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63"/>
  </p:notesMasterIdLst>
  <p:sldIdLst>
    <p:sldId id="758" r:id="rId2"/>
    <p:sldId id="760" r:id="rId3"/>
    <p:sldId id="833" r:id="rId4"/>
    <p:sldId id="759" r:id="rId5"/>
    <p:sldId id="628" r:id="rId6"/>
    <p:sldId id="630" r:id="rId7"/>
    <p:sldId id="633" r:id="rId8"/>
    <p:sldId id="641" r:id="rId9"/>
    <p:sldId id="645" r:id="rId10"/>
    <p:sldId id="649" r:id="rId11"/>
    <p:sldId id="778" r:id="rId12"/>
    <p:sldId id="653" r:id="rId13"/>
    <p:sldId id="655" r:id="rId14"/>
    <p:sldId id="779" r:id="rId15"/>
    <p:sldId id="658" r:id="rId16"/>
    <p:sldId id="780" r:id="rId17"/>
    <p:sldId id="831" r:id="rId18"/>
    <p:sldId id="832" r:id="rId19"/>
    <p:sldId id="824" r:id="rId20"/>
    <p:sldId id="830" r:id="rId21"/>
    <p:sldId id="784" r:id="rId22"/>
    <p:sldId id="785" r:id="rId23"/>
    <p:sldId id="762" r:id="rId24"/>
    <p:sldId id="673" r:id="rId25"/>
    <p:sldId id="792" r:id="rId26"/>
    <p:sldId id="677" r:id="rId27"/>
    <p:sldId id="680" r:id="rId28"/>
    <p:sldId id="793" r:id="rId29"/>
    <p:sldId id="689" r:id="rId30"/>
    <p:sldId id="691" r:id="rId31"/>
    <p:sldId id="794" r:id="rId32"/>
    <p:sldId id="694" r:id="rId33"/>
    <p:sldId id="825" r:id="rId34"/>
    <p:sldId id="796" r:id="rId35"/>
    <p:sldId id="797" r:id="rId36"/>
    <p:sldId id="795" r:id="rId37"/>
    <p:sldId id="761" r:id="rId38"/>
    <p:sldId id="706" r:id="rId39"/>
    <p:sldId id="807" r:id="rId40"/>
    <p:sldId id="809" r:id="rId41"/>
    <p:sldId id="808" r:id="rId42"/>
    <p:sldId id="719" r:id="rId43"/>
    <p:sldId id="816" r:id="rId44"/>
    <p:sldId id="721" r:id="rId45"/>
    <p:sldId id="818" r:id="rId46"/>
    <p:sldId id="821" r:id="rId47"/>
    <p:sldId id="822" r:id="rId48"/>
    <p:sldId id="771" r:id="rId49"/>
    <p:sldId id="829" r:id="rId50"/>
    <p:sldId id="823" r:id="rId51"/>
    <p:sldId id="765" r:id="rId52"/>
    <p:sldId id="766" r:id="rId53"/>
    <p:sldId id="773" r:id="rId54"/>
    <p:sldId id="774" r:id="rId55"/>
    <p:sldId id="291" r:id="rId56"/>
    <p:sldId id="810" r:id="rId57"/>
    <p:sldId id="811" r:id="rId58"/>
    <p:sldId id="812" r:id="rId59"/>
    <p:sldId id="813" r:id="rId60"/>
    <p:sldId id="814" r:id="rId61"/>
    <p:sldId id="815" r:id="rId62"/>
  </p:sldIdLst>
  <p:sldSz cx="9144000" cy="5143500" type="screen16x9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rbara Reif" initials="BR" lastIdx="3" clrIdx="0"/>
  <p:cmAuthor id="1" name="Jane Gibbons -X (jagibbon - DEL ORO CONSULTING INC at Cisco)" initials="JG-(-DOCIaC" lastIdx="28" clrIdx="1">
    <p:extLst>
      <p:ext uri="{19B8F6BF-5375-455C-9EA6-DF929625EA0E}">
        <p15:presenceInfo xmlns:p15="http://schemas.microsoft.com/office/powerpoint/2012/main" userId="S-1-5-21-1708537768-1303643608-725345543-200204" providerId="AD"/>
      </p:ext>
    </p:extLst>
  </p:cmAuthor>
  <p:cmAuthor id="2" name="Bob Vachon" initials="BV" lastIdx="24" clrIdx="2">
    <p:extLst>
      <p:ext uri="{19B8F6BF-5375-455C-9EA6-DF929625EA0E}">
        <p15:presenceInfo xmlns:p15="http://schemas.microsoft.com/office/powerpoint/2012/main" userId="c7abe87968a0b63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CC"/>
    <a:srgbClr val="000099"/>
    <a:srgbClr val="CC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31" autoAdjust="0"/>
    <p:restoredTop sz="81065" autoAdjust="0"/>
  </p:normalViewPr>
  <p:slideViewPr>
    <p:cSldViewPr snapToGrid="0" showGuides="1">
      <p:cViewPr varScale="1">
        <p:scale>
          <a:sx n="78" d="100"/>
          <a:sy n="78" d="100"/>
        </p:scale>
        <p:origin x="372" y="84"/>
      </p:cViewPr>
      <p:guideLst>
        <p:guide orient="horz" pos="1620"/>
        <p:guide pos="33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1" d="100"/>
        <a:sy n="111" d="100"/>
      </p:scale>
      <p:origin x="0" y="-5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337D9-3022-3D41-8D8A-BDF2F3B0DD8E}" type="datetimeFigureOut">
              <a:rPr lang="en-US" smtClean="0"/>
              <a:t>4/1/2019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41018C-6CAF-B84E-B92C-ECB119457F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56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b="0" dirty="0" smtClean="0"/>
              <a:t>Cisco Networking Academy Program</a:t>
            </a:r>
          </a:p>
          <a:p>
            <a:pPr>
              <a:buFontTx/>
              <a:buNone/>
            </a:pPr>
            <a:r>
              <a:rPr lang="en-US" b="0" dirty="0" smtClean="0"/>
              <a:t>Introduction to Networks</a:t>
            </a:r>
            <a:r>
              <a:rPr lang="en-US" b="0" baseline="0" dirty="0" smtClean="0"/>
              <a:t> v6.0</a:t>
            </a:r>
            <a:endParaRPr lang="en-US" b="0" dirty="0" smtClean="0"/>
          </a:p>
          <a:p>
            <a:pPr>
              <a:buFontTx/>
              <a:buNone/>
            </a:pPr>
            <a:r>
              <a:rPr lang="en-US" sz="1200" b="0" dirty="0" smtClean="0"/>
              <a:t>Chapter 2: Configure a Network Operating System</a:t>
            </a:r>
            <a:endParaRPr lang="en-GB" b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80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 txBox="1">
            <a:spLocks noGrp="1"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>
            <a:lvl1pPr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7C839C26-801B-42B6-A101-60F37FE2B0A8}" type="slidenum">
              <a:rPr lang="en-US" sz="800" b="0"/>
              <a:pPr algn="r"/>
              <a:t>2</a:t>
            </a:fld>
            <a:endParaRPr lang="en-US" sz="800" b="0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b="0" dirty="0" smtClean="0"/>
              <a:t>Cisco Networking Academy Program</a:t>
            </a:r>
          </a:p>
          <a:p>
            <a:pPr>
              <a:buFontTx/>
              <a:buNone/>
            </a:pPr>
            <a:r>
              <a:rPr lang="en-US" b="0" dirty="0" smtClean="0"/>
              <a:t>Introduction to Networks</a:t>
            </a:r>
            <a:r>
              <a:rPr lang="en-US" b="0" baseline="0" dirty="0" smtClean="0"/>
              <a:t> v6.0</a:t>
            </a:r>
            <a:endParaRPr lang="en-US" b="0" dirty="0" smtClean="0"/>
          </a:p>
          <a:p>
            <a:pPr>
              <a:buFontTx/>
              <a:buNone/>
            </a:pPr>
            <a:r>
              <a:rPr lang="en-US" sz="1200" b="0" dirty="0" smtClean="0"/>
              <a:t>Chapter 2: Configure a Network Operating System</a:t>
            </a:r>
            <a:endParaRPr lang="en-GB" b="0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024752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 txBox="1">
            <a:spLocks noGrp="1"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>
            <a:lvl1pPr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7C839C26-801B-42B6-A101-60F37FE2B0A8}" type="slidenum">
              <a:rPr lang="en-US" sz="800" b="0"/>
              <a:pPr algn="r"/>
              <a:t>3</a:t>
            </a:fld>
            <a:endParaRPr lang="en-US" sz="800" b="0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b="0" dirty="0" smtClean="0"/>
              <a:t>Cisco Networking Academy Program</a:t>
            </a:r>
          </a:p>
          <a:p>
            <a:pPr>
              <a:buFontTx/>
              <a:buNone/>
            </a:pPr>
            <a:r>
              <a:rPr lang="en-US" b="0" dirty="0" smtClean="0"/>
              <a:t>Introduction to Networks</a:t>
            </a:r>
            <a:r>
              <a:rPr lang="en-US" b="0" baseline="0" dirty="0" smtClean="0"/>
              <a:t> v6.0</a:t>
            </a:r>
            <a:endParaRPr lang="en-US" b="0" dirty="0" smtClean="0"/>
          </a:p>
          <a:p>
            <a:pPr>
              <a:buFontTx/>
              <a:buNone/>
            </a:pPr>
            <a:r>
              <a:rPr lang="en-US" sz="1200" b="0" dirty="0" smtClean="0"/>
              <a:t>Chapter 2: Configure a Network Operating System</a:t>
            </a:r>
            <a:endParaRPr lang="en-GB" b="0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986447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b="0" dirty="0" smtClean="0"/>
              <a:t>2 - Configure a Network Operating System</a:t>
            </a:r>
          </a:p>
          <a:p>
            <a:pPr>
              <a:buFontTx/>
              <a:buNone/>
            </a:pPr>
            <a:r>
              <a:rPr lang="en-US" sz="1200" b="0" dirty="0" smtClean="0"/>
              <a:t>2.1 – IOS Bootcamp</a:t>
            </a:r>
            <a:endParaRPr lang="en-GB" b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5296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5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2.1 – IOS Bootcamp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2.1.1 – Cisco IOS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2.1.1.1</a:t>
            </a:r>
            <a:r>
              <a:rPr lang="en-US" baseline="0" dirty="0" smtClean="0">
                <a:latin typeface="Arial" charset="0"/>
              </a:rPr>
              <a:t> – Operating System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25190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2.1 – IOS Bootcamp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2.1.1 – Cisco IOS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2.1.1.2 – Purpose of OS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822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2.1 – IOS Bootcamp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2.1.1 – Cisco IOS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2.1.1.2 – Purpose of OS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5871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2.1.2 – Cisco IOS Access</a:t>
            </a:r>
          </a:p>
          <a:p>
            <a:r>
              <a:rPr lang="en-US" dirty="0" smtClean="0"/>
              <a:t>2.1.2.1 – Access Methods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847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2.1.2 – Cisco IOS Access</a:t>
            </a:r>
          </a:p>
          <a:p>
            <a:r>
              <a:rPr lang="en-US" dirty="0" smtClean="0"/>
              <a:t>2.1.2.2 – Terminal Emulation Programs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0913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FAD6FEA2-E0A2-4FAE-96AF-664964510D72}" type="slidenum">
              <a:rPr lang="en-US" altLang="en-US" sz="800" smtClean="0"/>
              <a:pPr/>
              <a:t>10</a:t>
            </a:fld>
            <a:endParaRPr lang="en-US" altLang="en-US" sz="800" dirty="0" smtClean="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2.1.3 – Navigate the IOS</a:t>
            </a:r>
          </a:p>
          <a:p>
            <a:r>
              <a:rPr lang="en-US" dirty="0" smtClean="0"/>
              <a:t>2.1.3.1 – Cisco IOS Modes of Operation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1783892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FAD6FEA2-E0A2-4FAE-96AF-664964510D72}" type="slidenum">
              <a:rPr lang="en-US" altLang="en-US" sz="800" smtClean="0"/>
              <a:pPr/>
              <a:t>11</a:t>
            </a:fld>
            <a:endParaRPr lang="en-US" altLang="en-US" sz="800" dirty="0" smtClean="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2.1.3 – Navigate the IOS</a:t>
            </a:r>
          </a:p>
          <a:p>
            <a:r>
              <a:rPr lang="en-US" dirty="0" smtClean="0"/>
              <a:t>2.1.3.2 – Primary Command Modes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7526340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2.1.3 – Navigate the IOS</a:t>
            </a:r>
          </a:p>
          <a:p>
            <a:r>
              <a:rPr lang="en-US" dirty="0" smtClean="0"/>
              <a:t>2.1.3.3 – Configuration Command Modes</a:t>
            </a:r>
          </a:p>
          <a:p>
            <a:endParaRPr lang="en-US" alt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56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2.1.3 – Navigate the IOS</a:t>
            </a:r>
          </a:p>
          <a:p>
            <a:r>
              <a:rPr lang="en-US" dirty="0" smtClean="0"/>
              <a:t>2.1.3.4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Navigate Between IOS Modes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5828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2.1.3 – Navigate the IOS</a:t>
            </a:r>
          </a:p>
          <a:p>
            <a:r>
              <a:rPr lang="en-US" dirty="0" smtClean="0"/>
              <a:t>2.1.3.4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Navigate Between IOS Modes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2907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2.1.4 – The Command Structure</a:t>
            </a:r>
          </a:p>
          <a:p>
            <a:r>
              <a:rPr lang="en-US" dirty="0" smtClean="0"/>
              <a:t>2.1.4.1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Basic IOS Command Structure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3002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2.1.4 – The Command Structure</a:t>
            </a:r>
          </a:p>
          <a:p>
            <a:r>
              <a:rPr lang="en-US" dirty="0" smtClean="0"/>
              <a:t>2.1.4.2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IOS Command Syntax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0063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2.1.4 – The Command Structure</a:t>
            </a:r>
          </a:p>
          <a:p>
            <a:r>
              <a:rPr lang="en-US" dirty="0" smtClean="0"/>
              <a:t>2.1.4.3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IOS Help Features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0251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2.1.4 – The Command Structure</a:t>
            </a:r>
          </a:p>
          <a:p>
            <a:r>
              <a:rPr lang="en-US" dirty="0" smtClean="0"/>
              <a:t>2.1.4.3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IOS Help Features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9562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2.1.4 – The Command Structure</a:t>
            </a:r>
          </a:p>
          <a:p>
            <a:r>
              <a:rPr lang="en-US" dirty="0" smtClean="0"/>
              <a:t>2.1.4.4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Hot Keys and Shortcuts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8893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2.1.4 – The Command Structure</a:t>
            </a:r>
          </a:p>
          <a:p>
            <a:r>
              <a:rPr lang="en-US" dirty="0" smtClean="0"/>
              <a:t>2.1.4.5 – Video Demonstration -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Hot Keys and Shortcuts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3966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2.1.4 – The Command Structure</a:t>
            </a:r>
          </a:p>
          <a:p>
            <a:r>
              <a:rPr lang="en-US" dirty="0" smtClean="0"/>
              <a:t>2.1.4.6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Packet Tracer – Navigating the IOS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06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2.1 – IOS Bootcamp</a:t>
            </a:r>
          </a:p>
          <a:p>
            <a:r>
              <a:rPr lang="en-US" dirty="0" smtClean="0"/>
              <a:t>2.1.4 – The Command Structure</a:t>
            </a:r>
          </a:p>
          <a:p>
            <a:r>
              <a:rPr lang="en-US" dirty="0" smtClean="0"/>
              <a:t>2.1.4.7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Lab – Establishing a Console Session with Tera Term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711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b="0" dirty="0" smtClean="0"/>
              <a:t>2 - Configure a Network Operating System</a:t>
            </a:r>
          </a:p>
          <a:p>
            <a:pPr>
              <a:buFontTx/>
              <a:buNone/>
            </a:pPr>
            <a:r>
              <a:rPr lang="en-US" sz="1200" b="0" dirty="0" smtClean="0"/>
              <a:t>2.2 – Basic Device Configuration</a:t>
            </a:r>
            <a:endParaRPr lang="en-GB" b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9326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9470662-2A6C-4C51-9B3B-17DB6EFD3236}" type="slidenum">
              <a:rPr lang="en-US" altLang="en-US" sz="800" smtClean="0"/>
              <a:pPr/>
              <a:t>24</a:t>
            </a:fld>
            <a:endParaRPr lang="en-US" altLang="en-US" sz="800" dirty="0" smtClean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2.2.1 – Hostnames</a:t>
            </a:r>
          </a:p>
          <a:p>
            <a:r>
              <a:rPr lang="en-US" dirty="0" smtClean="0"/>
              <a:t>2.2.1.1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Device Names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3547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9470662-2A6C-4C51-9B3B-17DB6EFD3236}" type="slidenum">
              <a:rPr lang="en-US" altLang="en-US" sz="800" smtClean="0"/>
              <a:pPr/>
              <a:t>25</a:t>
            </a:fld>
            <a:endParaRPr lang="en-US" altLang="en-US" sz="800" dirty="0" smtClean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2.2.1 – Hostnames</a:t>
            </a:r>
          </a:p>
          <a:p>
            <a:r>
              <a:rPr lang="en-US" dirty="0" smtClean="0"/>
              <a:t>2.2.1.2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Configure Hostnames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90592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C0C7F319-4A3F-477B-9E4B-7E28D60B78E2}" type="slidenum">
              <a:rPr lang="en-US" altLang="en-US" sz="800" smtClean="0"/>
              <a:pPr/>
              <a:t>26</a:t>
            </a:fld>
            <a:endParaRPr lang="en-US" altLang="en-US" sz="800" dirty="0" smtClean="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2.2.2 – Limit Access to Device Configurations</a:t>
            </a:r>
          </a:p>
          <a:p>
            <a:r>
              <a:rPr lang="en-US" dirty="0" smtClean="0"/>
              <a:t>2.2.2.1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Secure Device Access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707917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D88A166-5844-4FB4-97A9-214D99A1EE6A}" type="slidenum">
              <a:rPr lang="en-US" altLang="en-US" sz="800" smtClean="0"/>
              <a:pPr/>
              <a:t>27</a:t>
            </a:fld>
            <a:endParaRPr lang="en-US" altLang="en-US" sz="800" dirty="0" smtClean="0"/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2.2.2 – Limit Access to Device Configurations</a:t>
            </a:r>
          </a:p>
          <a:p>
            <a:r>
              <a:rPr lang="en-US" dirty="0" smtClean="0"/>
              <a:t>2.2.2.2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Configure Passwords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245019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D88A166-5844-4FB4-97A9-214D99A1EE6A}" type="slidenum">
              <a:rPr lang="en-US" altLang="en-US" sz="800" smtClean="0"/>
              <a:pPr/>
              <a:t>28</a:t>
            </a:fld>
            <a:endParaRPr lang="en-US" altLang="en-US" sz="800" dirty="0" smtClean="0"/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2.2.2 – Limit Access to Device Configurations</a:t>
            </a:r>
          </a:p>
          <a:p>
            <a:r>
              <a:rPr lang="en-US" dirty="0" smtClean="0"/>
              <a:t>2.2.2.2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Configure Passwords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334723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2.2.2 – Limit Access to Device Configurations</a:t>
            </a:r>
          </a:p>
          <a:p>
            <a:r>
              <a:rPr lang="en-US" dirty="0" smtClean="0"/>
              <a:t>2.2.2.3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Encrypt Passwords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6087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2.2.2 – Limit Access to Device Configurations</a:t>
            </a:r>
          </a:p>
          <a:p>
            <a:r>
              <a:rPr lang="en-US" dirty="0" smtClean="0"/>
              <a:t>2.2.2.4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Banner Messages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46526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2.2.2 – Limit Access to Device Configurations</a:t>
            </a:r>
          </a:p>
          <a:p>
            <a:r>
              <a:rPr lang="en-US" dirty="0" smtClean="0"/>
              <a:t>2.2.2.5– </a:t>
            </a:r>
            <a:r>
              <a:rPr lang="en-CA" altLang="en-US" dirty="0" smtClean="0"/>
              <a:t>Syntax Checker – Limiting Access to a Switch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64379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2.2.3 – Save Configurations</a:t>
            </a:r>
          </a:p>
          <a:p>
            <a:r>
              <a:rPr lang="en-US" dirty="0" smtClean="0"/>
              <a:t>2.2.3.1 – Save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Running Configuration File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0813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2.2.3 – Save Configurations</a:t>
            </a:r>
          </a:p>
          <a:p>
            <a:r>
              <a:rPr lang="en-US" dirty="0" smtClean="0"/>
              <a:t>2.2.3.2 – Alter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Running Configuration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563271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2.2.3 – Save Configurations</a:t>
            </a:r>
          </a:p>
          <a:p>
            <a:r>
              <a:rPr lang="en-US" dirty="0" smtClean="0"/>
              <a:t>2.2.3.3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Capture Configuration to a Text File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50684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2.2.3 – Save Configurations</a:t>
            </a:r>
          </a:p>
          <a:p>
            <a:r>
              <a:rPr lang="en-US" dirty="0" smtClean="0"/>
              <a:t>2.2.3.3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Capture Configuration to a Text File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1347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2.2 – Basic Device Configuration</a:t>
            </a:r>
          </a:p>
          <a:p>
            <a:r>
              <a:rPr lang="en-US" dirty="0" smtClean="0"/>
              <a:t>2.2.3 – Save Configurations</a:t>
            </a:r>
          </a:p>
          <a:p>
            <a:r>
              <a:rPr lang="en-US" dirty="0" smtClean="0"/>
              <a:t>2.2.3.4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Packet Tracer – Configuring Initial Switch Settings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8070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b="0" dirty="0" smtClean="0"/>
              <a:t>2 - Configure a Network Operating System</a:t>
            </a:r>
          </a:p>
          <a:p>
            <a:r>
              <a:rPr lang="en-US" dirty="0" smtClean="0"/>
              <a:t>2.3 – Address Schemes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18669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8155D404-98CE-4AE9-9F60-EBD3FFCE56C8}" type="slidenum">
              <a:rPr lang="en-US" altLang="en-US" sz="800" smtClean="0"/>
              <a:pPr/>
              <a:t>38</a:t>
            </a:fld>
            <a:endParaRPr lang="en-US" altLang="en-US" sz="800" dirty="0" smtClean="0"/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2.3 – Address Schemes</a:t>
            </a:r>
          </a:p>
          <a:p>
            <a:r>
              <a:rPr lang="en-US" dirty="0" smtClean="0"/>
              <a:t>2.3.1 – Ports and Addresses</a:t>
            </a:r>
          </a:p>
          <a:p>
            <a:r>
              <a:rPr lang="en-US" dirty="0" smtClean="0"/>
              <a:t>2.3.1.1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IP Addresses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4341937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8155D404-98CE-4AE9-9F60-EBD3FFCE56C8}" type="slidenum">
              <a:rPr lang="en-US" altLang="en-US" sz="800" smtClean="0"/>
              <a:pPr/>
              <a:t>39</a:t>
            </a:fld>
            <a:endParaRPr lang="en-US" altLang="en-US" sz="800" dirty="0" smtClean="0"/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2.3 – Address Schemes</a:t>
            </a:r>
          </a:p>
          <a:p>
            <a:r>
              <a:rPr lang="en-US" dirty="0" smtClean="0"/>
              <a:t>2.3.1 – Ports and Addresses</a:t>
            </a:r>
          </a:p>
          <a:p>
            <a:r>
              <a:rPr lang="en-US" dirty="0" smtClean="0"/>
              <a:t>2.3.1.2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Interfaces and Ports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2591036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51F6FEFE-5E4C-4C3D-B8CA-C21F54FA99CA}" type="slidenum">
              <a:rPr lang="en-US" altLang="en-US" sz="800" smtClean="0"/>
              <a:pPr/>
              <a:t>40</a:t>
            </a:fld>
            <a:endParaRPr lang="en-US" altLang="en-US" sz="800" dirty="0" smtClean="0"/>
          </a:p>
        </p:txBody>
      </p:sp>
      <p:sp>
        <p:nvSpPr>
          <p:cNvPr id="148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2.3 – Address Schemes</a:t>
            </a:r>
          </a:p>
          <a:p>
            <a:r>
              <a:rPr lang="en-US" dirty="0" smtClean="0"/>
              <a:t>2.3.2.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Configure IP Addressing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2.3.2.1 - Manual IP Address Configuration for End Devices</a:t>
            </a:r>
          </a:p>
        </p:txBody>
      </p:sp>
    </p:spTree>
    <p:extLst>
      <p:ext uri="{BB962C8B-B14F-4D97-AF65-F5344CB8AC3E}">
        <p14:creationId xmlns:p14="http://schemas.microsoft.com/office/powerpoint/2010/main" val="16145025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51F6FEFE-5E4C-4C3D-B8CA-C21F54FA99CA}" type="slidenum">
              <a:rPr lang="en-US" altLang="en-US" sz="800" smtClean="0"/>
              <a:pPr/>
              <a:t>41</a:t>
            </a:fld>
            <a:endParaRPr lang="en-US" altLang="en-US" sz="800" dirty="0" smtClean="0"/>
          </a:p>
        </p:txBody>
      </p:sp>
      <p:sp>
        <p:nvSpPr>
          <p:cNvPr id="148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2.3 – Address Schemes</a:t>
            </a:r>
          </a:p>
          <a:p>
            <a:r>
              <a:rPr lang="en-US" dirty="0" smtClean="0"/>
              <a:t>2.3.2.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Configure IP Addressing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2.3.2.2 - Automatic IP Address Configuration for End Devices</a:t>
            </a:r>
          </a:p>
        </p:txBody>
      </p:sp>
    </p:spTree>
    <p:extLst>
      <p:ext uri="{BB962C8B-B14F-4D97-AF65-F5344CB8AC3E}">
        <p14:creationId xmlns:p14="http://schemas.microsoft.com/office/powerpoint/2010/main" val="41324315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4F5EDC59-B25D-4B00-823B-62727E6DFDD9}" type="slidenum">
              <a:rPr lang="en-US" altLang="en-US" sz="800" smtClean="0"/>
              <a:pPr/>
              <a:t>42</a:t>
            </a:fld>
            <a:endParaRPr lang="en-US" altLang="en-US" sz="800" dirty="0" smtClean="0"/>
          </a:p>
        </p:txBody>
      </p:sp>
      <p:sp>
        <p:nvSpPr>
          <p:cNvPr id="146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2.3 – Address Schemes</a:t>
            </a:r>
          </a:p>
          <a:p>
            <a:r>
              <a:rPr lang="en-US" dirty="0" smtClean="0"/>
              <a:t>2.3.2.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Configure IP Addressing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2.3.2.3 – Switch Virtual Interface Configuration (page 2.3.2.4 has</a:t>
            </a:r>
            <a:r>
              <a:rPr lang="en-US" altLang="en-US" baseline="0" dirty="0" smtClean="0"/>
              <a:t> no content, only a Syntax Checker)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3233082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2.3 – Address Schemes</a:t>
            </a:r>
          </a:p>
          <a:p>
            <a:r>
              <a:rPr lang="en-US" dirty="0" smtClean="0"/>
              <a:t>2.3.2.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Configure IP Addressing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2.3.2.5 – </a:t>
            </a:r>
            <a:r>
              <a:rPr lang="en-US" dirty="0" smtClean="0"/>
              <a:t>Packet Tracer - Implementing Basic Connectivity</a:t>
            </a: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51420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2BF7359-0E25-442B-A56D-07ECF5CBFE8D}" type="slidenum">
              <a:rPr lang="en-US" altLang="en-US" sz="800" smtClean="0"/>
              <a:pPr/>
              <a:t>44</a:t>
            </a:fld>
            <a:endParaRPr lang="en-US" altLang="en-US" sz="800" dirty="0" smtClean="0"/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2.3 – Address Schemes</a:t>
            </a:r>
          </a:p>
          <a:p>
            <a:r>
              <a:rPr lang="en-US" dirty="0" smtClean="0"/>
              <a:t>2.3.3.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Verifying Connectivity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2.3.3.1 – </a:t>
            </a:r>
            <a:r>
              <a:rPr lang="en-US" dirty="0" smtClean="0"/>
              <a:t>Interface Addressing Verification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00257158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5488" indent="-277813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16013" indent="-22225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63688" indent="-22225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09775" indent="-22225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69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241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3813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38575" indent="-22225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2BF7359-0E25-442B-A56D-07ECF5CBFE8D}" type="slidenum">
              <a:rPr lang="en-US" altLang="en-US" sz="800" smtClean="0"/>
              <a:pPr/>
              <a:t>45</a:t>
            </a:fld>
            <a:endParaRPr lang="en-US" altLang="en-US" sz="800" dirty="0" smtClean="0"/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2.3 – Address Schemes</a:t>
            </a:r>
          </a:p>
          <a:p>
            <a:r>
              <a:rPr lang="en-US" dirty="0" smtClean="0"/>
              <a:t>2.3.3.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Verifying Connectivity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2.3.3.2 – </a:t>
            </a:r>
            <a:r>
              <a:rPr lang="en-US" dirty="0" smtClean="0"/>
              <a:t>End-to-End Connectivity Test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66507427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2.3 – Address Schemes</a:t>
            </a:r>
          </a:p>
          <a:p>
            <a:r>
              <a:rPr lang="en-US" dirty="0" smtClean="0"/>
              <a:t>2.3.3.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Verifying Connectivity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2.3.3.3 – </a:t>
            </a:r>
            <a:r>
              <a:rPr lang="en-US" dirty="0" smtClean="0"/>
              <a:t>Lab – Build a Simple Network</a:t>
            </a:r>
            <a:endParaRPr lang="en-US" alt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96994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2.3 – Address Schemes</a:t>
            </a:r>
          </a:p>
          <a:p>
            <a:r>
              <a:rPr lang="en-US" dirty="0" smtClean="0"/>
              <a:t>2.3.3.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Verifying Connectivity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2.3.3.4 – </a:t>
            </a:r>
            <a:r>
              <a:rPr lang="en-US" dirty="0" smtClean="0"/>
              <a:t>Lab – Configuring a Switch Management Address</a:t>
            </a:r>
            <a:endParaRPr lang="en-US" alt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09561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b="0" dirty="0" smtClean="0"/>
              <a:t>2 - Configure a Network Operating System</a:t>
            </a:r>
          </a:p>
          <a:p>
            <a:r>
              <a:rPr lang="en-US" dirty="0" smtClean="0"/>
              <a:t>2.4 – Summary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1006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2.4 – Summary</a:t>
            </a:r>
          </a:p>
          <a:p>
            <a:r>
              <a:rPr lang="en-US" dirty="0" smtClean="0"/>
              <a:t>2.4.1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Conclusion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2.4.1.1 – Class Activity</a:t>
            </a:r>
            <a:r>
              <a:rPr lang="sv-SE" dirty="0" smtClean="0"/>
              <a:t> – Tutor</a:t>
            </a:r>
            <a:r>
              <a:rPr lang="sv-SE" baseline="0" dirty="0" smtClean="0"/>
              <a:t> Me</a:t>
            </a:r>
            <a:r>
              <a:rPr lang="sv-SE" dirty="0" smtClean="0"/>
              <a:t> </a:t>
            </a: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4349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2.4 – Summary</a:t>
            </a:r>
          </a:p>
          <a:p>
            <a:r>
              <a:rPr lang="en-US" dirty="0" smtClean="0"/>
              <a:t>2.4.1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Conclusion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2.4.1.2 – </a:t>
            </a:r>
            <a:r>
              <a:rPr lang="sv-SE" dirty="0" smtClean="0"/>
              <a:t>Packet Tracer - Skills Integration Challenge </a:t>
            </a: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2391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51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2.4 – Summary</a:t>
            </a:r>
          </a:p>
          <a:p>
            <a:r>
              <a:rPr lang="en-US" dirty="0" smtClean="0"/>
              <a:t>2.4.1 –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Conclusion 	</a:t>
            </a:r>
            <a:endParaRPr lang="en-US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 smtClean="0"/>
              <a:t>2.4.1.3 – </a:t>
            </a:r>
            <a:r>
              <a:rPr lang="en-US" dirty="0" smtClean="0"/>
              <a:t>Chapter 2: Configure a Network Operating System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2379819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92755B-29FD-8743-9094-C0E3A734D22E}" type="slidenum">
              <a:rPr lang="en-US" sz="800"/>
              <a:pPr/>
              <a:t>52</a:t>
            </a:fld>
            <a:endParaRPr lang="en-US" sz="800" dirty="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New Terms and Commands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6476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92755B-29FD-8743-9094-C0E3A734D22E}" type="slidenum">
              <a:rPr lang="en-US" sz="800"/>
              <a:pPr/>
              <a:t>53</a:t>
            </a:fld>
            <a:endParaRPr lang="en-US" sz="800" dirty="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New Terms and Commands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91182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92755B-29FD-8743-9094-C0E3A734D22E}" type="slidenum">
              <a:rPr lang="en-US" sz="800"/>
              <a:pPr/>
              <a:t>54</a:t>
            </a:fld>
            <a:endParaRPr lang="en-US" sz="800" dirty="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New Terms and Commands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371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bg2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867255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1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rgbClr val="004C69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accent1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chemeClr val="accent1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0425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bg2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6178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Seg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2569946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600" b="0" i="0" spc="0" baseline="0">
                <a:solidFill>
                  <a:schemeClr val="accent5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ltGray">
          <a:xfrm>
            <a:off x="8515707" y="4742907"/>
            <a:ext cx="218414" cy="1545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1586" tIns="30792" rIns="61586" bIns="30792" anchor="b">
            <a:spAutoFit/>
          </a:bodyPr>
          <a:lstStyle/>
          <a:p>
            <a:pPr algn="r" defTabSz="610744" fontAlgn="auto">
              <a:spcBef>
                <a:spcPts val="0"/>
              </a:spcBef>
              <a:spcAft>
                <a:spcPts val="0"/>
              </a:spcAft>
              <a:defRPr/>
            </a:pPr>
            <a:fld id="{6A1E46DC-7EF6-4EA2-B285-14272867D133}" type="slidenum">
              <a:rPr lang="en-US" sz="6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pPr algn="r" defTabSz="610744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600" dirty="0">
              <a:solidFill>
                <a:schemeClr val="accent5">
                  <a:lumMod val="50000"/>
                </a:schemeClr>
              </a:solidFill>
              <a:latin typeface="+mn-lt"/>
              <a:ea typeface="+mn-ea"/>
              <a:cs typeface="CiscoSans Thin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ltGray">
          <a:xfrm>
            <a:off x="5867508" y="4741653"/>
            <a:ext cx="2658018" cy="15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586" tIns="30792" rIns="61586" bIns="30792" anchor="b">
            <a:spAutoFit/>
          </a:bodyPr>
          <a:lstStyle/>
          <a:p>
            <a:pPr defTabSz="61074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t>© </a:t>
            </a:r>
            <a:r>
              <a:rPr lang="en-US" sz="600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t>2016  </a:t>
            </a:r>
            <a:r>
              <a:rPr lang="en-US" sz="600" dirty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t>Cisco and/or its affiliates. All rights reserved.   Cisco Confidential</a:t>
            </a: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508039" y="4715197"/>
            <a:ext cx="340257" cy="180974"/>
            <a:chOff x="310" y="249"/>
            <a:chExt cx="502" cy="267"/>
          </a:xfrm>
          <a:solidFill>
            <a:srgbClr val="086D8E"/>
          </a:solidFill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908541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4662" y="1347788"/>
            <a:ext cx="8280057" cy="3073946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437766" y="341313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296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2912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75610" y="2552550"/>
            <a:ext cx="698624" cy="698624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solidFill>
                <a:srgbClr val="FFFFFF"/>
              </a:solidFill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5610" y="1426607"/>
            <a:ext cx="698624" cy="698624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bg1"/>
              </a:solidFill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5610" y="3653093"/>
            <a:ext cx="698624" cy="698624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solidFill>
                <a:srgbClr val="049FD9"/>
              </a:solidFill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365250" y="1432522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365250" y="2557793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365250" y="3653093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0" y="2552550"/>
            <a:ext cx="698624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1" y="3651140"/>
            <a:ext cx="698624" cy="693381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3</a:t>
            </a:r>
          </a:p>
        </p:txBody>
      </p:sp>
      <p:sp>
        <p:nvSpPr>
          <p:cNvPr id="13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575610" y="1427248"/>
            <a:ext cx="698624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538726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75611" y="1979318"/>
            <a:ext cx="464815" cy="464815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5610" y="1328927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5611" y="2627446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172384" y="1334842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72385" y="1984561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172385" y="2627446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75611" y="1327521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1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1" y="197931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2" y="262549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575612" y="3274581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172386" y="3274581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575613" y="327262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575613" y="3921716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172387" y="3921716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75614" y="3919763"/>
            <a:ext cx="464815" cy="461327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9621250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2" name="Oval 41"/>
          <p:cNvSpPr/>
          <p:nvPr/>
        </p:nvSpPr>
        <p:spPr>
          <a:xfrm>
            <a:off x="575611" y="1979318"/>
            <a:ext cx="464815" cy="464815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75610" y="1328927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rgbClr val="FFFFFF"/>
              </a:solidFill>
              <a:cs typeface="Arial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75611" y="2627446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45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172384" y="133484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6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72385" y="1984561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7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172385" y="2627446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75611" y="1327521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1</a:t>
            </a:r>
          </a:p>
        </p:txBody>
      </p:sp>
      <p:sp>
        <p:nvSpPr>
          <p:cNvPr id="49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1" y="197931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2</a:t>
            </a:r>
          </a:p>
        </p:txBody>
      </p:sp>
      <p:sp>
        <p:nvSpPr>
          <p:cNvPr id="50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2" y="262549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575612" y="3274581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2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172386" y="3274581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3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575613" y="327262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575613" y="3921716"/>
            <a:ext cx="464815" cy="46481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5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172387" y="3921716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6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75614" y="391976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5</a:t>
            </a:r>
          </a:p>
        </p:txBody>
      </p:sp>
      <p:sp>
        <p:nvSpPr>
          <p:cNvPr id="57" name="Oval 56"/>
          <p:cNvSpPr/>
          <p:nvPr/>
        </p:nvSpPr>
        <p:spPr>
          <a:xfrm>
            <a:off x="4414576" y="1983084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4414575" y="1332693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414576" y="2631212"/>
            <a:ext cx="464815" cy="464815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60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5011349" y="1338608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1" name="Text Placeholder 17"/>
          <p:cNvSpPr>
            <a:spLocks noGrp="1"/>
          </p:cNvSpPr>
          <p:nvPr>
            <p:ph type="body" sz="quarter" idx="24"/>
          </p:nvPr>
        </p:nvSpPr>
        <p:spPr>
          <a:xfrm>
            <a:off x="5011350" y="1988327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2" name="Text Placeholder 17"/>
          <p:cNvSpPr>
            <a:spLocks noGrp="1"/>
          </p:cNvSpPr>
          <p:nvPr>
            <p:ph type="body" sz="quarter" idx="25"/>
          </p:nvPr>
        </p:nvSpPr>
        <p:spPr>
          <a:xfrm>
            <a:off x="5011350" y="263121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3" name="Text Placeholder 17"/>
          <p:cNvSpPr>
            <a:spLocks noGrp="1"/>
          </p:cNvSpPr>
          <p:nvPr>
            <p:ph type="body" sz="quarter" idx="26" hasCustomPrompt="1"/>
          </p:nvPr>
        </p:nvSpPr>
        <p:spPr>
          <a:xfrm>
            <a:off x="4414576" y="1331287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6</a:t>
            </a:r>
          </a:p>
        </p:txBody>
      </p:sp>
      <p:sp>
        <p:nvSpPr>
          <p:cNvPr id="64" name="Text Placeholder 17"/>
          <p:cNvSpPr>
            <a:spLocks noGrp="1"/>
          </p:cNvSpPr>
          <p:nvPr>
            <p:ph type="body" sz="quarter" idx="27" hasCustomPrompt="1"/>
          </p:nvPr>
        </p:nvSpPr>
        <p:spPr>
          <a:xfrm>
            <a:off x="4414576" y="1983084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7</a:t>
            </a:r>
          </a:p>
        </p:txBody>
      </p:sp>
      <p:sp>
        <p:nvSpPr>
          <p:cNvPr id="65" name="Text Placeholder 17"/>
          <p:cNvSpPr>
            <a:spLocks noGrp="1"/>
          </p:cNvSpPr>
          <p:nvPr>
            <p:ph type="body" sz="quarter" idx="28" hasCustomPrompt="1"/>
          </p:nvPr>
        </p:nvSpPr>
        <p:spPr>
          <a:xfrm>
            <a:off x="4414577" y="2629259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8</a:t>
            </a:r>
          </a:p>
        </p:txBody>
      </p:sp>
      <p:sp>
        <p:nvSpPr>
          <p:cNvPr id="66" name="Oval 65"/>
          <p:cNvSpPr/>
          <p:nvPr/>
        </p:nvSpPr>
        <p:spPr>
          <a:xfrm>
            <a:off x="4414577" y="3278347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67" name="Text Placeholder 17"/>
          <p:cNvSpPr>
            <a:spLocks noGrp="1"/>
          </p:cNvSpPr>
          <p:nvPr>
            <p:ph type="body" sz="quarter" idx="29"/>
          </p:nvPr>
        </p:nvSpPr>
        <p:spPr>
          <a:xfrm>
            <a:off x="5011351" y="3278347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8" name="Text Placeholder 17"/>
          <p:cNvSpPr>
            <a:spLocks noGrp="1"/>
          </p:cNvSpPr>
          <p:nvPr>
            <p:ph type="body" sz="quarter" idx="30" hasCustomPrompt="1"/>
          </p:nvPr>
        </p:nvSpPr>
        <p:spPr>
          <a:xfrm>
            <a:off x="4414578" y="3276394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9</a:t>
            </a:r>
          </a:p>
        </p:txBody>
      </p:sp>
      <p:sp>
        <p:nvSpPr>
          <p:cNvPr id="69" name="Oval 68"/>
          <p:cNvSpPr/>
          <p:nvPr/>
        </p:nvSpPr>
        <p:spPr>
          <a:xfrm>
            <a:off x="4414578" y="3925482"/>
            <a:ext cx="464815" cy="46481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70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5011352" y="392548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1" name="Text Placeholder 17"/>
          <p:cNvSpPr>
            <a:spLocks noGrp="1"/>
          </p:cNvSpPr>
          <p:nvPr>
            <p:ph type="body" sz="quarter" idx="32" hasCustomPrompt="1"/>
          </p:nvPr>
        </p:nvSpPr>
        <p:spPr>
          <a:xfrm>
            <a:off x="4414579" y="3923529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6430999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3999" cy="5165874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988433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7974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1">
              <a:lumMod val="75000"/>
            </a:schemeClr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515449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473441" y="4954263"/>
            <a:ext cx="676910" cy="1892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5">
                <a:solidFill>
                  <a:schemeClr val="tx2"/>
                </a:solidFill>
              </a:defRPr>
            </a:lvl1pPr>
          </a:lstStyle>
          <a:p>
            <a:pPr defTabSz="385763">
              <a:defRPr/>
            </a:pPr>
            <a:fld id="{2F5CCB13-0A32-4557-88E9-079F0C330695}" type="slidenum">
              <a:rPr lang="en-US" kern="0" smtClean="0">
                <a:solidFill>
                  <a:srgbClr val="595959"/>
                </a:solidFill>
              </a:rPr>
              <a:pPr defTabSz="385763">
                <a:defRPr/>
              </a:pPr>
              <a:t>‹#›</a:t>
            </a:fld>
            <a:endParaRPr lang="en-US" kern="0" dirty="0">
              <a:solidFill>
                <a:srgbClr val="595959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44065" y="798944"/>
            <a:ext cx="8853286" cy="4155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>
                <a:solidFill>
                  <a:srgbClr val="000000"/>
                </a:solidFill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4pPr>
          </a:lstStyle>
          <a:p>
            <a:pPr lvl="0"/>
            <a:r>
              <a:rPr lang="en-US" dirty="0" smtClean="0">
                <a:sym typeface="Arial" pitchFamily="34" charset="0"/>
              </a:rPr>
              <a:t>Click to edit Master text styles</a:t>
            </a:r>
          </a:p>
          <a:p>
            <a:pPr lvl="1"/>
            <a:r>
              <a:rPr lang="en-US" dirty="0" smtClean="0">
                <a:sym typeface="Arial" pitchFamily="34" charset="0"/>
              </a:rPr>
              <a:t>Second level</a:t>
            </a:r>
          </a:p>
          <a:p>
            <a:pPr lvl="2"/>
            <a:r>
              <a:rPr lang="en-US" dirty="0" smtClean="0">
                <a:sym typeface="Arial" pitchFamily="34" charset="0"/>
              </a:rPr>
              <a:t>Third level</a:t>
            </a:r>
          </a:p>
          <a:p>
            <a:pPr lvl="3"/>
            <a:r>
              <a:rPr lang="en-US" dirty="0" smtClean="0">
                <a:sym typeface="Arial" pitchFamily="34" charset="0"/>
              </a:rPr>
              <a:t>Fourth level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" y="41393"/>
            <a:ext cx="9144000" cy="757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2400"/>
            </a:lvl1pPr>
          </a:lstStyle>
          <a:p>
            <a:pPr lvl="0"/>
            <a:r>
              <a:rPr lang="en-US" dirty="0" smtClean="0">
                <a:sym typeface="Arial" pitchFamily="34" charset="0"/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7996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50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5"/>
          <p:cNvSpPr>
            <a:spLocks noGrp="1"/>
          </p:cNvSpPr>
          <p:nvPr>
            <p:ph type="title"/>
          </p:nvPr>
        </p:nvSpPr>
        <p:spPr bwMode="auto">
          <a:xfrm>
            <a:off x="438150" y="341313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 smtClean="0"/>
              <a:t>Title Goes Here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ltGray">
          <a:xfrm>
            <a:off x="8515707" y="4742907"/>
            <a:ext cx="218414" cy="1545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1586" tIns="30792" rIns="61586" bIns="30792" anchor="b">
            <a:spAutoFit/>
          </a:bodyPr>
          <a:lstStyle/>
          <a:p>
            <a:pPr algn="r" defTabSz="610744" fontAlgn="auto">
              <a:spcBef>
                <a:spcPts val="0"/>
              </a:spcBef>
              <a:spcAft>
                <a:spcPts val="0"/>
              </a:spcAft>
              <a:defRPr/>
            </a:pPr>
            <a:fld id="{6A1E46DC-7EF6-4EA2-B285-14272867D133}" type="slidenum">
              <a:rPr lang="en-US" sz="60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pPr algn="r" defTabSz="610744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600" dirty="0">
              <a:solidFill>
                <a:schemeClr val="accent3">
                  <a:lumMod val="85000"/>
                </a:schemeClr>
              </a:solidFill>
              <a:latin typeface="+mn-lt"/>
              <a:ea typeface="+mn-ea"/>
              <a:cs typeface="CiscoSans Thin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ltGray">
          <a:xfrm>
            <a:off x="5867508" y="4741653"/>
            <a:ext cx="2658018" cy="15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586" tIns="30792" rIns="61586" bIns="30792" anchor="b">
            <a:spAutoFit/>
          </a:bodyPr>
          <a:lstStyle/>
          <a:p>
            <a:pPr defTabSz="61074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t>© </a:t>
            </a:r>
            <a:r>
              <a:rPr lang="en-US" sz="600" dirty="0" smtClean="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t>2016  </a:t>
            </a:r>
            <a:r>
              <a:rPr lang="en-US" sz="600" dirty="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t>Cisco and/or its affiliates. All rights reserved.   Cisco Confidential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508039" y="4715197"/>
            <a:ext cx="340257" cy="180974"/>
            <a:chOff x="310" y="249"/>
            <a:chExt cx="502" cy="267"/>
          </a:xfrm>
          <a:solidFill>
            <a:schemeClr val="accent5"/>
          </a:solidFill>
        </p:grpSpPr>
        <p:sp>
          <p:nvSpPr>
            <p:cNvPr id="7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4013" r:id="rId2"/>
    <p:sldLayoutId id="2147484014" r:id="rId3"/>
    <p:sldLayoutId id="2147483965" r:id="rId4"/>
    <p:sldLayoutId id="2147483967" r:id="rId5"/>
    <p:sldLayoutId id="2147483995" r:id="rId6"/>
    <p:sldLayoutId id="2147484007" r:id="rId7"/>
    <p:sldLayoutId id="2147484010" r:id="rId8"/>
    <p:sldLayoutId id="2147484011" r:id="rId9"/>
    <p:sldLayoutId id="2147484015" r:id="rId10"/>
    <p:sldLayoutId id="2147483998" r:id="rId11"/>
    <p:sldLayoutId id="2147484027" r:id="rId12"/>
    <p:sldLayoutId id="2147484029" r:id="rId13"/>
    <p:sldLayoutId id="2147484031" r:id="rId14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lang="en-US" sz="3200" kern="1200" dirty="0">
          <a:solidFill>
            <a:schemeClr val="accent4"/>
          </a:solidFill>
          <a:latin typeface="+mj-lt"/>
          <a:ea typeface="ＭＳ Ｐゴシック" charset="0"/>
          <a:cs typeface="CiscoSans"/>
        </a:defRPr>
      </a:lvl1pPr>
      <a:lvl2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2pPr>
      <a:lvl3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3pPr>
      <a:lvl4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4pPr>
      <a:lvl5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5pPr>
      <a:lvl6pPr marL="4572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6pPr>
      <a:lvl7pPr marL="9144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7pPr>
      <a:lvl8pPr marL="13716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8pPr>
      <a:lvl9pPr marL="18288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9pPr>
    </p:titleStyle>
    <p:bodyStyle>
      <a:lvl1pPr marL="169863" indent="-169863" algn="l" defTabSz="684213" rtl="0" eaLnBrk="1" fontAlgn="base" hangingPunct="1">
        <a:lnSpc>
          <a:spcPct val="95000"/>
        </a:lnSpc>
        <a:spcBef>
          <a:spcPts val="1075"/>
        </a:spcBef>
        <a:spcAft>
          <a:spcPct val="0"/>
        </a:spcAft>
        <a:buClr>
          <a:schemeClr val="tx2"/>
        </a:buClr>
        <a:buSzPct val="90000"/>
        <a:buFont typeface="Arial" charset="0"/>
        <a:buChar char="•"/>
        <a:defRPr lang="en-US" sz="15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1pPr>
      <a:lvl2pPr marL="358775" indent="-215900" algn="l" defTabSz="684213" rtl="0" eaLnBrk="1" fontAlgn="base" hangingPunct="1">
        <a:lnSpc>
          <a:spcPct val="95000"/>
        </a:lnSpc>
        <a:spcBef>
          <a:spcPts val="600"/>
        </a:spcBef>
        <a:spcAft>
          <a:spcPct val="0"/>
        </a:spcAft>
        <a:buClr>
          <a:schemeClr val="tx2"/>
        </a:buClr>
        <a:buFont typeface="Arial" charset="0"/>
        <a:buChar char="•"/>
        <a:defRPr lang="en-US" sz="14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2pPr>
      <a:lvl3pPr marL="431800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2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3pPr>
      <a:lvl4pPr marL="503238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1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4pPr>
      <a:lvl5pPr marL="574675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1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5pPr>
      <a:lvl6pPr marL="863856" indent="-171445" algn="l" defTabSz="685777" rtl="0" eaLnBrk="1" latinLnBrk="0" hangingPunct="1">
        <a:spcBef>
          <a:spcPts val="600"/>
        </a:spcBef>
        <a:buFont typeface="Arial" pitchFamily="34" charset="0"/>
        <a:buChar char="•"/>
        <a:defRPr sz="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935844" indent="-171422" algn="l" defTabSz="685777" rtl="0" eaLnBrk="1" latinLnBrk="0" hangingPunct="1">
        <a:spcBef>
          <a:spcPts val="600"/>
        </a:spcBef>
        <a:buFont typeface="Arial" pitchFamily="34" charset="0"/>
        <a:buChar char="•"/>
        <a:defRPr sz="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00220" indent="0" algn="l" defTabSz="685777" rtl="0" eaLnBrk="1" latinLnBrk="0" hangingPunct="1">
        <a:spcBef>
          <a:spcPct val="20000"/>
        </a:spcBef>
        <a:buFont typeface="Arial" pitchFamily="34" charset="0"/>
        <a:buNone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53" indent="-171445" algn="l" defTabSz="685777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6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77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65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55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41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32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2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1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33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9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</a:t>
            </a:r>
            <a:r>
              <a:rPr lang="en-US" dirty="0"/>
              <a:t>2: Configure a Network Operating System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469497" y="3809526"/>
            <a:ext cx="2368954" cy="902174"/>
          </a:xfrm>
        </p:spPr>
        <p:txBody>
          <a:bodyPr/>
          <a:lstStyle/>
          <a:p>
            <a:r>
              <a:rPr lang="en-US" dirty="0"/>
              <a:t>CCNA Routing and Switching</a:t>
            </a:r>
          </a:p>
          <a:p>
            <a:r>
              <a:rPr lang="en-US" dirty="0"/>
              <a:t>Introduction to Networks v6.0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9380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sz="1600" dirty="0"/>
              <a:t>2.1 IOS Bootcamp</a:t>
            </a:r>
          </a:p>
          <a:p>
            <a:pPr marL="469106" lvl="1" indent="-214313">
              <a:buFont typeface="Arial" panose="020B0604020202020204" pitchFamily="34" charset="0"/>
              <a:buChar char="•"/>
            </a:pPr>
            <a:r>
              <a:rPr lang="en-US" sz="1600" dirty="0"/>
              <a:t>Explain the features and functions of the Cisco IOS Software.</a:t>
            </a:r>
            <a:endParaRPr lang="en-US" sz="1600" dirty="0" smtClean="0"/>
          </a:p>
          <a:p>
            <a:pPr marL="542131" lvl="2" indent="-214313">
              <a:buFont typeface="Arial" panose="020B0604020202020204" pitchFamily="34" charset="0"/>
              <a:buChar char="•"/>
            </a:pPr>
            <a:r>
              <a:rPr lang="en-US" sz="1400" dirty="0" smtClean="0"/>
              <a:t>Explain </a:t>
            </a:r>
            <a:r>
              <a:rPr lang="en-US" sz="1400" dirty="0"/>
              <a:t>the purpose of Cisco IOS.</a:t>
            </a:r>
          </a:p>
          <a:p>
            <a:pPr marL="542131" lvl="2" indent="-214313">
              <a:buFont typeface="Arial" panose="020B0604020202020204" pitchFamily="34" charset="0"/>
              <a:buChar char="•"/>
            </a:pPr>
            <a:r>
              <a:rPr lang="en-US" sz="1400" dirty="0"/>
              <a:t>Explain how to access a Cisco IOS device for configuration purposes.</a:t>
            </a:r>
          </a:p>
          <a:p>
            <a:pPr marL="542131" lvl="2" indent="-214313">
              <a:buFont typeface="Arial" panose="020B0604020202020204" pitchFamily="34" charset="0"/>
              <a:buChar char="•"/>
            </a:pPr>
            <a:r>
              <a:rPr lang="en-US" sz="1400" dirty="0"/>
              <a:t>Explain how to navigate Cisco IOS to configure network devices.</a:t>
            </a:r>
          </a:p>
          <a:p>
            <a:pPr marL="542131" lvl="2" indent="-214313">
              <a:buFont typeface="Arial" panose="020B0604020202020204" pitchFamily="34" charset="0"/>
              <a:buChar char="•"/>
            </a:pPr>
            <a:r>
              <a:rPr lang="en-US" sz="1400" dirty="0"/>
              <a:t>Describe the command structure of Cisco IOS software.</a:t>
            </a:r>
          </a:p>
          <a:p>
            <a:pPr marL="286941" indent="-285750"/>
            <a:r>
              <a:rPr lang="en-CA" sz="1600" dirty="0"/>
              <a:t>2.2 Basic Device Configuration</a:t>
            </a:r>
          </a:p>
          <a:p>
            <a:pPr marL="469106" lvl="1" indent="-214313">
              <a:buFont typeface="Arial" panose="020B0604020202020204" pitchFamily="34" charset="0"/>
              <a:buChar char="•"/>
            </a:pPr>
            <a:r>
              <a:rPr lang="en-US" sz="1600" dirty="0"/>
              <a:t>Configure initial settings on a network device using the Cisco IOS Software.</a:t>
            </a:r>
            <a:endParaRPr lang="en-US" sz="1600" dirty="0" smtClean="0"/>
          </a:p>
          <a:p>
            <a:pPr marL="542131" lvl="2" indent="-214313">
              <a:buFont typeface="Arial" panose="020B0604020202020204" pitchFamily="34" charset="0"/>
              <a:buChar char="•"/>
            </a:pPr>
            <a:r>
              <a:rPr lang="en-US" sz="1400" dirty="0" smtClean="0"/>
              <a:t>Configure </a:t>
            </a:r>
            <a:r>
              <a:rPr lang="en-US" sz="1400" dirty="0"/>
              <a:t>hostnames on a Cisco IOS device using the CLI.</a:t>
            </a:r>
          </a:p>
          <a:p>
            <a:pPr marL="542131" lvl="2" indent="-214313">
              <a:buFont typeface="Arial" panose="020B0604020202020204" pitchFamily="34" charset="0"/>
              <a:buChar char="•"/>
            </a:pPr>
            <a:r>
              <a:rPr lang="en-US" sz="1400" dirty="0"/>
              <a:t>Use Cisco IOS commands to limit access to device configurations.</a:t>
            </a:r>
          </a:p>
          <a:p>
            <a:pPr marL="542131" lvl="2" indent="-214313">
              <a:buFont typeface="Arial" panose="020B0604020202020204" pitchFamily="34" charset="0"/>
              <a:buChar char="•"/>
            </a:pPr>
            <a:r>
              <a:rPr lang="en-US" sz="1400" dirty="0"/>
              <a:t>Use IOS commands to save the running configuration</a:t>
            </a:r>
            <a:r>
              <a:rPr lang="en-US" sz="1400" dirty="0" smtClean="0"/>
              <a:t>.</a:t>
            </a:r>
            <a:endParaRPr lang="en-US" sz="1400" dirty="0"/>
          </a:p>
        </p:txBody>
      </p:sp>
      <p:sp>
        <p:nvSpPr>
          <p:cNvPr id="4098" name="Rectangle 3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Chapter 2 - Sections &amp; Objectives</a:t>
            </a:r>
          </a:p>
        </p:txBody>
      </p:sp>
    </p:spTree>
    <p:extLst>
      <p:ext uri="{BB962C8B-B14F-4D97-AF65-F5344CB8AC3E}">
        <p14:creationId xmlns:p14="http://schemas.microsoft.com/office/powerpoint/2010/main" val="17588686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2.3 </a:t>
            </a:r>
            <a:r>
              <a:rPr lang="en-US" sz="1600" dirty="0"/>
              <a:t>Address Schemes</a:t>
            </a:r>
          </a:p>
          <a:p>
            <a:pPr marL="470297" lvl="1" indent="-214313">
              <a:buFont typeface="Arial" panose="020B0604020202020204" pitchFamily="34" charset="0"/>
              <a:buChar char="•"/>
            </a:pPr>
            <a:r>
              <a:rPr lang="en-US" sz="1600" dirty="0"/>
              <a:t>Given an IP addressing scheme, configure IP address parameters on devices to provide end-to-end connectivity in a small to medium-sized business network.</a:t>
            </a:r>
            <a:endParaRPr lang="en-US" sz="1600" dirty="0" smtClean="0"/>
          </a:p>
          <a:p>
            <a:pPr marL="543322" lvl="2" indent="-214313">
              <a:buFont typeface="Arial" panose="020B0604020202020204" pitchFamily="34" charset="0"/>
              <a:buChar char="•"/>
            </a:pPr>
            <a:r>
              <a:rPr lang="en-US" sz="1400" dirty="0" smtClean="0"/>
              <a:t>Explain </a:t>
            </a:r>
            <a:r>
              <a:rPr lang="en-US" sz="1400" dirty="0"/>
              <a:t>how devices communicate across network media.</a:t>
            </a:r>
          </a:p>
          <a:p>
            <a:pPr marL="543322" lvl="2" indent="-214313">
              <a:buFont typeface="Arial" panose="020B0604020202020204" pitchFamily="34" charset="0"/>
              <a:buChar char="•"/>
            </a:pPr>
            <a:r>
              <a:rPr lang="en-US" sz="1400" dirty="0"/>
              <a:t>Configure a host device with an IP address.</a:t>
            </a:r>
          </a:p>
          <a:p>
            <a:pPr marL="543322" lvl="2" indent="-214313">
              <a:buFont typeface="Arial" panose="020B0604020202020204" pitchFamily="34" charset="0"/>
              <a:buChar char="•"/>
            </a:pPr>
            <a:r>
              <a:rPr lang="en-US" sz="1400" dirty="0"/>
              <a:t>Verify connectivity between two end devices.</a:t>
            </a:r>
          </a:p>
        </p:txBody>
      </p:sp>
      <p:sp>
        <p:nvSpPr>
          <p:cNvPr id="4098" name="Rectangle 3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Chapter 2 - Sections &amp; Objectives (Cont.)</a:t>
            </a:r>
          </a:p>
        </p:txBody>
      </p:sp>
    </p:spTree>
    <p:extLst>
      <p:ext uri="{BB962C8B-B14F-4D97-AF65-F5344CB8AC3E}">
        <p14:creationId xmlns:p14="http://schemas.microsoft.com/office/powerpoint/2010/main" val="26072161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1802391"/>
          </a:xfrm>
        </p:spPr>
        <p:txBody>
          <a:bodyPr/>
          <a:lstStyle/>
          <a:p>
            <a:r>
              <a:rPr lang="en-US" dirty="0"/>
              <a:t>2.1 IOS Bootcamp</a:t>
            </a:r>
          </a:p>
        </p:txBody>
      </p:sp>
    </p:spTree>
    <p:extLst>
      <p:ext uri="{BB962C8B-B14F-4D97-AF65-F5344CB8AC3E}">
        <p14:creationId xmlns:p14="http://schemas.microsoft.com/office/powerpoint/2010/main" val="6730996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All electronic devices require an operating system.</a:t>
            </a:r>
          </a:p>
          <a:p>
            <a:pPr lvl="1"/>
            <a:r>
              <a:rPr lang="en-US" altLang="ja-JP" dirty="0" smtClean="0"/>
              <a:t>Windows, Mac, and Linux for PCs and laptops</a:t>
            </a:r>
          </a:p>
          <a:p>
            <a:pPr lvl="1"/>
            <a:r>
              <a:rPr lang="en-US" altLang="ja-JP" dirty="0" smtClean="0"/>
              <a:t>Apple iOS and Android for smart phones and tablets</a:t>
            </a:r>
          </a:p>
          <a:p>
            <a:pPr lvl="1"/>
            <a:r>
              <a:rPr lang="en-US" altLang="ja-JP" dirty="0" smtClean="0"/>
              <a:t>Cisco IOS for network devices (e.g., switches, routers, wireless AP, firewall, …).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Cisco IOS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Operating System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8769" y="2381231"/>
            <a:ext cx="3891248" cy="2120663"/>
          </a:xfrm>
          <a:prstGeom prst="rect">
            <a:avLst/>
          </a:prstGeom>
        </p:spPr>
      </p:pic>
      <p:sp>
        <p:nvSpPr>
          <p:cNvPr id="12" name="Rectangular Callout 11"/>
          <p:cNvSpPr/>
          <p:nvPr/>
        </p:nvSpPr>
        <p:spPr>
          <a:xfrm>
            <a:off x="101400" y="2056091"/>
            <a:ext cx="4633815" cy="780904"/>
          </a:xfrm>
          <a:prstGeom prst="wedgeRectCallout">
            <a:avLst>
              <a:gd name="adj1" fmla="val 74497"/>
              <a:gd name="adj2" fmla="val 14090"/>
            </a:avLst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1200" b="1" dirty="0" smtClean="0"/>
              <a:t>OS Shell</a:t>
            </a:r>
            <a:endParaRPr lang="en-US" sz="1200" b="1" dirty="0"/>
          </a:p>
          <a:p>
            <a:pPr marL="84535" indent="-84535">
              <a:buFont typeface="Arial" panose="020B0604020202020204" pitchFamily="34" charset="0"/>
              <a:buChar char="•"/>
              <a:defRPr/>
            </a:pPr>
            <a:r>
              <a:rPr lang="en-US" sz="1100" dirty="0" smtClean="0"/>
              <a:t>The OS shell is either a </a:t>
            </a:r>
            <a:r>
              <a:rPr lang="en-US" sz="1100" dirty="0"/>
              <a:t>command-line interface (CLI) or a graphical user interface (GUI</a:t>
            </a:r>
            <a:r>
              <a:rPr lang="en-US" sz="1100" dirty="0" smtClean="0"/>
              <a:t>) and enables a user to interface </a:t>
            </a:r>
            <a:r>
              <a:rPr lang="en-US" sz="1100" dirty="0"/>
              <a:t>with </a:t>
            </a:r>
            <a:r>
              <a:rPr lang="en-US" sz="1100" dirty="0" smtClean="0"/>
              <a:t>applications.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101400" y="3049151"/>
            <a:ext cx="4633815" cy="780904"/>
          </a:xfrm>
          <a:prstGeom prst="wedgeRectCallout">
            <a:avLst>
              <a:gd name="adj1" fmla="val 70563"/>
              <a:gd name="adj2" fmla="val -74640"/>
            </a:avLst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1200" b="1" dirty="0" smtClean="0">
                <a:solidFill>
                  <a:schemeClr val="tx1"/>
                </a:solidFill>
              </a:rPr>
              <a:t>OS Kernel</a:t>
            </a:r>
            <a:endParaRPr lang="en-US" sz="1200" b="1" dirty="0">
              <a:solidFill>
                <a:schemeClr val="tx1"/>
              </a:solidFill>
            </a:endParaRPr>
          </a:p>
          <a:p>
            <a:pPr marL="84535" indent="-84535">
              <a:buFont typeface="Arial" panose="020B0604020202020204" pitchFamily="34" charset="0"/>
              <a:buChar char="•"/>
              <a:defRPr/>
            </a:pPr>
            <a:r>
              <a:rPr lang="en-US" sz="1100" dirty="0" smtClean="0">
                <a:solidFill>
                  <a:schemeClr val="tx1"/>
                </a:solidFill>
              </a:rPr>
              <a:t>The OS kernel communicates directly with the hardware and </a:t>
            </a:r>
            <a:r>
              <a:rPr lang="en-US" sz="1100" dirty="0">
                <a:solidFill>
                  <a:schemeClr val="tx1"/>
                </a:solidFill>
              </a:rPr>
              <a:t>manages how hardware resources are used to meet software </a:t>
            </a:r>
            <a:r>
              <a:rPr lang="en-US" sz="1100" dirty="0" smtClean="0">
                <a:solidFill>
                  <a:schemeClr val="tx1"/>
                </a:solidFill>
              </a:rPr>
              <a:t>requirements.</a:t>
            </a:r>
          </a:p>
        </p:txBody>
      </p:sp>
      <p:sp>
        <p:nvSpPr>
          <p:cNvPr id="14" name="Rectangular Callout 13"/>
          <p:cNvSpPr/>
          <p:nvPr/>
        </p:nvSpPr>
        <p:spPr>
          <a:xfrm>
            <a:off x="476155" y="4100076"/>
            <a:ext cx="4254685" cy="589250"/>
          </a:xfrm>
          <a:prstGeom prst="wedgeRectCallout">
            <a:avLst>
              <a:gd name="adj1" fmla="val 69728"/>
              <a:gd name="adj2" fmla="val -177941"/>
            </a:avLst>
          </a:prstGeom>
          <a:solidFill>
            <a:srgbClr val="CCCCFF"/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1200" b="1" dirty="0" smtClean="0">
                <a:solidFill>
                  <a:schemeClr val="tx1"/>
                </a:solidFill>
              </a:rPr>
              <a:t>Hardware</a:t>
            </a:r>
            <a:endParaRPr lang="en-US" sz="1200" b="1" dirty="0">
              <a:solidFill>
                <a:schemeClr val="tx1"/>
              </a:solidFill>
            </a:endParaRPr>
          </a:p>
          <a:p>
            <a:pPr marL="84535" indent="-84535">
              <a:buFont typeface="Arial" panose="020B0604020202020204" pitchFamily="34" charset="0"/>
              <a:buChar char="•"/>
              <a:defRPr/>
            </a:pPr>
            <a:r>
              <a:rPr lang="en-US" sz="1100" dirty="0">
                <a:solidFill>
                  <a:schemeClr val="tx1"/>
                </a:solidFill>
              </a:rPr>
              <a:t>The physical part of a computer including underlying electronics.</a:t>
            </a:r>
            <a:endParaRPr lang="en-CA" sz="110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28393" y="171048"/>
            <a:ext cx="4572000" cy="569387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en-CA" altLang="en-US" sz="1100" dirty="0"/>
              <a:t>Cisco devices use the Cisco </a:t>
            </a:r>
            <a:r>
              <a:rPr lang="en-CA" altLang="en-US" sz="1100" b="1" u="sng" dirty="0"/>
              <a:t>Internetwork Operating System (IOS</a:t>
            </a:r>
            <a:r>
              <a:rPr lang="en-CA" altLang="en-US" sz="1100" b="1" u="sng" dirty="0" smtClean="0"/>
              <a:t>)</a:t>
            </a:r>
            <a:r>
              <a:rPr lang="en-CA" altLang="en-US" sz="1100" dirty="0" smtClean="0"/>
              <a:t>.</a:t>
            </a:r>
          </a:p>
          <a:p>
            <a:pPr marL="115888" indent="-115888">
              <a:buFont typeface="Arial" panose="020B0604020202020204" pitchFamily="34" charset="0"/>
              <a:buChar char="•"/>
            </a:pPr>
            <a:r>
              <a:rPr lang="en-CA" altLang="en-US" sz="1000" dirty="0" smtClean="0"/>
              <a:t>Although </a:t>
            </a:r>
            <a:r>
              <a:rPr lang="en-CA" altLang="en-US" sz="1000" dirty="0"/>
              <a:t>used by Apple, iOS is </a:t>
            </a:r>
            <a:r>
              <a:rPr lang="en-US" altLang="en-US" sz="1000" dirty="0" smtClean="0"/>
              <a:t>a registered </a:t>
            </a:r>
            <a:r>
              <a:rPr lang="en-US" altLang="en-US" sz="1000" dirty="0"/>
              <a:t>trademark of Cisco in the U.S. and other countries and is used by Apple under license</a:t>
            </a:r>
            <a:r>
              <a:rPr lang="en-US" altLang="en-US" sz="1000" dirty="0" smtClean="0"/>
              <a:t>.</a:t>
            </a:r>
            <a:endParaRPr lang="en-CA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3424782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Cisco IOS</a:t>
            </a:r>
            <a:r>
              <a:rPr lang="en-US" altLang="en-US" sz="1600" dirty="0"/>
              <a:t/>
            </a:r>
            <a:br>
              <a:rPr lang="en-US" altLang="en-US" sz="1600" dirty="0"/>
            </a:br>
            <a:r>
              <a:rPr lang="en-CA" altLang="en-US" dirty="0" smtClean="0"/>
              <a:t>Purpose of 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Using a GUI enables </a:t>
            </a:r>
            <a:r>
              <a:rPr lang="en-US" altLang="en-US" dirty="0"/>
              <a:t>a user to:</a:t>
            </a:r>
          </a:p>
          <a:p>
            <a:pPr lvl="1"/>
            <a:r>
              <a:rPr lang="en-US" altLang="en-US" dirty="0" smtClean="0"/>
              <a:t>Use </a:t>
            </a:r>
            <a:r>
              <a:rPr lang="en-US" altLang="en-US" dirty="0"/>
              <a:t>a mouse to make selections and run programs</a:t>
            </a:r>
          </a:p>
          <a:p>
            <a:pPr lvl="1"/>
            <a:r>
              <a:rPr lang="en-US" altLang="en-US" dirty="0"/>
              <a:t>Enter text and text-based commands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Using a CLI on a Cisco </a:t>
            </a:r>
            <a:r>
              <a:rPr lang="en-US" altLang="en-US" dirty="0"/>
              <a:t>IOS </a:t>
            </a:r>
            <a:r>
              <a:rPr lang="en-US" altLang="en-US" dirty="0" smtClean="0"/>
              <a:t>switch </a:t>
            </a:r>
            <a:r>
              <a:rPr lang="en-US" altLang="en-US" dirty="0"/>
              <a:t>or router enables a network technician to:</a:t>
            </a:r>
          </a:p>
          <a:p>
            <a:pPr lvl="1"/>
            <a:r>
              <a:rPr lang="en-US" altLang="en-US" dirty="0" smtClean="0"/>
              <a:t>Use </a:t>
            </a:r>
            <a:r>
              <a:rPr lang="en-US" altLang="en-US" dirty="0"/>
              <a:t>a keyboard to run CLI-based network programs</a:t>
            </a:r>
          </a:p>
          <a:p>
            <a:pPr lvl="1"/>
            <a:r>
              <a:rPr lang="en-US" altLang="en-US" dirty="0"/>
              <a:t>Use a keyboard to enter text and text-based commands</a:t>
            </a:r>
          </a:p>
          <a:p>
            <a:endParaRPr lang="en-CA" altLang="en-US" dirty="0" smtClean="0"/>
          </a:p>
          <a:p>
            <a:r>
              <a:rPr lang="en-CA" altLang="en-US" dirty="0" smtClean="0"/>
              <a:t>There are many distinct variations of Cisco IOS:</a:t>
            </a:r>
          </a:p>
          <a:p>
            <a:pPr lvl="1"/>
            <a:r>
              <a:rPr lang="en-CA" altLang="en-US" dirty="0" smtClean="0"/>
              <a:t>IOS for switches, routers, and other Cisco networking devices</a:t>
            </a:r>
          </a:p>
          <a:p>
            <a:pPr lvl="1"/>
            <a:r>
              <a:rPr lang="en-CA" altLang="en-US" dirty="0" smtClean="0"/>
              <a:t>IOS numbered versions for a given Cisco networking devices</a:t>
            </a:r>
          </a:p>
          <a:p>
            <a:pPr lvl="1"/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41229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Cisco IOS</a:t>
            </a: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 smtClean="0"/>
              <a:t>Purpose of </a:t>
            </a:r>
            <a:r>
              <a:rPr lang="en-CA" altLang="en-US" dirty="0" smtClean="0"/>
              <a:t>OS (Cont.)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44065" y="798944"/>
            <a:ext cx="3959160" cy="4155319"/>
          </a:xfrm>
        </p:spPr>
        <p:txBody>
          <a:bodyPr/>
          <a:lstStyle/>
          <a:p>
            <a:r>
              <a:rPr lang="en-US" altLang="en-US" dirty="0" smtClean="0"/>
              <a:t>All </a:t>
            </a:r>
            <a:r>
              <a:rPr lang="en-US" altLang="en-US" dirty="0"/>
              <a:t>devices come with a default IOS and feature </a:t>
            </a:r>
            <a:r>
              <a:rPr lang="en-US" altLang="en-US" dirty="0" smtClean="0"/>
              <a:t>set. It </a:t>
            </a:r>
            <a:r>
              <a:rPr lang="en-US" altLang="en-US" dirty="0"/>
              <a:t>is possible to upgrade the IOS version or feature set.</a:t>
            </a:r>
          </a:p>
          <a:p>
            <a:r>
              <a:rPr lang="en-CA" altLang="en-US" dirty="0" smtClean="0"/>
              <a:t>An IOS can be downloaded from cisco.com. However, a Cisco Connection Online (CCO) account is required.</a:t>
            </a:r>
          </a:p>
          <a:p>
            <a:pPr marL="0" indent="0">
              <a:buNone/>
            </a:pPr>
            <a:r>
              <a:rPr lang="en-CA" altLang="en-US" b="1" dirty="0" smtClean="0"/>
              <a:t>Note</a:t>
            </a:r>
            <a:r>
              <a:rPr lang="en-CA" altLang="en-US" dirty="0" smtClean="0"/>
              <a:t>: The </a:t>
            </a:r>
            <a:r>
              <a:rPr lang="en-CA" altLang="en-US" dirty="0"/>
              <a:t>focus of this course will be on Cisco IOS Release 15.x. </a:t>
            </a:r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01222" y="688554"/>
            <a:ext cx="5069454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8374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Cisco IOS Access</a:t>
            </a:r>
            <a:br>
              <a:rPr lang="en-US" altLang="en-US" sz="1600" dirty="0" smtClean="0"/>
            </a:br>
            <a:r>
              <a:rPr lang="en-US" altLang="en-US" dirty="0" smtClean="0"/>
              <a:t>Access Methods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1800" dirty="0" smtClean="0"/>
              <a:t>The three most common ways to access the IOS are:</a:t>
            </a:r>
          </a:p>
          <a:p>
            <a:pPr lvl="1"/>
            <a:r>
              <a:rPr lang="en-US" altLang="en-US" sz="1800" b="1" dirty="0"/>
              <a:t>Console port – </a:t>
            </a:r>
            <a:r>
              <a:rPr lang="en-US" altLang="en-US" sz="1800" dirty="0"/>
              <a:t>Out-of-band serial port used primarily for management purposes such as the initial configuration of the router. </a:t>
            </a:r>
          </a:p>
          <a:p>
            <a:pPr lvl="1"/>
            <a:r>
              <a:rPr lang="en-US" altLang="en-US" sz="1800" b="1" dirty="0"/>
              <a:t>Secure Shell (SSH) - </a:t>
            </a:r>
            <a:r>
              <a:rPr lang="en-US" altLang="en-US" sz="1800" dirty="0"/>
              <a:t>Inband method for remotely and securely establishing a CLI session over a network. User authentication, passwords, and commands sent over the network are encrypted. As a best practice, use SSH instead of Telnet whenever possible.</a:t>
            </a:r>
          </a:p>
          <a:p>
            <a:pPr lvl="1"/>
            <a:r>
              <a:rPr lang="en-US" altLang="en-US" sz="1800" b="1" dirty="0"/>
              <a:t>Telnet</a:t>
            </a:r>
            <a:r>
              <a:rPr lang="en-US" altLang="en-US" sz="1800" dirty="0"/>
              <a:t> – </a:t>
            </a:r>
            <a:r>
              <a:rPr lang="en-US" altLang="en-US" sz="1800" dirty="0" err="1"/>
              <a:t>Inband</a:t>
            </a:r>
            <a:r>
              <a:rPr lang="en-US" altLang="en-US" sz="1800" dirty="0"/>
              <a:t>  interfaces remotely establishing a CLI session through a virtual interface, over a network. User authentication, passwords, and commands are sent over the network in plaintext.</a:t>
            </a:r>
          </a:p>
          <a:p>
            <a:pPr marL="0" indent="0" eaLnBrk="1" hangingPunct="1">
              <a:buNone/>
            </a:pPr>
            <a:r>
              <a:rPr lang="en-CA" altLang="en-US" sz="1650" b="1" smtClean="0"/>
              <a:t>Note</a:t>
            </a:r>
            <a:r>
              <a:rPr lang="en-CA" altLang="en-US" sz="1650" dirty="0" smtClean="0"/>
              <a:t>: </a:t>
            </a:r>
            <a:r>
              <a:rPr lang="en-CA" altLang="en-US" sz="1550" dirty="0" smtClean="0"/>
              <a:t>The </a:t>
            </a:r>
            <a:r>
              <a:rPr lang="en-CA" altLang="en-US" sz="1550" dirty="0"/>
              <a:t>AUX port is an on older </a:t>
            </a:r>
            <a:r>
              <a:rPr lang="en-CA" altLang="en-US" sz="1550" dirty="0" smtClean="0"/>
              <a:t>method of establishing </a:t>
            </a:r>
            <a:r>
              <a:rPr lang="en-CA" altLang="en-US" sz="1550" dirty="0"/>
              <a:t>a CLI session remotely via a telephone dialup connection using a modem</a:t>
            </a:r>
            <a:r>
              <a:rPr lang="en-CA" altLang="en-US" sz="1550" dirty="0" smtClean="0"/>
              <a:t>.</a:t>
            </a:r>
            <a:endParaRPr lang="en-CA" altLang="en-US" sz="1550" dirty="0"/>
          </a:p>
        </p:txBody>
      </p:sp>
    </p:spTree>
    <p:extLst>
      <p:ext uri="{BB962C8B-B14F-4D97-AF65-F5344CB8AC3E}">
        <p14:creationId xmlns:p14="http://schemas.microsoft.com/office/powerpoint/2010/main" val="27369468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Cisco IOS Access</a:t>
            </a:r>
            <a:br>
              <a:rPr lang="en-US" altLang="en-US" sz="1600" dirty="0"/>
            </a:br>
            <a:r>
              <a:rPr lang="en-CA" altLang="en-US" dirty="0" smtClean="0"/>
              <a:t>Terminal Emulation Program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/>
              <a:t>Regardless of access method, a terminal emulation program will be required. Popular terminal emulation programs include PuTTY, Tera Term, SecureCRT, and OS X Terminal.</a:t>
            </a:r>
          </a:p>
          <a:p>
            <a:endParaRPr lang="en-CA" altLang="en-US" dirty="0" smtClean="0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566" y="1717134"/>
            <a:ext cx="4454160" cy="2821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86" y="1511362"/>
            <a:ext cx="2888216" cy="308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85361" y="1440135"/>
            <a:ext cx="904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Tera Term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505181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5" y="798944"/>
            <a:ext cx="5342335" cy="4155319"/>
          </a:xfrm>
        </p:spPr>
        <p:txBody>
          <a:bodyPr/>
          <a:lstStyle/>
          <a:p>
            <a:r>
              <a:rPr lang="en-US" dirty="0"/>
              <a:t>The Cisco IOS modes use a hierarchical </a:t>
            </a:r>
            <a:r>
              <a:rPr lang="en-US" dirty="0" smtClean="0"/>
              <a:t>command structure. </a:t>
            </a:r>
          </a:p>
          <a:p>
            <a:r>
              <a:rPr lang="en-US" dirty="0" smtClean="0"/>
              <a:t>Each </a:t>
            </a:r>
            <a:r>
              <a:rPr lang="en-US" dirty="0"/>
              <a:t>mode has a distinctive prompt and is used to accomplish particular tasks with a specific set of commands that are available only to that mode. </a:t>
            </a: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Navigate the IOS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Cisco IOS Modes of Operation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4335" y="2147150"/>
            <a:ext cx="4222613" cy="236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8755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/>
              <a:t>The </a:t>
            </a:r>
            <a:r>
              <a:rPr lang="en-CA" altLang="en-US" dirty="0"/>
              <a:t>user EXEC mode allows only a limited number of basic monitoring commands. </a:t>
            </a:r>
          </a:p>
          <a:p>
            <a:pPr lvl="1"/>
            <a:r>
              <a:rPr lang="en-CA" altLang="en-US" dirty="0" smtClean="0"/>
              <a:t>Often </a:t>
            </a:r>
            <a:r>
              <a:rPr lang="en-CA" altLang="en-US" dirty="0"/>
              <a:t>referred to as “view-only” </a:t>
            </a:r>
            <a:r>
              <a:rPr lang="en-CA" altLang="en-US" dirty="0" smtClean="0"/>
              <a:t>mode.</a:t>
            </a:r>
            <a:endParaRPr lang="en-CA" altLang="en-US" dirty="0"/>
          </a:p>
          <a:p>
            <a:pPr lvl="1"/>
            <a:r>
              <a:rPr lang="en-CA" altLang="en-US" dirty="0" smtClean="0"/>
              <a:t>By </a:t>
            </a:r>
            <a:r>
              <a:rPr lang="en-CA" altLang="en-US" dirty="0"/>
              <a:t>default, there is no authentication required to access the user EXEC </a:t>
            </a:r>
            <a:r>
              <a:rPr lang="en-CA" altLang="en-US" dirty="0" smtClean="0"/>
              <a:t>mode but it should be secured.</a:t>
            </a:r>
          </a:p>
          <a:p>
            <a:pPr lvl="1"/>
            <a:endParaRPr lang="en-CA" altLang="en-US" dirty="0"/>
          </a:p>
          <a:p>
            <a:r>
              <a:rPr lang="en-CA" altLang="en-US" dirty="0"/>
              <a:t>The privileged EXEC mode allows the execution of configuration and management commands. </a:t>
            </a:r>
          </a:p>
          <a:p>
            <a:pPr lvl="1"/>
            <a:r>
              <a:rPr lang="en-US" altLang="en-US" dirty="0" smtClean="0"/>
              <a:t>Often referred to as “enable mode” because it requires the </a:t>
            </a:r>
            <a:r>
              <a:rPr lang="en-US" altLang="en-US" b="1" dirty="0" smtClean="0"/>
              <a:t>enable </a:t>
            </a:r>
            <a:r>
              <a:rPr lang="en-US" altLang="en-US" dirty="0" smtClean="0"/>
              <a:t>user EXEC command.</a:t>
            </a:r>
            <a:endParaRPr lang="en-US" altLang="en-US" dirty="0"/>
          </a:p>
          <a:p>
            <a:pPr lvl="1"/>
            <a:r>
              <a:rPr lang="en-CA" altLang="en-US" dirty="0" smtClean="0"/>
              <a:t>By </a:t>
            </a:r>
            <a:r>
              <a:rPr lang="en-CA" altLang="en-US" dirty="0"/>
              <a:t>default, there is no authentication required to access the user EXEC </a:t>
            </a:r>
            <a:r>
              <a:rPr lang="en-CA" altLang="en-US" dirty="0" smtClean="0"/>
              <a:t>mode but it should be secured.</a:t>
            </a:r>
            <a:endParaRPr lang="en-CA" altLang="en-US" dirty="0"/>
          </a:p>
          <a:p>
            <a:pPr lvl="1"/>
            <a:endParaRPr lang="en-CA" altLang="en-US" dirty="0"/>
          </a:p>
          <a:p>
            <a:endParaRPr lang="en-US" dirty="0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Navigate the IOS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Primary Command Modes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6201" y="3098933"/>
            <a:ext cx="6449014" cy="156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5722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5" y="798944"/>
            <a:ext cx="5342335" cy="4155319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The primary configuration mode is called </a:t>
            </a:r>
            <a:r>
              <a:rPr lang="en-CA" b="1" dirty="0" smtClean="0"/>
              <a:t>global configuration </a:t>
            </a:r>
            <a:r>
              <a:rPr lang="en-CA" dirty="0" smtClean="0"/>
              <a:t>or simply, </a:t>
            </a:r>
            <a:r>
              <a:rPr lang="en-CA" b="1" dirty="0" smtClean="0"/>
              <a:t>global config</a:t>
            </a:r>
            <a:r>
              <a:rPr lang="en-CA" dirty="0" smtClean="0"/>
              <a:t>. </a:t>
            </a:r>
          </a:p>
          <a:p>
            <a:pPr lvl="1">
              <a:defRPr/>
            </a:pPr>
            <a:r>
              <a:rPr lang="en-CA" dirty="0" smtClean="0"/>
              <a:t>Use </a:t>
            </a:r>
            <a:r>
              <a:rPr lang="en-CA" dirty="0" smtClean="0">
                <a:solidFill>
                  <a:srgbClr val="000000"/>
                </a:solidFill>
              </a:rPr>
              <a:t>the</a:t>
            </a:r>
            <a:r>
              <a:rPr lang="en-CA" b="1" dirty="0" smtClean="0">
                <a:solidFill>
                  <a:srgbClr val="000000"/>
                </a:solidFill>
              </a:rPr>
              <a:t> configure terminal </a:t>
            </a:r>
            <a:r>
              <a:rPr lang="en-CA" dirty="0" smtClean="0">
                <a:solidFill>
                  <a:srgbClr val="000000"/>
                </a:solidFill>
              </a:rPr>
              <a:t>command </a:t>
            </a:r>
            <a:r>
              <a:rPr lang="en-CA" dirty="0" smtClean="0"/>
              <a:t>to access.</a:t>
            </a:r>
          </a:p>
          <a:p>
            <a:pPr lvl="1">
              <a:defRPr/>
            </a:pPr>
            <a:r>
              <a:rPr lang="en-CA" dirty="0" smtClean="0"/>
              <a:t>Changes made affect the operation of the device. </a:t>
            </a:r>
          </a:p>
          <a:p>
            <a:pPr marL="0" indent="0">
              <a:buNone/>
              <a:defRPr/>
            </a:pPr>
            <a:endParaRPr lang="en-CA" dirty="0" smtClean="0"/>
          </a:p>
          <a:p>
            <a:pPr>
              <a:defRPr/>
            </a:pPr>
            <a:r>
              <a:rPr lang="en-US" dirty="0" smtClean="0"/>
              <a:t>Specific sub configuration modes can be accessed from global configuration mode. Each of these modes allows the configuration of a particular part or function of the IOS device. </a:t>
            </a:r>
          </a:p>
          <a:p>
            <a:pPr lvl="1">
              <a:defRPr/>
            </a:pPr>
            <a:r>
              <a:rPr lang="en-US" b="1" dirty="0" smtClean="0"/>
              <a:t>Interface mode </a:t>
            </a:r>
            <a:r>
              <a:rPr lang="en-US" dirty="0" smtClean="0"/>
              <a:t>- to configure one of the network interfaces.</a:t>
            </a:r>
          </a:p>
          <a:p>
            <a:pPr lvl="1">
              <a:defRPr/>
            </a:pPr>
            <a:r>
              <a:rPr lang="en-US" b="1" dirty="0" smtClean="0"/>
              <a:t>Line mode </a:t>
            </a:r>
            <a:r>
              <a:rPr lang="en-US" dirty="0" smtClean="0"/>
              <a:t>- to configure the console, AUX, Telnet, or SSH access.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CA" dirty="0" smtClean="0"/>
          </a:p>
          <a:p>
            <a:pPr>
              <a:defRPr/>
            </a:pPr>
            <a:endParaRPr lang="en-CA" dirty="0" smtClean="0"/>
          </a:p>
        </p:txBody>
      </p:sp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1600" dirty="0" smtClean="0"/>
              <a:t>Navigate the IOS</a:t>
            </a:r>
            <a:br>
              <a:rPr lang="en-CA" altLang="en-US" sz="1600" dirty="0" smtClean="0"/>
            </a:br>
            <a:r>
              <a:rPr lang="en-CA" altLang="en-US" dirty="0"/>
              <a:t>Configuration </a:t>
            </a:r>
            <a:r>
              <a:rPr lang="en-CA" altLang="en-US" dirty="0" smtClean="0"/>
              <a:t>Command </a:t>
            </a:r>
            <a:r>
              <a:rPr lang="en-CA" altLang="en-US" dirty="0"/>
              <a:t>Modes</a:t>
            </a:r>
            <a:endParaRPr lang="en-CA" altLang="en-US" dirty="0">
              <a:solidFill>
                <a:srgbClr val="0070C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1371600"/>
            <a:ext cx="3547110" cy="198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9529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1600" dirty="0" smtClean="0"/>
              <a:t>Navigate the IOS</a:t>
            </a:r>
            <a:br>
              <a:rPr lang="en-CA" altLang="en-US" sz="1600" dirty="0" smtClean="0"/>
            </a:br>
            <a:r>
              <a:rPr lang="en-CA" altLang="en-US" dirty="0" smtClean="0"/>
              <a:t>Navigate </a:t>
            </a:r>
            <a:r>
              <a:rPr lang="en-CA" altLang="en-US" dirty="0"/>
              <a:t>Between IOS </a:t>
            </a:r>
            <a:r>
              <a:rPr lang="en-CA" altLang="en-US" dirty="0" smtClean="0"/>
              <a:t>Modes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4" y="798944"/>
            <a:ext cx="5342335" cy="4155319"/>
          </a:xfrm>
        </p:spPr>
        <p:txBody>
          <a:bodyPr/>
          <a:lstStyle/>
          <a:p>
            <a:r>
              <a:rPr lang="en-US" altLang="en-US" dirty="0">
                <a:solidFill>
                  <a:srgbClr val="000000"/>
                </a:solidFill>
              </a:rPr>
              <a:t>Various commands are used to move in and out of command </a:t>
            </a:r>
            <a:r>
              <a:rPr lang="en-US" altLang="en-US" dirty="0" smtClean="0">
                <a:solidFill>
                  <a:srgbClr val="000000"/>
                </a:solidFill>
              </a:rPr>
              <a:t>prompts: </a:t>
            </a:r>
            <a:endParaRPr lang="en-CA" altLang="en-US" dirty="0" smtClean="0">
              <a:solidFill>
                <a:srgbClr val="000000"/>
              </a:solidFill>
            </a:endParaRP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To move from user EXEC mode to privileged EXEC mode, use the</a:t>
            </a:r>
            <a:r>
              <a:rPr lang="en-US" altLang="en-US" b="1" dirty="0">
                <a:solidFill>
                  <a:srgbClr val="000000"/>
                </a:solidFill>
              </a:rPr>
              <a:t> enable </a:t>
            </a:r>
            <a:r>
              <a:rPr lang="en-US" altLang="en-US" dirty="0">
                <a:solidFill>
                  <a:srgbClr val="000000"/>
                </a:solidFill>
              </a:rPr>
              <a:t>command. </a:t>
            </a:r>
            <a:endParaRPr lang="en-US" altLang="en-US" dirty="0" smtClean="0">
              <a:solidFill>
                <a:srgbClr val="000000"/>
              </a:solidFill>
            </a:endParaRPr>
          </a:p>
          <a:p>
            <a:pPr lvl="1"/>
            <a:r>
              <a:rPr lang="en-US" altLang="en-US" dirty="0" smtClean="0">
                <a:solidFill>
                  <a:srgbClr val="000000"/>
                </a:solidFill>
              </a:rPr>
              <a:t>Use return </a:t>
            </a:r>
            <a:r>
              <a:rPr lang="en-US" altLang="en-US" dirty="0">
                <a:solidFill>
                  <a:srgbClr val="000000"/>
                </a:solidFill>
              </a:rPr>
              <a:t>to user EXEC </a:t>
            </a:r>
            <a:r>
              <a:rPr lang="en-US" altLang="en-US" dirty="0" smtClean="0">
                <a:solidFill>
                  <a:srgbClr val="000000"/>
                </a:solidFill>
              </a:rPr>
              <a:t>mode, use the </a:t>
            </a:r>
            <a:r>
              <a:rPr lang="en-US" altLang="en-US" b="1" dirty="0" smtClean="0">
                <a:solidFill>
                  <a:srgbClr val="000000"/>
                </a:solidFill>
              </a:rPr>
              <a:t>disable </a:t>
            </a:r>
            <a:r>
              <a:rPr lang="en-US" altLang="en-US" dirty="0" smtClean="0">
                <a:solidFill>
                  <a:srgbClr val="000000"/>
                </a:solidFill>
              </a:rPr>
              <a:t>command.</a:t>
            </a:r>
            <a:endParaRPr lang="en-US" altLang="en-US" dirty="0">
              <a:solidFill>
                <a:srgbClr val="000000"/>
              </a:solidFill>
            </a:endParaRPr>
          </a:p>
          <a:p>
            <a:endParaRPr lang="en-US" altLang="en-US" dirty="0">
              <a:solidFill>
                <a:srgbClr val="000000"/>
              </a:solidFill>
            </a:endParaRPr>
          </a:p>
          <a:p>
            <a:r>
              <a:rPr lang="en-CA" altLang="en-US" dirty="0" smtClean="0">
                <a:solidFill>
                  <a:srgbClr val="000000"/>
                </a:solidFill>
              </a:rPr>
              <a:t>Various </a:t>
            </a:r>
            <a:r>
              <a:rPr lang="en-CA" altLang="en-US" dirty="0">
                <a:solidFill>
                  <a:srgbClr val="000000"/>
                </a:solidFill>
              </a:rPr>
              <a:t>methods can be used to exit / quit </a:t>
            </a:r>
            <a:r>
              <a:rPr lang="en-CA" altLang="en-US" dirty="0" smtClean="0">
                <a:solidFill>
                  <a:srgbClr val="000000"/>
                </a:solidFill>
              </a:rPr>
              <a:t>configuration modes: </a:t>
            </a:r>
          </a:p>
          <a:p>
            <a:pPr lvl="1"/>
            <a:r>
              <a:rPr lang="en-CA" altLang="en-US" b="1" dirty="0" smtClean="0">
                <a:solidFill>
                  <a:srgbClr val="000000"/>
                </a:solidFill>
              </a:rPr>
              <a:t>exit</a:t>
            </a:r>
            <a:r>
              <a:rPr lang="en-CA" altLang="en-US" dirty="0" smtClean="0">
                <a:solidFill>
                  <a:srgbClr val="000000"/>
                </a:solidFill>
              </a:rPr>
              <a:t> - Used to move from a specific mode to the previous more general mode, such as from interface mode to global config.</a:t>
            </a:r>
          </a:p>
          <a:p>
            <a:pPr lvl="1"/>
            <a:r>
              <a:rPr lang="en-CA" altLang="en-US" b="1" dirty="0" smtClean="0">
                <a:solidFill>
                  <a:srgbClr val="000000"/>
                </a:solidFill>
              </a:rPr>
              <a:t>end</a:t>
            </a:r>
            <a:r>
              <a:rPr lang="en-CA" altLang="en-US" dirty="0" smtClean="0">
                <a:solidFill>
                  <a:srgbClr val="000000"/>
                </a:solidFill>
              </a:rPr>
              <a:t> - Can be used to exit out of global configuration mode regardless of which configuration mode you are in.</a:t>
            </a:r>
          </a:p>
          <a:p>
            <a:pPr lvl="1"/>
            <a:r>
              <a:rPr lang="en-CA" altLang="en-US" b="1" dirty="0" smtClean="0">
                <a:solidFill>
                  <a:srgbClr val="000000"/>
                </a:solidFill>
              </a:rPr>
              <a:t>^z</a:t>
            </a:r>
            <a:r>
              <a:rPr lang="en-CA" altLang="en-US" dirty="0" smtClean="0">
                <a:solidFill>
                  <a:srgbClr val="000000"/>
                </a:solidFill>
              </a:rPr>
              <a:t> - Works the same as </a:t>
            </a:r>
            <a:r>
              <a:rPr lang="en-CA" altLang="en-US" b="1" dirty="0" smtClean="0">
                <a:solidFill>
                  <a:srgbClr val="000000"/>
                </a:solidFill>
              </a:rPr>
              <a:t>end</a:t>
            </a:r>
            <a:r>
              <a:rPr lang="en-CA" altLang="en-US" dirty="0" smtClean="0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1371600"/>
            <a:ext cx="3553778" cy="1980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5910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1600" dirty="0" smtClean="0"/>
              <a:t>Navigate the IOS</a:t>
            </a:r>
            <a:br>
              <a:rPr lang="en-CA" altLang="en-US" sz="1600" dirty="0" smtClean="0"/>
            </a:br>
            <a:r>
              <a:rPr lang="en-CA" altLang="en-US" dirty="0" smtClean="0"/>
              <a:t>Navigate </a:t>
            </a:r>
            <a:r>
              <a:rPr lang="en-CA" altLang="en-US" dirty="0"/>
              <a:t>Between IOS </a:t>
            </a:r>
            <a:r>
              <a:rPr lang="en-CA" altLang="en-US" dirty="0" smtClean="0"/>
              <a:t>Modes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5" y="798945"/>
            <a:ext cx="4360202" cy="4137122"/>
          </a:xfrm>
        </p:spPr>
        <p:txBody>
          <a:bodyPr/>
          <a:lstStyle/>
          <a:p>
            <a:r>
              <a:rPr lang="en-CA" altLang="en-US" dirty="0"/>
              <a:t>T</a:t>
            </a:r>
            <a:r>
              <a:rPr lang="en-CA" altLang="en-US" dirty="0" smtClean="0"/>
              <a:t>he </a:t>
            </a:r>
            <a:r>
              <a:rPr lang="en-CA" altLang="en-US" dirty="0" smtClean="0">
                <a:solidFill>
                  <a:srgbClr val="000000"/>
                </a:solidFill>
              </a:rPr>
              <a:t>following provides an example of navigating between IOS modes:</a:t>
            </a:r>
            <a:endParaRPr lang="en-CA" altLang="en-US" dirty="0">
              <a:solidFill>
                <a:srgbClr val="000000"/>
              </a:solidFill>
            </a:endParaRPr>
          </a:p>
          <a:p>
            <a:pPr lvl="1"/>
            <a:r>
              <a:rPr lang="en-CA" altLang="en-US" dirty="0">
                <a:solidFill>
                  <a:srgbClr val="000000"/>
                </a:solidFill>
              </a:rPr>
              <a:t>Enter privileged EXEC mode using the</a:t>
            </a:r>
            <a:r>
              <a:rPr lang="en-CA" altLang="en-US" b="1" dirty="0">
                <a:solidFill>
                  <a:srgbClr val="000000"/>
                </a:solidFill>
              </a:rPr>
              <a:t> enable </a:t>
            </a:r>
            <a:r>
              <a:rPr lang="en-CA" altLang="en-US" dirty="0">
                <a:solidFill>
                  <a:srgbClr val="000000"/>
                </a:solidFill>
              </a:rPr>
              <a:t>command.</a:t>
            </a:r>
          </a:p>
          <a:p>
            <a:pPr lvl="1"/>
            <a:r>
              <a:rPr lang="en-CA" altLang="en-US" dirty="0">
                <a:solidFill>
                  <a:srgbClr val="000000"/>
                </a:solidFill>
              </a:rPr>
              <a:t>Enter global </a:t>
            </a:r>
            <a:r>
              <a:rPr lang="en-CA" altLang="en-US" dirty="0" smtClean="0">
                <a:solidFill>
                  <a:srgbClr val="000000"/>
                </a:solidFill>
              </a:rPr>
              <a:t>config mode </a:t>
            </a:r>
            <a:r>
              <a:rPr lang="en-CA" altLang="en-US" dirty="0">
                <a:solidFill>
                  <a:srgbClr val="000000"/>
                </a:solidFill>
              </a:rPr>
              <a:t>using the</a:t>
            </a:r>
            <a:r>
              <a:rPr lang="en-CA" altLang="en-US" b="1" dirty="0">
                <a:solidFill>
                  <a:srgbClr val="000000"/>
                </a:solidFill>
              </a:rPr>
              <a:t> configure terminal </a:t>
            </a:r>
            <a:r>
              <a:rPr lang="en-CA" altLang="en-US" dirty="0">
                <a:solidFill>
                  <a:srgbClr val="000000"/>
                </a:solidFill>
              </a:rPr>
              <a:t>command.</a:t>
            </a:r>
          </a:p>
          <a:p>
            <a:pPr lvl="1"/>
            <a:r>
              <a:rPr lang="en-CA" altLang="en-US" dirty="0">
                <a:solidFill>
                  <a:srgbClr val="000000"/>
                </a:solidFill>
              </a:rPr>
              <a:t>Enter interface </a:t>
            </a:r>
            <a:r>
              <a:rPr lang="en-CA" altLang="en-US" dirty="0" smtClean="0">
                <a:solidFill>
                  <a:srgbClr val="000000"/>
                </a:solidFill>
              </a:rPr>
              <a:t>sub-config mode </a:t>
            </a:r>
            <a:r>
              <a:rPr lang="en-CA" altLang="en-US" dirty="0">
                <a:solidFill>
                  <a:srgbClr val="000000"/>
                </a:solidFill>
              </a:rPr>
              <a:t>using the</a:t>
            </a:r>
            <a:r>
              <a:rPr lang="en-CA" altLang="en-US" b="1" dirty="0">
                <a:solidFill>
                  <a:srgbClr val="000000"/>
                </a:solidFill>
              </a:rPr>
              <a:t> interface fa0/1 </a:t>
            </a:r>
            <a:r>
              <a:rPr lang="en-CA" altLang="en-US" dirty="0">
                <a:solidFill>
                  <a:srgbClr val="000000"/>
                </a:solidFill>
              </a:rPr>
              <a:t>command.</a:t>
            </a:r>
          </a:p>
          <a:p>
            <a:pPr lvl="1"/>
            <a:r>
              <a:rPr lang="en-CA" altLang="en-US" dirty="0">
                <a:solidFill>
                  <a:srgbClr val="000000"/>
                </a:solidFill>
              </a:rPr>
              <a:t>Exit out of each mode using the</a:t>
            </a:r>
            <a:r>
              <a:rPr lang="en-CA" altLang="en-US" b="1" dirty="0">
                <a:solidFill>
                  <a:srgbClr val="000000"/>
                </a:solidFill>
              </a:rPr>
              <a:t> exit </a:t>
            </a:r>
            <a:r>
              <a:rPr lang="en-CA" altLang="en-US" dirty="0">
                <a:solidFill>
                  <a:srgbClr val="000000"/>
                </a:solidFill>
              </a:rPr>
              <a:t>command</a:t>
            </a:r>
            <a:r>
              <a:rPr lang="en-CA" altLang="en-US" dirty="0" smtClean="0">
                <a:solidFill>
                  <a:srgbClr val="000000"/>
                </a:solidFill>
              </a:rPr>
              <a:t>.</a:t>
            </a:r>
          </a:p>
          <a:p>
            <a:pPr lvl="1"/>
            <a:r>
              <a:rPr lang="en-CA" altLang="en-US" dirty="0" smtClean="0">
                <a:solidFill>
                  <a:srgbClr val="000000"/>
                </a:solidFill>
              </a:rPr>
              <a:t>The remainder of the configuration illustrates how you can exit a sub-config mode and return to privileged EXEC mode using either the </a:t>
            </a:r>
            <a:r>
              <a:rPr lang="en-CA" altLang="en-US" b="1" dirty="0" smtClean="0">
                <a:solidFill>
                  <a:srgbClr val="000000"/>
                </a:solidFill>
              </a:rPr>
              <a:t>end </a:t>
            </a:r>
            <a:r>
              <a:rPr lang="en-CA" altLang="en-US" dirty="0" smtClean="0">
                <a:solidFill>
                  <a:srgbClr val="000000"/>
                </a:solidFill>
              </a:rPr>
              <a:t>or </a:t>
            </a:r>
            <a:r>
              <a:rPr lang="en-CA" altLang="en-US" b="1" dirty="0" smtClean="0">
                <a:solidFill>
                  <a:srgbClr val="000000"/>
                </a:solidFill>
              </a:rPr>
              <a:t>^Z </a:t>
            </a:r>
            <a:r>
              <a:rPr lang="en-CA" altLang="en-US" dirty="0" smtClean="0">
                <a:solidFill>
                  <a:srgbClr val="000000"/>
                </a:solidFill>
              </a:rPr>
              <a:t>key combination.</a:t>
            </a:r>
            <a:endParaRPr lang="en-CA" altLang="en-US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4880" y="1371600"/>
            <a:ext cx="4277201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9625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Content Placeholder 2"/>
          <p:cNvSpPr>
            <a:spLocks noGrp="1"/>
          </p:cNvSpPr>
          <p:nvPr>
            <p:ph idx="1"/>
          </p:nvPr>
        </p:nvSpPr>
        <p:spPr>
          <a:xfrm>
            <a:off x="144065" y="798945"/>
            <a:ext cx="3784468" cy="1774922"/>
          </a:xfrm>
        </p:spPr>
        <p:txBody>
          <a:bodyPr/>
          <a:lstStyle/>
          <a:p>
            <a:r>
              <a:rPr lang="en-CA" altLang="en-US" dirty="0" smtClean="0"/>
              <a:t>A Cisco IOS device supports many commands. Each IOS command has a specific format or syntax and can only be executed at the appropriate mode.</a:t>
            </a:r>
          </a:p>
        </p:txBody>
      </p:sp>
      <p:sp>
        <p:nvSpPr>
          <p:cNvPr id="389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1600" dirty="0" smtClean="0"/>
              <a:t>The Command Structure</a:t>
            </a:r>
            <a:br>
              <a:rPr lang="en-CA" altLang="en-US" sz="1600" dirty="0" smtClean="0"/>
            </a:br>
            <a:r>
              <a:rPr lang="en-CA" altLang="en-US" dirty="0" smtClean="0"/>
              <a:t>Basic IOS Command Structure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8533" y="798945"/>
            <a:ext cx="4909176" cy="1774922"/>
          </a:xfrm>
          <a:prstGeom prst="rect">
            <a:avLst/>
          </a:prstGeom>
        </p:spPr>
      </p:pic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44065" y="2751666"/>
            <a:ext cx="8627402" cy="1803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rgbClr val="000000"/>
                </a:solidFill>
              </a:rPr>
              <a:t>The syntax for a command is the command followed by any appropriate keywords and arguments.</a:t>
            </a:r>
          </a:p>
          <a:p>
            <a:pPr lvl="1"/>
            <a:r>
              <a:rPr lang="en-US" b="1" dirty="0" smtClean="0">
                <a:solidFill>
                  <a:srgbClr val="000000"/>
                </a:solidFill>
              </a:rPr>
              <a:t>Keyword</a:t>
            </a:r>
            <a:r>
              <a:rPr lang="en-US" dirty="0" smtClean="0">
                <a:solidFill>
                  <a:srgbClr val="000000"/>
                </a:solidFill>
              </a:rPr>
              <a:t> - a specific parameter defined in the operating system (in the figure, </a:t>
            </a:r>
            <a:r>
              <a:rPr lang="en-US" b="1" dirty="0" smtClean="0">
                <a:solidFill>
                  <a:srgbClr val="000000"/>
                </a:solidFill>
              </a:rPr>
              <a:t>ip protocols</a:t>
            </a:r>
            <a:r>
              <a:rPr lang="en-US" dirty="0" smtClean="0">
                <a:solidFill>
                  <a:srgbClr val="000000"/>
                </a:solidFill>
              </a:rPr>
              <a:t>)</a:t>
            </a:r>
          </a:p>
          <a:p>
            <a:pPr lvl="1"/>
            <a:r>
              <a:rPr lang="en-US" b="1" dirty="0" smtClean="0">
                <a:solidFill>
                  <a:srgbClr val="000000"/>
                </a:solidFill>
              </a:rPr>
              <a:t>Argument </a:t>
            </a:r>
            <a:r>
              <a:rPr lang="en-US" dirty="0" smtClean="0">
                <a:solidFill>
                  <a:srgbClr val="000000"/>
                </a:solidFill>
              </a:rPr>
              <a:t>- not predefined; a value or variable defined by the user (in the figure, </a:t>
            </a:r>
            <a:r>
              <a:rPr lang="en-US" b="1" dirty="0" smtClean="0">
                <a:solidFill>
                  <a:srgbClr val="000000"/>
                </a:solidFill>
              </a:rPr>
              <a:t>192.168.10.5</a:t>
            </a:r>
            <a:r>
              <a:rPr lang="en-US" dirty="0" smtClean="0">
                <a:solidFill>
                  <a:srgbClr val="000000"/>
                </a:solidFill>
              </a:rPr>
              <a:t>)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After entering each complete command, including any keywords and arguments, press the </a:t>
            </a:r>
            <a:r>
              <a:rPr lang="en-US" b="1" dirty="0" smtClean="0">
                <a:solidFill>
                  <a:srgbClr val="000000"/>
                </a:solidFill>
              </a:rPr>
              <a:t>Enter</a:t>
            </a:r>
            <a:r>
              <a:rPr lang="en-US" dirty="0" smtClean="0">
                <a:solidFill>
                  <a:srgbClr val="000000"/>
                </a:solidFill>
              </a:rPr>
              <a:t> key to submit the command to the command interpreter.</a:t>
            </a:r>
            <a:r>
              <a:rPr lang="en-US" altLang="en-US" dirty="0" smtClean="0">
                <a:solidFill>
                  <a:srgbClr val="000000"/>
                </a:solidFill>
              </a:rPr>
              <a:t> </a:t>
            </a:r>
          </a:p>
          <a:p>
            <a:pPr lvl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2495390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To determine the keywords and arguments required for a command, refer to the command syntax</a:t>
            </a:r>
          </a:p>
          <a:p>
            <a:pPr lvl="1"/>
            <a:r>
              <a:rPr lang="en-US" altLang="en-US" dirty="0" smtClean="0"/>
              <a:t>Refer to the following table when looking at command syntax.</a:t>
            </a:r>
          </a:p>
          <a:p>
            <a:pPr lvl="1"/>
            <a:endParaRPr lang="en-US" altLang="en-US" dirty="0" smtClean="0"/>
          </a:p>
          <a:p>
            <a:endParaRPr lang="en-US" altLang="en-US" dirty="0"/>
          </a:p>
          <a:p>
            <a:endParaRPr lang="en-US" altLang="en-US" dirty="0" smtClean="0"/>
          </a:p>
          <a:p>
            <a:endParaRPr lang="en-US" altLang="en-US" dirty="0"/>
          </a:p>
          <a:p>
            <a:endParaRPr lang="en-US" altLang="en-US" dirty="0"/>
          </a:p>
          <a:p>
            <a:r>
              <a:rPr lang="en-US" altLang="en-US" dirty="0" smtClean="0"/>
              <a:t>Examples:</a:t>
            </a:r>
          </a:p>
          <a:p>
            <a:pPr lvl="1"/>
            <a:r>
              <a:rPr lang="en-US" altLang="en-US" b="1" dirty="0" smtClean="0"/>
              <a:t>description </a:t>
            </a:r>
            <a:r>
              <a:rPr lang="en-US" altLang="en-US" i="1" dirty="0" smtClean="0"/>
              <a:t>string - </a:t>
            </a:r>
            <a:r>
              <a:rPr lang="en-US" altLang="en-US" dirty="0" smtClean="0"/>
              <a:t>The command is used to add a description to an interface. The </a:t>
            </a:r>
            <a:r>
              <a:rPr lang="en-US" altLang="en-US" i="1" dirty="0" smtClean="0"/>
              <a:t>string </a:t>
            </a:r>
            <a:r>
              <a:rPr lang="en-US" altLang="en-US" dirty="0" smtClean="0"/>
              <a:t>argument </a:t>
            </a:r>
            <a:r>
              <a:rPr lang="en-US" altLang="en-US" dirty="0"/>
              <a:t>is </a:t>
            </a:r>
            <a:r>
              <a:rPr lang="en-US" altLang="en-US" dirty="0" smtClean="0"/>
              <a:t>text entered by the administrator such as </a:t>
            </a:r>
            <a:r>
              <a:rPr lang="en-US" altLang="en-US" b="1" dirty="0" smtClean="0"/>
              <a:t>description </a:t>
            </a:r>
            <a:r>
              <a:rPr lang="en-US" altLang="en-US" i="1" dirty="0"/>
              <a:t>Connects to the main headquarter office </a:t>
            </a:r>
            <a:r>
              <a:rPr lang="en-US" altLang="en-US" i="1" dirty="0" smtClean="0"/>
              <a:t>switch</a:t>
            </a:r>
            <a:r>
              <a:rPr lang="en-US" altLang="en-US" dirty="0" smtClean="0"/>
              <a:t>.</a:t>
            </a:r>
          </a:p>
          <a:p>
            <a:pPr lvl="1"/>
            <a:r>
              <a:rPr lang="en-US" altLang="en-US" b="1" dirty="0" smtClean="0"/>
              <a:t>ping </a:t>
            </a:r>
            <a:r>
              <a:rPr lang="en-US" altLang="en-US" i="1" dirty="0"/>
              <a:t>ip-address - </a:t>
            </a:r>
            <a:r>
              <a:rPr lang="en-US" altLang="en-US" dirty="0"/>
              <a:t>The command is </a:t>
            </a:r>
            <a:r>
              <a:rPr lang="en-US" altLang="en-US" b="1" dirty="0"/>
              <a:t>ping </a:t>
            </a:r>
            <a:r>
              <a:rPr lang="en-US" altLang="en-US" dirty="0"/>
              <a:t>and the user-defined argument is the </a:t>
            </a:r>
            <a:r>
              <a:rPr lang="en-US" altLang="en-US" i="1" dirty="0"/>
              <a:t>ip-address </a:t>
            </a:r>
            <a:r>
              <a:rPr lang="en-US" altLang="en-US" dirty="0"/>
              <a:t>of the destination </a:t>
            </a:r>
            <a:r>
              <a:rPr lang="en-US" altLang="en-US" dirty="0" smtClean="0"/>
              <a:t>device such as in </a:t>
            </a:r>
            <a:r>
              <a:rPr lang="en-US" altLang="en-US" b="1" dirty="0" smtClean="0"/>
              <a:t>ping </a:t>
            </a:r>
            <a:r>
              <a:rPr lang="en-US" altLang="en-US" i="1" dirty="0" smtClean="0"/>
              <a:t>10.10.10.5</a:t>
            </a:r>
            <a:endParaRPr lang="en-US" altLang="en-US" dirty="0"/>
          </a:p>
          <a:p>
            <a:endParaRPr lang="en-US" altLang="en-US" dirty="0"/>
          </a:p>
        </p:txBody>
      </p:sp>
      <p:sp>
        <p:nvSpPr>
          <p:cNvPr id="389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1600" dirty="0" smtClean="0"/>
              <a:t>The Command Structure</a:t>
            </a:r>
            <a:br>
              <a:rPr lang="en-CA" altLang="en-US" sz="1600" dirty="0" smtClean="0"/>
            </a:br>
            <a:r>
              <a:rPr lang="en-CA" altLang="en-US" dirty="0" smtClean="0"/>
              <a:t>IOS Command Syntax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6495" y="1556495"/>
            <a:ext cx="6448425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450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IOS Context-Sensitive Help:</a:t>
            </a:r>
          </a:p>
          <a:p>
            <a:pPr lvl="1"/>
            <a:r>
              <a:rPr lang="en-US" altLang="en-US" dirty="0"/>
              <a:t>Context-sensitive help provides a list of commands </a:t>
            </a:r>
            <a:r>
              <a:rPr lang="en-US" altLang="en-US" dirty="0" smtClean="0"/>
              <a:t>and </a:t>
            </a:r>
            <a:r>
              <a:rPr lang="en-US" altLang="en-US" dirty="0"/>
              <a:t>the arguments associated with those </a:t>
            </a:r>
            <a:r>
              <a:rPr lang="en-US" altLang="en-US" dirty="0" smtClean="0"/>
              <a:t>commands</a:t>
            </a:r>
          </a:p>
          <a:p>
            <a:pPr marL="142875" lvl="1" indent="0">
              <a:buNone/>
            </a:pPr>
            <a:r>
              <a:rPr lang="en-US" altLang="en-US" dirty="0" smtClean="0"/>
              <a:t>within </a:t>
            </a:r>
            <a:r>
              <a:rPr lang="en-US" altLang="en-US" dirty="0"/>
              <a:t>the context of the current mode. </a:t>
            </a:r>
          </a:p>
          <a:p>
            <a:pPr lvl="1"/>
            <a:r>
              <a:rPr lang="en-US" altLang="en-US" dirty="0"/>
              <a:t>To access context-sensitive help, enter a </a:t>
            </a:r>
            <a:r>
              <a:rPr lang="en-US" altLang="en-US" dirty="0" smtClean="0"/>
              <a:t>question </a:t>
            </a:r>
            <a:r>
              <a:rPr lang="en-US" altLang="en-US" dirty="0"/>
              <a:t>mark ?, at any prompt</a:t>
            </a:r>
            <a:r>
              <a:rPr lang="en-US" altLang="en-US" dirty="0" smtClean="0"/>
              <a:t>.</a:t>
            </a:r>
          </a:p>
          <a:p>
            <a:pPr marL="239713" indent="-285750"/>
            <a:endParaRPr lang="en-US" altLang="en-US" dirty="0"/>
          </a:p>
          <a:p>
            <a:endParaRPr lang="en-US" altLang="en-US" dirty="0"/>
          </a:p>
        </p:txBody>
      </p:sp>
      <p:sp>
        <p:nvSpPr>
          <p:cNvPr id="389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1600" dirty="0" smtClean="0"/>
              <a:t>The Command Structure</a:t>
            </a:r>
            <a:br>
              <a:rPr lang="en-CA" altLang="en-US" sz="1600" dirty="0" smtClean="0"/>
            </a:br>
            <a:r>
              <a:rPr lang="en-CA" altLang="en-US" dirty="0"/>
              <a:t>IOS Help Features</a:t>
            </a:r>
            <a:endParaRPr lang="en-CA" alt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3562" y="2236572"/>
            <a:ext cx="4270534" cy="2386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464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IOS Command Syntax Check:</a:t>
            </a:r>
          </a:p>
          <a:p>
            <a:pPr lvl="1" defTabSz="685777">
              <a:buFont typeface="Arial" panose="020B0604020202020204" pitchFamily="34" charset="0"/>
              <a:buChar char="•"/>
            </a:pPr>
            <a:r>
              <a:rPr lang="en-US" sz="1500" dirty="0"/>
              <a:t>The command line interpreter checks an entered command from left to right to determine what action is being requested. </a:t>
            </a:r>
          </a:p>
          <a:p>
            <a:pPr lvl="1" defTabSz="685777">
              <a:buFont typeface="Arial" panose="020B0604020202020204" pitchFamily="34" charset="0"/>
              <a:buChar char="•"/>
            </a:pPr>
            <a:r>
              <a:rPr lang="en-US" sz="1500" dirty="0"/>
              <a:t>If the interpreter understands the command, the requested action is executed and the CLI returns to the appropriate prompt. </a:t>
            </a:r>
          </a:p>
          <a:p>
            <a:pPr lvl="1" defTabSz="685777" fontAlgn="auto">
              <a:spcBef>
                <a:spcPts val="0"/>
              </a:spcBef>
              <a:spcAft>
                <a:spcPts val="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1500" dirty="0"/>
              <a:t>If the interpreter discovers an error, the IOS generally provides feedback such as “Ambiguous command”, “Incomplete command”, or “Incorrect command”.</a:t>
            </a:r>
          </a:p>
          <a:p>
            <a:endParaRPr lang="en-US" altLang="en-US" dirty="0"/>
          </a:p>
        </p:txBody>
      </p:sp>
      <p:sp>
        <p:nvSpPr>
          <p:cNvPr id="389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1600" dirty="0" smtClean="0"/>
              <a:t>The Command Structure</a:t>
            </a:r>
            <a:br>
              <a:rPr lang="en-CA" altLang="en-US" sz="1600" dirty="0" smtClean="0"/>
            </a:br>
            <a:r>
              <a:rPr lang="en-CA" altLang="en-US" dirty="0"/>
              <a:t>IOS Help </a:t>
            </a:r>
            <a:r>
              <a:rPr lang="en-CA" altLang="en-US" dirty="0" smtClean="0"/>
              <a:t>Features (Cont.)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6817" y="2908939"/>
            <a:ext cx="3659302" cy="204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6148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1600" dirty="0"/>
              <a:t>The Command Structure</a:t>
            </a:r>
            <a:br>
              <a:rPr lang="en-CA" altLang="en-US" sz="1600" dirty="0"/>
            </a:br>
            <a:r>
              <a:rPr lang="en-CA" altLang="en-US" dirty="0"/>
              <a:t>Hot </a:t>
            </a:r>
            <a:r>
              <a:rPr lang="en-CA" altLang="en-US" dirty="0" smtClean="0"/>
              <a:t>Keys and Shortcuts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5" y="798944"/>
            <a:ext cx="8853286" cy="4162523"/>
          </a:xfrm>
        </p:spPr>
        <p:txBody>
          <a:bodyPr/>
          <a:lstStyle/>
          <a:p>
            <a:r>
              <a:rPr lang="en-US" altLang="en-US" dirty="0" smtClean="0">
                <a:solidFill>
                  <a:srgbClr val="000000"/>
                </a:solidFill>
              </a:rPr>
              <a:t>Commands </a:t>
            </a:r>
            <a:r>
              <a:rPr lang="en-US" altLang="en-US" dirty="0">
                <a:solidFill>
                  <a:srgbClr val="000000"/>
                </a:solidFill>
              </a:rPr>
              <a:t>and keywords can be shortened to the minimum number of characters that identify a unique selection. </a:t>
            </a:r>
            <a:endParaRPr lang="en-US" altLang="en-US" dirty="0" smtClean="0">
              <a:solidFill>
                <a:srgbClr val="000000"/>
              </a:solidFill>
            </a:endParaRPr>
          </a:p>
          <a:p>
            <a:pPr lvl="1"/>
            <a:endParaRPr lang="en-US" altLang="en-US" dirty="0" smtClean="0">
              <a:solidFill>
                <a:srgbClr val="000000"/>
              </a:solidFill>
            </a:endParaRPr>
          </a:p>
          <a:p>
            <a:r>
              <a:rPr lang="en-US" altLang="en-US" dirty="0" smtClean="0">
                <a:solidFill>
                  <a:srgbClr val="000000"/>
                </a:solidFill>
              </a:rPr>
              <a:t>For </a:t>
            </a:r>
            <a:r>
              <a:rPr lang="en-US" altLang="en-US" dirty="0">
                <a:solidFill>
                  <a:srgbClr val="000000"/>
                </a:solidFill>
              </a:rPr>
              <a:t>example, the </a:t>
            </a:r>
            <a:r>
              <a:rPr lang="en-US" altLang="en-US" b="1" dirty="0">
                <a:solidFill>
                  <a:srgbClr val="000000"/>
                </a:solidFill>
              </a:rPr>
              <a:t>configure </a:t>
            </a:r>
            <a:r>
              <a:rPr lang="en-US" altLang="en-US" dirty="0">
                <a:solidFill>
                  <a:srgbClr val="000000"/>
                </a:solidFill>
              </a:rPr>
              <a:t>command can be shortened to </a:t>
            </a:r>
            <a:r>
              <a:rPr lang="en-US" altLang="en-US" b="1" dirty="0">
                <a:solidFill>
                  <a:srgbClr val="000000"/>
                </a:solidFill>
              </a:rPr>
              <a:t>conf </a:t>
            </a:r>
            <a:r>
              <a:rPr lang="en-US" altLang="en-US" dirty="0">
                <a:solidFill>
                  <a:srgbClr val="000000"/>
                </a:solidFill>
              </a:rPr>
              <a:t>because </a:t>
            </a:r>
            <a:r>
              <a:rPr lang="en-US" altLang="en-US" b="1" dirty="0">
                <a:solidFill>
                  <a:srgbClr val="000000"/>
                </a:solidFill>
              </a:rPr>
              <a:t>configure </a:t>
            </a:r>
            <a:r>
              <a:rPr lang="en-US" altLang="en-US" dirty="0">
                <a:solidFill>
                  <a:srgbClr val="000000"/>
                </a:solidFill>
              </a:rPr>
              <a:t>is the only command that begins with </a:t>
            </a:r>
            <a:r>
              <a:rPr lang="en-US" altLang="en-US" b="1" dirty="0">
                <a:solidFill>
                  <a:srgbClr val="000000"/>
                </a:solidFill>
              </a:rPr>
              <a:t>conf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  <a:endParaRPr lang="en-US" altLang="en-US" dirty="0" smtClean="0">
              <a:solidFill>
                <a:srgbClr val="000000"/>
              </a:solidFill>
            </a:endParaRPr>
          </a:p>
          <a:p>
            <a:pPr lvl="1"/>
            <a:r>
              <a:rPr lang="en-US" altLang="en-US" dirty="0" smtClean="0">
                <a:solidFill>
                  <a:srgbClr val="000000"/>
                </a:solidFill>
              </a:rPr>
              <a:t>An </a:t>
            </a:r>
            <a:r>
              <a:rPr lang="en-US" altLang="en-US" dirty="0">
                <a:solidFill>
                  <a:srgbClr val="000000"/>
                </a:solidFill>
              </a:rPr>
              <a:t>even shorter version of </a:t>
            </a:r>
            <a:r>
              <a:rPr lang="en-US" altLang="en-US" b="1" dirty="0">
                <a:solidFill>
                  <a:srgbClr val="000000"/>
                </a:solidFill>
              </a:rPr>
              <a:t>con </a:t>
            </a:r>
            <a:r>
              <a:rPr lang="en-US" altLang="en-US" dirty="0">
                <a:solidFill>
                  <a:srgbClr val="000000"/>
                </a:solidFill>
              </a:rPr>
              <a:t>will not work because more than one command begins with </a:t>
            </a:r>
            <a:r>
              <a:rPr lang="en-US" altLang="en-US" b="1" dirty="0">
                <a:solidFill>
                  <a:srgbClr val="000000"/>
                </a:solidFill>
              </a:rPr>
              <a:t>con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  <a:endParaRPr lang="en-US" altLang="en-US" dirty="0" smtClean="0">
              <a:solidFill>
                <a:srgbClr val="000000"/>
              </a:solidFill>
            </a:endParaRPr>
          </a:p>
          <a:p>
            <a:pPr lvl="1"/>
            <a:r>
              <a:rPr lang="en-US" altLang="en-US" dirty="0" smtClean="0">
                <a:solidFill>
                  <a:srgbClr val="000000"/>
                </a:solidFill>
              </a:rPr>
              <a:t>Keywords </a:t>
            </a:r>
            <a:r>
              <a:rPr lang="en-US" altLang="en-US" dirty="0">
                <a:solidFill>
                  <a:srgbClr val="000000"/>
                </a:solidFill>
              </a:rPr>
              <a:t>can also be shortened.</a:t>
            </a:r>
            <a:endParaRPr lang="en-CA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1005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1600" dirty="0"/>
              <a:t>The Command Structure</a:t>
            </a:r>
            <a:br>
              <a:rPr lang="en-CA" altLang="en-US" sz="1600" dirty="0"/>
            </a:br>
            <a:r>
              <a:rPr lang="en-CA" altLang="en-US" dirty="0" smtClean="0"/>
              <a:t>Video Demonstration - Hotkeys and Shortcuts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5" y="798944"/>
            <a:ext cx="8853286" cy="4162523"/>
          </a:xfrm>
        </p:spPr>
        <p:txBody>
          <a:bodyPr/>
          <a:lstStyle/>
          <a:p>
            <a:pPr marL="0" indent="0">
              <a:buNone/>
            </a:pPr>
            <a:r>
              <a:rPr lang="en-CA" altLang="en-US" dirty="0" smtClean="0"/>
              <a:t>The IOS CLI support the following hotkeys:</a:t>
            </a:r>
          </a:p>
          <a:p>
            <a:r>
              <a:rPr lang="en-CA" altLang="en-US" sz="1400" b="1" dirty="0" smtClean="0"/>
              <a:t>Down Arrow </a:t>
            </a:r>
            <a:r>
              <a:rPr lang="en-CA" altLang="en-US" sz="1400" dirty="0" smtClean="0"/>
              <a:t>– Allows the user to scroll through command history.</a:t>
            </a:r>
          </a:p>
          <a:p>
            <a:r>
              <a:rPr lang="en-CA" altLang="en-US" sz="1400" b="1" dirty="0" smtClean="0"/>
              <a:t>Up Arrow </a:t>
            </a:r>
            <a:r>
              <a:rPr lang="en-CA" altLang="en-US" sz="1400" dirty="0" smtClean="0"/>
              <a:t>- </a:t>
            </a:r>
            <a:r>
              <a:rPr lang="en-US" sz="1400" dirty="0"/>
              <a:t>Allows the user to scroll backward through </a:t>
            </a:r>
            <a:r>
              <a:rPr lang="en-US" sz="1400" dirty="0" smtClean="0"/>
              <a:t>commands.</a:t>
            </a:r>
          </a:p>
          <a:p>
            <a:r>
              <a:rPr lang="en-US" altLang="en-US" sz="1400" b="1" dirty="0" smtClean="0"/>
              <a:t>Tab</a:t>
            </a:r>
            <a:r>
              <a:rPr lang="en-US" altLang="en-US" sz="1400" dirty="0" smtClean="0"/>
              <a:t> - </a:t>
            </a:r>
            <a:r>
              <a:rPr lang="en-US" sz="1400" dirty="0"/>
              <a:t>Completes the remainder of a partially entered </a:t>
            </a:r>
            <a:r>
              <a:rPr lang="en-US" sz="1400" dirty="0" smtClean="0"/>
              <a:t>command.</a:t>
            </a:r>
          </a:p>
          <a:p>
            <a:r>
              <a:rPr lang="en-US" sz="1400" b="1" dirty="0" smtClean="0"/>
              <a:t>Ctrl-A</a:t>
            </a:r>
            <a:r>
              <a:rPr lang="en-US" sz="1400" dirty="0" smtClean="0"/>
              <a:t> - </a:t>
            </a:r>
            <a:r>
              <a:rPr lang="en-US" sz="1400" dirty="0"/>
              <a:t>Moves to the beginning of the </a:t>
            </a:r>
            <a:r>
              <a:rPr lang="en-US" sz="1400" dirty="0" smtClean="0"/>
              <a:t>line.</a:t>
            </a:r>
          </a:p>
          <a:p>
            <a:r>
              <a:rPr lang="en-US" sz="1400" b="1" dirty="0" smtClean="0"/>
              <a:t>Ctrl-E</a:t>
            </a:r>
            <a:r>
              <a:rPr lang="en-US" sz="1400" dirty="0" smtClean="0"/>
              <a:t> – Moves to the end of the line.</a:t>
            </a:r>
          </a:p>
          <a:p>
            <a:r>
              <a:rPr lang="en-US" sz="1400" b="1" dirty="0" smtClean="0"/>
              <a:t>Ctrl-R </a:t>
            </a:r>
            <a:r>
              <a:rPr lang="en-US" sz="1400" dirty="0" smtClean="0"/>
              <a:t>– Redisplays a line.</a:t>
            </a:r>
          </a:p>
          <a:p>
            <a:r>
              <a:rPr lang="en-US" sz="1400" b="1" dirty="0" smtClean="0"/>
              <a:t>Ctrl-Z </a:t>
            </a:r>
            <a:r>
              <a:rPr lang="en-US" sz="1400" dirty="0" smtClean="0"/>
              <a:t>– Exits the configuration mode and returns to user EXEC.</a:t>
            </a:r>
          </a:p>
          <a:p>
            <a:r>
              <a:rPr lang="en-US" sz="1400" b="1" dirty="0" smtClean="0"/>
              <a:t>Ctrl-C </a:t>
            </a:r>
            <a:r>
              <a:rPr lang="en-US" sz="1400" dirty="0" smtClean="0"/>
              <a:t>– Exits the configuration mode or aborts the current command.</a:t>
            </a:r>
          </a:p>
          <a:p>
            <a:r>
              <a:rPr lang="en-US" sz="1400" b="1" dirty="0" smtClean="0"/>
              <a:t>Ctrl-Shift-6</a:t>
            </a:r>
            <a:r>
              <a:rPr lang="en-US" sz="1400" dirty="0" smtClean="0"/>
              <a:t> – Allows the user to interrupt an IOS process (e.g., ping).</a:t>
            </a:r>
            <a:endParaRPr lang="en-US" sz="1400" dirty="0"/>
          </a:p>
          <a:p>
            <a:endParaRPr lang="en-CA" altLang="en-US" dirty="0" smtClean="0"/>
          </a:p>
          <a:p>
            <a:endParaRPr lang="en-CA" altLang="en-US" dirty="0"/>
          </a:p>
          <a:p>
            <a:endParaRPr lang="en-CA" alt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5000" y="1371600"/>
            <a:ext cx="3245175" cy="1816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57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92920" y="798513"/>
            <a:ext cx="6156573" cy="4156075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The Command Structure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Packet Tracer - Navigating the </a:t>
            </a:r>
            <a:r>
              <a:rPr lang="en-US" dirty="0" smtClean="0"/>
              <a:t>IOS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2533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The Command Structure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Lab – Establishing a Console Session with Tera Term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38478" y="798513"/>
            <a:ext cx="5465456" cy="4156075"/>
          </a:xfrm>
          <a:prstGeom prst="rect">
            <a:avLst/>
          </a:prstGeom>
          <a:ln>
            <a:solidFill>
              <a:srgbClr val="000000"/>
            </a:solidFill>
          </a:ln>
        </p:spPr>
      </p:pic>
    </p:spTree>
    <p:extLst>
      <p:ext uri="{BB962C8B-B14F-4D97-AF65-F5344CB8AC3E}">
        <p14:creationId xmlns:p14="http://schemas.microsoft.com/office/powerpoint/2010/main" val="12098831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1802391"/>
          </a:xfrm>
        </p:spPr>
        <p:txBody>
          <a:bodyPr/>
          <a:lstStyle/>
          <a:p>
            <a:r>
              <a:rPr lang="en-US" sz="4000" dirty="0" smtClean="0"/>
              <a:t>2.2 Basic Device Configuration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5519054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>
                <a:solidFill>
                  <a:srgbClr val="000000"/>
                </a:solidFill>
              </a:rPr>
              <a:t>The first step when configuring a switch is to assign it a unique device name, or hostname. </a:t>
            </a:r>
          </a:p>
          <a:p>
            <a:pPr lvl="1"/>
            <a:r>
              <a:rPr lang="en-CA" altLang="en-US" dirty="0" smtClean="0">
                <a:solidFill>
                  <a:srgbClr val="000000"/>
                </a:solidFill>
              </a:rPr>
              <a:t>Hostnames appear in CLI prompts, can be used in various authentication processes between devices, and should be used on topology diagrams.</a:t>
            </a:r>
          </a:p>
          <a:p>
            <a:pPr lvl="1"/>
            <a:r>
              <a:rPr lang="en-US" altLang="en-US" dirty="0" smtClean="0">
                <a:solidFill>
                  <a:srgbClr val="000000"/>
                </a:solidFill>
              </a:rPr>
              <a:t>Without a hostname, network devices are difficult to identify for configuration purposes.</a:t>
            </a:r>
          </a:p>
          <a:p>
            <a:pPr lvl="1"/>
            <a:endParaRPr lang="en-CA" altLang="en-US" dirty="0" smtClean="0">
              <a:solidFill>
                <a:srgbClr val="000000"/>
              </a:solidFill>
            </a:endParaRPr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Hostnames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Device Names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450" y="2526678"/>
            <a:ext cx="2757488" cy="195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Arrow 1"/>
          <p:cNvSpPr/>
          <p:nvPr/>
        </p:nvSpPr>
        <p:spPr>
          <a:xfrm>
            <a:off x="1682325" y="2526678"/>
            <a:ext cx="2537567" cy="1806554"/>
          </a:xfrm>
          <a:prstGeom prst="rightArrow">
            <a:avLst>
              <a:gd name="adj1" fmla="val 50000"/>
              <a:gd name="adj2" fmla="val 49665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000000"/>
                </a:solidFill>
              </a:rPr>
              <a:t>Hostnames </a:t>
            </a:r>
            <a:r>
              <a:rPr lang="en-US" sz="1200" dirty="0" smtClean="0">
                <a:solidFill>
                  <a:srgbClr val="000000"/>
                </a:solidFill>
              </a:rPr>
              <a:t>enables an administrator to name a  device making it easier to identify in a network.</a:t>
            </a:r>
          </a:p>
        </p:txBody>
      </p:sp>
    </p:spTree>
    <p:extLst>
      <p:ext uri="{BB962C8B-B14F-4D97-AF65-F5344CB8AC3E}">
        <p14:creationId xmlns:p14="http://schemas.microsoft.com/office/powerpoint/2010/main" val="13000771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6"/>
          <p:cNvSpPr>
            <a:spLocks noGrp="1" noChangeArrowheads="1"/>
          </p:cNvSpPr>
          <p:nvPr>
            <p:ph idx="1"/>
          </p:nvPr>
        </p:nvSpPr>
        <p:spPr>
          <a:xfrm>
            <a:off x="144065" y="798945"/>
            <a:ext cx="8853286" cy="781000"/>
          </a:xfrm>
        </p:spPr>
        <p:txBody>
          <a:bodyPr/>
          <a:lstStyle/>
          <a:p>
            <a:r>
              <a:rPr lang="en-US" altLang="en-US" dirty="0" smtClean="0">
                <a:solidFill>
                  <a:srgbClr val="000000"/>
                </a:solidFill>
              </a:rPr>
              <a:t>Once </a:t>
            </a:r>
            <a:r>
              <a:rPr lang="en-US" altLang="en-US" dirty="0">
                <a:solidFill>
                  <a:srgbClr val="000000"/>
                </a:solidFill>
              </a:rPr>
              <a:t>the naming convention has been identified, the next step is to apply the names to the devices using the CLI</a:t>
            </a:r>
            <a:r>
              <a:rPr lang="en-US" altLang="en-US" dirty="0" smtClean="0">
                <a:solidFill>
                  <a:srgbClr val="000000"/>
                </a:solidFill>
              </a:rPr>
              <a:t>.</a:t>
            </a:r>
            <a:r>
              <a:rPr lang="en-US" altLang="en-US" dirty="0"/>
              <a:t> 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The</a:t>
            </a:r>
            <a:r>
              <a:rPr lang="en-US" altLang="en-US" dirty="0" smtClean="0">
                <a:cs typeface="Courier New" pitchFamily="49" charset="0"/>
              </a:rPr>
              <a:t> </a:t>
            </a:r>
            <a:r>
              <a:rPr lang="en-US" altLang="en-US" b="1" dirty="0">
                <a:cs typeface="Courier New" pitchFamily="49" charset="0"/>
              </a:rPr>
              <a:t>hostname </a:t>
            </a:r>
            <a:r>
              <a:rPr lang="en-US" altLang="en-US" i="1" dirty="0">
                <a:cs typeface="Courier New" pitchFamily="49" charset="0"/>
              </a:rPr>
              <a:t>name</a:t>
            </a:r>
            <a:r>
              <a:rPr lang="en-US" altLang="en-US" b="1" dirty="0">
                <a:cs typeface="Courier New" pitchFamily="49" charset="0"/>
              </a:rPr>
              <a:t> </a:t>
            </a:r>
            <a:r>
              <a:rPr lang="en-US" altLang="en-US" dirty="0"/>
              <a:t>global configuration command is used to assign a name.</a:t>
            </a:r>
          </a:p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Hostnames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Configure Hostnames</a:t>
            </a:r>
          </a:p>
        </p:txBody>
      </p:sp>
      <p:sp>
        <p:nvSpPr>
          <p:cNvPr id="4" name="Rectangle 6"/>
          <p:cNvSpPr txBox="1">
            <a:spLocks noChangeArrowheads="1"/>
          </p:cNvSpPr>
          <p:nvPr/>
        </p:nvSpPr>
        <p:spPr bwMode="auto">
          <a:xfrm>
            <a:off x="4691426" y="3326896"/>
            <a:ext cx="3177258" cy="1114424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182880" bIns="45720" numCol="1" anchor="ctr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5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Switch&gt; 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5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Switch&gt; </a:t>
            </a:r>
            <a:r>
              <a:rPr lang="en-CA" altLang="ja-JP" sz="1050" b="1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enable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5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Switch# 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5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Switch# </a:t>
            </a:r>
            <a:r>
              <a:rPr lang="en-CA" altLang="ja-JP" sz="1050" b="1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configure terminal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5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Switch(config)# </a:t>
            </a:r>
            <a:r>
              <a:rPr lang="en-CA" altLang="ja-JP" sz="1050" b="1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hostname Sw-Floor-1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5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Sw-Floor-1(config)#</a:t>
            </a:r>
            <a:endParaRPr lang="en-CA" altLang="ja-JP" sz="1050" dirty="0">
              <a:latin typeface="Courier New" pitchFamily="49" charset="0"/>
              <a:ea typeface="ＭＳ Ｐゴシック" pitchFamily="34" charset="-128"/>
              <a:cs typeface="Courier New" pitchFamily="49" charset="0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144065" y="1782793"/>
            <a:ext cx="5041393" cy="3101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US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379" y="2495054"/>
            <a:ext cx="2757488" cy="195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/>
          <p:cNvSpPr/>
          <p:nvPr/>
        </p:nvSpPr>
        <p:spPr>
          <a:xfrm>
            <a:off x="2667001" y="3691463"/>
            <a:ext cx="804333" cy="601133"/>
          </a:xfrm>
          <a:prstGeom prst="ellipse">
            <a:avLst/>
          </a:prstGeom>
          <a:solidFill>
            <a:srgbClr val="36A4D7">
              <a:alpha val="3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932600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b="1" dirty="0" smtClean="0"/>
              <a:t>Step 1 </a:t>
            </a:r>
            <a:r>
              <a:rPr lang="en-CA" altLang="en-US" dirty="0" smtClean="0"/>
              <a:t>- Secure network devices to physically limit access by placing them in wiring closets and locked racks.</a:t>
            </a:r>
          </a:p>
          <a:p>
            <a:r>
              <a:rPr lang="en-CA" altLang="en-US" b="1" dirty="0" smtClean="0"/>
              <a:t>Step 2 </a:t>
            </a:r>
            <a:r>
              <a:rPr lang="en-CA" altLang="en-US" dirty="0" smtClean="0"/>
              <a:t>- Enforce secure passwords as passwords </a:t>
            </a:r>
            <a:r>
              <a:rPr lang="en-CA" altLang="en-US" dirty="0"/>
              <a:t>are the primary defense against unauthorized access to network devices. </a:t>
            </a:r>
          </a:p>
          <a:p>
            <a:pPr lvl="1"/>
            <a:endParaRPr lang="en-CA" altLang="en-US" dirty="0"/>
          </a:p>
          <a:p>
            <a:endParaRPr lang="en-CA" altLang="en-US" dirty="0" smtClean="0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Limit Access to Device Configurations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altLang="en-US" dirty="0" smtClean="0"/>
              <a:t>Limiting Device Access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05" y="2431087"/>
            <a:ext cx="3461702" cy="21311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6174" y="2457744"/>
            <a:ext cx="4153095" cy="1821653"/>
          </a:xfrm>
          <a:prstGeom prst="rect">
            <a:avLst/>
          </a:prstGeom>
        </p:spPr>
      </p:pic>
      <p:sp>
        <p:nvSpPr>
          <p:cNvPr id="8" name="Content Placeholder 8"/>
          <p:cNvSpPr txBox="1">
            <a:spLocks/>
          </p:cNvSpPr>
          <p:nvPr/>
        </p:nvSpPr>
        <p:spPr bwMode="auto">
          <a:xfrm>
            <a:off x="144065" y="2135524"/>
            <a:ext cx="4752026" cy="447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Limit administrative access </a:t>
            </a:r>
            <a:r>
              <a:rPr lang="en-US" dirty="0"/>
              <a:t>as </a:t>
            </a:r>
            <a:r>
              <a:rPr lang="en-US" dirty="0" smtClean="0"/>
              <a:t>follows.</a:t>
            </a:r>
            <a:endParaRPr lang="en-US" dirty="0"/>
          </a:p>
          <a:p>
            <a:pPr lvl="1"/>
            <a:endParaRPr lang="en-CA" altLang="en-US" dirty="0" smtClean="0"/>
          </a:p>
        </p:txBody>
      </p:sp>
      <p:sp>
        <p:nvSpPr>
          <p:cNvPr id="10" name="Content Placeholder 8"/>
          <p:cNvSpPr txBox="1">
            <a:spLocks/>
          </p:cNvSpPr>
          <p:nvPr/>
        </p:nvSpPr>
        <p:spPr bwMode="auto">
          <a:xfrm>
            <a:off x="4602519" y="2135524"/>
            <a:ext cx="3586572" cy="447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Use strong password as suggested. </a:t>
            </a:r>
            <a:endParaRPr lang="en-US" dirty="0"/>
          </a:p>
          <a:p>
            <a:pPr lvl="1"/>
            <a:endParaRPr lang="en-CA" alt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061026" y="4346790"/>
            <a:ext cx="3663390" cy="430887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100" dirty="0" smtClean="0"/>
              <a:t>For convenience, most labs and examples in </a:t>
            </a:r>
            <a:r>
              <a:rPr lang="en-US" sz="1100" dirty="0"/>
              <a:t>this course use </a:t>
            </a:r>
            <a:r>
              <a:rPr lang="en-US" sz="1100" dirty="0" smtClean="0"/>
              <a:t>the simple but weak passwords</a:t>
            </a:r>
            <a:r>
              <a:rPr lang="en-US" sz="1100" b="1" dirty="0"/>
              <a:t> </a:t>
            </a:r>
            <a:r>
              <a:rPr lang="en-US" sz="1100" b="1" dirty="0" smtClean="0">
                <a:solidFill>
                  <a:srgbClr val="FFFF00"/>
                </a:solidFill>
              </a:rPr>
              <a:t>cisco</a:t>
            </a:r>
            <a:r>
              <a:rPr lang="en-US" sz="1100" b="1" dirty="0" smtClean="0"/>
              <a:t> </a:t>
            </a:r>
            <a:r>
              <a:rPr lang="en-US" sz="1100" dirty="0" smtClean="0"/>
              <a:t>or</a:t>
            </a:r>
            <a:r>
              <a:rPr lang="en-US" sz="1100" dirty="0"/>
              <a:t> </a:t>
            </a:r>
            <a:r>
              <a:rPr lang="en-US" sz="1100" b="1" dirty="0" smtClean="0">
                <a:solidFill>
                  <a:srgbClr val="FFFF00"/>
                </a:solidFill>
              </a:rPr>
              <a:t>class</a:t>
            </a:r>
            <a:r>
              <a:rPr lang="en-US" sz="1100" dirty="0" smtClean="0"/>
              <a:t>. 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3534561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/>
              <a:t>Limit Access to Device Configurations</a:t>
            </a:r>
            <a:br>
              <a:rPr lang="en-US" sz="1600" dirty="0"/>
            </a:br>
            <a:r>
              <a:rPr lang="en-US" altLang="en-US" dirty="0" smtClean="0"/>
              <a:t>Configure Passwords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/>
              <a:t>Secure privileged EXEC access using the </a:t>
            </a:r>
            <a:r>
              <a:rPr lang="en-CA" altLang="en-US" b="1" dirty="0" smtClean="0">
                <a:cs typeface="Courier New" pitchFamily="49" charset="0"/>
              </a:rPr>
              <a:t>enable secret </a:t>
            </a:r>
            <a:r>
              <a:rPr lang="en-CA" altLang="en-US" i="1" dirty="0" smtClean="0">
                <a:cs typeface="Courier New" pitchFamily="49" charset="0"/>
              </a:rPr>
              <a:t>password</a:t>
            </a:r>
            <a:r>
              <a:rPr lang="en-CA" altLang="en-US" dirty="0" smtClean="0">
                <a:cs typeface="Courier New" pitchFamily="49" charset="0"/>
              </a:rPr>
              <a:t> </a:t>
            </a:r>
            <a:r>
              <a:rPr lang="en-CA" altLang="en-US" dirty="0"/>
              <a:t>global config </a:t>
            </a:r>
            <a:r>
              <a:rPr lang="en-CA" altLang="en-US" dirty="0" smtClean="0"/>
              <a:t>command.</a:t>
            </a:r>
            <a:r>
              <a:rPr lang="en-CA" altLang="en-US" b="1" dirty="0" smtClean="0">
                <a:solidFill>
                  <a:srgbClr val="000099"/>
                </a:solidFill>
                <a:latin typeface="Courier New" pitchFamily="49" charset="0"/>
                <a:cs typeface="Courier New" pitchFamily="49" charset="0"/>
              </a:rPr>
              <a:t> </a:t>
            </a:r>
          </a:p>
          <a:p>
            <a:pPr>
              <a:defRPr/>
            </a:pPr>
            <a:r>
              <a:rPr lang="en-CA" dirty="0" smtClean="0"/>
              <a:t>Secure user </a:t>
            </a:r>
            <a:r>
              <a:rPr lang="en-CA" dirty="0"/>
              <a:t>EXEC </a:t>
            </a:r>
            <a:r>
              <a:rPr lang="en-CA" dirty="0" smtClean="0"/>
              <a:t>access by configuring the line console as follows:</a:t>
            </a:r>
          </a:p>
          <a:p>
            <a:pPr>
              <a:defRPr/>
            </a:pPr>
            <a:endParaRPr lang="en-CA" dirty="0"/>
          </a:p>
          <a:p>
            <a:pPr>
              <a:defRPr/>
            </a:pPr>
            <a:endParaRPr lang="en-CA" dirty="0" smtClean="0"/>
          </a:p>
          <a:p>
            <a:pPr>
              <a:defRPr/>
            </a:pPr>
            <a:endParaRPr lang="en-CA" dirty="0"/>
          </a:p>
          <a:p>
            <a:pPr>
              <a:defRPr/>
            </a:pPr>
            <a:endParaRPr lang="en-CA" dirty="0" smtClean="0"/>
          </a:p>
          <a:p>
            <a:pPr>
              <a:defRPr/>
            </a:pPr>
            <a:r>
              <a:rPr lang="en-CA" dirty="0" smtClean="0"/>
              <a:t>Secure remote Telnet or SSH access by configuring the </a:t>
            </a:r>
            <a:r>
              <a:rPr lang="en-US" dirty="0" smtClean="0"/>
              <a:t>Virtual </a:t>
            </a:r>
            <a:r>
              <a:rPr lang="en-US" dirty="0"/>
              <a:t>terminal (VTY) </a:t>
            </a:r>
            <a:r>
              <a:rPr lang="en-US" dirty="0" smtClean="0"/>
              <a:t>lines as follows:</a:t>
            </a:r>
            <a:endParaRPr lang="en-CA" sz="18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747488"/>
              </p:ext>
            </p:extLst>
          </p:nvPr>
        </p:nvGraphicFramePr>
        <p:xfrm>
          <a:off x="399325" y="1547109"/>
          <a:ext cx="8598026" cy="13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2271">
                  <a:extLst>
                    <a:ext uri="{9D8B030D-6E8A-4147-A177-3AD203B41FA5}">
                      <a16:colId xmlns:a16="http://schemas.microsoft.com/office/drawing/2014/main" val="1589452010"/>
                    </a:ext>
                  </a:extLst>
                </a:gridCol>
                <a:gridCol w="4775755">
                  <a:extLst>
                    <a:ext uri="{9D8B030D-6E8A-4147-A177-3AD203B41FA5}">
                      <a16:colId xmlns:a16="http://schemas.microsoft.com/office/drawing/2014/main" val="2965976290"/>
                    </a:ext>
                  </a:extLst>
                </a:gridCol>
              </a:tblGrid>
              <a:tr h="368969">
                <a:tc>
                  <a:txBody>
                    <a:bodyPr/>
                    <a:lstStyle/>
                    <a:p>
                      <a:r>
                        <a:rPr lang="en-US" dirty="0" smtClean="0"/>
                        <a:t>Securing User EXEC Mode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1662411"/>
                  </a:ext>
                </a:extLst>
              </a:tr>
              <a:tr h="327321"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lang="en-CA" sz="12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Switch(config)# </a:t>
                      </a:r>
                      <a:r>
                        <a:rPr lang="en-CA" sz="1200" b="1" dirty="0" smtClean="0">
                          <a:solidFill>
                            <a:srgbClr val="000000"/>
                          </a:solidFill>
                          <a:latin typeface="+mn-lt"/>
                          <a:cs typeface="Courier New" panose="02070309020205020404" pitchFamily="49" charset="0"/>
                        </a:rPr>
                        <a:t>line console 0</a:t>
                      </a:r>
                      <a:r>
                        <a:rPr lang="en-CA" sz="1200" dirty="0" smtClean="0">
                          <a:solidFill>
                            <a:srgbClr val="000000"/>
                          </a:solidFill>
                          <a:latin typeface="+mn-lt"/>
                          <a:cs typeface="Courier New" panose="02070309020205020404" pitchFamily="49" charset="0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Command enters line console configuration mode.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6696564"/>
                  </a:ext>
                </a:extLst>
              </a:tr>
              <a:tr h="327321"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lang="en-CA" sz="12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Switch(config-line)# </a:t>
                      </a:r>
                      <a:r>
                        <a:rPr lang="en-CA" sz="1200" b="1" dirty="0" smtClean="0">
                          <a:solidFill>
                            <a:srgbClr val="000000"/>
                          </a:solidFill>
                          <a:latin typeface="+mn-lt"/>
                          <a:cs typeface="Courier New" panose="02070309020205020404" pitchFamily="49" charset="0"/>
                        </a:rPr>
                        <a:t>password </a:t>
                      </a:r>
                      <a:r>
                        <a:rPr lang="en-CA" sz="1200" i="1" dirty="0" smtClean="0">
                          <a:solidFill>
                            <a:srgbClr val="000000"/>
                          </a:solidFill>
                          <a:latin typeface="+mn-lt"/>
                          <a:cs typeface="Courier New" panose="02070309020205020404" pitchFamily="49" charset="0"/>
                        </a:rPr>
                        <a:t>password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Command specifies the line console password.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804621"/>
                  </a:ext>
                </a:extLst>
              </a:tr>
              <a:tr h="327321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2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Switch(config-line)# </a:t>
                      </a:r>
                      <a:r>
                        <a:rPr lang="en-CA" sz="1200" b="1" dirty="0" smtClean="0">
                          <a:solidFill>
                            <a:srgbClr val="000000"/>
                          </a:solidFill>
                          <a:latin typeface="+mn-lt"/>
                          <a:cs typeface="Courier New" panose="02070309020205020404" pitchFamily="49" charset="0"/>
                        </a:rPr>
                        <a:t>login</a:t>
                      </a:r>
                      <a:r>
                        <a:rPr lang="en-CA" sz="12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Command makes the switch require the password.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0872177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415313"/>
              </p:ext>
            </p:extLst>
          </p:nvPr>
        </p:nvGraphicFramePr>
        <p:xfrm>
          <a:off x="399325" y="3482010"/>
          <a:ext cx="8598026" cy="1480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2271">
                  <a:extLst>
                    <a:ext uri="{9D8B030D-6E8A-4147-A177-3AD203B41FA5}">
                      <a16:colId xmlns:a16="http://schemas.microsoft.com/office/drawing/2014/main" val="1589452010"/>
                    </a:ext>
                  </a:extLst>
                </a:gridCol>
                <a:gridCol w="4775755">
                  <a:extLst>
                    <a:ext uri="{9D8B030D-6E8A-4147-A177-3AD203B41FA5}">
                      <a16:colId xmlns:a16="http://schemas.microsoft.com/office/drawing/2014/main" val="2965976290"/>
                    </a:ext>
                  </a:extLst>
                </a:gridCol>
              </a:tblGrid>
              <a:tr h="368969">
                <a:tc>
                  <a:txBody>
                    <a:bodyPr/>
                    <a:lstStyle/>
                    <a:p>
                      <a:r>
                        <a:rPr lang="en-US" dirty="0" smtClean="0"/>
                        <a:t>Securing Remote Access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1662411"/>
                  </a:ext>
                </a:extLst>
              </a:tr>
              <a:tr h="327321"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lang="en-CA" sz="12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Switch(config)# </a:t>
                      </a:r>
                      <a:r>
                        <a:rPr lang="en-CA" sz="1200" b="1" dirty="0" smtClean="0">
                          <a:solidFill>
                            <a:srgbClr val="000000"/>
                          </a:solidFill>
                          <a:latin typeface="+mn-lt"/>
                          <a:cs typeface="Courier New" panose="02070309020205020404" pitchFamily="49" charset="0"/>
                        </a:rPr>
                        <a:t>line vty 0 15</a:t>
                      </a:r>
                      <a:endParaRPr lang="en-CA" sz="1200" dirty="0" smtClean="0">
                        <a:solidFill>
                          <a:srgbClr val="000000"/>
                        </a:solidFill>
                        <a:latin typeface="+mn-lt"/>
                        <a:cs typeface="Courier New" panose="02070309020205020404" pitchFamily="49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Cisco switches typically support up to 16 incoming VTY lines numbered 0 to 15.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6696564"/>
                  </a:ext>
                </a:extLst>
              </a:tr>
              <a:tr h="327321"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lang="en-CA" sz="12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Switch(config-line)# </a:t>
                      </a:r>
                      <a:r>
                        <a:rPr lang="en-CA" sz="1200" b="1" dirty="0" smtClean="0">
                          <a:solidFill>
                            <a:srgbClr val="000000"/>
                          </a:solidFill>
                          <a:latin typeface="+mn-lt"/>
                          <a:cs typeface="Courier New" panose="02070309020205020404" pitchFamily="49" charset="0"/>
                        </a:rPr>
                        <a:t>password </a:t>
                      </a:r>
                      <a:r>
                        <a:rPr lang="en-CA" sz="1200" i="1" dirty="0" smtClean="0">
                          <a:solidFill>
                            <a:srgbClr val="000000"/>
                          </a:solidFill>
                          <a:latin typeface="+mn-lt"/>
                          <a:cs typeface="Courier New" panose="02070309020205020404" pitchFamily="49" charset="0"/>
                        </a:rPr>
                        <a:t>password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Command specifies the VTY line password.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804621"/>
                  </a:ext>
                </a:extLst>
              </a:tr>
              <a:tr h="327321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2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Switch(config-line)# </a:t>
                      </a:r>
                      <a:r>
                        <a:rPr lang="en-CA" sz="1200" b="1" dirty="0" smtClean="0">
                          <a:solidFill>
                            <a:srgbClr val="000000"/>
                          </a:solidFill>
                          <a:latin typeface="+mn-lt"/>
                          <a:cs typeface="Courier New" panose="02070309020205020404" pitchFamily="49" charset="0"/>
                        </a:rPr>
                        <a:t>login</a:t>
                      </a:r>
                      <a:r>
                        <a:rPr lang="en-CA" sz="1200" dirty="0" smtClean="0">
                          <a:solidFill>
                            <a:srgbClr val="000000"/>
                          </a:solidFill>
                          <a:latin typeface="+mn-lt"/>
                          <a:cs typeface="Courier New" panose="02070309020205020404" pitchFamily="49" charset="0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Command makes the switch require the password.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0872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87149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/>
              <a:t>Limit Access to Device Configurations</a:t>
            </a:r>
            <a:br>
              <a:rPr lang="en-US" sz="1600" dirty="0"/>
            </a:br>
            <a:r>
              <a:rPr lang="en-US" altLang="en-US" dirty="0" smtClean="0"/>
              <a:t>Configure Passwords (Cont.)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sz="1200" b="1" dirty="0" smtClean="0"/>
              <a:t>		           	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656110"/>
              </p:ext>
            </p:extLst>
          </p:nvPr>
        </p:nvGraphicFramePr>
        <p:xfrm>
          <a:off x="317011" y="996949"/>
          <a:ext cx="8502898" cy="2712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75986">
                  <a:extLst>
                    <a:ext uri="{9D8B030D-6E8A-4147-A177-3AD203B41FA5}">
                      <a16:colId xmlns:a16="http://schemas.microsoft.com/office/drawing/2014/main" val="1925851319"/>
                    </a:ext>
                  </a:extLst>
                </a:gridCol>
                <a:gridCol w="5526912">
                  <a:extLst>
                    <a:ext uri="{9D8B030D-6E8A-4147-A177-3AD203B41FA5}">
                      <a16:colId xmlns:a16="http://schemas.microsoft.com/office/drawing/2014/main" val="2647111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="1" dirty="0" smtClean="0">
                          <a:solidFill>
                            <a:srgbClr val="000000"/>
                          </a:solidFill>
                        </a:rPr>
                        <a:t>Secure Privileged EXEC</a:t>
                      </a:r>
                      <a:endParaRPr lang="en-US" sz="1400" dirty="0" smtClean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400" dirty="0" smtClean="0">
                        <a:solidFill>
                          <a:srgbClr val="000000"/>
                        </a:solidFill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Sw-Floor-1(config)# </a:t>
                      </a:r>
                      <a:r>
                        <a:rPr lang="en-US" sz="1000" b="1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enable secret class</a:t>
                      </a:r>
                    </a:p>
                    <a:p>
                      <a:r>
                        <a:rPr lang="en-US" sz="1000" b="0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Sw-Floor-1(config)# </a:t>
                      </a:r>
                      <a:r>
                        <a:rPr lang="en-US" sz="1000" b="1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exit</a:t>
                      </a:r>
                    </a:p>
                    <a:p>
                      <a:r>
                        <a:rPr lang="en-US" sz="1000" b="0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Sw-Floor-1#</a:t>
                      </a:r>
                    </a:p>
                    <a:p>
                      <a:r>
                        <a:rPr lang="en-US" sz="1000" b="0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Sw-Floor-1# </a:t>
                      </a:r>
                      <a:r>
                        <a:rPr lang="en-US" sz="1000" b="1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disable</a:t>
                      </a:r>
                    </a:p>
                    <a:p>
                      <a:r>
                        <a:rPr lang="en-US" sz="1000" b="0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Sw-Floor-1&gt; </a:t>
                      </a:r>
                      <a:r>
                        <a:rPr lang="en-US" sz="1000" b="1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enable</a:t>
                      </a:r>
                    </a:p>
                    <a:p>
                      <a:r>
                        <a:rPr lang="en-US" sz="1000" b="0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Password: </a:t>
                      </a:r>
                    </a:p>
                    <a:p>
                      <a:r>
                        <a:rPr lang="en-US" sz="1000" b="0" dirty="0" smtClean="0">
                          <a:solidFill>
                            <a:srgbClr val="000000"/>
                          </a:solidFill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Sw-Floor-1#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6287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="1" dirty="0" smtClean="0">
                          <a:solidFill>
                            <a:schemeClr val="tx1"/>
                          </a:solidFill>
                        </a:rPr>
                        <a:t>Securing User EXEC	</a:t>
                      </a:r>
                      <a:endParaRPr lang="en-US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 smtClean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ct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ja-JP" sz="1000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Sw-Floor-1(config)# </a:t>
                      </a:r>
                      <a:r>
                        <a:rPr lang="en-US" altLang="ja-JP" sz="1000" b="1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line console 0</a:t>
                      </a:r>
                    </a:p>
                    <a:p>
                      <a:pPr marL="0" indent="0">
                        <a:spcBef>
                          <a:spcPct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ja-JP" sz="1000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Sw-Floor-1(config-line)# </a:t>
                      </a:r>
                      <a:r>
                        <a:rPr lang="en-US" altLang="ja-JP" sz="1000" b="1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password cisco</a:t>
                      </a:r>
                    </a:p>
                    <a:p>
                      <a:pPr marL="0" indent="0">
                        <a:spcBef>
                          <a:spcPct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ja-JP" sz="1000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Sw-Floor-1(config-line)# </a:t>
                      </a:r>
                      <a:r>
                        <a:rPr lang="en-US" altLang="ja-JP" sz="1000" b="1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login</a:t>
                      </a:r>
                    </a:p>
                    <a:p>
                      <a:pPr marL="0" indent="0">
                        <a:spcBef>
                          <a:spcPct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ja-JP" sz="1000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Sw-Floor-1(config-line)# </a:t>
                      </a:r>
                      <a:r>
                        <a:rPr lang="en-US" altLang="ja-JP" sz="1000" b="1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exit</a:t>
                      </a:r>
                    </a:p>
                    <a:p>
                      <a:pPr marL="0" indent="0">
                        <a:spcBef>
                          <a:spcPct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ja-JP" sz="1000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Sw-Floor-1(config)#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003790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="1" dirty="0" smtClean="0">
                          <a:solidFill>
                            <a:schemeClr val="tx1"/>
                          </a:solidFill>
                        </a:rPr>
                        <a:t>Securing Remote Access </a:t>
                      </a:r>
                      <a:endParaRPr lang="en-US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 smtClean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ct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ja-JP" sz="1000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Sw-Floor-1(config)# </a:t>
                      </a:r>
                      <a:r>
                        <a:rPr lang="en-US" altLang="ja-JP" sz="1000" b="1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line vty 0 15</a:t>
                      </a:r>
                    </a:p>
                    <a:p>
                      <a:pPr marL="0" indent="0">
                        <a:spcBef>
                          <a:spcPct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ja-JP" sz="1000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Sw-Floor-1(config-line)# </a:t>
                      </a:r>
                      <a:r>
                        <a:rPr lang="en-US" altLang="ja-JP" sz="1000" b="1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password cisco</a:t>
                      </a:r>
                    </a:p>
                    <a:p>
                      <a:pPr marL="0" indent="0">
                        <a:spcBef>
                          <a:spcPct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ja-JP" sz="1000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Sw-Floor-1(config-line)# </a:t>
                      </a:r>
                      <a:r>
                        <a:rPr lang="en-US" altLang="ja-JP" sz="1000" b="1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login</a:t>
                      </a:r>
                    </a:p>
                    <a:p>
                      <a:pPr marL="0" indent="0">
                        <a:spcBef>
                          <a:spcPct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ja-JP" sz="1000" dirty="0" smtClean="0"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Sw-Floor-1(config-line)#</a:t>
                      </a:r>
                      <a:endParaRPr lang="en-US" sz="10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391373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52171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1600" dirty="0"/>
              <a:t>Limit Access to Device </a:t>
            </a:r>
            <a:r>
              <a:rPr lang="en-CA" altLang="en-US" sz="1600" dirty="0" smtClean="0"/>
              <a:t>Configurations</a:t>
            </a:r>
            <a:br>
              <a:rPr lang="en-CA" altLang="en-US" sz="1600" dirty="0" smtClean="0"/>
            </a:br>
            <a:r>
              <a:rPr lang="en-CA" altLang="en-US" dirty="0" smtClean="0"/>
              <a:t>Encrypt Passwords</a:t>
            </a:r>
          </a:p>
        </p:txBody>
      </p:sp>
      <p:sp>
        <p:nvSpPr>
          <p:cNvPr id="70659" name="Content Placeholder 2"/>
          <p:cNvSpPr>
            <a:spLocks noGrp="1"/>
          </p:cNvSpPr>
          <p:nvPr>
            <p:ph idx="1"/>
          </p:nvPr>
        </p:nvSpPr>
        <p:spPr>
          <a:xfrm>
            <a:off x="144065" y="798945"/>
            <a:ext cx="8853286" cy="861242"/>
          </a:xfrm>
        </p:spPr>
        <p:txBody>
          <a:bodyPr/>
          <a:lstStyle/>
          <a:p>
            <a:r>
              <a:rPr lang="en-US" altLang="en-US" dirty="0"/>
              <a:t>The </a:t>
            </a:r>
            <a:r>
              <a:rPr lang="en-US" altLang="en-US" b="1" dirty="0"/>
              <a:t>startup-config </a:t>
            </a:r>
            <a:r>
              <a:rPr lang="en-US" altLang="en-US" dirty="0"/>
              <a:t>and </a:t>
            </a:r>
            <a:r>
              <a:rPr lang="en-US" altLang="en-US" b="1" dirty="0"/>
              <a:t>running-config</a:t>
            </a:r>
            <a:r>
              <a:rPr lang="en-US" altLang="en-US" dirty="0"/>
              <a:t> files display most passwords in plaintext. </a:t>
            </a:r>
            <a:r>
              <a:rPr lang="en-US" altLang="en-US" dirty="0" smtClean="0"/>
              <a:t>This </a:t>
            </a:r>
            <a:r>
              <a:rPr lang="en-US" altLang="en-US" dirty="0"/>
              <a:t>is a security threat </a:t>
            </a:r>
            <a:r>
              <a:rPr lang="en-US" altLang="en-US" dirty="0" smtClean="0"/>
              <a:t>because </a:t>
            </a:r>
            <a:r>
              <a:rPr lang="en-US" altLang="en-US" dirty="0"/>
              <a:t>anyone can see the passwords </a:t>
            </a:r>
            <a:r>
              <a:rPr lang="en-US" altLang="en-US" dirty="0" smtClean="0"/>
              <a:t>if </a:t>
            </a:r>
            <a:r>
              <a:rPr lang="en-US" altLang="en-US" dirty="0"/>
              <a:t>they have access to these files</a:t>
            </a:r>
            <a:r>
              <a:rPr lang="en-US" altLang="en-US" dirty="0" smtClean="0"/>
              <a:t>.</a:t>
            </a:r>
            <a:endParaRPr lang="en-US" altLang="en-US" dirty="0"/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 bwMode="auto">
          <a:xfrm>
            <a:off x="4703735" y="1603736"/>
            <a:ext cx="3867317" cy="3379166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182880" bIns="45720" numCol="1" anchor="ctr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Sw-Floor-1(config)# </a:t>
            </a:r>
            <a:r>
              <a:rPr lang="en-CA" altLang="ja-JP" sz="1000" b="1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service password-encryption 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S1(config)# </a:t>
            </a:r>
            <a:r>
              <a:rPr lang="en-CA" altLang="ja-JP" sz="1000" b="1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exit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S1# </a:t>
            </a:r>
            <a:r>
              <a:rPr lang="en-CA" altLang="ja-JP" sz="1000" b="1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show running-config 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&lt;output omitted&gt;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CA" altLang="ja-JP" sz="1000" dirty="0">
                <a:solidFill>
                  <a:srgbClr val="0000CC"/>
                </a:solidFill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service password-encryption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!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hostname S1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!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enable secret 5 $1$mERr$9cTjUIEqNGurQiFU.ZeCi1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!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&lt;Output omitted&gt;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line con 0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 </a:t>
            </a:r>
            <a:r>
              <a:rPr lang="en-CA" altLang="ja-JP" sz="1000" dirty="0">
                <a:solidFill>
                  <a:srgbClr val="0000CC"/>
                </a:solidFill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password 7 0822455D0A16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 login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!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line vty 0 4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 </a:t>
            </a:r>
            <a:r>
              <a:rPr lang="en-CA" altLang="ja-JP" sz="1000" dirty="0">
                <a:solidFill>
                  <a:srgbClr val="0000CC"/>
                </a:solidFill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password 7 0822455D0A16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 login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line vty 5 15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 </a:t>
            </a:r>
            <a:r>
              <a:rPr lang="en-CA" altLang="ja-JP" sz="1000" dirty="0">
                <a:solidFill>
                  <a:srgbClr val="0000CC"/>
                </a:solidFill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password 7 0822455D0A16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CA" altLang="ja-JP" sz="100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 login!</a:t>
            </a:r>
            <a:endParaRPr lang="en-CA" altLang="ja-JP" sz="1000" dirty="0">
              <a:latin typeface="Courier New" pitchFamily="49" charset="0"/>
              <a:ea typeface="ＭＳ Ｐゴシック" pitchFamily="34" charset="-128"/>
              <a:cs typeface="Courier New" pitchFamily="49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144065" y="1863816"/>
            <a:ext cx="4155930" cy="2748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Use the </a:t>
            </a:r>
            <a:r>
              <a:rPr lang="en-US" altLang="en-US" b="1" dirty="0" smtClean="0"/>
              <a:t>service password-encryption </a:t>
            </a:r>
            <a:r>
              <a:rPr lang="en-US" altLang="en-US" dirty="0" smtClean="0"/>
              <a:t>global config command to encrypt all passwords. </a:t>
            </a:r>
          </a:p>
          <a:p>
            <a:pPr lvl="1"/>
            <a:r>
              <a:rPr lang="en-US" altLang="en-US" dirty="0" smtClean="0"/>
              <a:t>The command applies weak encryption to all unencrypted passwords. </a:t>
            </a:r>
          </a:p>
          <a:p>
            <a:pPr lvl="1"/>
            <a:r>
              <a:rPr lang="en-US" altLang="en-US" dirty="0" smtClean="0"/>
              <a:t>However, it does stop “shoulder surfing”.</a:t>
            </a:r>
          </a:p>
          <a:p>
            <a:pPr lvl="1"/>
            <a:endParaRPr lang="en-US" altLang="en-US" dirty="0" smtClean="0"/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3962028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5" y="660400"/>
            <a:ext cx="8623758" cy="984733"/>
          </a:xfrm>
        </p:spPr>
        <p:txBody>
          <a:bodyPr/>
          <a:lstStyle/>
          <a:p>
            <a:r>
              <a:rPr lang="en-CA" altLang="en-US" dirty="0" smtClean="0"/>
              <a:t>Banners are messages that are displayed when someone attempts to gain access to a device. Banners are an important part of the legal process in the event that someone is prosecuted for breaking into a device. </a:t>
            </a:r>
          </a:p>
        </p:txBody>
      </p:sp>
      <p:sp>
        <p:nvSpPr>
          <p:cNvPr id="727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/>
              <a:t>Limit Access to Device </a:t>
            </a:r>
            <a:r>
              <a:rPr lang="en-US" sz="1600" dirty="0" smtClean="0"/>
              <a:t>Configurations</a:t>
            </a:r>
            <a:br>
              <a:rPr lang="en-US" sz="1600" dirty="0" smtClean="0"/>
            </a:br>
            <a:r>
              <a:rPr lang="en-CA" altLang="en-US" dirty="0" smtClean="0"/>
              <a:t>Banner Messages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144064" y="1748069"/>
            <a:ext cx="5210767" cy="2928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Configured using the</a:t>
            </a:r>
            <a:r>
              <a:rPr lang="en-US" altLang="en-US" b="1" dirty="0" smtClean="0">
                <a:cs typeface="Courier New" pitchFamily="49" charset="0"/>
              </a:rPr>
              <a:t> banner motd </a:t>
            </a:r>
            <a:r>
              <a:rPr lang="en-US" altLang="en-US" i="1" dirty="0" smtClean="0">
                <a:cs typeface="Courier New" pitchFamily="49" charset="0"/>
              </a:rPr>
              <a:t>delimiter message delimiter</a:t>
            </a:r>
            <a:r>
              <a:rPr lang="en-US" altLang="en-US" b="1" dirty="0" smtClean="0">
                <a:cs typeface="Courier New" pitchFamily="49" charset="0"/>
              </a:rPr>
              <a:t> </a:t>
            </a:r>
            <a:r>
              <a:rPr lang="en-US" altLang="en-US" dirty="0" smtClean="0"/>
              <a:t>command from global configuration mode. The delimiting character can be any character as long as it </a:t>
            </a:r>
            <a:r>
              <a:rPr lang="en-US" altLang="en-US" dirty="0" err="1" smtClean="0"/>
              <a:t>isunique</a:t>
            </a:r>
            <a:r>
              <a:rPr lang="en-US" altLang="en-US" dirty="0" smtClean="0"/>
              <a:t> and does not occur in the message (e.g., #$%^&amp;*)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1371600"/>
            <a:ext cx="3553778" cy="198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468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Limit Access to Device Configurations</a:t>
            </a:r>
            <a:br>
              <a:rPr lang="en-US" sz="1600" dirty="0" smtClean="0"/>
            </a:br>
            <a:r>
              <a:rPr lang="en-CA" altLang="en-US" dirty="0" smtClean="0"/>
              <a:t>Syntax Checker – Limiting Access to a Switch</a:t>
            </a:r>
          </a:p>
        </p:txBody>
      </p:sp>
      <p:sp>
        <p:nvSpPr>
          <p:cNvPr id="10" name="Rectangle 6"/>
          <p:cNvSpPr txBox="1">
            <a:spLocks noChangeArrowheads="1"/>
          </p:cNvSpPr>
          <p:nvPr/>
        </p:nvSpPr>
        <p:spPr bwMode="auto">
          <a:xfrm>
            <a:off x="1672610" y="792864"/>
            <a:ext cx="5244704" cy="4095991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182880" bIns="45720" numCol="1" anchor="ctr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1200" dirty="0" smtClean="0">
                <a:ea typeface="ＭＳ Ｐゴシック" pitchFamily="34" charset="-128"/>
                <a:cs typeface="Courier New" pitchFamily="49" charset="0"/>
              </a:rPr>
              <a:t>Encrypt </a:t>
            </a:r>
            <a:r>
              <a:rPr lang="en-US" altLang="ja-JP" sz="1200" dirty="0">
                <a:ea typeface="ＭＳ Ｐゴシック" pitchFamily="34" charset="-128"/>
                <a:cs typeface="Courier New" pitchFamily="49" charset="0"/>
              </a:rPr>
              <a:t>all passwords.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Sw-Floor-1(config)# </a:t>
            </a:r>
            <a:r>
              <a:rPr lang="en-US" altLang="ja-JP" sz="1050" b="1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service password-encryption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Sw-Floor-1(config)#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endParaRPr lang="en-US" altLang="ja-JP" sz="1050" dirty="0" smtClean="0">
              <a:latin typeface="Courier New" pitchFamily="49" charset="0"/>
              <a:ea typeface="ＭＳ Ｐゴシック" pitchFamily="34" charset="-128"/>
              <a:cs typeface="Courier New" pitchFamily="49" charset="0"/>
            </a:endParaRPr>
          </a:p>
          <a:p>
            <a:pPr marL="0" indent="0">
              <a:buNone/>
            </a:pPr>
            <a:r>
              <a:rPr lang="en-US" altLang="ja-JP" sz="1200" dirty="0">
                <a:ea typeface="ＭＳ Ｐゴシック" pitchFamily="34" charset="-128"/>
                <a:cs typeface="Courier New" pitchFamily="49" charset="0"/>
              </a:rPr>
              <a:t>Secure the privileged EXEC access with the password Cla55.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Sw-Floor-1(config)# </a:t>
            </a:r>
            <a:r>
              <a:rPr lang="en-US" altLang="ja-JP" sz="1050" b="1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enable secret Cla55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Sw-Floor-1(config)#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endParaRPr lang="en-US" altLang="ja-JP" sz="1050" dirty="0" smtClean="0">
              <a:latin typeface="Courier New" pitchFamily="49" charset="0"/>
              <a:ea typeface="ＭＳ Ｐゴシック" pitchFamily="34" charset="-128"/>
              <a:cs typeface="Courier New" pitchFamily="49" charset="0"/>
            </a:endParaRPr>
          </a:p>
          <a:p>
            <a:pPr marL="0" indent="0">
              <a:buNone/>
            </a:pPr>
            <a:r>
              <a:rPr lang="en-US" altLang="ja-JP" sz="1200" dirty="0">
                <a:ea typeface="ＭＳ Ｐゴシック" pitchFamily="34" charset="-128"/>
                <a:cs typeface="Courier New" pitchFamily="49" charset="0"/>
              </a:rPr>
              <a:t>Secure the console line. Use the password Cisc0 and allow login.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Sw-Floor-1(config)# </a:t>
            </a:r>
            <a:r>
              <a:rPr lang="en-US" altLang="ja-JP" sz="1050" b="1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line console 0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Sw-Floor-1(config-line)# </a:t>
            </a:r>
            <a:r>
              <a:rPr lang="en-US" altLang="ja-JP" sz="1050" b="1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password Cisc0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Sw-Floor-1(config-line)# </a:t>
            </a:r>
            <a:r>
              <a:rPr lang="en-US" altLang="ja-JP" sz="1050" b="1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login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SW-Floor-1(config-line</a:t>
            </a:r>
            <a:r>
              <a:rPr lang="en-US" altLang="ja-JP" sz="105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)# </a:t>
            </a:r>
            <a:r>
              <a:rPr lang="en-US" altLang="ja-JP" sz="1050" b="1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exit</a:t>
            </a:r>
            <a:endParaRPr lang="en-US" altLang="ja-JP" sz="1050" b="1" dirty="0">
              <a:latin typeface="Courier New" pitchFamily="49" charset="0"/>
              <a:ea typeface="ＭＳ Ｐゴシック" pitchFamily="34" charset="-128"/>
              <a:cs typeface="Courier New" pitchFamily="49" charset="0"/>
            </a:endParaRP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Sw-Floor-1(config)#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endParaRPr lang="en-US" altLang="ja-JP" sz="1200" dirty="0" smtClean="0">
              <a:ea typeface="ＭＳ Ｐゴシック" pitchFamily="34" charset="-128"/>
              <a:cs typeface="Courier New" pitchFamily="49" charset="0"/>
            </a:endParaRPr>
          </a:p>
          <a:p>
            <a:pPr marL="0" indent="0">
              <a:buNone/>
            </a:pPr>
            <a:r>
              <a:rPr lang="en-US" altLang="ja-JP" sz="1200" dirty="0">
                <a:ea typeface="ＭＳ Ｐゴシック" pitchFamily="34" charset="-128"/>
                <a:cs typeface="Courier New" pitchFamily="49" charset="0"/>
              </a:rPr>
              <a:t>Secure the first 16 VTY lines. Use the password Cisc0 and allow login.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Sw-Floor-1(config)# </a:t>
            </a:r>
            <a:r>
              <a:rPr lang="en-US" altLang="ja-JP" sz="1050" b="1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line vty 0 15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Sw-Floor-1(config-line)# </a:t>
            </a:r>
            <a:r>
              <a:rPr lang="en-US" altLang="ja-JP" sz="1050" b="1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password Cisc0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Sw-Floor-1(config-line)# </a:t>
            </a:r>
            <a:r>
              <a:rPr lang="en-US" altLang="ja-JP" sz="1050" b="1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login</a:t>
            </a:r>
          </a:p>
          <a:p>
            <a:pPr marL="0" indent="0"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Sw-Floor-1(config-line</a:t>
            </a:r>
            <a:r>
              <a:rPr lang="en-US" altLang="ja-JP" sz="1050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)# </a:t>
            </a:r>
            <a:r>
              <a:rPr lang="en-US" altLang="ja-JP" sz="1050" b="1" dirty="0" smtClean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end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ja-JP" sz="1050" dirty="0">
                <a:latin typeface="Courier New" pitchFamily="49" charset="0"/>
                <a:ea typeface="ＭＳ Ｐゴシック" pitchFamily="34" charset="-128"/>
                <a:cs typeface="Courier New" pitchFamily="49" charset="0"/>
              </a:rPr>
              <a:t>Sw-Floor-1#</a:t>
            </a:r>
          </a:p>
        </p:txBody>
      </p:sp>
    </p:spTree>
    <p:extLst>
      <p:ext uri="{BB962C8B-B14F-4D97-AF65-F5344CB8AC3E}">
        <p14:creationId xmlns:p14="http://schemas.microsoft.com/office/powerpoint/2010/main" val="21377473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/>
              <a:t>Cisco devices use a </a:t>
            </a:r>
            <a:r>
              <a:rPr lang="en-CA" altLang="en-US" b="1" dirty="0" smtClean="0"/>
              <a:t>running configuration</a:t>
            </a:r>
            <a:r>
              <a:rPr lang="en-CA" altLang="en-US" dirty="0"/>
              <a:t> file and </a:t>
            </a:r>
            <a:r>
              <a:rPr lang="en-CA" altLang="en-US" dirty="0" smtClean="0"/>
              <a:t>a </a:t>
            </a:r>
            <a:r>
              <a:rPr lang="en-CA" altLang="en-US" b="1" dirty="0" smtClean="0"/>
              <a:t>startup </a:t>
            </a:r>
            <a:r>
              <a:rPr lang="en-CA" altLang="en-US" b="1" dirty="0"/>
              <a:t>configuration</a:t>
            </a:r>
            <a:r>
              <a:rPr lang="en-CA" altLang="en-US" dirty="0"/>
              <a:t> </a:t>
            </a:r>
            <a:r>
              <a:rPr lang="en-CA" altLang="en-US" dirty="0" smtClean="0"/>
              <a:t>file.</a:t>
            </a:r>
          </a:p>
        </p:txBody>
      </p:sp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Save Configurations</a:t>
            </a:r>
            <a:br>
              <a:rPr lang="en-US" sz="1600" dirty="0" smtClean="0"/>
            </a:br>
            <a:r>
              <a:rPr lang="en-CA" altLang="en-US" dirty="0" smtClean="0"/>
              <a:t>Save the Running Configuration File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775" y="1174829"/>
            <a:ext cx="3697800" cy="2734179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148928" y="1145593"/>
            <a:ext cx="5133262" cy="3299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altLang="en-US" sz="1400" dirty="0"/>
              <a:t>The running configuration file is stored in RAM and contains the current configuration on a Cisco IOS device. </a:t>
            </a:r>
          </a:p>
          <a:p>
            <a:pPr lvl="1"/>
            <a:r>
              <a:rPr lang="en-CA" altLang="en-US" sz="1200" dirty="0"/>
              <a:t>Configuration changes </a:t>
            </a:r>
            <a:r>
              <a:rPr lang="en-CA" altLang="en-US" sz="1200" dirty="0" smtClean="0"/>
              <a:t>are </a:t>
            </a:r>
            <a:r>
              <a:rPr lang="en-CA" altLang="en-US" sz="1200" dirty="0"/>
              <a:t>stored in this file. </a:t>
            </a:r>
          </a:p>
          <a:p>
            <a:pPr lvl="1"/>
            <a:r>
              <a:rPr lang="en-CA" altLang="en-US" sz="1200" dirty="0"/>
              <a:t>If power is interrupted, the running config is lost. </a:t>
            </a:r>
          </a:p>
          <a:p>
            <a:pPr lvl="1"/>
            <a:r>
              <a:rPr lang="en-CA" altLang="en-US" sz="1200" dirty="0"/>
              <a:t>Use the </a:t>
            </a:r>
            <a:r>
              <a:rPr lang="en-CA" altLang="en-US" sz="1200" b="1" dirty="0"/>
              <a:t>show startup-config </a:t>
            </a:r>
            <a:r>
              <a:rPr lang="en-CA" altLang="en-US" sz="1200" dirty="0"/>
              <a:t>command to display contents.</a:t>
            </a:r>
          </a:p>
          <a:p>
            <a:endParaRPr lang="en-CA" altLang="en-US" sz="1000" dirty="0" smtClean="0"/>
          </a:p>
          <a:p>
            <a:r>
              <a:rPr lang="en-CA" altLang="en-US" sz="1400" dirty="0" smtClean="0"/>
              <a:t>The startup config file is stored in NVRAM and contains the configuration that will be used by the device upon reboot. </a:t>
            </a:r>
          </a:p>
          <a:p>
            <a:pPr lvl="1"/>
            <a:r>
              <a:rPr lang="en-CA" altLang="en-US" sz="1200" dirty="0" smtClean="0"/>
              <a:t>Typically the running config is saved as the startup config. </a:t>
            </a:r>
          </a:p>
          <a:p>
            <a:pPr lvl="1"/>
            <a:r>
              <a:rPr lang="en-CA" altLang="en-US" sz="1200" dirty="0" smtClean="0"/>
              <a:t>If power is interrupted, it is not lost or erased.</a:t>
            </a:r>
          </a:p>
          <a:p>
            <a:pPr lvl="1"/>
            <a:r>
              <a:rPr lang="en-CA" altLang="en-US" sz="1200" dirty="0" smtClean="0"/>
              <a:t>Use the </a:t>
            </a:r>
            <a:r>
              <a:rPr lang="en-CA" altLang="en-US" sz="1200" b="1" dirty="0" smtClean="0"/>
              <a:t>show running-config </a:t>
            </a:r>
            <a:r>
              <a:rPr lang="en-CA" altLang="en-US" sz="1200" dirty="0" smtClean="0"/>
              <a:t>command to display contents.</a:t>
            </a:r>
          </a:p>
          <a:p>
            <a:pPr lvl="1"/>
            <a:endParaRPr lang="en-CA" altLang="en-US" sz="1200" dirty="0" smtClean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151359" y="4247756"/>
            <a:ext cx="8668549" cy="41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altLang="en-US" sz="1300" dirty="0" smtClean="0"/>
              <a:t>Use the </a:t>
            </a:r>
            <a:r>
              <a:rPr lang="en-CA" altLang="en-US" sz="1300" b="1" dirty="0" smtClean="0"/>
              <a:t>copy running-config startup-config command </a:t>
            </a:r>
            <a:r>
              <a:rPr lang="en-CA" altLang="en-US" sz="1300" dirty="0" smtClean="0"/>
              <a:t>to save the running configuration.</a:t>
            </a:r>
          </a:p>
          <a:p>
            <a:pPr lvl="1"/>
            <a:endParaRPr lang="en-CA" altLang="en-US" sz="1200" dirty="0" smtClean="0"/>
          </a:p>
        </p:txBody>
      </p:sp>
    </p:spTree>
    <p:extLst>
      <p:ext uri="{BB962C8B-B14F-4D97-AF65-F5344CB8AC3E}">
        <p14:creationId xmlns:p14="http://schemas.microsoft.com/office/powerpoint/2010/main" val="35785126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44065" y="798945"/>
            <a:ext cx="4526611" cy="3648066"/>
          </a:xfrm>
        </p:spPr>
        <p:txBody>
          <a:bodyPr/>
          <a:lstStyle/>
          <a:p>
            <a:r>
              <a:rPr lang="en-US" dirty="0" smtClean="0"/>
              <a:t>If configuration changes do not have the desired effect, they can be removed individually or the device can be rebooted to the last saved configuration using the </a:t>
            </a:r>
            <a:r>
              <a:rPr lang="en-US" b="1" dirty="0" smtClean="0"/>
              <a:t>reload </a:t>
            </a:r>
            <a:r>
              <a:rPr lang="en-US" dirty="0"/>
              <a:t>privileged EXEC mode </a:t>
            </a:r>
            <a:r>
              <a:rPr lang="en-US" dirty="0" smtClean="0"/>
              <a:t>command.</a:t>
            </a:r>
          </a:p>
          <a:p>
            <a:pPr lvl="1"/>
            <a:r>
              <a:rPr lang="en-US" dirty="0" smtClean="0"/>
              <a:t>The command restores </a:t>
            </a:r>
            <a:r>
              <a:rPr lang="en-US" dirty="0"/>
              <a:t>the startup-config.</a:t>
            </a:r>
          </a:p>
          <a:p>
            <a:pPr lvl="1"/>
            <a:r>
              <a:rPr lang="en-US" dirty="0" smtClean="0"/>
              <a:t>A </a:t>
            </a:r>
            <a:r>
              <a:rPr lang="en-US" dirty="0"/>
              <a:t>prompt will appear to ask whether to save the changes. To discard the changes, enter </a:t>
            </a:r>
            <a:r>
              <a:rPr lang="en-US" b="1" dirty="0"/>
              <a:t>n</a:t>
            </a:r>
            <a:r>
              <a:rPr lang="en-US" dirty="0"/>
              <a:t> or </a:t>
            </a:r>
            <a:r>
              <a:rPr lang="en-US" b="1" dirty="0"/>
              <a:t>no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Alternatively, if undesired changes were saved to the startup configuration, it may be necessary to clear all the </a:t>
            </a:r>
            <a:r>
              <a:rPr lang="en-US" dirty="0" smtClean="0"/>
              <a:t>configurations using the </a:t>
            </a:r>
            <a:r>
              <a:rPr lang="en-US" b="1" dirty="0" smtClean="0"/>
              <a:t>erase </a:t>
            </a:r>
            <a:r>
              <a:rPr lang="en-US" b="1" dirty="0"/>
              <a:t>startup-config </a:t>
            </a:r>
            <a:r>
              <a:rPr lang="en-US" dirty="0"/>
              <a:t>privileged EXEC mode command. </a:t>
            </a:r>
          </a:p>
        </p:txBody>
      </p:sp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Save Configurations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CA" altLang="en-US" dirty="0" smtClean="0"/>
              <a:t> Alter the Running Configuration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4880" y="1371600"/>
            <a:ext cx="4273868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167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991789"/>
              </p:ext>
            </p:extLst>
          </p:nvPr>
        </p:nvGraphicFramePr>
        <p:xfrm>
          <a:off x="145990" y="1549306"/>
          <a:ext cx="8891128" cy="2851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2782">
                  <a:extLst>
                    <a:ext uri="{9D8B030D-6E8A-4147-A177-3AD203B41FA5}">
                      <a16:colId xmlns:a16="http://schemas.microsoft.com/office/drawing/2014/main" val="2457217024"/>
                    </a:ext>
                  </a:extLst>
                </a:gridCol>
                <a:gridCol w="2222782">
                  <a:extLst>
                    <a:ext uri="{9D8B030D-6E8A-4147-A177-3AD203B41FA5}">
                      <a16:colId xmlns:a16="http://schemas.microsoft.com/office/drawing/2014/main" val="2729935676"/>
                    </a:ext>
                  </a:extLst>
                </a:gridCol>
                <a:gridCol w="2222782">
                  <a:extLst>
                    <a:ext uri="{9D8B030D-6E8A-4147-A177-3AD203B41FA5}">
                      <a16:colId xmlns:a16="http://schemas.microsoft.com/office/drawing/2014/main" val="3421524168"/>
                    </a:ext>
                  </a:extLst>
                </a:gridCol>
                <a:gridCol w="2222782">
                  <a:extLst>
                    <a:ext uri="{9D8B030D-6E8A-4147-A177-3AD203B41FA5}">
                      <a16:colId xmlns:a16="http://schemas.microsoft.com/office/drawing/2014/main" val="3228415968"/>
                    </a:ext>
                  </a:extLst>
                </a:gridCol>
              </a:tblGrid>
              <a:tr h="635094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Connect to the switch using PuTTY or Tera Term.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Enable logging and assign a name and file location to save the log file. </a:t>
                      </a:r>
                    </a:p>
                    <a:p>
                      <a:endParaRPr lang="en-US" sz="1100" b="0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Generate text to be captured as text displayed in the terminal window will also be placed into the chosen file.</a:t>
                      </a:r>
                      <a:endParaRPr lang="en-US" sz="1100" b="0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Disable logging in the terminal software</a:t>
                      </a:r>
                      <a:r>
                        <a:rPr lang="en-US" sz="1100" b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by choosing </a:t>
                      </a: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None </a:t>
                      </a:r>
                      <a:r>
                        <a:rPr lang="en-US" sz="1100" b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 the Session logging option.</a:t>
                      </a:r>
                    </a:p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3270661"/>
                  </a:ext>
                </a:extLst>
              </a:tr>
              <a:tr h="208924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3398987"/>
                  </a:ext>
                </a:extLst>
              </a:tr>
            </a:tbl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5" y="798945"/>
            <a:ext cx="8853286" cy="552474"/>
          </a:xfrm>
        </p:spPr>
        <p:txBody>
          <a:bodyPr/>
          <a:lstStyle/>
          <a:p>
            <a:r>
              <a:rPr lang="en-US" altLang="en-US" dirty="0" smtClean="0"/>
              <a:t>Configuration files can also be saved and archived to a text document for editing or reuse later. For example, assume a switch has been configured and the running config has been saved.</a:t>
            </a:r>
            <a:endParaRPr lang="en-CA" altLang="en-US" dirty="0" smtClean="0"/>
          </a:p>
        </p:txBody>
      </p:sp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Save Configurations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altLang="en-US" dirty="0" smtClean="0"/>
              <a:t>Capture Configuration to a Text File</a:t>
            </a:r>
            <a:endParaRPr lang="en-CA" altLang="en-US" dirty="0" smtClean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2870198" y="4934098"/>
            <a:ext cx="4515891" cy="41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685777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endParaRPr lang="en-US" sz="105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706" y="2380686"/>
            <a:ext cx="2028902" cy="18079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4987" y="2380686"/>
            <a:ext cx="2006164" cy="1789317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4804327" y="2413606"/>
            <a:ext cx="1808940" cy="90024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050" dirty="0">
                <a:solidFill>
                  <a:schemeClr val="tx1"/>
                </a:solidFill>
                <a:latin typeface="+mn-lt"/>
              </a:rPr>
              <a:t>Execute the </a:t>
            </a:r>
            <a:r>
              <a:rPr lang="en-US" sz="1050" b="1" dirty="0">
                <a:solidFill>
                  <a:schemeClr val="tx1"/>
                </a:solidFill>
                <a:latin typeface="+mn-lt"/>
              </a:rPr>
              <a:t>show running-config </a:t>
            </a:r>
            <a:r>
              <a:rPr lang="en-US" sz="1050" dirty="0">
                <a:solidFill>
                  <a:schemeClr val="tx1"/>
                </a:solidFill>
                <a:latin typeface="+mn-lt"/>
              </a:rPr>
              <a:t>or </a:t>
            </a:r>
            <a:r>
              <a:rPr lang="en-US" sz="1050" b="1" dirty="0">
                <a:solidFill>
                  <a:schemeClr val="tx1"/>
                </a:solidFill>
                <a:latin typeface="+mn-lt"/>
              </a:rPr>
              <a:t>show startup-config </a:t>
            </a:r>
            <a:r>
              <a:rPr lang="en-US" sz="1050" dirty="0">
                <a:solidFill>
                  <a:schemeClr val="tx1"/>
                </a:solidFill>
                <a:latin typeface="+mn-lt"/>
              </a:rPr>
              <a:t>command at the privileged EXEC prompt. </a:t>
            </a:r>
            <a:endParaRPr lang="en-US" sz="105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228" y="2380686"/>
            <a:ext cx="2036483" cy="1821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8751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The text file created can be used as a record of how the device is currently implemented and be used to restore a configuration. The file would require editing before being used to restore a saved configuration to a device.</a:t>
            </a:r>
          </a:p>
          <a:p>
            <a:pPr marL="0" indent="0">
              <a:buNone/>
            </a:pPr>
            <a:endParaRPr lang="en-US" altLang="en-US" dirty="0" smtClean="0"/>
          </a:p>
          <a:p>
            <a:r>
              <a:rPr lang="en-US" altLang="en-US" dirty="0" smtClean="0"/>
              <a:t>To restore a configuration file to a device:</a:t>
            </a:r>
          </a:p>
          <a:p>
            <a:pPr lvl="1"/>
            <a:r>
              <a:rPr lang="en-US" altLang="en-US" dirty="0" smtClean="0"/>
              <a:t>Enter global configuration mode on the device.</a:t>
            </a:r>
          </a:p>
          <a:p>
            <a:pPr lvl="1"/>
            <a:r>
              <a:rPr lang="en-US" altLang="en-US" dirty="0" smtClean="0"/>
              <a:t>Copy and paste the text file into the terminal window connected to the switch.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The text in the file will be applied as commands in the CLI and become the running configuration on the device. </a:t>
            </a:r>
            <a:endParaRPr lang="en-CA" altLang="en-US" dirty="0" smtClean="0"/>
          </a:p>
        </p:txBody>
      </p:sp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Save Configurations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altLang="en-US" dirty="0" smtClean="0"/>
              <a:t>Capture Configuration to a Text File (Cont.)</a:t>
            </a:r>
            <a:endParaRPr lang="en-CA" altLang="en-US" dirty="0" smtClean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2870198" y="4934098"/>
            <a:ext cx="4515891" cy="41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685777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endParaRPr lang="en-US" sz="10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0932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73866" y="798944"/>
            <a:ext cx="5196270" cy="41560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Save Configuration</a:t>
            </a:r>
            <a:br>
              <a:rPr lang="en-US" sz="1600" dirty="0" smtClean="0"/>
            </a:br>
            <a:r>
              <a:rPr lang="en-US" dirty="0" smtClean="0"/>
              <a:t>Packet </a:t>
            </a:r>
            <a:r>
              <a:rPr lang="en-US" dirty="0"/>
              <a:t>Tracer - Configuring Initial Switch Settings</a:t>
            </a:r>
          </a:p>
        </p:txBody>
      </p:sp>
    </p:spTree>
    <p:extLst>
      <p:ext uri="{BB962C8B-B14F-4D97-AF65-F5344CB8AC3E}">
        <p14:creationId xmlns:p14="http://schemas.microsoft.com/office/powerpoint/2010/main" val="11833858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1802391"/>
          </a:xfrm>
        </p:spPr>
        <p:txBody>
          <a:bodyPr/>
          <a:lstStyle/>
          <a:p>
            <a:r>
              <a:rPr lang="en-US" dirty="0" smtClean="0"/>
              <a:t>2.3 </a:t>
            </a:r>
            <a:r>
              <a:rPr lang="en-US" dirty="0"/>
              <a:t>Address </a:t>
            </a:r>
            <a:r>
              <a:rPr lang="en-US" dirty="0" smtClean="0"/>
              <a:t>Schemes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5765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/>
              <a:t>Ports and Addresses</a:t>
            </a:r>
            <a:r>
              <a:rPr lang="en-US" dirty="0"/>
              <a:t/>
            </a:r>
            <a:br>
              <a:rPr lang="en-US" dirty="0"/>
            </a:br>
            <a:r>
              <a:rPr lang="en-US" altLang="en-US" dirty="0" smtClean="0"/>
              <a:t>IP Addressing Overview</a:t>
            </a:r>
          </a:p>
        </p:txBody>
      </p:sp>
      <p:sp>
        <p:nvSpPr>
          <p:cNvPr id="44035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Each end device on a network (e.g., PCs, laptops, servers, printers, VoIP phones, security cameras, …) require an IP configuration consisting of:</a:t>
            </a:r>
          </a:p>
          <a:p>
            <a:pPr lvl="1"/>
            <a:r>
              <a:rPr lang="en-US" altLang="en-US" b="1" dirty="0" smtClean="0"/>
              <a:t>IP address</a:t>
            </a:r>
          </a:p>
          <a:p>
            <a:pPr lvl="1"/>
            <a:r>
              <a:rPr lang="en-US" altLang="en-US" b="1" dirty="0" smtClean="0"/>
              <a:t>Subnet mask</a:t>
            </a:r>
          </a:p>
          <a:p>
            <a:pPr lvl="1"/>
            <a:r>
              <a:rPr lang="en-US" altLang="en-US" b="1" dirty="0" smtClean="0"/>
              <a:t>Default gateway </a:t>
            </a:r>
            <a:r>
              <a:rPr lang="en-US" altLang="en-US" dirty="0" smtClean="0"/>
              <a:t>(optional for some devices)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150" y="1231900"/>
            <a:ext cx="3276600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 txBox="1">
            <a:spLocks noChangeArrowheads="1"/>
          </p:cNvSpPr>
          <p:nvPr/>
        </p:nvSpPr>
        <p:spPr bwMode="auto">
          <a:xfrm>
            <a:off x="144065" y="2659495"/>
            <a:ext cx="4637485" cy="175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IPv4 addresses are displayed in dotted decimal format consisting of:</a:t>
            </a:r>
          </a:p>
          <a:p>
            <a:pPr lvl="1"/>
            <a:r>
              <a:rPr lang="en-US" altLang="en-US" dirty="0" smtClean="0"/>
              <a:t>4 decimal numbers 0 and 255</a:t>
            </a:r>
          </a:p>
          <a:p>
            <a:pPr lvl="1"/>
            <a:r>
              <a:rPr lang="en-US" altLang="en-US" dirty="0" smtClean="0"/>
              <a:t>Separated by decimal points (dots)</a:t>
            </a:r>
          </a:p>
          <a:p>
            <a:pPr lvl="1"/>
            <a:r>
              <a:rPr lang="en-US" altLang="en-US" dirty="0" smtClean="0"/>
              <a:t>E.g., 192.168.1.10, 255.255.255.0, 192.168.1.1</a:t>
            </a:r>
          </a:p>
        </p:txBody>
      </p:sp>
    </p:spTree>
    <p:extLst>
      <p:ext uri="{BB962C8B-B14F-4D97-AF65-F5344CB8AC3E}">
        <p14:creationId xmlns:p14="http://schemas.microsoft.com/office/powerpoint/2010/main" val="4074358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/>
              <a:t>Ports and Addresses</a:t>
            </a:r>
            <a:r>
              <a:rPr lang="en-US" dirty="0"/>
              <a:t/>
            </a:r>
            <a:br>
              <a:rPr lang="en-US" dirty="0"/>
            </a:br>
            <a:r>
              <a:rPr lang="en-US" altLang="en-US" dirty="0" smtClean="0"/>
              <a:t>Interfaces and Ports</a:t>
            </a:r>
          </a:p>
        </p:txBody>
      </p:sp>
      <p:sp>
        <p:nvSpPr>
          <p:cNvPr id="44035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Cisco </a:t>
            </a:r>
            <a:r>
              <a:rPr lang="en-US" altLang="en-US" dirty="0"/>
              <a:t>IOS Layer 2 switches have physical ports for devices to connect. </a:t>
            </a:r>
            <a:r>
              <a:rPr lang="en-US" altLang="en-US" dirty="0" smtClean="0"/>
              <a:t>However, these </a:t>
            </a:r>
            <a:r>
              <a:rPr lang="en-US" altLang="en-US" dirty="0"/>
              <a:t>ports do not support Layer 3 IP addresses. </a:t>
            </a:r>
            <a:endParaRPr lang="en-US" altLang="en-US" dirty="0" smtClean="0"/>
          </a:p>
          <a:p>
            <a:pPr lvl="1"/>
            <a:endParaRPr lang="en-US" altLang="en-US" dirty="0"/>
          </a:p>
          <a:p>
            <a:r>
              <a:rPr lang="en-US" altLang="en-US" dirty="0" smtClean="0"/>
              <a:t>To remotely connect to and manage a Layer 2 switch, it must be configured with one </a:t>
            </a:r>
            <a:r>
              <a:rPr lang="en-US" altLang="en-US" dirty="0"/>
              <a:t>or more switch virtual interfaces (SVIs). </a:t>
            </a:r>
            <a:endParaRPr lang="en-US" altLang="en-US" dirty="0" smtClean="0"/>
          </a:p>
          <a:p>
            <a:endParaRPr lang="en-US" altLang="en-US" dirty="0" smtClean="0"/>
          </a:p>
          <a:p>
            <a:r>
              <a:rPr lang="en-US" altLang="en-US" dirty="0" smtClean="0"/>
              <a:t>Each </a:t>
            </a:r>
            <a:r>
              <a:rPr lang="en-US" altLang="en-US" dirty="0"/>
              <a:t>switch </a:t>
            </a:r>
            <a:r>
              <a:rPr lang="en-US" altLang="en-US" dirty="0" smtClean="0"/>
              <a:t>has a default VLAN 1 SVI.</a:t>
            </a:r>
            <a:endParaRPr lang="en-US" altLang="en-US" dirty="0"/>
          </a:p>
          <a:p>
            <a:endParaRPr lang="en-US" altLang="en-US" dirty="0"/>
          </a:p>
          <a:p>
            <a:pPr marL="0" indent="0">
              <a:buNone/>
            </a:pPr>
            <a:r>
              <a:rPr lang="en-US" altLang="en-US" b="1" dirty="0"/>
              <a:t>Note</a:t>
            </a:r>
            <a:r>
              <a:rPr lang="en-US" altLang="en-US" dirty="0"/>
              <a:t>: </a:t>
            </a:r>
            <a:r>
              <a:rPr lang="en-US" altLang="en-US" dirty="0" smtClean="0"/>
              <a:t>A </a:t>
            </a:r>
            <a:r>
              <a:rPr lang="en-US" altLang="en-US" dirty="0"/>
              <a:t>Layer 2 switch does not need an IP address to </a:t>
            </a:r>
            <a:r>
              <a:rPr lang="en-US" altLang="en-US" dirty="0" smtClean="0"/>
              <a:t>operate. The SVI IP address is only used to remotely manage a switch.</a:t>
            </a:r>
          </a:p>
        </p:txBody>
      </p:sp>
    </p:spTree>
    <p:extLst>
      <p:ext uri="{BB962C8B-B14F-4D97-AF65-F5344CB8AC3E}">
        <p14:creationId xmlns:p14="http://schemas.microsoft.com/office/powerpoint/2010/main" val="19634473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9778535"/>
              </p:ext>
            </p:extLst>
          </p:nvPr>
        </p:nvGraphicFramePr>
        <p:xfrm>
          <a:off x="272990" y="1117506"/>
          <a:ext cx="8591610" cy="3473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27740">
                  <a:extLst>
                    <a:ext uri="{9D8B030D-6E8A-4147-A177-3AD203B41FA5}">
                      <a16:colId xmlns:a16="http://schemas.microsoft.com/office/drawing/2014/main" val="2457217024"/>
                    </a:ext>
                  </a:extLst>
                </a:gridCol>
                <a:gridCol w="2863870">
                  <a:extLst>
                    <a:ext uri="{9D8B030D-6E8A-4147-A177-3AD203B41FA5}">
                      <a16:colId xmlns:a16="http://schemas.microsoft.com/office/drawing/2014/main" val="3421524168"/>
                    </a:ext>
                  </a:extLst>
                </a:gridCol>
              </a:tblGrid>
              <a:tr h="637979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Open the 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Control Panel </a:t>
                      </a: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&gt; 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Network Sharing Center </a:t>
                      </a: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&gt; 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Change adapter settings </a:t>
                      </a: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and click on the adapter.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Configure the IPv4 address and subnet mask information, and default gateway and then click 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OK</a:t>
                      </a: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3270661"/>
                  </a:ext>
                </a:extLst>
              </a:tr>
              <a:tr h="283556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3398987"/>
                  </a:ext>
                </a:extLst>
              </a:tr>
            </a:tbl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5" y="798945"/>
            <a:ext cx="8853286" cy="318562"/>
          </a:xfrm>
        </p:spPr>
        <p:txBody>
          <a:bodyPr/>
          <a:lstStyle/>
          <a:p>
            <a:r>
              <a:rPr lang="en-US" altLang="en-US" dirty="0" smtClean="0"/>
              <a:t>To manually configure an IP address on a Windows host:</a:t>
            </a:r>
            <a:endParaRPr lang="en-CA" altLang="en-US" dirty="0" smtClean="0"/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Configure IP Addressing 	</a:t>
            </a:r>
            <a:br>
              <a:rPr lang="en-US" sz="1600" dirty="0" smtClean="0"/>
            </a:br>
            <a:r>
              <a:rPr lang="en-US" altLang="en-US" dirty="0" smtClean="0"/>
              <a:t>Manual IP Address Configuration for End Devices</a:t>
            </a:r>
          </a:p>
        </p:txBody>
      </p:sp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548" y="1796007"/>
            <a:ext cx="2600939" cy="2764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2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751200" y="2096481"/>
            <a:ext cx="4475952" cy="4572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050" dirty="0">
                <a:solidFill>
                  <a:schemeClr val="tx1"/>
                </a:solidFill>
              </a:rPr>
              <a:t>Right-click on the adapter and select </a:t>
            </a:r>
            <a:r>
              <a:rPr lang="en-US" sz="1050" b="1" dirty="0">
                <a:solidFill>
                  <a:schemeClr val="tx1"/>
                </a:solidFill>
              </a:rPr>
              <a:t>Properties</a:t>
            </a:r>
            <a:r>
              <a:rPr lang="en-US" sz="1050" dirty="0">
                <a:solidFill>
                  <a:schemeClr val="tx1"/>
                </a:solidFill>
              </a:rPr>
              <a:t> to display the Local Area Connection Properties window.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1200" y="2827005"/>
            <a:ext cx="4475952" cy="4572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050" dirty="0">
                <a:solidFill>
                  <a:schemeClr val="tx1"/>
                </a:solidFill>
              </a:rPr>
              <a:t>Highlight Internet Protocol Version 4 (TCP/IPv4) and click </a:t>
            </a:r>
            <a:r>
              <a:rPr lang="en-US" sz="1050" b="1" dirty="0">
                <a:solidFill>
                  <a:schemeClr val="tx1"/>
                </a:solidFill>
              </a:rPr>
              <a:t>Properties</a:t>
            </a:r>
            <a:r>
              <a:rPr lang="en-US" sz="1050" dirty="0">
                <a:solidFill>
                  <a:schemeClr val="tx1"/>
                </a:solidFill>
              </a:rPr>
              <a:t> to open the Internet Protocol Version 4 (TCP/IPv4) Properties window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63600" y="4680324"/>
            <a:ext cx="7869462" cy="27699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200" dirty="0" smtClean="0"/>
              <a:t>Note: Windows 10 manual IPv4 configuration is provided as Supplemental material at the end of this presentation</a:t>
            </a:r>
            <a:endParaRPr lang="en-US" sz="1200" dirty="0"/>
          </a:p>
        </p:txBody>
      </p:sp>
      <p:sp>
        <p:nvSpPr>
          <p:cNvPr id="10" name="Rectangle 9"/>
          <p:cNvSpPr/>
          <p:nvPr/>
        </p:nvSpPr>
        <p:spPr>
          <a:xfrm>
            <a:off x="751200" y="3559743"/>
            <a:ext cx="4475952" cy="4572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050" dirty="0">
                <a:solidFill>
                  <a:schemeClr val="tx1"/>
                </a:solidFill>
              </a:rPr>
              <a:t>Click </a:t>
            </a:r>
            <a:r>
              <a:rPr lang="en-US" sz="1050" b="1" dirty="0">
                <a:solidFill>
                  <a:schemeClr val="tx1"/>
                </a:solidFill>
              </a:rPr>
              <a:t>Use the following IP address </a:t>
            </a:r>
            <a:r>
              <a:rPr lang="en-US" sz="1050" dirty="0">
                <a:solidFill>
                  <a:schemeClr val="tx1"/>
                </a:solidFill>
              </a:rPr>
              <a:t>to manually configure the IPv4 address configuration.</a:t>
            </a:r>
          </a:p>
        </p:txBody>
      </p:sp>
    </p:spTree>
    <p:extLst>
      <p:ext uri="{BB962C8B-B14F-4D97-AF65-F5344CB8AC3E}">
        <p14:creationId xmlns:p14="http://schemas.microsoft.com/office/powerpoint/2010/main" val="18567096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/>
              <a:t>To assign the IP configuration using a Dynamic </a:t>
            </a:r>
            <a:r>
              <a:rPr lang="en-CA" altLang="en-US" dirty="0"/>
              <a:t>Host Configuration Protocol (DHCP) </a:t>
            </a:r>
            <a:r>
              <a:rPr lang="en-CA" altLang="en-US" dirty="0" smtClean="0"/>
              <a:t>server:</a:t>
            </a:r>
            <a:endParaRPr lang="en-CA" altLang="en-US" dirty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  <a:p>
            <a:pPr lvl="1"/>
            <a:endParaRPr lang="en-CA" altLang="en-US" dirty="0" smtClean="0"/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Configure IP Addressing</a:t>
            </a:r>
            <a:br>
              <a:rPr lang="en-US" sz="1600" dirty="0" smtClean="0"/>
            </a:br>
            <a:r>
              <a:rPr lang="en-US" altLang="en-US" dirty="0" smtClean="0"/>
              <a:t>Automatic </a:t>
            </a:r>
            <a:r>
              <a:rPr lang="en-US" altLang="en-US" dirty="0"/>
              <a:t>IP Address Configuration for End Devices</a:t>
            </a:r>
            <a:endParaRPr lang="en-US" altLang="en-US" dirty="0" smtClean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336111"/>
              </p:ext>
            </p:extLst>
          </p:nvPr>
        </p:nvGraphicFramePr>
        <p:xfrm>
          <a:off x="272990" y="1117506"/>
          <a:ext cx="8464610" cy="3537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2305">
                  <a:extLst>
                    <a:ext uri="{9D8B030D-6E8A-4147-A177-3AD203B41FA5}">
                      <a16:colId xmlns:a16="http://schemas.microsoft.com/office/drawing/2014/main" val="2457217024"/>
                    </a:ext>
                  </a:extLst>
                </a:gridCol>
                <a:gridCol w="4232305">
                  <a:extLst>
                    <a:ext uri="{9D8B030D-6E8A-4147-A177-3AD203B41FA5}">
                      <a16:colId xmlns:a16="http://schemas.microsoft.com/office/drawing/2014/main" val="2729935676"/>
                    </a:ext>
                  </a:extLst>
                </a:gridCol>
              </a:tblGrid>
              <a:tr h="514520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Open the 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Control Panel </a:t>
                      </a: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&gt; 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Network Sharing Center </a:t>
                      </a: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&gt; 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Change adapter settings </a:t>
                      </a: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and click on the adapter.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Click 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Obtain an IP address automatically </a:t>
                      </a:r>
                      <a:r>
                        <a:rPr lang="en-US" sz="11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and click on 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OK</a:t>
                      </a:r>
                      <a:r>
                        <a:rPr lang="en-US" sz="1100" b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1100" b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3270661"/>
                  </a:ext>
                </a:extLst>
              </a:tr>
              <a:tr h="302252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3398987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970499" y="2123231"/>
            <a:ext cx="2720196" cy="7038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050" dirty="0">
                <a:solidFill>
                  <a:schemeClr val="tx1"/>
                </a:solidFill>
              </a:rPr>
              <a:t>Right-click on the adapter and select </a:t>
            </a:r>
            <a:r>
              <a:rPr lang="en-US" sz="1050" b="1" dirty="0">
                <a:solidFill>
                  <a:schemeClr val="tx1"/>
                </a:solidFill>
              </a:rPr>
              <a:t>Properties</a:t>
            </a:r>
            <a:r>
              <a:rPr lang="en-US" sz="1050" dirty="0">
                <a:solidFill>
                  <a:schemeClr val="tx1"/>
                </a:solidFill>
              </a:rPr>
              <a:t> to display the Local Area Connection Properties window.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70499" y="3256177"/>
            <a:ext cx="2720196" cy="83016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050" dirty="0">
                <a:solidFill>
                  <a:schemeClr val="tx1"/>
                </a:solidFill>
              </a:rPr>
              <a:t>Highlight Internet Protocol Version 4 (TCP/IPv4) and click </a:t>
            </a:r>
            <a:r>
              <a:rPr lang="en-US" sz="1050" b="1" dirty="0">
                <a:solidFill>
                  <a:schemeClr val="tx1"/>
                </a:solidFill>
              </a:rPr>
              <a:t>Properties</a:t>
            </a:r>
            <a:r>
              <a:rPr lang="en-US" sz="1050" dirty="0">
                <a:solidFill>
                  <a:schemeClr val="tx1"/>
                </a:solidFill>
              </a:rPr>
              <a:t> to open the Internet Protocol Version 4 (TCP/IPv4) Properties window</a:t>
            </a:r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665" y="1678702"/>
            <a:ext cx="2760328" cy="2935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2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36700" y="4716129"/>
            <a:ext cx="5872570" cy="27699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lt1"/>
                </a:solidFill>
                <a:latin typeface="+mn-lt"/>
                <a:ea typeface="+mn-ea"/>
              </a:rPr>
              <a:t>Use the </a:t>
            </a:r>
            <a:r>
              <a:rPr lang="en-US" sz="1200" b="1" dirty="0">
                <a:solidFill>
                  <a:schemeClr val="lt1"/>
                </a:solidFill>
                <a:latin typeface="+mn-lt"/>
                <a:ea typeface="+mn-ea"/>
              </a:rPr>
              <a:t>ipconfig</a:t>
            </a:r>
            <a:r>
              <a:rPr lang="en-US" sz="1200" dirty="0">
                <a:solidFill>
                  <a:schemeClr val="lt1"/>
                </a:solidFill>
                <a:latin typeface="+mn-lt"/>
                <a:ea typeface="+mn-ea"/>
              </a:rPr>
              <a:t> Windows Command prompt command to verify a host IP address.</a:t>
            </a:r>
          </a:p>
        </p:txBody>
      </p:sp>
    </p:spTree>
    <p:extLst>
      <p:ext uri="{BB962C8B-B14F-4D97-AF65-F5344CB8AC3E}">
        <p14:creationId xmlns:p14="http://schemas.microsoft.com/office/powerpoint/2010/main" val="20971956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Configure IP Addressing </a:t>
            </a:r>
            <a:r>
              <a:rPr lang="en-US" altLang="en-US" sz="1600" dirty="0" smtClean="0"/>
              <a:t/>
            </a:r>
            <a:br>
              <a:rPr lang="en-US" altLang="en-US" sz="1600" dirty="0" smtClean="0"/>
            </a:br>
            <a:r>
              <a:rPr lang="en-US" altLang="en-US" dirty="0" smtClean="0"/>
              <a:t>Switch Virtual Interface</a:t>
            </a:r>
          </a:p>
        </p:txBody>
      </p:sp>
      <p:sp>
        <p:nvSpPr>
          <p:cNvPr id="45059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To remotely manage a switch, it must also be configured with an IP configuration: </a:t>
            </a:r>
          </a:p>
          <a:p>
            <a:pPr lvl="1"/>
            <a:r>
              <a:rPr lang="en-US" altLang="en-US" dirty="0" smtClean="0"/>
              <a:t>However, a switch does not have a physical Ethernet interface that can be configured.</a:t>
            </a:r>
          </a:p>
          <a:p>
            <a:pPr lvl="1"/>
            <a:r>
              <a:rPr lang="en-US" altLang="en-US" dirty="0" smtClean="0"/>
              <a:t>Instead, you must configure the VLAN 1 </a:t>
            </a:r>
            <a:r>
              <a:rPr lang="en-US" altLang="en-US" b="1" dirty="0" smtClean="0"/>
              <a:t>switch virtual interface (SVI).</a:t>
            </a: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 bwMode="auto">
          <a:xfrm>
            <a:off x="144065" y="1933470"/>
            <a:ext cx="4576085" cy="2249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The VLAN 1 SVI </a:t>
            </a:r>
            <a:r>
              <a:rPr lang="en-US" altLang="en-US" u="sng" dirty="0" smtClean="0"/>
              <a:t>must</a:t>
            </a:r>
            <a:r>
              <a:rPr lang="en-US" altLang="en-US" dirty="0" smtClean="0"/>
              <a:t> be configured with:</a:t>
            </a:r>
          </a:p>
          <a:p>
            <a:pPr lvl="1"/>
            <a:r>
              <a:rPr lang="en-US" altLang="en-US" b="1" dirty="0" smtClean="0"/>
              <a:t>IP address - </a:t>
            </a:r>
            <a:r>
              <a:rPr lang="en-US" altLang="en-US" dirty="0" smtClean="0"/>
              <a:t>Uniquely identifies the switch on the network</a:t>
            </a:r>
          </a:p>
          <a:p>
            <a:pPr lvl="1"/>
            <a:r>
              <a:rPr lang="en-US" altLang="en-US" b="1" dirty="0" smtClean="0"/>
              <a:t>Subnet mask - </a:t>
            </a:r>
            <a:r>
              <a:rPr lang="en-US" altLang="en-US" dirty="0" smtClean="0"/>
              <a:t>Identifies the network and host portion in the IP address</a:t>
            </a:r>
          </a:p>
          <a:p>
            <a:pPr lvl="1"/>
            <a:r>
              <a:rPr lang="en-US" altLang="en-US" b="1" dirty="0" smtClean="0"/>
              <a:t>Enabled -</a:t>
            </a:r>
            <a:r>
              <a:rPr lang="en-US" altLang="en-US" dirty="0" smtClean="0"/>
              <a:t> Using the</a:t>
            </a:r>
            <a:r>
              <a:rPr lang="en-US" altLang="en-US" b="1" dirty="0" smtClean="0">
                <a:cs typeface="Courier New" pitchFamily="49" charset="0"/>
              </a:rPr>
              <a:t> no shutdown </a:t>
            </a:r>
            <a:r>
              <a:rPr lang="en-US" altLang="en-US" dirty="0" smtClean="0"/>
              <a:t>command.</a:t>
            </a:r>
          </a:p>
          <a:p>
            <a:endParaRPr lang="en-US" altLang="en-US" b="1" dirty="0" smtClean="0"/>
          </a:p>
          <a:p>
            <a:pPr lvl="1"/>
            <a:endParaRPr lang="en-US" altLang="en-US" dirty="0" smtClean="0"/>
          </a:p>
          <a:p>
            <a:endParaRPr lang="en-US" altLang="ja-JP" dirty="0" smtClean="0">
              <a:ea typeface="ＭＳ Ｐゴシック" pitchFamily="34" charset="-128"/>
            </a:endParaRPr>
          </a:p>
          <a:p>
            <a:pPr lvl="1"/>
            <a:endParaRPr lang="en-US" altLang="ja-JP" dirty="0" smtClean="0">
              <a:ea typeface="ＭＳ Ｐゴシック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48933" y="4429895"/>
            <a:ext cx="4881273" cy="27699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lt1"/>
                </a:solidFill>
                <a:latin typeface="+mn-lt"/>
                <a:ea typeface="+mn-ea"/>
              </a:rPr>
              <a:t>Use the </a:t>
            </a:r>
            <a:r>
              <a:rPr lang="en-US" altLang="en-US" sz="1200" b="1" dirty="0">
                <a:solidFill>
                  <a:schemeClr val="lt1"/>
                </a:solidFill>
                <a:latin typeface="+mn-lt"/>
                <a:ea typeface="+mn-ea"/>
              </a:rPr>
              <a:t>show ip interface brief </a:t>
            </a:r>
            <a:r>
              <a:rPr lang="en-US" altLang="en-US" sz="1200" dirty="0">
                <a:solidFill>
                  <a:schemeClr val="lt1"/>
                </a:solidFill>
                <a:latin typeface="+mn-lt"/>
                <a:ea typeface="+mn-ea"/>
              </a:rPr>
              <a:t>privileged EXEC command to verify.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4880" y="1828800"/>
            <a:ext cx="4277201" cy="2393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06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29966" y="798513"/>
            <a:ext cx="4282480" cy="41560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Configure IP Addressing 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Packet </a:t>
            </a:r>
            <a:r>
              <a:rPr lang="en-US" dirty="0"/>
              <a:t>Tracer - Implementing Basic Connectivity</a:t>
            </a:r>
          </a:p>
        </p:txBody>
      </p:sp>
    </p:spTree>
    <p:extLst>
      <p:ext uri="{BB962C8B-B14F-4D97-AF65-F5344CB8AC3E}">
        <p14:creationId xmlns:p14="http://schemas.microsoft.com/office/powerpoint/2010/main" val="30448993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Verifying Connectivity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Interface Addressing Verification</a:t>
            </a:r>
          </a:p>
        </p:txBody>
      </p:sp>
      <p:sp>
        <p:nvSpPr>
          <p:cNvPr id="47107" name="Rectangle 6"/>
          <p:cNvSpPr>
            <a:spLocks noGrp="1" noChangeArrowheads="1"/>
          </p:cNvSpPr>
          <p:nvPr>
            <p:ph idx="1"/>
          </p:nvPr>
        </p:nvSpPr>
        <p:spPr>
          <a:xfrm>
            <a:off x="144065" y="798944"/>
            <a:ext cx="4546347" cy="4155319"/>
          </a:xfrm>
        </p:spPr>
        <p:txBody>
          <a:bodyPr/>
          <a:lstStyle/>
          <a:p>
            <a:r>
              <a:rPr lang="en-US" altLang="en-US" dirty="0" smtClean="0"/>
              <a:t>The IP configuration on a Windows host is verified using the </a:t>
            </a:r>
            <a:r>
              <a:rPr lang="en-US" altLang="en-US" b="1" dirty="0" smtClean="0"/>
              <a:t>ipconfig </a:t>
            </a:r>
            <a:r>
              <a:rPr lang="en-US" altLang="en-US" dirty="0" smtClean="0"/>
              <a:t>command.</a:t>
            </a:r>
          </a:p>
          <a:p>
            <a:r>
              <a:rPr lang="en-US" altLang="en-US" dirty="0" smtClean="0"/>
              <a:t>To </a:t>
            </a:r>
            <a:r>
              <a:rPr lang="en-US" altLang="en-US" dirty="0"/>
              <a:t>verify the interfaces and address settings of intermediary devices like switches and </a:t>
            </a:r>
            <a:r>
              <a:rPr lang="en-US" altLang="en-US" dirty="0" smtClean="0"/>
              <a:t>routers, use the</a:t>
            </a:r>
            <a:r>
              <a:rPr lang="en-US" altLang="en-US" b="1" dirty="0" smtClean="0">
                <a:cs typeface="Courier New" panose="02070309020205020404" pitchFamily="49" charset="0"/>
              </a:rPr>
              <a:t> show ip interface brief </a:t>
            </a:r>
            <a:r>
              <a:rPr lang="en-US" altLang="en-US" dirty="0" smtClean="0"/>
              <a:t>privileged EXEC command.</a:t>
            </a:r>
          </a:p>
          <a:p>
            <a:endParaRPr lang="en-US" altLang="en-US" dirty="0"/>
          </a:p>
          <a:p>
            <a:endParaRPr lang="en-US" altLang="en-US" dirty="0" smtClean="0"/>
          </a:p>
          <a:p>
            <a:endParaRPr lang="en-US" alt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4880" y="1371600"/>
            <a:ext cx="4273868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3911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Verifying Connectivity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/>
              <a:t>End-to-End Connectivity Test</a:t>
            </a:r>
            <a:endParaRPr lang="en-US" altLang="en-US" dirty="0" smtClean="0"/>
          </a:p>
        </p:txBody>
      </p:sp>
      <p:sp>
        <p:nvSpPr>
          <p:cNvPr id="47107" name="Rectangle 6"/>
          <p:cNvSpPr>
            <a:spLocks noGrp="1" noChangeArrowheads="1"/>
          </p:cNvSpPr>
          <p:nvPr>
            <p:ph idx="1"/>
          </p:nvPr>
        </p:nvSpPr>
        <p:spPr>
          <a:xfrm>
            <a:off x="144065" y="798944"/>
            <a:ext cx="3993975" cy="1223203"/>
          </a:xfrm>
        </p:spPr>
        <p:txBody>
          <a:bodyPr/>
          <a:lstStyle/>
          <a:p>
            <a:r>
              <a:rPr lang="en-US" altLang="en-US" dirty="0"/>
              <a:t>The </a:t>
            </a:r>
            <a:r>
              <a:rPr lang="en-US" altLang="en-US" b="1" dirty="0"/>
              <a:t>ping</a:t>
            </a:r>
            <a:r>
              <a:rPr lang="en-US" altLang="en-US" dirty="0"/>
              <a:t> command can be used to test connectivity to another device on the network or a website on the Internet.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4880" y="1371600"/>
            <a:ext cx="4237196" cy="2396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7543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82076" y="798513"/>
            <a:ext cx="4178260" cy="4156075"/>
          </a:xfrm>
          <a:ln>
            <a:solidFill>
              <a:schemeClr val="accent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Verifying Connectivity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Lab – Building a Simple Network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5354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smtClean="0"/>
              <a:t>Verifying Connectivity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Lab – Configuring a Switch Management Address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72187" y="798513"/>
            <a:ext cx="4998038" cy="415607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378632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1802391"/>
          </a:xfrm>
        </p:spPr>
        <p:txBody>
          <a:bodyPr/>
          <a:lstStyle/>
          <a:p>
            <a:r>
              <a:rPr lang="en-US" dirty="0" smtClean="0"/>
              <a:t>2.4 Chapter 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9442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88506" y="798513"/>
            <a:ext cx="5565401" cy="415607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z="1600" dirty="0" smtClean="0"/>
              <a:t>Conclusion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Class Activity – Tutor Me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6371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66613" y="874713"/>
            <a:ext cx="5461852" cy="415607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z="1600" dirty="0" smtClean="0"/>
              <a:t>Conclusion</a:t>
            </a:r>
            <a:br>
              <a:rPr lang="sv-SE" sz="1600" dirty="0" smtClean="0"/>
            </a:br>
            <a:r>
              <a:rPr lang="sv-SE" dirty="0" smtClean="0"/>
              <a:t>Packet </a:t>
            </a:r>
            <a:r>
              <a:rPr lang="sv-SE" dirty="0"/>
              <a:t>Tracer - Skills Integration Challenge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0" y="1799179"/>
            <a:ext cx="3580934" cy="1341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2959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 bwMode="auto">
          <a:xfrm>
            <a:off x="1417131" y="1154627"/>
            <a:ext cx="6450388" cy="1864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61593" tIns="30796" rIns="61593" bIns="30796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 sz="1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Explain the features and functions of Cisco IOS Software.</a:t>
            </a:r>
          </a:p>
          <a:p>
            <a:r>
              <a:rPr lang="en-US" dirty="0"/>
              <a:t>Configure initial settings on a network device using the Cisco IOS software. </a:t>
            </a:r>
          </a:p>
          <a:p>
            <a:r>
              <a:rPr lang="en-US" dirty="0"/>
              <a:t>Given an IP addressing scheme, configure IP address parameters on end devices to provide end-to-end connectivity in a small to medium-sized business network.</a:t>
            </a:r>
          </a:p>
          <a:p>
            <a:endParaRPr lang="en-US" dirty="0"/>
          </a:p>
        </p:txBody>
      </p:sp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400" dirty="0" smtClean="0">
                <a:latin typeface="Arial" charset="0"/>
              </a:rPr>
              <a:t>Conclusion</a:t>
            </a:r>
            <a:r>
              <a:rPr lang="en-US" dirty="0" smtClean="0">
                <a:latin typeface="Arial" charset="0"/>
              </a:rPr>
              <a:t/>
            </a:r>
            <a:br>
              <a:rPr lang="en-US" dirty="0" smtClean="0">
                <a:latin typeface="Arial" charset="0"/>
              </a:rPr>
            </a:br>
            <a:r>
              <a:rPr lang="en-US" dirty="0">
                <a:latin typeface="Arial" charset="0"/>
              </a:rPr>
              <a:t>Chapter 2: Configure a Network Operating System</a:t>
            </a:r>
          </a:p>
        </p:txBody>
      </p:sp>
    </p:spTree>
    <p:extLst>
      <p:ext uri="{BB962C8B-B14F-4D97-AF65-F5344CB8AC3E}">
        <p14:creationId xmlns:p14="http://schemas.microsoft.com/office/powerpoint/2010/main" val="21756299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400" dirty="0">
                <a:latin typeface="Arial" charset="0"/>
              </a:rPr>
              <a:t>Section 2.1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New Terms and Commands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7278729"/>
              </p:ext>
            </p:extLst>
          </p:nvPr>
        </p:nvGraphicFramePr>
        <p:xfrm>
          <a:off x="144463" y="798513"/>
          <a:ext cx="8853486" cy="37388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51162">
                  <a:extLst>
                    <a:ext uri="{9D8B030D-6E8A-4147-A177-3AD203B41FA5}">
                      <a16:colId xmlns:a16="http://schemas.microsoft.com/office/drawing/2014/main" val="2731093094"/>
                    </a:ext>
                  </a:extLst>
                </a:gridCol>
                <a:gridCol w="2951162">
                  <a:extLst>
                    <a:ext uri="{9D8B030D-6E8A-4147-A177-3AD203B41FA5}">
                      <a16:colId xmlns:a16="http://schemas.microsoft.com/office/drawing/2014/main" val="2353496225"/>
                    </a:ext>
                  </a:extLst>
                </a:gridCol>
                <a:gridCol w="2951162">
                  <a:extLst>
                    <a:ext uri="{9D8B030D-6E8A-4147-A177-3AD203B41FA5}">
                      <a16:colId xmlns:a16="http://schemas.microsoft.com/office/drawing/2014/main" val="2819591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kernel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shell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Command-line interface (CLI)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Graphical user interface (GUI)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Cisco IOS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Firmware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Console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Out-of-band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SSH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Telnet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Auxiliary port (AUX)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PuTTY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Tera Term</a:t>
                      </a:r>
                    </a:p>
                    <a:p>
                      <a:pPr marL="173038" marR="0" lvl="0" indent="-173038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SecureCRT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OS X Terminal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Cisco IOS modes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User EXEC mode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Privileged EXEC mode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Global Configuration Mode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Line configuration mode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Interface configuration mode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enable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command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disable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command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exit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command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end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command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Key combination – Ctrl+Z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Context-Sensitive Help</a:t>
                      </a:r>
                    </a:p>
                    <a:p>
                      <a:pPr marL="285750" marR="0" lvl="0" indent="-28575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Command Syntax Check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CLI Hot Keys and Shortcuts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Hostnames</a:t>
                      </a:r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0795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44530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400" dirty="0">
                <a:latin typeface="Arial" charset="0"/>
              </a:rPr>
              <a:t>Section </a:t>
            </a:r>
            <a:r>
              <a:rPr lang="en-US" sz="1400" dirty="0" smtClean="0">
                <a:latin typeface="Arial" charset="0"/>
              </a:rPr>
              <a:t>2.2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New Terms and Commands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0382125"/>
              </p:ext>
            </p:extLst>
          </p:nvPr>
        </p:nvGraphicFramePr>
        <p:xfrm>
          <a:off x="144461" y="798513"/>
          <a:ext cx="8472890" cy="3474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36445">
                  <a:extLst>
                    <a:ext uri="{9D8B030D-6E8A-4147-A177-3AD203B41FA5}">
                      <a16:colId xmlns:a16="http://schemas.microsoft.com/office/drawing/2014/main" val="2731093094"/>
                    </a:ext>
                  </a:extLst>
                </a:gridCol>
                <a:gridCol w="4236445">
                  <a:extLst>
                    <a:ext uri="{9D8B030D-6E8A-4147-A177-3AD203B41FA5}">
                      <a16:colId xmlns:a16="http://schemas.microsoft.com/office/drawing/2014/main" val="23534962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hostname</a:t>
                      </a: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US" b="0" i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name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Strong passwords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enable secret class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line console 0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password cisco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login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line vty 0 15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service password-encryption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banner motd # the message of the day #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Startup 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configuration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Random Access Memory (NVRAM)</a:t>
                      </a:r>
                    </a:p>
                    <a:p>
                      <a:pPr marL="173038" marR="0" lvl="0" indent="-173038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Running configuration</a:t>
                      </a:r>
                    </a:p>
                    <a:p>
                      <a:pPr marL="173038" marR="0" lvl="0" indent="-173038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Random Access Memory (RAM)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show running-config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copy running-config startup-config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reload</a:t>
                      </a:r>
                    </a:p>
                    <a:p>
                      <a:pPr marL="285750" indent="-285750" algn="l" defTabSz="685777" rtl="0" eaLnBrk="1" latinLnBrk="0" hangingPunct="1">
                        <a:buFont typeface="Arial" panose="020B0604020202020204" pitchFamily="34" charset="0"/>
                        <a:buChar char="•"/>
                      </a:pPr>
                      <a:endParaRPr lang="en-US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0795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2382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400" dirty="0">
                <a:latin typeface="Arial" charset="0"/>
              </a:rPr>
              <a:t>Section </a:t>
            </a:r>
            <a:r>
              <a:rPr lang="en-US" sz="1400" dirty="0" smtClean="0">
                <a:latin typeface="Arial" charset="0"/>
              </a:rPr>
              <a:t>2.3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New Terms and Commands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9698310"/>
              </p:ext>
            </p:extLst>
          </p:nvPr>
        </p:nvGraphicFramePr>
        <p:xfrm>
          <a:off x="144461" y="798513"/>
          <a:ext cx="8472890" cy="3474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36445">
                  <a:extLst>
                    <a:ext uri="{9D8B030D-6E8A-4147-A177-3AD203B41FA5}">
                      <a16:colId xmlns:a16="http://schemas.microsoft.com/office/drawing/2014/main" val="2731093094"/>
                    </a:ext>
                  </a:extLst>
                </a:gridCol>
                <a:gridCol w="4236445">
                  <a:extLst>
                    <a:ext uri="{9D8B030D-6E8A-4147-A177-3AD203B41FA5}">
                      <a16:colId xmlns:a16="http://schemas.microsoft.com/office/drawing/2014/main" val="23534962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IPv4 address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Subnet mask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Default gateway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Physical ports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Virtual interface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Copper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Fiber Optics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Wireless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Ethernet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Local Area Network (LAN)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Layer 2 switch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Layer 3 addresses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Switch virtual interface (SVI)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 Host Configuration (DHCP)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Domain Name System (DNS)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ipconfig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command prompt 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interface vlan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0795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37671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0828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49947"/>
          <a:stretch/>
        </p:blipFill>
        <p:spPr>
          <a:xfrm>
            <a:off x="2240280" y="1097280"/>
            <a:ext cx="4576847" cy="365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Windows 10 (Supplemental)</a:t>
            </a:r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212627" y="4518462"/>
            <a:ext cx="981421" cy="507831"/>
          </a:xfrm>
          <a:prstGeom prst="rect">
            <a:avLst/>
          </a:prstGeom>
          <a:solidFill>
            <a:srgbClr val="C00000"/>
          </a:solidFill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chemeClr val="bg1"/>
                </a:solidFill>
              </a:rPr>
              <a:t>Right click the Windows button</a:t>
            </a:r>
          </a:p>
        </p:txBody>
      </p:sp>
    </p:spTree>
    <p:extLst>
      <p:ext uri="{BB962C8B-B14F-4D97-AF65-F5344CB8AC3E}">
        <p14:creationId xmlns:p14="http://schemas.microsoft.com/office/powerpoint/2010/main" val="29707392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50464"/>
          <a:stretch/>
        </p:blipFill>
        <p:spPr>
          <a:xfrm>
            <a:off x="2240280" y="1097280"/>
            <a:ext cx="4529572" cy="36576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10 (Supplemental)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105516" y="3270152"/>
            <a:ext cx="1224917" cy="369332"/>
          </a:xfrm>
          <a:prstGeom prst="rect">
            <a:avLst/>
          </a:prstGeom>
          <a:solidFill>
            <a:srgbClr val="C00000"/>
          </a:solidFill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chemeClr val="bg1"/>
                </a:solidFill>
              </a:rPr>
              <a:t>Click on “Change adapter options”</a:t>
            </a:r>
          </a:p>
        </p:txBody>
      </p:sp>
    </p:spTree>
    <p:extLst>
      <p:ext uri="{BB962C8B-B14F-4D97-AF65-F5344CB8AC3E}">
        <p14:creationId xmlns:p14="http://schemas.microsoft.com/office/powerpoint/2010/main" val="23821696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50186"/>
          <a:stretch/>
        </p:blipFill>
        <p:spPr>
          <a:xfrm>
            <a:off x="2240281" y="1097280"/>
            <a:ext cx="4554992" cy="36576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10 (Supplemental)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51049" y="1921668"/>
            <a:ext cx="885976" cy="369332"/>
          </a:xfrm>
          <a:prstGeom prst="rect">
            <a:avLst/>
          </a:prstGeom>
          <a:solidFill>
            <a:srgbClr val="C00000"/>
          </a:solidFill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chemeClr val="bg1"/>
                </a:solidFill>
              </a:rPr>
              <a:t>Right-Click on “Ethernet”</a:t>
            </a:r>
          </a:p>
        </p:txBody>
      </p:sp>
    </p:spTree>
    <p:extLst>
      <p:ext uri="{BB962C8B-B14F-4D97-AF65-F5344CB8AC3E}">
        <p14:creationId xmlns:p14="http://schemas.microsoft.com/office/powerpoint/2010/main" val="37726779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50159"/>
          <a:stretch/>
        </p:blipFill>
        <p:spPr>
          <a:xfrm>
            <a:off x="2240281" y="1097280"/>
            <a:ext cx="4557461" cy="36576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10 (Supplemental)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108883" y="3169978"/>
            <a:ext cx="1201127" cy="369332"/>
          </a:xfrm>
          <a:prstGeom prst="rect">
            <a:avLst/>
          </a:prstGeom>
          <a:solidFill>
            <a:srgbClr val="C00000"/>
          </a:solidFill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chemeClr val="bg1"/>
                </a:solidFill>
              </a:rPr>
              <a:t>Click on “Properties”</a:t>
            </a:r>
          </a:p>
        </p:txBody>
      </p:sp>
    </p:spTree>
    <p:extLst>
      <p:ext uri="{BB962C8B-B14F-4D97-AF65-F5344CB8AC3E}">
        <p14:creationId xmlns:p14="http://schemas.microsoft.com/office/powerpoint/2010/main" val="21051328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50066"/>
          <a:stretch/>
        </p:blipFill>
        <p:spPr>
          <a:xfrm>
            <a:off x="2240280" y="1097280"/>
            <a:ext cx="4565966" cy="36576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10 (Supplemental)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632677" y="2822205"/>
            <a:ext cx="2636290" cy="369332"/>
          </a:xfrm>
          <a:prstGeom prst="rect">
            <a:avLst/>
          </a:prstGeom>
          <a:solidFill>
            <a:srgbClr val="C00000"/>
          </a:solidFill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chemeClr val="bg1"/>
                </a:solidFill>
              </a:rPr>
              <a:t>Click on “Internet Protocol Version 4 (TCP/IPv4)”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632677" y="3261425"/>
            <a:ext cx="1172223" cy="369332"/>
          </a:xfrm>
          <a:prstGeom prst="rect">
            <a:avLst/>
          </a:prstGeom>
          <a:solidFill>
            <a:srgbClr val="C00000"/>
          </a:solidFill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chemeClr val="bg1"/>
                </a:solidFill>
              </a:rPr>
              <a:t>Click on “Properties”</a:t>
            </a:r>
          </a:p>
        </p:txBody>
      </p:sp>
    </p:spTree>
    <p:extLst>
      <p:ext uri="{BB962C8B-B14F-4D97-AF65-F5344CB8AC3E}">
        <p14:creationId xmlns:p14="http://schemas.microsoft.com/office/powerpoint/2010/main" val="9602047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49960"/>
          <a:stretch/>
        </p:blipFill>
        <p:spPr>
          <a:xfrm>
            <a:off x="2240280" y="1097280"/>
            <a:ext cx="4575658" cy="36576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Windows </a:t>
            </a:r>
            <a:r>
              <a:rPr lang="en-US" dirty="0"/>
              <a:t>10 (Supplemental)</a:t>
            </a:r>
          </a:p>
        </p:txBody>
      </p:sp>
    </p:spTree>
    <p:extLst>
      <p:ext uri="{BB962C8B-B14F-4D97-AF65-F5344CB8AC3E}">
        <p14:creationId xmlns:p14="http://schemas.microsoft.com/office/powerpoint/2010/main" val="23254750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Custom 6">
      <a:dk1>
        <a:srgbClr val="58585B"/>
      </a:dk1>
      <a:lt1>
        <a:srgbClr val="FFFFFF"/>
      </a:lt1>
      <a:dk2>
        <a:srgbClr val="58585B"/>
      </a:dk2>
      <a:lt2>
        <a:srgbClr val="81C569"/>
      </a:lt2>
      <a:accent1>
        <a:srgbClr val="004C69"/>
      </a:accent1>
      <a:accent2>
        <a:srgbClr val="9E0B0F"/>
      </a:accent2>
      <a:accent3>
        <a:srgbClr val="FFFFFF"/>
      </a:accent3>
      <a:accent4>
        <a:srgbClr val="367187"/>
      </a:accent4>
      <a:accent5>
        <a:srgbClr val="38C6F4"/>
      </a:accent5>
      <a:accent6>
        <a:srgbClr val="FBAB18"/>
      </a:accent6>
      <a:hlink>
        <a:srgbClr val="38C6F4"/>
      </a:hlink>
      <a:folHlink>
        <a:srgbClr val="81C569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6A4D7"/>
        </a:solidFill>
        <a:ln>
          <a:noFill/>
        </a:ln>
        <a:effectLst/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Default Theme" id="{A3178FD6-045E-43BB-9FF9-79BDC55288A1}" vid="{B3635A64-254C-4D4D-B1C2-6197525273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5619</TotalTime>
  <Words>4277</Words>
  <Application>Microsoft Office PowerPoint</Application>
  <PresentationFormat>On-screen Show (16:9)</PresentationFormat>
  <Paragraphs>649</Paragraphs>
  <Slides>61</Slides>
  <Notes>54</Notes>
  <HiddenSlides>9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70" baseType="lpstr">
      <vt:lpstr>ＭＳ Ｐゴシック</vt:lpstr>
      <vt:lpstr>Arial</vt:lpstr>
      <vt:lpstr>Calibri</vt:lpstr>
      <vt:lpstr>CiscoSans</vt:lpstr>
      <vt:lpstr>CiscoSans ExtraLight</vt:lpstr>
      <vt:lpstr>CiscoSans Thin</vt:lpstr>
      <vt:lpstr>Courier New</vt:lpstr>
      <vt:lpstr>Wingdings</vt:lpstr>
      <vt:lpstr>Default Theme</vt:lpstr>
      <vt:lpstr>Chapter 2: Configure a Network Operating System</vt:lpstr>
      <vt:lpstr>Chapter 2 - Sections &amp; Objectives</vt:lpstr>
      <vt:lpstr>Chapter 2 - Sections &amp; Objectives (Cont.)</vt:lpstr>
      <vt:lpstr>2.1 IOS Bootcamp</vt:lpstr>
      <vt:lpstr>Cisco IOS Operating System</vt:lpstr>
      <vt:lpstr>Cisco IOS Purpose of OS</vt:lpstr>
      <vt:lpstr>Cisco IOS Purpose of OS (Cont.)</vt:lpstr>
      <vt:lpstr>Cisco IOS Access Access Methods</vt:lpstr>
      <vt:lpstr>Cisco IOS Access Terminal Emulation Program</vt:lpstr>
      <vt:lpstr>Navigate the IOS Cisco IOS Modes of Operation</vt:lpstr>
      <vt:lpstr>Navigate the IOS Primary Command Modes</vt:lpstr>
      <vt:lpstr>Navigate the IOS Configuration Command Modes</vt:lpstr>
      <vt:lpstr>Navigate the IOS Navigate Between IOS Modes</vt:lpstr>
      <vt:lpstr>Navigate the IOS Navigate Between IOS Modes (Cont.)</vt:lpstr>
      <vt:lpstr>The Command Structure Basic IOS Command Structure</vt:lpstr>
      <vt:lpstr>The Command Structure IOS Command Syntax</vt:lpstr>
      <vt:lpstr>The Command Structure IOS Help Features</vt:lpstr>
      <vt:lpstr>The Command Structure IOS Help Features (Cont.)</vt:lpstr>
      <vt:lpstr>The Command Structure Hot Keys and Shortcuts </vt:lpstr>
      <vt:lpstr>The Command Structure Video Demonstration - Hotkeys and Shortcuts</vt:lpstr>
      <vt:lpstr>The Command Structure Packet Tracer - Navigating the IOS</vt:lpstr>
      <vt:lpstr>The Command Structure Lab – Establishing a Console Session with Tera Term</vt:lpstr>
      <vt:lpstr>2.2 Basic Device Configuration</vt:lpstr>
      <vt:lpstr>Hostnames Device Names</vt:lpstr>
      <vt:lpstr>Hostnames Configure Hostnames</vt:lpstr>
      <vt:lpstr>Limit Access to Device Configurations Limiting Device Access</vt:lpstr>
      <vt:lpstr>Limit Access to Device Configurations Configure Passwords</vt:lpstr>
      <vt:lpstr>Limit Access to Device Configurations Configure Passwords (Cont.)</vt:lpstr>
      <vt:lpstr>Limit Access to Device Configurations Encrypt Passwords</vt:lpstr>
      <vt:lpstr>Limit Access to Device Configurations Banner Messages</vt:lpstr>
      <vt:lpstr>Limit Access to Device Configurations Syntax Checker – Limiting Access to a Switch</vt:lpstr>
      <vt:lpstr>Save Configurations Save the Running Configuration File</vt:lpstr>
      <vt:lpstr>Save Configurations  Alter the Running Configuration</vt:lpstr>
      <vt:lpstr>Save Configurations Capture Configuration to a Text File</vt:lpstr>
      <vt:lpstr>Save Configurations Capture Configuration to a Text File (Cont.)</vt:lpstr>
      <vt:lpstr>Save Configuration Packet Tracer - Configuring Initial Switch Settings</vt:lpstr>
      <vt:lpstr>2.3 Address Schemes</vt:lpstr>
      <vt:lpstr>Ports and Addresses IP Addressing Overview</vt:lpstr>
      <vt:lpstr>Ports and Addresses Interfaces and Ports</vt:lpstr>
      <vt:lpstr>Configure IP Addressing   Manual IP Address Configuration for End Devices</vt:lpstr>
      <vt:lpstr>Configure IP Addressing Automatic IP Address Configuration for End Devices</vt:lpstr>
      <vt:lpstr>Configure IP Addressing  Switch Virtual Interface</vt:lpstr>
      <vt:lpstr>Configure IP Addressing  Packet Tracer - Implementing Basic Connectivity</vt:lpstr>
      <vt:lpstr>Verifying Connectivity Interface Addressing Verification</vt:lpstr>
      <vt:lpstr>Verifying Connectivity End-to-End Connectivity Test</vt:lpstr>
      <vt:lpstr>Verifying Connectivity  Lab – Building a Simple Network</vt:lpstr>
      <vt:lpstr>Verifying Connectivity  Lab – Configuring a Switch Management Address</vt:lpstr>
      <vt:lpstr>2.4 Chapter Summary</vt:lpstr>
      <vt:lpstr>Conclusion Class Activity – Tutor Me </vt:lpstr>
      <vt:lpstr>Conclusion Packet Tracer - Skills Integration Challenge </vt:lpstr>
      <vt:lpstr>Conclusion Chapter 2: Configure a Network Operating System</vt:lpstr>
      <vt:lpstr>Section 2.1 New Terms and Commands</vt:lpstr>
      <vt:lpstr>Section 2.2 New Terms and Commands</vt:lpstr>
      <vt:lpstr>Section 2.3 New Terms and Commands</vt:lpstr>
      <vt:lpstr>PowerPoint Presentation</vt:lpstr>
      <vt:lpstr>Windows 10 (Supplemental)</vt:lpstr>
      <vt:lpstr>Windows 10 (Supplemental)</vt:lpstr>
      <vt:lpstr>Windows 10 (Supplemental)</vt:lpstr>
      <vt:lpstr>Windows 10 (Supplemental)</vt:lpstr>
      <vt:lpstr>Windows 10 (Supplemental)</vt:lpstr>
      <vt:lpstr>Windows 10 (Supplemental)</vt:lpstr>
    </vt:vector>
  </TitlesOfParts>
  <Company>Cisco Systems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bvachon@cisco.com</dc:creator>
  <cp:lastModifiedBy>Paul Wallin</cp:lastModifiedBy>
  <cp:revision>254</cp:revision>
  <dcterms:created xsi:type="dcterms:W3CDTF">2016-08-22T22:27:36Z</dcterms:created>
  <dcterms:modified xsi:type="dcterms:W3CDTF">2019-04-01T13:22:27Z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ffisync_ProviderInitializationData">
    <vt:lpwstr>https://cisco.jiveon.com</vt:lpwstr>
  </property>
  <property fmtid="{D5CDD505-2E9C-101B-9397-08002B2CF9AE}" pid="3" name="Offisync_UpdateToken">
    <vt:lpwstr>1</vt:lpwstr>
  </property>
  <property fmtid="{D5CDD505-2E9C-101B-9397-08002B2CF9AE}" pid="4" name="Offisync_ServerID">
    <vt:lpwstr>07841bbc-cd3c-4a76-827f-75a2226890f4</vt:lpwstr>
  </property>
  <property fmtid="{D5CDD505-2E9C-101B-9397-08002B2CF9AE}" pid="5" name="Offisync_UniqueId">
    <vt:lpwstr>1702406</vt:lpwstr>
  </property>
  <property fmtid="{D5CDD505-2E9C-101B-9397-08002B2CF9AE}" pid="6" name="Jive_VersionGuid">
    <vt:lpwstr>fd96a0b3-f68d-4727-8e4f-2128d37ed30a</vt:lpwstr>
  </property>
  <property fmtid="{D5CDD505-2E9C-101B-9397-08002B2CF9AE}" pid="7" name="Jive_LatestUserAccountName">
    <vt:lpwstr>alljohns</vt:lpwstr>
  </property>
</Properties>
</file>