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61" r:id="rId5"/>
    <p:sldId id="262" r:id="rId6"/>
    <p:sldId id="260" r:id="rId7"/>
    <p:sldId id="259" r:id="rId8"/>
    <p:sldId id="263" r:id="rId9"/>
    <p:sldId id="273" r:id="rId10"/>
    <p:sldId id="264" r:id="rId11"/>
    <p:sldId id="269" r:id="rId12"/>
    <p:sldId id="267" r:id="rId13"/>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0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5747" autoAdjust="0"/>
  </p:normalViewPr>
  <p:slideViewPr>
    <p:cSldViewPr>
      <p:cViewPr varScale="1">
        <p:scale>
          <a:sx n="75" d="100"/>
          <a:sy n="75" d="100"/>
        </p:scale>
        <p:origin x="-84" y="-600"/>
      </p:cViewPr>
      <p:guideLst>
        <p:guide orient="horz" pos="2160"/>
        <p:guide pos="2880"/>
      </p:guideLst>
    </p:cSldViewPr>
  </p:slideViewPr>
  <p:notesTextViewPr>
    <p:cViewPr>
      <p:scale>
        <a:sx n="1" d="1"/>
        <a:sy n="1" d="1"/>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defRPr>
            </a:lvl1pPr>
          </a:lstStyle>
          <a:p>
            <a:pPr>
              <a:defRPr/>
            </a:pPr>
            <a:fld id="{6892470C-F0F3-49B7-8912-420EB6B427D7}" type="datetimeFigureOut">
              <a:rPr lang="en-US"/>
              <a:pPr>
                <a:defRPr/>
              </a:pPr>
              <a:t>12/6/2013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defRPr>
            </a:lvl1pPr>
          </a:lstStyle>
          <a:p>
            <a:pPr>
              <a:defRPr/>
            </a:pPr>
            <a:fld id="{4BCB3325-9FAB-4985-A44E-419491181377}"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www.naijablog.co.uk/2005_10_01_archive.html"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www.fao.org/docrep/005/y2328e/y2328e04.htm"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p:cNvSpPr>
            <a:spLocks noGrp="1" noRot="1" noChangeAspect="1"/>
          </p:cNvSpPr>
          <p:nvPr>
            <p:ph type="sldImg"/>
          </p:nvPr>
        </p:nvSpPr>
        <p:spPr bwMode="auto">
          <a:noFill/>
          <a:ln>
            <a:solidFill>
              <a:srgbClr val="000000"/>
            </a:solidFill>
            <a:miter lim="800000"/>
            <a:headEnd/>
            <a:tailEnd/>
          </a:ln>
        </p:spPr>
      </p:sp>
      <p:sp>
        <p:nvSpPr>
          <p:cNvPr id="1536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1536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5CEE55C-12CC-4A1C-A33B-5D31AD3AD4A8}" type="slidenum">
              <a:rPr lang="en-US"/>
              <a:pPr fontAlgn="base">
                <a:spcBef>
                  <a:spcPct val="0"/>
                </a:spcBef>
                <a:spcAft>
                  <a:spcPct val="0"/>
                </a:spcAft>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Slide Image Placeholder 1"/>
          <p:cNvSpPr>
            <a:spLocks noGrp="1" noRot="1" noChangeAspect="1"/>
          </p:cNvSpPr>
          <p:nvPr>
            <p:ph type="sldImg"/>
          </p:nvPr>
        </p:nvSpPr>
        <p:spPr bwMode="auto">
          <a:noFill/>
          <a:ln>
            <a:solidFill>
              <a:srgbClr val="000000"/>
            </a:solidFill>
            <a:miter lim="800000"/>
            <a:headEnd/>
            <a:tailEnd/>
          </a:ln>
        </p:spPr>
      </p:sp>
      <p:sp>
        <p:nvSpPr>
          <p:cNvPr id="1741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smtClean="0"/>
              <a:t>Widely scattered over the west African savannah, corresponding mainly to the climatic and vegetational zone of the Sahel.  Although scattered widely across this region, they form a minority in each of the countries in which they live.</a:t>
            </a:r>
          </a:p>
          <a:p>
            <a:pPr>
              <a:spcBef>
                <a:spcPct val="0"/>
              </a:spcBef>
            </a:pPr>
            <a:r>
              <a:rPr lang="en-GB" smtClean="0"/>
              <a:t>Highest concentrations in Senegambia, highlands of Guinea, upper and middle regions of Niger, northern Nigeria, northern Cameroon; also significant numbers in Mali, Burkina Faso, Cote d’Ivoire, Chad and as far east as Sudan.</a:t>
            </a:r>
          </a:p>
          <a:p>
            <a:pPr>
              <a:spcBef>
                <a:spcPct val="0"/>
              </a:spcBef>
            </a:pPr>
            <a:r>
              <a:rPr lang="en-GB" smtClean="0"/>
              <a:t>Because they cross national boundaries and are a highly diverse group of people it is difficult to define precisely who is and who is not a member of this “super-ethnic group”. Across the internet, numbers between 35-40 million are often cited but the accuracy of this figure is unclear.</a:t>
            </a:r>
          </a:p>
        </p:txBody>
      </p:sp>
      <p:sp>
        <p:nvSpPr>
          <p:cNvPr id="174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46CB63C-7542-45A7-9376-94820EAE40A0}" type="slidenum">
              <a:rPr lang="en-US"/>
              <a:pPr fontAlgn="base">
                <a:spcBef>
                  <a:spcPct val="0"/>
                </a:spcBef>
                <a:spcAft>
                  <a:spcPct val="0"/>
                </a:spcAft>
              </a:pPr>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Rot="1" noChangeAspect="1" noTextEdit="1"/>
          </p:cNvSpPr>
          <p:nvPr>
            <p:ph type="sldImg"/>
          </p:nvPr>
        </p:nvSpPr>
        <p:spPr bwMode="auto">
          <a:noFill/>
          <a:ln>
            <a:solidFill>
              <a:srgbClr val="000000"/>
            </a:solidFill>
            <a:miter lim="800000"/>
            <a:headEnd/>
            <a:tailEnd/>
          </a:ln>
        </p:spPr>
      </p:sp>
      <p:sp>
        <p:nvSpPr>
          <p:cNvPr id="34819" name="Rectangle 3"/>
          <p:cNvSpPr>
            <a:spLocks noGrp="1"/>
          </p:cNvSpPr>
          <p:nvPr>
            <p:ph type="body" idx="1"/>
          </p:nvPr>
        </p:nvSpPr>
        <p:spPr bwMode="auto">
          <a:noFill/>
        </p:spPr>
        <p:txBody>
          <a:bodyPr wrap="square" numCol="1" anchor="t" anchorCtr="0" compatLnSpc="1">
            <a:prstTxWarp prst="textNoShape">
              <a:avLst/>
            </a:prstTxWarp>
          </a:bodyPr>
          <a:lstStyle/>
          <a:p>
            <a:r>
              <a:rPr lang="en-GB" smtClean="0"/>
              <a:t>From Oppong’s (2002, p. 2) description of the 1997 Fulani procession commemorating the end of Ramadan in Accra, Ghana:</a:t>
            </a:r>
          </a:p>
          <a:p>
            <a:r>
              <a:rPr lang="en-GB" smtClean="0"/>
              <a:t>“The women in the Fulani procession had their hair intricately plaited and were carrying large calabashes of fresh milk on their heads. The men were dressed as herdsmen. The costumes they were wearing, traditional Nigerian Fulani dress, had been chosen by the elder members of the association… On the left side of the banner was painted a picture of a woman in a rural setting, behind her a house made of earth and several trees.  She carried a calabash on her head. On the right side was painted a herdsman with a straw hat on his head and a long stick over his shoulder. He was following his cow. Inherent in the decision to choose a Fulani costume from one of various West African countries was the acknowledgement that there is no Ghanaian Fulani dress and that the way Fulani dress and present themselves varies enormously from country to country. In other words, Fulani may be </a:t>
            </a:r>
            <a:r>
              <a:rPr lang="en-GB" i="1" smtClean="0"/>
              <a:t>in</a:t>
            </a:r>
            <a:r>
              <a:rPr lang="en-GB" smtClean="0"/>
              <a:t> Ghana but they are not </a:t>
            </a:r>
            <a:r>
              <a:rPr lang="en-GB" i="1" smtClean="0"/>
              <a:t>of</a:t>
            </a:r>
            <a:r>
              <a:rPr lang="en-GB" smtClean="0"/>
              <a:t> Ghana in the sense that they have no traditions and way of dressing unique to them. The diversity of Fulani experience was also being displayed and celebrated. The symbolism was stark and simple, that of a woman with her calabash of milk and a man following his cow. Despite the fact that this was a Nigerian Fulani look, the message on the banner was a universal one, speaking to and of Fulani from all over West Africa. In fact, the banner of the previous year also showed a herdsman and his cow. No doubt that of next year will be similar.”</a:t>
            </a:r>
          </a:p>
          <a:p>
            <a:endParaRPr lang="en-GB"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p:cNvSpPr>
            <a:spLocks noGrp="1" noRot="1" noChangeAspect="1"/>
          </p:cNvSpPr>
          <p:nvPr>
            <p:ph type="sldImg"/>
          </p:nvPr>
        </p:nvSpPr>
        <p:spPr bwMode="auto">
          <a:noFill/>
          <a:ln>
            <a:solidFill>
              <a:srgbClr val="000000"/>
            </a:solidFill>
            <a:miter lim="800000"/>
            <a:headEnd/>
            <a:tailEnd/>
          </a:ln>
        </p:spPr>
      </p:sp>
      <p:sp>
        <p:nvSpPr>
          <p:cNvPr id="2355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smtClean="0"/>
              <a:t>Cattle often used as a symbol or marker of Fulani ethnic identity, even among individuals who have never been directly associated with cattle.</a:t>
            </a:r>
          </a:p>
          <a:p>
            <a:pPr>
              <a:spcBef>
                <a:spcPct val="0"/>
              </a:spcBef>
            </a:pPr>
            <a:r>
              <a:rPr lang="en-GB" smtClean="0"/>
              <a:t>Cattle often form part of the narratives that people tell regarding their presence in a particular place (followed the cattle on foot), tales their gathers or grandfathers told of such journeys, or explaining how they first came to own cattle. Cattle or skins can also be sold to obtain food, salt, clothing and other necessities.</a:t>
            </a:r>
          </a:p>
          <a:p>
            <a:pPr>
              <a:spcBef>
                <a:spcPct val="0"/>
              </a:spcBef>
            </a:pPr>
            <a:r>
              <a:rPr lang="en-GB" smtClean="0"/>
              <a:t>People may have different homes both simultaneously and consecutively, perhaps thousands of kilometers apart.</a:t>
            </a:r>
          </a:p>
          <a:p>
            <a:pPr>
              <a:spcBef>
                <a:spcPct val="0"/>
              </a:spcBef>
            </a:pPr>
            <a:r>
              <a:rPr lang="en-GB" smtClean="0"/>
              <a:t>Oppong (2002) surveyed Fulani people in Accra, Ghana: 80% of men owned cattle and 70% of women. Most had cattle in only one country (not necessarily Ghana), but many had animals or herds in multiple locations within the country.</a:t>
            </a:r>
          </a:p>
          <a:p>
            <a:pPr>
              <a:spcBef>
                <a:spcPct val="0"/>
              </a:spcBef>
            </a:pPr>
            <a:r>
              <a:rPr lang="en-GB" smtClean="0"/>
              <a:t>Cattle important for subsistence (mainly for dairy)</a:t>
            </a:r>
          </a:p>
          <a:p>
            <a:pPr>
              <a:spcBef>
                <a:spcPct val="0"/>
              </a:spcBef>
            </a:pPr>
            <a:r>
              <a:rPr lang="en-GB" smtClean="0"/>
              <a:t>Traditionally cattle would have been given as bride payments, political tributes and religious almsgiving (though these have largely been replaced by cash payments today). Cattle can also be given as inheritance from father to sons.</a:t>
            </a:r>
          </a:p>
          <a:p>
            <a:pPr>
              <a:spcBef>
                <a:spcPct val="0"/>
              </a:spcBef>
            </a:pPr>
            <a:r>
              <a:rPr lang="en-GB" smtClean="0"/>
              <a:t>Herd sizes not easy to record – partly because people underreport in order to evade cattle tax – but some authors have estimated an average family herd size of 50 (for a household of 5-6 people) – of these about a fifth are cows in milk at any given time</a:t>
            </a:r>
          </a:p>
          <a:p>
            <a:pPr>
              <a:spcBef>
                <a:spcPct val="0"/>
              </a:spcBef>
            </a:pPr>
            <a:endParaRPr lang="en-GB" smtClean="0"/>
          </a:p>
        </p:txBody>
      </p:sp>
      <p:sp>
        <p:nvSpPr>
          <p:cNvPr id="2355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C964FA86-5CDA-4518-877E-60A112B75F60}" type="slidenum">
              <a:rPr lang="en-US"/>
              <a:pPr fontAlgn="base">
                <a:spcBef>
                  <a:spcPct val="0"/>
                </a:spcBef>
                <a:spcAft>
                  <a:spcPct val="0"/>
                </a:spcAft>
              </a:pPr>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Rot="1" noChangeAspect="1" noTextEdit="1"/>
          </p:cNvSpPr>
          <p:nvPr>
            <p:ph type="sldImg"/>
          </p:nvPr>
        </p:nvSpPr>
        <p:spPr bwMode="auto">
          <a:noFill/>
          <a:ln>
            <a:solidFill>
              <a:srgbClr val="000000"/>
            </a:solidFill>
            <a:miter lim="800000"/>
            <a:headEnd/>
            <a:tailEnd/>
          </a:ln>
        </p:spPr>
      </p:sp>
      <p:sp>
        <p:nvSpPr>
          <p:cNvPr id="38915" name="Rectangle 3"/>
          <p:cNvSpPr>
            <a:spLocks noGrp="1"/>
          </p:cNvSpPr>
          <p:nvPr>
            <p:ph type="body" idx="1"/>
          </p:nvPr>
        </p:nvSpPr>
        <p:spPr bwMode="auto">
          <a:noFill/>
        </p:spPr>
        <p:txBody>
          <a:bodyPr wrap="square" numCol="1" anchor="t" anchorCtr="0" compatLnSpc="1">
            <a:prstTxWarp prst="textNoShape">
              <a:avLst/>
            </a:prstTxWarp>
          </a:bodyPr>
          <a:lstStyle/>
          <a:p>
            <a:r>
              <a:rPr lang="en-GB" smtClean="0"/>
              <a:t>Many reasons why people move:</a:t>
            </a:r>
          </a:p>
          <a:p>
            <a:pPr>
              <a:buFontTx/>
              <a:buChar char="•"/>
            </a:pPr>
            <a:r>
              <a:rPr lang="en-GB" smtClean="0"/>
              <a:t>Historical, economic, political factors (may be responsible for large-scale movements of populations across international boundaries)</a:t>
            </a:r>
          </a:p>
          <a:p>
            <a:pPr>
              <a:buFontTx/>
              <a:buChar char="•"/>
            </a:pPr>
            <a:r>
              <a:rPr lang="en-GB" smtClean="0"/>
              <a:t>Climate and environmental change – follow the cows, need grazing or growing land and water</a:t>
            </a:r>
          </a:p>
          <a:p>
            <a:pPr>
              <a:buFontTx/>
              <a:buChar char="•"/>
            </a:pPr>
            <a:r>
              <a:rPr lang="en-GB" smtClean="0"/>
              <a:t>Disease outbreaks (human or animal)</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Rot="1" noChangeAspect="1" noTextEdit="1"/>
          </p:cNvSpPr>
          <p:nvPr>
            <p:ph type="sldImg"/>
          </p:nvPr>
        </p:nvSpPr>
        <p:spPr bwMode="auto">
          <a:noFill/>
          <a:ln>
            <a:solidFill>
              <a:srgbClr val="000000"/>
            </a:solidFill>
            <a:miter lim="800000"/>
            <a:headEnd/>
            <a:tailEnd/>
          </a:ln>
        </p:spPr>
      </p:sp>
      <p:sp>
        <p:nvSpPr>
          <p:cNvPr id="39939" name="Rectangle 3"/>
          <p:cNvSpPr>
            <a:spLocks noGrp="1"/>
          </p:cNvSpPr>
          <p:nvPr>
            <p:ph type="body" idx="1"/>
          </p:nvPr>
        </p:nvSpPr>
        <p:spPr bwMode="auto">
          <a:noFill/>
        </p:spPr>
        <p:txBody>
          <a:bodyPr wrap="square" numCol="1" anchor="t" anchorCtr="0" compatLnSpc="1">
            <a:prstTxWarp prst="textNoShape">
              <a:avLst/>
            </a:prstTxWarp>
          </a:bodyPr>
          <a:lstStyle/>
          <a:p>
            <a:r>
              <a:rPr lang="en-GB" smtClean="0"/>
              <a:t>It’s been estimated that during the dry season a family subsisting only on milk would need 140 cattle – most don’t have anywhere near this many so other means of subsistence are required</a:t>
            </a:r>
          </a:p>
          <a:p>
            <a:r>
              <a:rPr lang="en-GB" smtClean="0"/>
              <a:t>Meat sometimes consumed, ceremonially and shared among households</a:t>
            </a:r>
          </a:p>
          <a:p>
            <a:r>
              <a:rPr lang="en-GB" smtClean="0"/>
              <a:t>Grain is also an important source of food, particularly millet. May be purchased or exchanged for milk, though some Fulani also grow grain.</a:t>
            </a:r>
          </a:p>
          <a:p>
            <a:r>
              <a:rPr lang="en-GB" smtClean="0"/>
              <a:t>The women shown on the left are pounding millet in Mali.On the right is nyiiri, or porridge made from the millet flour, and okra sauce to eat it with.  </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Rot="1" noChangeAspect="1" noTextEdit="1"/>
          </p:cNvSpPr>
          <p:nvPr>
            <p:ph type="sldImg"/>
          </p:nvPr>
        </p:nvSpPr>
        <p:spPr bwMode="auto">
          <a:noFill/>
          <a:ln>
            <a:solidFill>
              <a:srgbClr val="000000"/>
            </a:solidFill>
            <a:miter lim="800000"/>
            <a:headEnd/>
            <a:tailEnd/>
          </a:ln>
        </p:spPr>
      </p:sp>
      <p:sp>
        <p:nvSpPr>
          <p:cNvPr id="44035" name="Rectangle 3"/>
          <p:cNvSpPr>
            <a:spLocks noGrp="1"/>
          </p:cNvSpPr>
          <p:nvPr>
            <p:ph type="body" idx="1"/>
          </p:nvPr>
        </p:nvSpPr>
        <p:spPr bwMode="auto">
          <a:noFill/>
        </p:spPr>
        <p:txBody>
          <a:bodyPr wrap="square" numCol="1" anchor="t" anchorCtr="0" compatLnSpc="1">
            <a:prstTxWarp prst="textNoShape">
              <a:avLst/>
            </a:prstTxWarp>
          </a:bodyPr>
          <a:lstStyle/>
          <a:p>
            <a:r>
              <a:rPr lang="en-GB" smtClean="0"/>
              <a:t>Households may be monogamous or polygynous – a compound composed of multiple dwellings for each wife and her children</a:t>
            </a:r>
          </a:p>
          <a:p>
            <a:r>
              <a:rPr lang="en-GB" smtClean="0"/>
              <a:t>On the left is a Fulani village in Nigeria; the photo on the right shows several wives outside their dwellings in the household compound (</a:t>
            </a:r>
            <a:r>
              <a:rPr lang="en-GB" smtClean="0">
                <a:hlinkClick r:id="rId3"/>
              </a:rPr>
              <a:t>http://www.naijablog.co.uk/2005_10_01_archive.html</a:t>
            </a:r>
            <a:r>
              <a:rPr lang="en-GB" smtClean="0"/>
              <a:t> )</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Rot="1" noChangeAspect="1" noTextEdit="1"/>
          </p:cNvSpPr>
          <p:nvPr>
            <p:ph type="sldImg"/>
          </p:nvPr>
        </p:nvSpPr>
        <p:spPr bwMode="auto">
          <a:noFill/>
          <a:ln>
            <a:solidFill>
              <a:srgbClr val="000000"/>
            </a:solidFill>
            <a:miter lim="800000"/>
            <a:headEnd/>
            <a:tailEnd/>
          </a:ln>
        </p:spPr>
      </p:sp>
      <p:sp>
        <p:nvSpPr>
          <p:cNvPr id="47107" name="Rectangle 3"/>
          <p:cNvSpPr>
            <a:spLocks noGrp="1"/>
          </p:cNvSpPr>
          <p:nvPr>
            <p:ph type="body" idx="1"/>
          </p:nvPr>
        </p:nvSpPr>
        <p:spPr bwMode="auto">
          <a:noFill/>
        </p:spPr>
        <p:txBody>
          <a:bodyPr wrap="square" numCol="1" anchor="t" anchorCtr="0" compatLnSpc="1">
            <a:prstTxWarp prst="textNoShape">
              <a:avLst/>
            </a:prstTxWarp>
          </a:bodyPr>
          <a:lstStyle/>
          <a:p>
            <a:r>
              <a:rPr lang="en-GB" smtClean="0"/>
              <a:t>The Fulani were the first sub-Saharan Africans to convert to Islam.</a:t>
            </a:r>
          </a:p>
          <a:p>
            <a:r>
              <a:rPr lang="en-GB" smtClean="0"/>
              <a:t>Through migration they spread the religion across much of West Africa.</a:t>
            </a:r>
          </a:p>
          <a:p>
            <a:r>
              <a:rPr lang="en-GB" smtClean="0"/>
              <a:t>This image notwithstanding, literacy is very low and oral transmission remains an important means of passing down religious and practical knowledge, as well as folklore.</a:t>
            </a:r>
          </a:p>
          <a:p>
            <a:endParaRPr lang="en-GB"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Rot="1" noChangeAspect="1" noTextEdit="1"/>
          </p:cNvSpPr>
          <p:nvPr>
            <p:ph type="sldImg"/>
          </p:nvPr>
        </p:nvSpPr>
        <p:spPr bwMode="auto">
          <a:noFill/>
          <a:ln>
            <a:solidFill>
              <a:srgbClr val="000000"/>
            </a:solidFill>
            <a:miter lim="800000"/>
            <a:headEnd/>
            <a:tailEnd/>
          </a:ln>
        </p:spPr>
      </p:sp>
      <p:sp>
        <p:nvSpPr>
          <p:cNvPr id="48131" name="Rectangle 3"/>
          <p:cNvSpPr>
            <a:spLocks noGrp="1"/>
          </p:cNvSpPr>
          <p:nvPr>
            <p:ph type="body" idx="1"/>
          </p:nvPr>
        </p:nvSpPr>
        <p:spPr bwMode="auto">
          <a:noFill/>
        </p:spPr>
        <p:txBody>
          <a:bodyPr wrap="square" numCol="1" anchor="t" anchorCtr="0" compatLnSpc="1">
            <a:prstTxWarp prst="textNoShape">
              <a:avLst/>
            </a:prstTxWarp>
          </a:bodyPr>
          <a:lstStyle/>
          <a:p>
            <a:r>
              <a:rPr lang="en-GB" smtClean="0"/>
              <a:t>Desertification is an increasingly important driver of migration.</a:t>
            </a:r>
          </a:p>
          <a:p>
            <a:r>
              <a:rPr lang="en-GB" b="1" smtClean="0"/>
              <a:t>Fulani camp in a </a:t>
            </a:r>
            <a:r>
              <a:rPr lang="en-GB" b="1" i="1" smtClean="0"/>
              <a:t>Balanites aegyptiaca</a:t>
            </a:r>
            <a:r>
              <a:rPr lang="en-GB" b="1" smtClean="0"/>
              <a:t> agroforestry parkland in the Sahel region of Burkina Faso (© Faiduti/FAO)</a:t>
            </a:r>
            <a:r>
              <a:rPr lang="en-GB" smtClean="0"/>
              <a:t> (</a:t>
            </a:r>
            <a:r>
              <a:rPr lang="en-GB" smtClean="0">
                <a:hlinkClick r:id="rId3"/>
              </a:rPr>
              <a:t>http://www.fao.org/docrep/005/y2328e/y2328e04.htm</a:t>
            </a:r>
            <a:r>
              <a:rPr lang="en-GB" smtClean="0"/>
              <a:t> )</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Rot="1" noChangeAspect="1" noTextEdit="1"/>
          </p:cNvSpPr>
          <p:nvPr>
            <p:ph type="sldImg"/>
          </p:nvPr>
        </p:nvSpPr>
        <p:spPr bwMode="auto">
          <a:noFill/>
          <a:ln>
            <a:solidFill>
              <a:srgbClr val="000000"/>
            </a:solidFill>
            <a:miter lim="800000"/>
            <a:headEnd/>
            <a:tailEnd/>
          </a:ln>
        </p:spPr>
      </p:sp>
      <p:sp>
        <p:nvSpPr>
          <p:cNvPr id="51203" name="Rectangle 3"/>
          <p:cNvSpPr>
            <a:spLocks noGrp="1"/>
          </p:cNvSpPr>
          <p:nvPr>
            <p:ph type="body" idx="1"/>
          </p:nvPr>
        </p:nvSpPr>
        <p:spPr bwMode="auto">
          <a:noFill/>
        </p:spPr>
        <p:txBody>
          <a:bodyPr wrap="square" numCol="1" anchor="t" anchorCtr="0" compatLnSpc="1">
            <a:prstTxWarp prst="textNoShape">
              <a:avLst/>
            </a:prstTxWarp>
          </a:bodyPr>
          <a:lstStyle/>
          <a:p>
            <a:r>
              <a:rPr lang="en-GB" smtClean="0"/>
              <a:t>Note – Kate Hampshire has found in Chad that nomadism is not always a barrier to accessing health care, because in fact it can widen the networks available to people.</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pPr>
              <a:defRPr/>
            </a:pPr>
            <a:fld id="{E84FA9A4-54F7-4838-B2B0-98EBB00DF23F}" type="datetimeFigureOut">
              <a:rPr lang="en-US"/>
              <a:pPr>
                <a:defRPr/>
              </a:pPr>
              <a:t>12/6/2013</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8110E043-0F0A-44AD-B807-15571A9F20FA}" type="slidenum">
              <a:rPr lang="en-US"/>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287FB524-273E-4F2A-9186-D7E86566AE72}" type="datetimeFigureOut">
              <a:rPr lang="en-US"/>
              <a:pPr>
                <a:defRPr/>
              </a:pPr>
              <a:t>12/6/2013</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8B0BD08C-2169-4447-8C09-AE7C0E501240}"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A49C02A3-0908-48D9-8F6E-08C008427B50}" type="datetimeFigureOut">
              <a:rPr lang="en-US"/>
              <a:pPr>
                <a:defRPr/>
              </a:pPr>
              <a:t>12/6/2013</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8FDFB99B-B25D-4D13-9D43-9E92A91E1895}" type="slidenum">
              <a:rPr lang="en-US"/>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3"/>
          <p:cNvSpPr>
            <a:spLocks noGrp="1"/>
          </p:cNvSpPr>
          <p:nvPr>
            <p:ph type="dt" sz="half" idx="10"/>
          </p:nvPr>
        </p:nvSpPr>
        <p:spPr/>
        <p:txBody>
          <a:bodyPr/>
          <a:lstStyle>
            <a:lvl1pPr>
              <a:defRPr/>
            </a:lvl1pPr>
          </a:lstStyle>
          <a:p>
            <a:pPr>
              <a:defRPr/>
            </a:pPr>
            <a:fld id="{F7FB1EFB-36EE-4574-9345-63018B2347EE}" type="datetimeFigureOut">
              <a:rPr lang="en-US"/>
              <a:pPr>
                <a:defRPr/>
              </a:pPr>
              <a:t>12/6/2013</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D1D4881B-5895-4F58-A4A4-6AAE51DE0189}" type="slidenum">
              <a:rPr lang="en-US"/>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3"/>
          <p:cNvSpPr>
            <a:spLocks noGrp="1"/>
          </p:cNvSpPr>
          <p:nvPr>
            <p:ph type="dt" sz="half" idx="10"/>
          </p:nvPr>
        </p:nvSpPr>
        <p:spPr/>
        <p:txBody>
          <a:bodyPr/>
          <a:lstStyle>
            <a:lvl1pPr>
              <a:defRPr/>
            </a:lvl1pPr>
          </a:lstStyle>
          <a:p>
            <a:pPr>
              <a:defRPr/>
            </a:pPr>
            <a:fld id="{B6046257-AE24-46FB-971A-38FE984A55CF}" type="datetimeFigureOut">
              <a:rPr lang="en-US"/>
              <a:pPr>
                <a:defRPr/>
              </a:pPr>
              <a:t>12/6/2013</a:t>
            </a:fld>
            <a:endParaRPr 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pPr>
              <a:defRPr/>
            </a:pPr>
            <a:fld id="{0B906115-ECF1-42A2-A5FF-359A0BD7B5B5}" type="slidenum">
              <a:rPr lang="en-US"/>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3"/>
          <p:cNvSpPr>
            <a:spLocks noGrp="1"/>
          </p:cNvSpPr>
          <p:nvPr>
            <p:ph type="dt" sz="half" idx="10"/>
          </p:nvPr>
        </p:nvSpPr>
        <p:spPr/>
        <p:txBody>
          <a:bodyPr/>
          <a:lstStyle>
            <a:lvl1pPr>
              <a:defRPr/>
            </a:lvl1pPr>
          </a:lstStyle>
          <a:p>
            <a:pPr>
              <a:defRPr/>
            </a:pPr>
            <a:fld id="{ACF4761B-C659-4BFE-B801-FDDC5C74E6B0}" type="datetimeFigureOut">
              <a:rPr lang="en-US"/>
              <a:pPr>
                <a:defRPr/>
              </a:pPr>
              <a:t>12/6/2013</a:t>
            </a:fld>
            <a:endParaRPr lang="en-US"/>
          </a:p>
        </p:txBody>
      </p:sp>
      <p:sp>
        <p:nvSpPr>
          <p:cNvPr id="4" name="Footer Placeholder 4"/>
          <p:cNvSpPr>
            <a:spLocks noGrp="1"/>
          </p:cNvSpPr>
          <p:nvPr>
            <p:ph type="ftr" sz="quarter" idx="11"/>
          </p:nvPr>
        </p:nvSpPr>
        <p:spPr/>
        <p:txBody>
          <a:bodyPr/>
          <a:lstStyle>
            <a:lvl1pPr>
              <a:defRPr/>
            </a:lvl1pPr>
          </a:lstStyle>
          <a:p>
            <a:pPr>
              <a:defRPr/>
            </a:pPr>
            <a:endParaRPr lang="en-US"/>
          </a:p>
        </p:txBody>
      </p:sp>
      <p:sp>
        <p:nvSpPr>
          <p:cNvPr id="5" name="Slide Number Placeholder 5"/>
          <p:cNvSpPr>
            <a:spLocks noGrp="1"/>
          </p:cNvSpPr>
          <p:nvPr>
            <p:ph type="sldNum" sz="quarter" idx="12"/>
          </p:nvPr>
        </p:nvSpPr>
        <p:spPr/>
        <p:txBody>
          <a:bodyPr/>
          <a:lstStyle>
            <a:lvl1pPr>
              <a:defRPr/>
            </a:lvl1pPr>
          </a:lstStyle>
          <a:p>
            <a:pPr>
              <a:defRPr/>
            </a:pPr>
            <a:fld id="{BCBA16CC-4765-4AD7-8AE9-04A50BFB1198}" type="slidenum">
              <a:rPr lang="en-US"/>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1ED6ECD9-FE26-49D3-B3BE-6288251885DF}" type="datetimeFigureOut">
              <a:rPr lang="en-US"/>
              <a:pPr>
                <a:defRPr/>
              </a:pPr>
              <a:t>12/6/2013</a:t>
            </a:fld>
            <a:endParaRPr lang="en-US"/>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pPr>
              <a:defRPr/>
            </a:pPr>
            <a:fld id="{EE4EDDC2-7510-4B5E-94A2-3C66F1BDE17F}" type="slidenum">
              <a:rPr lang="en-US"/>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2F199A65-42F6-4B75-90B6-0884A2211D7E}" type="datetimeFigureOut">
              <a:rPr lang="en-US"/>
              <a:pPr>
                <a:defRPr/>
              </a:pPr>
              <a:t>12/6/2013</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3816B58D-6BF5-448C-99F8-533DE8EDC109}" type="slidenum">
              <a:rPr lang="en-US"/>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85E4F73A-F3E7-43B1-A2AE-B5EF6EAA25AE}" type="datetimeFigureOut">
              <a:rPr lang="en-US"/>
              <a:pPr>
                <a:defRPr/>
              </a:pPr>
              <a:t>12/6/2013</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B110AE6F-F46B-4E66-8321-0E1839CEBA0B}" type="slidenum">
              <a:rPr lang="en-US"/>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F5B5ADC0-6C11-493D-A27F-3E8F489FBAE9}" type="datetimeFigureOut">
              <a:rPr lang="en-US"/>
              <a:pPr>
                <a:defRPr/>
              </a:pPr>
              <a:t>12/6/2013</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890435EE-A0E9-4B00-8E34-A312A55F68EA}" type="slidenum">
              <a:rPr lang="en-US"/>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EA890E81-9CBA-45A1-985F-A80A1F96390C}" type="datetimeFigureOut">
              <a:rPr lang="en-US"/>
              <a:pPr>
                <a:defRPr/>
              </a:pPr>
              <a:t>12/6/2013</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42964271-D2E3-4A3B-AE18-823F8E3C535D}"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smtClean="0">
                <a:solidFill>
                  <a:schemeClr val="tx1">
                    <a:tint val="75000"/>
                  </a:schemeClr>
                </a:solidFill>
                <a:latin typeface="+mn-lt"/>
              </a:defRPr>
            </a:lvl1pPr>
          </a:lstStyle>
          <a:p>
            <a:pPr>
              <a:defRPr/>
            </a:pPr>
            <a:fld id="{F2F53058-AC22-4068-82B7-FA50ECCA164D}" type="datetimeFigureOut">
              <a:rPr lang="en-US"/>
              <a:pPr>
                <a:defRPr/>
              </a:pPr>
              <a:t>12/6/2013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pPr>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defRPr>
            </a:lvl1pPr>
          </a:lstStyle>
          <a:p>
            <a:pPr>
              <a:defRPr/>
            </a:pPr>
            <a:fld id="{9B6FA2BF-03E1-4554-96A8-5AF3DECE6CC6}" type="slidenum">
              <a:rPr lang="en-US"/>
              <a:pPr>
                <a:defRPr/>
              </a:pPr>
              <a:t>‹#›</a:t>
            </a:fld>
            <a:endParaRPr lang="en-US"/>
          </a:p>
        </p:txBody>
      </p:sp>
    </p:spTree>
  </p:cSld>
  <p:clrMap bg1="dk1" tx1="lt1" bg2="dk2" tx2="lt2" accent1="accent1" accent2="accent2" accent3="accent3" accent4="accent4" accent5="accent5" accent6="accent6" hlink="hlink" folHlink="folHlink"/>
  <p:sldLayoutIdLst>
    <p:sldLayoutId id="2147483659" r:id="rId1"/>
    <p:sldLayoutId id="2147483658" r:id="rId2"/>
    <p:sldLayoutId id="2147483657" r:id="rId3"/>
    <p:sldLayoutId id="2147483656" r:id="rId4"/>
    <p:sldLayoutId id="2147483655" r:id="rId5"/>
    <p:sldLayoutId id="2147483654" r:id="rId6"/>
    <p:sldLayoutId id="2147483653" r:id="rId7"/>
    <p:sldLayoutId id="2147483652" r:id="rId8"/>
    <p:sldLayoutId id="2147483651" r:id="rId9"/>
    <p:sldLayoutId id="2147483650" r:id="rId10"/>
    <p:sldLayoutId id="2147483649"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hyperlink" Target="http://youtu.be/eegzBKUnhSM" TargetMode="External"/><Relationship Id="rId4" Type="http://schemas.openxmlformats.org/officeDocument/2006/relationships/image" Target="../media/image5.jpeg"/></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Title 1"/>
          <p:cNvSpPr>
            <a:spLocks noGrp="1"/>
          </p:cNvSpPr>
          <p:nvPr>
            <p:ph type="ctrTitle"/>
          </p:nvPr>
        </p:nvSpPr>
        <p:spPr>
          <a:xfrm>
            <a:off x="457200" y="2133600"/>
            <a:ext cx="3886200" cy="1470025"/>
          </a:xfrm>
        </p:spPr>
        <p:txBody>
          <a:bodyPr/>
          <a:lstStyle/>
          <a:p>
            <a:r>
              <a:rPr lang="en-GB" smtClean="0"/>
              <a:t>The Fulani</a:t>
            </a:r>
            <a:endParaRPr lang="en-US" smtClean="0"/>
          </a:p>
        </p:txBody>
      </p:sp>
      <p:sp>
        <p:nvSpPr>
          <p:cNvPr id="3" name="Subtitle 2"/>
          <p:cNvSpPr>
            <a:spLocks noGrp="1"/>
          </p:cNvSpPr>
          <p:nvPr>
            <p:ph type="subTitle" idx="1"/>
          </p:nvPr>
        </p:nvSpPr>
        <p:spPr>
          <a:xfrm>
            <a:off x="533400" y="3886200"/>
            <a:ext cx="3810000" cy="1752600"/>
          </a:xfrm>
        </p:spPr>
        <p:txBody>
          <a:bodyPr rtlCol="0">
            <a:normAutofit/>
          </a:bodyPr>
          <a:lstStyle/>
          <a:p>
            <a:pPr fontAlgn="auto">
              <a:spcAft>
                <a:spcPts val="0"/>
              </a:spcAft>
              <a:buFont typeface="Arial" panose="020B0604020202020204" pitchFamily="34" charset="0"/>
              <a:buNone/>
              <a:defRPr/>
            </a:pPr>
            <a:r>
              <a:rPr lang="en-GB" dirty="0" smtClean="0"/>
              <a:t>Nomads in Northwest Africa</a:t>
            </a:r>
            <a:endParaRPr lang="en-US" dirty="0"/>
          </a:p>
        </p:txBody>
      </p:sp>
      <p:pic>
        <p:nvPicPr>
          <p:cNvPr id="14339" name="Picture 3"/>
          <p:cNvPicPr>
            <a:picLocks noChangeAspect="1" noChangeArrowheads="1"/>
          </p:cNvPicPr>
          <p:nvPr/>
        </p:nvPicPr>
        <p:blipFill>
          <a:blip r:embed="rId3"/>
          <a:srcRect/>
          <a:stretch>
            <a:fillRect/>
          </a:stretch>
        </p:blipFill>
        <p:spPr bwMode="auto">
          <a:xfrm>
            <a:off x="4495800" y="2251075"/>
            <a:ext cx="4275138" cy="2849563"/>
          </a:xfrm>
          <a:prstGeom prst="rect">
            <a:avLst/>
          </a:prstGeom>
          <a:noFill/>
          <a:ln w="9525">
            <a:noFill/>
            <a:miter lim="800000"/>
            <a:headEnd/>
            <a:tailEnd/>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fontAlgn="auto">
              <a:spcAft>
                <a:spcPts val="0"/>
              </a:spcAft>
              <a:defRPr/>
            </a:pPr>
            <a:r>
              <a:rPr lang="en-GB" dirty="0" smtClean="0"/>
              <a:t>The largest nomadic group </a:t>
            </a:r>
            <a:br>
              <a:rPr lang="en-GB" dirty="0" smtClean="0"/>
            </a:br>
            <a:r>
              <a:rPr lang="en-GB" dirty="0" smtClean="0"/>
              <a:t>in the world</a:t>
            </a:r>
            <a:endParaRPr lang="en-US" dirty="0"/>
          </a:p>
        </p:txBody>
      </p:sp>
      <p:sp>
        <p:nvSpPr>
          <p:cNvPr id="16386" name="Content Placeholder 2"/>
          <p:cNvSpPr>
            <a:spLocks noGrp="1"/>
          </p:cNvSpPr>
          <p:nvPr>
            <p:ph idx="1"/>
          </p:nvPr>
        </p:nvSpPr>
        <p:spPr/>
        <p:txBody>
          <a:bodyPr/>
          <a:lstStyle/>
          <a:p>
            <a:endParaRPr lang="en-GB" smtClean="0"/>
          </a:p>
        </p:txBody>
      </p:sp>
      <p:pic>
        <p:nvPicPr>
          <p:cNvPr id="16387" name="Picture 2"/>
          <p:cNvPicPr>
            <a:picLocks noChangeAspect="1" noChangeArrowheads="1"/>
          </p:cNvPicPr>
          <p:nvPr/>
        </p:nvPicPr>
        <p:blipFill>
          <a:blip r:embed="rId3"/>
          <a:srcRect b="48737"/>
          <a:stretch>
            <a:fillRect/>
          </a:stretch>
        </p:blipFill>
        <p:spPr bwMode="auto">
          <a:xfrm>
            <a:off x="838200" y="1752600"/>
            <a:ext cx="7467600" cy="4205288"/>
          </a:xfrm>
          <a:prstGeom prst="rect">
            <a:avLst/>
          </a:prstGeom>
          <a:noFill/>
          <a:ln w="9525">
            <a:noFill/>
            <a:miter lim="800000"/>
            <a:headEnd/>
            <a:tailEnd/>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fontAlgn="auto">
              <a:spcAft>
                <a:spcPts val="0"/>
              </a:spcAft>
              <a:defRPr/>
            </a:pPr>
            <a:r>
              <a:rPr lang="en-GB" dirty="0" smtClean="0"/>
              <a:t>Terminology and representation:</a:t>
            </a:r>
            <a:br>
              <a:rPr lang="en-GB" dirty="0" smtClean="0"/>
            </a:br>
            <a:r>
              <a:rPr lang="en-GB" dirty="0" smtClean="0"/>
              <a:t>How do we name an ethnic group?</a:t>
            </a:r>
            <a:endParaRPr lang="en-US" dirty="0"/>
          </a:p>
        </p:txBody>
      </p:sp>
      <p:sp>
        <p:nvSpPr>
          <p:cNvPr id="3" name="Content Placeholder 2"/>
          <p:cNvSpPr>
            <a:spLocks noGrp="1"/>
          </p:cNvSpPr>
          <p:nvPr>
            <p:ph idx="1"/>
          </p:nvPr>
        </p:nvSpPr>
        <p:spPr/>
        <p:txBody>
          <a:bodyPr>
            <a:normAutofit/>
          </a:bodyPr>
          <a:lstStyle/>
          <a:p>
            <a:pPr>
              <a:lnSpc>
                <a:spcPct val="80000"/>
              </a:lnSpc>
            </a:pPr>
            <a:r>
              <a:rPr lang="en-US" sz="3000" i="1" smtClean="0">
                <a:solidFill>
                  <a:srgbClr val="FFC000"/>
                </a:solidFill>
              </a:rPr>
              <a:t>Fulani</a:t>
            </a:r>
            <a:r>
              <a:rPr lang="en-US" sz="3000" smtClean="0"/>
              <a:t> – term from neighbouring Hausa people, primarily used in Nigeria and Ghana, and in most of the English-language literature</a:t>
            </a:r>
          </a:p>
          <a:p>
            <a:pPr>
              <a:lnSpc>
                <a:spcPct val="80000"/>
              </a:lnSpc>
            </a:pPr>
            <a:r>
              <a:rPr lang="en-US" sz="3000" i="1" smtClean="0">
                <a:solidFill>
                  <a:srgbClr val="FFC000"/>
                </a:solidFill>
              </a:rPr>
              <a:t>Peuls</a:t>
            </a:r>
            <a:r>
              <a:rPr lang="en-US" sz="3000" i="1" smtClean="0"/>
              <a:t> </a:t>
            </a:r>
            <a:r>
              <a:rPr lang="en-US" sz="3000" smtClean="0"/>
              <a:t>– term given by the Wolof of Senegal and widely used by the French</a:t>
            </a:r>
          </a:p>
          <a:p>
            <a:pPr>
              <a:lnSpc>
                <a:spcPct val="80000"/>
              </a:lnSpc>
            </a:pPr>
            <a:r>
              <a:rPr lang="en-US" sz="3000" i="1" smtClean="0">
                <a:solidFill>
                  <a:srgbClr val="FFC000"/>
                </a:solidFill>
              </a:rPr>
              <a:t>Fula</a:t>
            </a:r>
            <a:r>
              <a:rPr lang="en-US" sz="3000" smtClean="0"/>
              <a:t> – Bambara term used in the Gambia</a:t>
            </a:r>
          </a:p>
          <a:p>
            <a:pPr>
              <a:lnSpc>
                <a:spcPct val="80000"/>
              </a:lnSpc>
            </a:pPr>
            <a:r>
              <a:rPr lang="en-US" sz="3000" i="1" smtClean="0">
                <a:solidFill>
                  <a:srgbClr val="FFC000"/>
                </a:solidFill>
              </a:rPr>
              <a:t>Fellata</a:t>
            </a:r>
            <a:r>
              <a:rPr lang="en-US" sz="3000" i="1" smtClean="0"/>
              <a:t> </a:t>
            </a:r>
            <a:r>
              <a:rPr lang="en-US" sz="3000" smtClean="0"/>
              <a:t>– used in Chad Basin but also includes Hausa and other peoples from West Africa</a:t>
            </a:r>
          </a:p>
          <a:p>
            <a:pPr>
              <a:lnSpc>
                <a:spcPct val="80000"/>
              </a:lnSpc>
            </a:pPr>
            <a:r>
              <a:rPr lang="en-US" sz="3000" i="1" u="sng" smtClean="0">
                <a:solidFill>
                  <a:srgbClr val="FFC000"/>
                </a:solidFill>
              </a:rPr>
              <a:t>Fulbe/Pullo</a:t>
            </a:r>
            <a:r>
              <a:rPr lang="en-US" sz="3000" i="1" smtClean="0"/>
              <a:t> </a:t>
            </a:r>
            <a:r>
              <a:rPr lang="en-US" sz="3000" smtClean="0"/>
              <a:t>– German term and the term most commonly used to describe themselves</a:t>
            </a:r>
          </a:p>
          <a:p>
            <a:pPr>
              <a:lnSpc>
                <a:spcPct val="80000"/>
              </a:lnSpc>
            </a:pPr>
            <a:r>
              <a:rPr lang="en-US" sz="3000" i="1" smtClean="0">
                <a:solidFill>
                  <a:srgbClr val="FFC000"/>
                </a:solidFill>
              </a:rPr>
              <a:t>Fulfulde </a:t>
            </a:r>
            <a:r>
              <a:rPr lang="en-US" sz="3000" smtClean="0"/>
              <a:t>– the main language of Fulani people (but not used by all)</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fontAlgn="auto">
              <a:spcAft>
                <a:spcPts val="0"/>
              </a:spcAft>
              <a:defRPr/>
            </a:pPr>
            <a:r>
              <a:rPr lang="en-GB" dirty="0" smtClean="0"/>
              <a:t>And it gets even more complicated!</a:t>
            </a:r>
            <a:endParaRPr lang="en-GB" dirty="0"/>
          </a:p>
        </p:txBody>
      </p:sp>
      <p:sp>
        <p:nvSpPr>
          <p:cNvPr id="19458" name="Content Placeholder 2"/>
          <p:cNvSpPr>
            <a:spLocks noGrp="1"/>
          </p:cNvSpPr>
          <p:nvPr>
            <p:ph idx="1"/>
          </p:nvPr>
        </p:nvSpPr>
        <p:spPr/>
        <p:txBody>
          <a:bodyPr/>
          <a:lstStyle/>
          <a:p>
            <a:r>
              <a:rPr lang="en-GB" smtClean="0"/>
              <a:t>No single Fulani style of dress or costume </a:t>
            </a:r>
          </a:p>
          <a:p>
            <a:pPr lvl="1"/>
            <a:r>
              <a:rPr lang="en-GB" smtClean="0"/>
              <a:t>Nigerien, Burkina, Malian, Gambian etc. all seen as distinctive forms of Fulani dress</a:t>
            </a:r>
          </a:p>
          <a:p>
            <a:r>
              <a:rPr lang="en-GB" smtClean="0"/>
              <a:t>Some differentiate based on livelihood</a:t>
            </a:r>
          </a:p>
          <a:p>
            <a:pPr lvl="1"/>
            <a:r>
              <a:rPr lang="en-GB" smtClean="0"/>
              <a:t>Town Fulbe</a:t>
            </a:r>
          </a:p>
          <a:p>
            <a:pPr lvl="1"/>
            <a:r>
              <a:rPr lang="en-GB" smtClean="0"/>
              <a:t>Cattle Fulbe</a:t>
            </a:r>
          </a:p>
          <a:p>
            <a:pPr lvl="1">
              <a:buFont typeface="Arial" charset="0"/>
              <a:buNone/>
            </a:pPr>
            <a:endParaRPr lang="en-GB" smtClean="0"/>
          </a:p>
          <a:p>
            <a:endParaRPr lang="en-GB" smtClean="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1"/>
          <p:cNvSpPr>
            <a:spLocks noGrp="1"/>
          </p:cNvSpPr>
          <p:nvPr>
            <p:ph type="title"/>
          </p:nvPr>
        </p:nvSpPr>
        <p:spPr/>
        <p:txBody>
          <a:bodyPr/>
          <a:lstStyle/>
          <a:p>
            <a:endParaRPr lang="en-GB" smtClean="0"/>
          </a:p>
        </p:txBody>
      </p:sp>
      <p:sp>
        <p:nvSpPr>
          <p:cNvPr id="20482" name="Content Placeholder 2"/>
          <p:cNvSpPr>
            <a:spLocks noGrp="1"/>
          </p:cNvSpPr>
          <p:nvPr>
            <p:ph idx="1"/>
          </p:nvPr>
        </p:nvSpPr>
        <p:spPr/>
        <p:txBody>
          <a:bodyPr/>
          <a:lstStyle/>
          <a:p>
            <a:r>
              <a:rPr lang="en-GB" smtClean="0"/>
              <a:t>Today we focus on ‘cattle Fulbe’ in west Africa.</a:t>
            </a:r>
          </a:p>
          <a:p>
            <a:r>
              <a:rPr lang="en-GB" smtClean="0"/>
              <a:t>Nomadic or semi-nomadic pastoralists.</a:t>
            </a:r>
          </a:p>
          <a:p>
            <a:r>
              <a:rPr lang="en-GB" smtClean="0"/>
              <a:t>However, people may shift between modes of subsistence (pastoralism, agriculture) and ways of life (nomadic, semi-nomadic, and settled).</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p:cNvSpPr>
            <a:spLocks noGrp="1"/>
          </p:cNvSpPr>
          <p:nvPr>
            <p:ph type="title"/>
          </p:nvPr>
        </p:nvSpPr>
        <p:spPr>
          <a:xfrm>
            <a:off x="381000" y="609600"/>
            <a:ext cx="8229600" cy="1143000"/>
          </a:xfrm>
        </p:spPr>
        <p:txBody>
          <a:bodyPr/>
          <a:lstStyle/>
          <a:p>
            <a:r>
              <a:rPr lang="en-GB" sz="4000" smtClean="0"/>
              <a:t>“We follow our cow… </a:t>
            </a:r>
            <a:br>
              <a:rPr lang="en-GB" sz="4000" smtClean="0"/>
            </a:br>
            <a:r>
              <a:rPr lang="en-GB" sz="4000" smtClean="0"/>
              <a:t>and forget our home.”</a:t>
            </a:r>
            <a:br>
              <a:rPr lang="en-GB" sz="4000" smtClean="0"/>
            </a:br>
            <a:endParaRPr lang="en-US" sz="4000" smtClean="0"/>
          </a:p>
        </p:txBody>
      </p:sp>
      <p:sp>
        <p:nvSpPr>
          <p:cNvPr id="22535" name="Rectangle 7"/>
          <p:cNvSpPr>
            <a:spLocks noGrp="1"/>
          </p:cNvSpPr>
          <p:nvPr>
            <p:ph type="body" idx="4294967295"/>
          </p:nvPr>
        </p:nvSpPr>
        <p:spPr/>
        <p:txBody>
          <a:bodyPr/>
          <a:lstStyle/>
          <a:p>
            <a:endParaRPr lang="en-GB" smtClean="0"/>
          </a:p>
        </p:txBody>
      </p:sp>
      <p:pic>
        <p:nvPicPr>
          <p:cNvPr id="22533" name="Picture 5" descr="Fulani_cattle_drive_2"/>
          <p:cNvPicPr>
            <a:picLocks noChangeAspect="1" noChangeArrowheads="1"/>
          </p:cNvPicPr>
          <p:nvPr/>
        </p:nvPicPr>
        <p:blipFill>
          <a:blip r:embed="rId3"/>
          <a:srcRect/>
          <a:stretch>
            <a:fillRect/>
          </a:stretch>
        </p:blipFill>
        <p:spPr bwMode="auto">
          <a:xfrm>
            <a:off x="762000" y="1612900"/>
            <a:ext cx="7620000" cy="4664075"/>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fontAlgn="auto">
              <a:spcAft>
                <a:spcPts val="0"/>
              </a:spcAft>
              <a:defRPr/>
            </a:pPr>
            <a:r>
              <a:rPr lang="en-GB" dirty="0" smtClean="0"/>
              <a:t>Reminder from lecture on pastoralists</a:t>
            </a:r>
            <a:endParaRPr lang="en-US" dirty="0"/>
          </a:p>
        </p:txBody>
      </p:sp>
      <p:sp>
        <p:nvSpPr>
          <p:cNvPr id="3" name="Content Placeholder 2"/>
          <p:cNvSpPr>
            <a:spLocks noGrp="1"/>
          </p:cNvSpPr>
          <p:nvPr>
            <p:ph idx="1"/>
          </p:nvPr>
        </p:nvSpPr>
        <p:spPr/>
        <p:txBody>
          <a:bodyPr>
            <a:normAutofit/>
          </a:bodyPr>
          <a:lstStyle/>
          <a:p>
            <a:pPr>
              <a:lnSpc>
                <a:spcPct val="90000"/>
              </a:lnSpc>
            </a:pPr>
            <a:r>
              <a:rPr lang="en-GB" sz="3000" smtClean="0">
                <a:solidFill>
                  <a:srgbClr val="FF9900"/>
                </a:solidFill>
              </a:rPr>
              <a:t>Nomads </a:t>
            </a:r>
            <a:r>
              <a:rPr lang="en-GB" sz="3000" smtClean="0"/>
              <a:t>– “People who live without fixed domicile, subsisting either by hunting and gathering, slash-and-burn agriculture, or pastoralism.”</a:t>
            </a:r>
          </a:p>
          <a:p>
            <a:pPr>
              <a:lnSpc>
                <a:spcPct val="90000"/>
              </a:lnSpc>
            </a:pPr>
            <a:r>
              <a:rPr lang="en-GB" sz="3000" smtClean="0">
                <a:solidFill>
                  <a:srgbClr val="FF9900"/>
                </a:solidFill>
              </a:rPr>
              <a:t>Transhumance</a:t>
            </a:r>
            <a:r>
              <a:rPr lang="en-GB" sz="3000" smtClean="0"/>
              <a:t> – “A mode of subsistence based on pastoralism or animal husbandry, combined with agriculture, where the group is sedentary, but moves to better pastures once or twice a year.”</a:t>
            </a:r>
          </a:p>
          <a:p>
            <a:pPr>
              <a:lnSpc>
                <a:spcPct val="90000"/>
              </a:lnSpc>
            </a:pPr>
            <a:r>
              <a:rPr lang="en-GB" sz="2000" smtClean="0"/>
              <a:t>From Dictionary of Anthropology, AntrhoBase.com</a:t>
            </a:r>
            <a:endParaRPr lang="en-US" sz="2000" smtClean="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1"/>
          <p:cNvSpPr>
            <a:spLocks noGrp="1"/>
          </p:cNvSpPr>
          <p:nvPr>
            <p:ph type="title"/>
          </p:nvPr>
        </p:nvSpPr>
        <p:spPr/>
        <p:txBody>
          <a:bodyPr/>
          <a:lstStyle/>
          <a:p>
            <a:r>
              <a:rPr lang="en-GB" smtClean="0"/>
              <a:t>Other Means of Subsistence</a:t>
            </a:r>
          </a:p>
        </p:txBody>
      </p:sp>
      <p:sp>
        <p:nvSpPr>
          <p:cNvPr id="24578" name="Content Placeholder 2"/>
          <p:cNvSpPr>
            <a:spLocks noGrp="1"/>
          </p:cNvSpPr>
          <p:nvPr>
            <p:ph idx="1"/>
          </p:nvPr>
        </p:nvSpPr>
        <p:spPr/>
        <p:txBody>
          <a:bodyPr/>
          <a:lstStyle/>
          <a:p>
            <a:endParaRPr lang="en-GB" smtClean="0"/>
          </a:p>
        </p:txBody>
      </p:sp>
      <p:pic>
        <p:nvPicPr>
          <p:cNvPr id="24581" name="Picture 5" descr="fulani_women_pound_millet"/>
          <p:cNvPicPr>
            <a:picLocks noChangeAspect="1" noChangeArrowheads="1"/>
          </p:cNvPicPr>
          <p:nvPr/>
        </p:nvPicPr>
        <p:blipFill>
          <a:blip r:embed="rId3"/>
          <a:srcRect/>
          <a:stretch>
            <a:fillRect/>
          </a:stretch>
        </p:blipFill>
        <p:spPr bwMode="auto">
          <a:xfrm>
            <a:off x="457200" y="1524000"/>
            <a:ext cx="3240088" cy="4872038"/>
          </a:xfrm>
          <a:prstGeom prst="rect">
            <a:avLst/>
          </a:prstGeom>
          <a:noFill/>
        </p:spPr>
      </p:pic>
      <p:pic>
        <p:nvPicPr>
          <p:cNvPr id="24583" name="Picture 7" descr="here"/>
          <p:cNvPicPr>
            <a:picLocks noChangeAspect="1" noChangeArrowheads="1"/>
          </p:cNvPicPr>
          <p:nvPr/>
        </p:nvPicPr>
        <p:blipFill>
          <a:blip r:embed="rId4"/>
          <a:srcRect/>
          <a:stretch>
            <a:fillRect/>
          </a:stretch>
        </p:blipFill>
        <p:spPr bwMode="auto">
          <a:xfrm>
            <a:off x="4038600" y="2362200"/>
            <a:ext cx="4610100" cy="3068638"/>
          </a:xfrm>
          <a:prstGeom prst="rect">
            <a:avLst/>
          </a:prstGeom>
          <a:noFill/>
        </p:spPr>
      </p:pic>
      <p:sp>
        <p:nvSpPr>
          <p:cNvPr id="24584" name="Text Box 8"/>
          <p:cNvSpPr txBox="1">
            <a:spLocks noChangeArrowheads="1"/>
          </p:cNvSpPr>
          <p:nvPr/>
        </p:nvSpPr>
        <p:spPr bwMode="auto">
          <a:xfrm>
            <a:off x="4800600" y="5715000"/>
            <a:ext cx="3841750" cy="366713"/>
          </a:xfrm>
          <a:prstGeom prst="rect">
            <a:avLst/>
          </a:prstGeom>
          <a:noFill/>
          <a:ln w="9525">
            <a:noFill/>
            <a:miter lim="800000"/>
            <a:headEnd/>
            <a:tailEnd/>
          </a:ln>
          <a:effectLst/>
        </p:spPr>
        <p:txBody>
          <a:bodyPr wrap="none">
            <a:spAutoFit/>
          </a:bodyPr>
          <a:lstStyle/>
          <a:p>
            <a:r>
              <a:rPr lang="en-GB">
                <a:hlinkClick r:id="rId5"/>
              </a:rPr>
              <a:t>Video</a:t>
            </a:r>
            <a:r>
              <a:rPr lang="en-GB"/>
              <a:t>: how to make nyiiri from millet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Title 1"/>
          <p:cNvSpPr>
            <a:spLocks noGrp="1"/>
          </p:cNvSpPr>
          <p:nvPr>
            <p:ph type="title"/>
          </p:nvPr>
        </p:nvSpPr>
        <p:spPr/>
        <p:txBody>
          <a:bodyPr/>
          <a:lstStyle/>
          <a:p>
            <a:r>
              <a:rPr lang="en-GB" sz="4000" smtClean="0"/>
              <a:t>Social Organisation, </a:t>
            </a:r>
            <a:br>
              <a:rPr lang="en-GB" sz="4000" smtClean="0"/>
            </a:br>
            <a:r>
              <a:rPr lang="en-GB" sz="4000" smtClean="0"/>
              <a:t>Marriage and Family Life</a:t>
            </a:r>
          </a:p>
        </p:txBody>
      </p:sp>
      <p:sp>
        <p:nvSpPr>
          <p:cNvPr id="25604" name="Rectangle 4"/>
          <p:cNvSpPr>
            <a:spLocks noGrp="1"/>
          </p:cNvSpPr>
          <p:nvPr>
            <p:ph type="body" sz="half" idx="4294967295"/>
          </p:nvPr>
        </p:nvSpPr>
        <p:spPr>
          <a:xfrm>
            <a:off x="457200" y="1600200"/>
            <a:ext cx="4038600" cy="4525963"/>
          </a:xfrm>
        </p:spPr>
        <p:txBody>
          <a:bodyPr/>
          <a:lstStyle/>
          <a:p>
            <a:endParaRPr lang="en-GB" sz="2800" smtClean="0"/>
          </a:p>
        </p:txBody>
      </p:sp>
      <p:sp>
        <p:nvSpPr>
          <p:cNvPr id="25607" name="Rectangle 7"/>
          <p:cNvSpPr>
            <a:spLocks noGrp="1"/>
          </p:cNvSpPr>
          <p:nvPr>
            <p:ph type="body" sz="half" idx="4294967295"/>
          </p:nvPr>
        </p:nvSpPr>
        <p:spPr>
          <a:xfrm>
            <a:off x="4648200" y="1600200"/>
            <a:ext cx="4038600" cy="4525963"/>
          </a:xfrm>
        </p:spPr>
        <p:txBody>
          <a:bodyPr/>
          <a:lstStyle/>
          <a:p>
            <a:endParaRPr lang="en-GB" sz="2800" smtClean="0"/>
          </a:p>
        </p:txBody>
      </p:sp>
      <p:pic>
        <p:nvPicPr>
          <p:cNvPr id="25611" name="Picture 11" descr="fulani%20village%20from%20katampe"/>
          <p:cNvPicPr>
            <a:picLocks noChangeAspect="1" noChangeArrowheads="1"/>
          </p:cNvPicPr>
          <p:nvPr/>
        </p:nvPicPr>
        <p:blipFill>
          <a:blip r:embed="rId3"/>
          <a:srcRect/>
          <a:stretch>
            <a:fillRect/>
          </a:stretch>
        </p:blipFill>
        <p:spPr bwMode="auto">
          <a:xfrm>
            <a:off x="457200" y="1600200"/>
            <a:ext cx="3810000" cy="2857500"/>
          </a:xfrm>
          <a:prstGeom prst="rect">
            <a:avLst/>
          </a:prstGeom>
          <a:noFill/>
        </p:spPr>
      </p:pic>
      <p:pic>
        <p:nvPicPr>
          <p:cNvPr id="25613" name="Picture 13" descr="fulani%20wives1"/>
          <p:cNvPicPr>
            <a:picLocks noChangeAspect="1" noChangeArrowheads="1"/>
          </p:cNvPicPr>
          <p:nvPr/>
        </p:nvPicPr>
        <p:blipFill>
          <a:blip r:embed="rId4"/>
          <a:srcRect/>
          <a:stretch>
            <a:fillRect/>
          </a:stretch>
        </p:blipFill>
        <p:spPr bwMode="auto">
          <a:xfrm>
            <a:off x="4495800" y="3124200"/>
            <a:ext cx="4114800" cy="3086100"/>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p:cNvSpPr>
            <a:spLocks noGrp="1"/>
          </p:cNvSpPr>
          <p:nvPr>
            <p:ph type="title"/>
          </p:nvPr>
        </p:nvSpPr>
        <p:spPr/>
        <p:txBody>
          <a:bodyPr/>
          <a:lstStyle/>
          <a:p>
            <a:r>
              <a:rPr lang="en-GB" smtClean="0"/>
              <a:t>Religion</a:t>
            </a:r>
          </a:p>
        </p:txBody>
      </p:sp>
      <p:sp>
        <p:nvSpPr>
          <p:cNvPr id="26628" name="Rectangle 4"/>
          <p:cNvSpPr>
            <a:spLocks noGrp="1"/>
          </p:cNvSpPr>
          <p:nvPr>
            <p:ph type="body" idx="4294967295"/>
          </p:nvPr>
        </p:nvSpPr>
        <p:spPr/>
        <p:txBody>
          <a:bodyPr/>
          <a:lstStyle/>
          <a:p>
            <a:endParaRPr lang="en-GB" smtClean="0"/>
          </a:p>
        </p:txBody>
      </p:sp>
      <p:pic>
        <p:nvPicPr>
          <p:cNvPr id="26630" name="Picture 6" descr="20110329-Madrasa2"/>
          <p:cNvPicPr>
            <a:picLocks noChangeAspect="1" noChangeArrowheads="1"/>
          </p:cNvPicPr>
          <p:nvPr/>
        </p:nvPicPr>
        <p:blipFill>
          <a:blip r:embed="rId3"/>
          <a:srcRect/>
          <a:stretch>
            <a:fillRect/>
          </a:stretch>
        </p:blipFill>
        <p:spPr bwMode="auto">
          <a:xfrm>
            <a:off x="1143000" y="1600200"/>
            <a:ext cx="6781800" cy="4521200"/>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fontAlgn="auto">
              <a:spcAft>
                <a:spcPts val="0"/>
              </a:spcAft>
              <a:defRPr/>
            </a:pPr>
            <a:r>
              <a:rPr lang="en-GB" dirty="0" smtClean="0"/>
              <a:t>Fulani Relations with the Environment</a:t>
            </a:r>
            <a:endParaRPr lang="en-GB" dirty="0"/>
          </a:p>
        </p:txBody>
      </p:sp>
      <p:sp>
        <p:nvSpPr>
          <p:cNvPr id="30722" name="Content Placeholder 2"/>
          <p:cNvSpPr>
            <a:spLocks noGrp="1"/>
          </p:cNvSpPr>
          <p:nvPr>
            <p:ph idx="1"/>
          </p:nvPr>
        </p:nvSpPr>
        <p:spPr/>
        <p:txBody>
          <a:bodyPr/>
          <a:lstStyle/>
          <a:p>
            <a:endParaRPr lang="en-GB" smtClean="0"/>
          </a:p>
        </p:txBody>
      </p:sp>
      <p:pic>
        <p:nvPicPr>
          <p:cNvPr id="30725" name="Picture 5" descr="y2328e09"/>
          <p:cNvPicPr>
            <a:picLocks noChangeAspect="1" noChangeArrowheads="1"/>
          </p:cNvPicPr>
          <p:nvPr/>
        </p:nvPicPr>
        <p:blipFill>
          <a:blip r:embed="rId3"/>
          <a:srcRect/>
          <a:stretch>
            <a:fillRect/>
          </a:stretch>
        </p:blipFill>
        <p:spPr bwMode="auto">
          <a:xfrm>
            <a:off x="1295400" y="1600200"/>
            <a:ext cx="6858000" cy="4572000"/>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fontAlgn="auto">
              <a:spcAft>
                <a:spcPts val="0"/>
              </a:spcAft>
              <a:defRPr/>
            </a:pPr>
            <a:r>
              <a:rPr lang="en-GB" dirty="0" err="1" smtClean="0"/>
              <a:t>Implictions</a:t>
            </a:r>
            <a:r>
              <a:rPr lang="en-GB" dirty="0" smtClean="0"/>
              <a:t> of Nomadism and Transhumance for the Fulani</a:t>
            </a:r>
            <a:endParaRPr lang="en-GB" dirty="0"/>
          </a:p>
        </p:txBody>
      </p:sp>
      <p:sp>
        <p:nvSpPr>
          <p:cNvPr id="31748" name="Rectangle 4"/>
          <p:cNvSpPr>
            <a:spLocks noGrp="1"/>
          </p:cNvSpPr>
          <p:nvPr>
            <p:ph type="body" idx="4294967295"/>
          </p:nvPr>
        </p:nvSpPr>
        <p:spPr/>
        <p:txBody>
          <a:bodyPr/>
          <a:lstStyle/>
          <a:p>
            <a:r>
              <a:rPr lang="en-GB" smtClean="0"/>
              <a:t>Identity on the national and internatinal stage</a:t>
            </a:r>
          </a:p>
          <a:p>
            <a:r>
              <a:rPr lang="en-GB" smtClean="0"/>
              <a:t>Disputes over access to land</a:t>
            </a:r>
          </a:p>
          <a:p>
            <a:r>
              <a:rPr lang="en-GB" smtClean="0"/>
              <a:t>Access to education</a:t>
            </a:r>
          </a:p>
          <a:p>
            <a:r>
              <a:rPr lang="en-GB" smtClean="0"/>
              <a:t>Access to health care</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250</TotalTime>
  <Words>1185</Words>
  <Application>Microsoft Office PowerPoint</Application>
  <PresentationFormat>On-screen Show (4:3)</PresentationFormat>
  <Paragraphs>65</Paragraphs>
  <Slides>12</Slides>
  <Notes>10</Notes>
  <HiddenSlides>0</HiddenSlides>
  <MMClips>0</MMClips>
  <ScaleCrop>false</ScaleCrop>
  <HeadingPairs>
    <vt:vector size="6" baseType="variant">
      <vt:variant>
        <vt:lpstr>Fonts Used</vt:lpstr>
      </vt:variant>
      <vt:variant>
        <vt:i4>2</vt:i4>
      </vt:variant>
      <vt:variant>
        <vt:lpstr>Design Template</vt:lpstr>
      </vt:variant>
      <vt:variant>
        <vt:i4>1</vt:i4>
      </vt:variant>
      <vt:variant>
        <vt:lpstr>Slide Titles</vt:lpstr>
      </vt:variant>
      <vt:variant>
        <vt:i4>12</vt:i4>
      </vt:variant>
    </vt:vector>
  </HeadingPairs>
  <TitlesOfParts>
    <vt:vector size="15" baseType="lpstr">
      <vt:lpstr>Calibri</vt:lpstr>
      <vt:lpstr>Arial</vt:lpstr>
      <vt:lpstr>Office Theme</vt:lpstr>
      <vt:lpstr>The Fulani</vt:lpstr>
      <vt:lpstr>The largest nomadic group  in the world</vt:lpstr>
      <vt:lpstr>Terminology and representation: How do we name an ethnic group?</vt:lpstr>
      <vt:lpstr>And it gets even more complicated!</vt:lpstr>
      <vt:lpstr>Slide 5</vt:lpstr>
      <vt:lpstr>“We follow our cow…  and forget our home.” </vt:lpstr>
      <vt:lpstr>Reminder from lecture on pastoralists</vt:lpstr>
      <vt:lpstr>Other Means of Subsistence</vt:lpstr>
      <vt:lpstr>Social Organisation,  Marriage and Family Life</vt:lpstr>
      <vt:lpstr>Religion</vt:lpstr>
      <vt:lpstr>Fulani Relations with the Environment</vt:lpstr>
      <vt:lpstr>Implictions of Nomadism and Transhumance for the Fulani</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Fulani</dc:title>
  <dc:creator>Administrator</dc:creator>
  <cp:lastModifiedBy>sf001</cp:lastModifiedBy>
  <cp:revision>12</cp:revision>
  <dcterms:created xsi:type="dcterms:W3CDTF">2013-12-05T13:54:10Z</dcterms:created>
  <dcterms:modified xsi:type="dcterms:W3CDTF">2013-12-06T14:14:31Z</dcterms:modified>
</cp:coreProperties>
</file>