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69" r:id="rId4"/>
    <p:sldId id="270" r:id="rId5"/>
    <p:sldId id="273" r:id="rId6"/>
    <p:sldId id="274" r:id="rId7"/>
    <p:sldId id="275" r:id="rId8"/>
    <p:sldId id="271" r:id="rId9"/>
    <p:sldId id="256" r:id="rId10"/>
    <p:sldId id="276" r:id="rId11"/>
    <p:sldId id="257" r:id="rId12"/>
    <p:sldId id="258" r:id="rId13"/>
    <p:sldId id="259" r:id="rId14"/>
    <p:sldId id="260" r:id="rId15"/>
    <p:sldId id="261" r:id="rId16"/>
    <p:sldId id="262" r:id="rId17"/>
    <p:sldId id="263" r:id="rId18"/>
    <p:sldId id="265" r:id="rId19"/>
    <p:sldId id="266" r:id="rId20"/>
    <p:sldId id="272" r:id="rId21"/>
    <p:sldId id="277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72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058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340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1423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85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353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43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664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850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285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2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5334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F77266-B2A1-4E4D-ACD2-244FBCC2931E}" type="datetimeFigureOut">
              <a:rPr lang="en-GB" smtClean="0"/>
              <a:t>21/03/2017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0402BA1-9BA1-4F42-A352-41A7E6CA974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175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Classical Mythology and Art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Coursework feedback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5326" y="95841"/>
            <a:ext cx="2887986" cy="310396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2917" y="95841"/>
            <a:ext cx="5537915" cy="3236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41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2: close visual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0455" y="1845734"/>
            <a:ext cx="11784169" cy="402336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Highest marks were awarded for: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Very specific description and analysis of the image.</a:t>
            </a:r>
          </a:p>
          <a:p>
            <a:pPr marL="0" indent="0">
              <a:buNone/>
            </a:pPr>
            <a:r>
              <a:rPr lang="en-GB" sz="2800" dirty="0" err="1" smtClean="0"/>
              <a:t>Eg</a:t>
            </a:r>
            <a:r>
              <a:rPr lang="en-GB" sz="2800" dirty="0" smtClean="0"/>
              <a:t>: ‘The gesture of Zeus, with his arms raised above his head, expresses the alarm he may feel at the birth of Athene.  In contrast, her forward-leaning posture and shield-bearing forward arm show she is ready for battle from the moment of birth’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100% relevance to the image.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Consideration of how the image relates to written texts.</a:t>
            </a: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682580" y="5852543"/>
            <a:ext cx="10473100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If you have any questions about your mark, or the feedback you have received on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, please </a:t>
            </a:r>
            <a:r>
              <a:rPr lang="en-GB" sz="2400" b="1" dirty="0" smtClean="0"/>
              <a:t>email me.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212225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3: 1500 word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155" y="1845734"/>
            <a:ext cx="10640525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This essay is your chance to show your knowledge and understanding of </a:t>
            </a:r>
            <a:r>
              <a:rPr lang="en-GB" sz="2800" u="sng" dirty="0" smtClean="0"/>
              <a:t>broad mythological themes</a:t>
            </a:r>
            <a:r>
              <a:rPr lang="en-GB" sz="2800" dirty="0" smtClean="0"/>
              <a:t>, and </a:t>
            </a:r>
            <a:r>
              <a:rPr lang="en-GB" sz="2800" u="sng" dirty="0" smtClean="0"/>
              <a:t>specific texts and artworks</a:t>
            </a:r>
            <a:r>
              <a:rPr lang="en-GB" sz="28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Your essay should be based upon </a:t>
            </a:r>
            <a:r>
              <a:rPr lang="en-GB" sz="2800" u="sng" dirty="0" smtClean="0"/>
              <a:t>ancient sources </a:t>
            </a:r>
            <a:r>
              <a:rPr lang="en-GB" sz="2800" dirty="0" smtClean="0"/>
              <a:t>(written or visual), but supplemented by your reading of </a:t>
            </a:r>
            <a:r>
              <a:rPr lang="en-GB" sz="2800" u="sng" dirty="0" smtClean="0"/>
              <a:t>secondary literature</a:t>
            </a:r>
            <a:r>
              <a:rPr lang="en-GB" sz="28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You will have a choice of three essay questions.</a:t>
            </a:r>
          </a:p>
        </p:txBody>
      </p:sp>
    </p:spTree>
    <p:extLst>
      <p:ext uri="{BB962C8B-B14F-4D97-AF65-F5344CB8AC3E}">
        <p14:creationId xmlns:p14="http://schemas.microsoft.com/office/powerpoint/2010/main" val="261347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3: 1500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155" y="1845734"/>
            <a:ext cx="10640525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1.	Why were myths of gods, monsters, and heroes important to ancient Greek and Roman societies</a:t>
            </a:r>
            <a:r>
              <a:rPr lang="en-GB" sz="2800" dirty="0" smtClean="0"/>
              <a:t>?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2.	Are written sources or visual art more useful to our understanding of ancient mythology</a:t>
            </a:r>
            <a:r>
              <a:rPr lang="en-GB" sz="2800" dirty="0" smtClean="0"/>
              <a:t>?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3.	‘All ancient mythology is fundamentally misogynistic’.  To what extent do you agree with this statement?</a:t>
            </a:r>
          </a:p>
          <a:p>
            <a:pPr marL="0" indent="0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18858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Essay-writing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372" y="1737360"/>
            <a:ext cx="10777308" cy="402336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Use clear paragraphs:</a:t>
            </a:r>
          </a:p>
          <a:p>
            <a:pPr marL="0" indent="0">
              <a:buNone/>
            </a:pPr>
            <a:r>
              <a:rPr lang="en-GB" sz="2800" b="1" dirty="0" smtClean="0"/>
              <a:t>P</a:t>
            </a:r>
            <a:r>
              <a:rPr lang="en-GB" sz="2800" dirty="0" smtClean="0"/>
              <a:t>OINT ‘Some myths are misogynistic in their association of women with animals’ </a:t>
            </a:r>
          </a:p>
          <a:p>
            <a:pPr marL="0" indent="0">
              <a:buNone/>
            </a:pPr>
            <a:r>
              <a:rPr lang="en-GB" sz="2800" b="1" dirty="0" smtClean="0"/>
              <a:t>E</a:t>
            </a:r>
            <a:r>
              <a:rPr lang="en-GB" sz="2800" dirty="0" smtClean="0"/>
              <a:t>VIDENCE ‘For example, the myth of the pig-women portrays women as lazy and ugly’</a:t>
            </a:r>
          </a:p>
          <a:p>
            <a:pPr marL="0" indent="0">
              <a:buNone/>
            </a:pPr>
            <a:r>
              <a:rPr lang="en-GB" sz="2800" b="1" dirty="0" smtClean="0"/>
              <a:t>E</a:t>
            </a:r>
            <a:r>
              <a:rPr lang="en-GB" sz="2800" dirty="0" smtClean="0"/>
              <a:t>xplanation ‘The author describes them as ‘a curse upon the earth and an insult to pigs everywhere’.  This is a clear  negative value judgement about women and pigs.’</a:t>
            </a:r>
          </a:p>
          <a:p>
            <a:pPr marL="0" indent="0">
              <a:buNone/>
            </a:pPr>
            <a:r>
              <a:rPr lang="en-GB" sz="2800" b="1" dirty="0" smtClean="0"/>
              <a:t>L</a:t>
            </a:r>
            <a:r>
              <a:rPr lang="en-GB" sz="2800" dirty="0" smtClean="0"/>
              <a:t>INK ‘This myth is misogynistic because it depicts women with negative attributes and does not provide them with their own voice.’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21591" y="103031"/>
            <a:ext cx="2197591" cy="2197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67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Essay-writing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Use complete sentences, but keep them short and clear:</a:t>
            </a:r>
          </a:p>
          <a:p>
            <a:pPr marL="0" indent="0">
              <a:buNone/>
            </a:pPr>
            <a:r>
              <a:rPr lang="en-GB" sz="2800" dirty="0" smtClean="0"/>
              <a:t>‘The story of the pig-women is traditional.  As opposed to written myths which were less traditional in form.’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/>
              <a:t>‘The story of the pig-women is traditional, written myths tended to be less traditional, despite its significant prevalence in the remaining literature it is not depicted in art, this could be a sign that it was not an easy story for artists to depict, it needs skills of drawing pigs and drawing women.’</a:t>
            </a:r>
          </a:p>
        </p:txBody>
      </p:sp>
      <p:sp>
        <p:nvSpPr>
          <p:cNvPr id="5" name="Multiply 4"/>
          <p:cNvSpPr/>
          <p:nvPr/>
        </p:nvSpPr>
        <p:spPr>
          <a:xfrm>
            <a:off x="7289442" y="2086377"/>
            <a:ext cx="1403797" cy="1403797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2455" y="3550755"/>
            <a:ext cx="2304202" cy="2318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15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Essay-writing tips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‘The story of the pig-women in traditional</a:t>
            </a:r>
            <a:r>
              <a:rPr lang="en-GB" sz="3200" b="1" dirty="0" smtClean="0"/>
              <a:t>.</a:t>
            </a:r>
            <a:r>
              <a:rPr lang="en-GB" sz="2800" dirty="0" smtClean="0"/>
              <a:t>  Written myths tended to be less traditional</a:t>
            </a:r>
            <a:r>
              <a:rPr lang="en-GB" sz="3600" b="1" dirty="0" smtClean="0"/>
              <a:t>.  </a:t>
            </a:r>
            <a:r>
              <a:rPr lang="en-GB" sz="2800" dirty="0"/>
              <a:t>D</a:t>
            </a:r>
            <a:r>
              <a:rPr lang="en-GB" sz="2800" dirty="0" smtClean="0"/>
              <a:t>espite its significant prevalence in the remaining literature it is not depicted in art</a:t>
            </a:r>
            <a:r>
              <a:rPr lang="en-GB" sz="3600" b="1" dirty="0" smtClean="0"/>
              <a:t>; </a:t>
            </a:r>
            <a:r>
              <a:rPr lang="en-GB" sz="2800" dirty="0" smtClean="0"/>
              <a:t>this could be a sign that it was not an easy story for artists to depict,  </a:t>
            </a:r>
            <a:r>
              <a:rPr lang="en-GB" sz="3600" b="1" dirty="0" smtClean="0"/>
              <a:t>because</a:t>
            </a:r>
            <a:r>
              <a:rPr lang="en-GB" sz="2800" dirty="0" smtClean="0"/>
              <a:t> it requires skills of drawing pigs and drawing women.’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0071" y="4105073"/>
            <a:ext cx="2228850" cy="2047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964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Coursework 3: 1500 essay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4700" y="1737360"/>
            <a:ext cx="11475076" cy="4503551"/>
          </a:xfrm>
        </p:spPr>
        <p:txBody>
          <a:bodyPr>
            <a:normAutofit/>
          </a:bodyPr>
          <a:lstStyle/>
          <a:p>
            <a:pPr lvl="0">
              <a:buFont typeface="Arial" panose="020B0604020202020204" pitchFamily="34" charset="0"/>
              <a:buChar char="•"/>
            </a:pPr>
            <a:r>
              <a:rPr lang="en-GB" sz="2800" dirty="0"/>
              <a:t>In answering your chosen question, you should make reference to </a:t>
            </a:r>
            <a:r>
              <a:rPr lang="en-GB" sz="2800" b="1" dirty="0"/>
              <a:t>at least three ancient written sources</a:t>
            </a:r>
            <a:r>
              <a:rPr lang="en-GB" sz="2800" dirty="0"/>
              <a:t> and </a:t>
            </a:r>
            <a:r>
              <a:rPr lang="en-GB" sz="2800" b="1" dirty="0"/>
              <a:t>at least three ancient artworks.</a:t>
            </a:r>
            <a:endParaRPr lang="en-GB" sz="2800" dirty="0"/>
          </a:p>
          <a:p>
            <a:pPr lvl="0">
              <a:buFont typeface="Arial" panose="020B0604020202020204" pitchFamily="34" charset="0"/>
              <a:buChar char="•"/>
            </a:pPr>
            <a:r>
              <a:rPr lang="en-GB" sz="2800" dirty="0"/>
              <a:t>Ancient artworks should be illustrated with images, placed at the end of your essay and labelled with all identifying information (date, place of origin, material </a:t>
            </a:r>
            <a:r>
              <a:rPr lang="en-GB" sz="2800" dirty="0" err="1"/>
              <a:t>etc</a:t>
            </a:r>
            <a:r>
              <a:rPr lang="en-GB" sz="2800" dirty="0"/>
              <a:t>).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2800" dirty="0"/>
              <a:t>Your bibliography should contain </a:t>
            </a:r>
            <a:r>
              <a:rPr lang="en-GB" sz="2800" b="1" dirty="0"/>
              <a:t>at least four works of secondary literature </a:t>
            </a:r>
            <a:r>
              <a:rPr lang="en-GB" sz="2800" dirty="0"/>
              <a:t>which you have consulted and referred to in your essay.</a:t>
            </a:r>
          </a:p>
          <a:p>
            <a:pPr lvl="0">
              <a:buFont typeface="Arial" panose="020B0604020202020204" pitchFamily="34" charset="0"/>
              <a:buChar char="•"/>
            </a:pPr>
            <a:r>
              <a:rPr lang="en-GB" sz="2800" dirty="0"/>
              <a:t>Your essay should be formatted according to department guidelines (see department handbook) and should contain correctly-formatted footnotes and bibliography (containing ONLY items referred to in footnotes). 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800" dirty="0"/>
          </a:p>
        </p:txBody>
      </p:sp>
      <p:sp>
        <p:nvSpPr>
          <p:cNvPr id="4" name="TextBox 3"/>
          <p:cNvSpPr txBox="1"/>
          <p:nvPr/>
        </p:nvSpPr>
        <p:spPr>
          <a:xfrm>
            <a:off x="2659489" y="2509505"/>
            <a:ext cx="6645498" cy="216879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91440" lvl="0" indent="-9144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Wingdings" panose="05000000000000000000" pitchFamily="2" charset="2"/>
              <a:buChar char="Ø"/>
            </a:pPr>
            <a:endParaRPr lang="en-GB" sz="2800" dirty="0">
              <a:solidFill>
                <a:srgbClr val="000000">
                  <a:lumMod val="75000"/>
                  <a:lumOff val="25000"/>
                </a:srgbClr>
              </a:solidFill>
            </a:endParaRPr>
          </a:p>
          <a:p>
            <a:pPr marL="91440" lvl="0" indent="-91440" algn="ctr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Due date: 2</a:t>
            </a:r>
            <a:r>
              <a:rPr lang="en-GB" sz="3200" baseline="300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nd</a:t>
            </a:r>
            <a:r>
              <a:rPr lang="en-GB" sz="32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 May</a:t>
            </a:r>
          </a:p>
          <a:p>
            <a:pPr marL="91440" lvl="0" indent="-91440" algn="ctr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rgbClr val="E48312"/>
              </a:buClr>
              <a:buSzPct val="100000"/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Individual meetings: 25</a:t>
            </a:r>
            <a:r>
              <a:rPr lang="en-GB" sz="3200" baseline="300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th</a:t>
            </a:r>
            <a:r>
              <a:rPr lang="en-GB" sz="3200" dirty="0">
                <a:solidFill>
                  <a:srgbClr val="000000">
                    <a:lumMod val="75000"/>
                    <a:lumOff val="25000"/>
                  </a:srgbClr>
                </a:solidFill>
              </a:rPr>
              <a:t> </a:t>
            </a:r>
            <a:r>
              <a:rPr lang="en-GB" sz="3200" dirty="0" smtClean="0">
                <a:solidFill>
                  <a:srgbClr val="000000">
                    <a:lumMod val="75000"/>
                    <a:lumOff val="25000"/>
                  </a:srgbClr>
                </a:solidFill>
              </a:rPr>
              <a:t>April (sign up on Moodle</a:t>
            </a:r>
            <a:r>
              <a:rPr lang="en-GB" sz="3200" dirty="0" smtClean="0">
                <a:solidFill>
                  <a:srgbClr val="000000">
                    <a:lumMod val="75000"/>
                    <a:lumOff val="25000"/>
                  </a:srgb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84755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/>
              <a:t>Classical Mythology and Art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political uses of myth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474" y="0"/>
            <a:ext cx="5272491" cy="347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86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 uses of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372" y="1845734"/>
            <a:ext cx="10777308" cy="40233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Although mythology was used for entertainment and decorative purposes, it also had a more important meaning in ancient societies.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Myths could be used to express identity, and that identity could be moulded or manipulated by those in power.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smtClean="0"/>
              <a:t>Myths could be used to increase or legitimise power.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93007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political uses of myth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athens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26078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Founding myth: </a:t>
            </a:r>
            <a:r>
              <a:rPr lang="en-GB" sz="2800" dirty="0" err="1" smtClean="0"/>
              <a:t>Erechtheus</a:t>
            </a:r>
            <a:r>
              <a:rPr lang="en-GB" sz="2800" dirty="0" smtClean="0"/>
              <a:t>, Poseidon and Athena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The Acropolis and the Parthenon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 smtClean="0"/>
              <a:t>In seminars: the </a:t>
            </a:r>
            <a:r>
              <a:rPr lang="en-GB" sz="2400" dirty="0" err="1" smtClean="0"/>
              <a:t>Tyrannicides</a:t>
            </a:r>
            <a:endParaRPr lang="en-GB" sz="2400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rome</a:t>
            </a:r>
            <a:endParaRPr lang="en-GB" sz="28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26078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Founding myth: Romulus and Remus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Augustus and the tripod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Emperors as heroes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68188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myths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9397" y="1845733"/>
            <a:ext cx="10666283" cy="4426277"/>
          </a:xfrm>
        </p:spPr>
        <p:txBody>
          <a:bodyPr>
            <a:normAutofit/>
          </a:bodyPr>
          <a:lstStyle/>
          <a:p>
            <a:pPr algn="ctr"/>
            <a:r>
              <a:rPr lang="en-GB" sz="3600" dirty="0" smtClean="0"/>
              <a:t>Why are foundation myths important for a city/state?</a:t>
            </a:r>
            <a:endParaRPr lang="en-GB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Often emphasise </a:t>
            </a:r>
            <a:r>
              <a:rPr lang="en-GB" sz="2800" i="1" dirty="0" smtClean="0"/>
              <a:t>autochthony</a:t>
            </a:r>
            <a:r>
              <a:rPr lang="en-GB" sz="2800" dirty="0" smtClean="0"/>
              <a:t> – that the people who live in a city have always lived there, belong there, and the city belongs to them.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Often provide links to the gods, showing the privileged position of the city.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Can provide legitimacy to the current form of government or current leader.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 smtClean="0"/>
              <a:t>Provide a sense of common unifying identity.</a:t>
            </a:r>
          </a:p>
        </p:txBody>
      </p:sp>
    </p:spTree>
    <p:extLst>
      <p:ext uri="{BB962C8B-B14F-4D97-AF65-F5344CB8AC3E}">
        <p14:creationId xmlns:p14="http://schemas.microsoft.com/office/powerpoint/2010/main" val="343454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Athens: foundation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54973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Key figures: Poseidon, Athena, </a:t>
            </a:r>
            <a:r>
              <a:rPr lang="en-GB" sz="2800" dirty="0" err="1" smtClean="0"/>
              <a:t>Erechtheus</a:t>
            </a:r>
            <a:r>
              <a:rPr lang="en-GB" sz="2800" dirty="0" smtClean="0"/>
              <a:t> (first king of Athens).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30" y="2395470"/>
            <a:ext cx="5014175" cy="24287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35878"/>
          <a:stretch/>
        </p:blipFill>
        <p:spPr>
          <a:xfrm>
            <a:off x="3676559" y="2583032"/>
            <a:ext cx="3699725" cy="32310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6659" y="2566795"/>
            <a:ext cx="4849783" cy="324733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7572777" y="759854"/>
            <a:ext cx="2923505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Herodotus 8.54; Pausanias 6; </a:t>
            </a:r>
            <a:r>
              <a:rPr lang="en-GB" dirty="0" err="1" smtClean="0"/>
              <a:t>Apollodorus</a:t>
            </a:r>
            <a:r>
              <a:rPr lang="en-GB" dirty="0" smtClean="0"/>
              <a:t> 3.14.1; Plutarch </a:t>
            </a:r>
            <a:r>
              <a:rPr lang="en-GB" i="1" dirty="0" err="1" smtClean="0"/>
              <a:t>Moralia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42358" y="3224905"/>
            <a:ext cx="5449642" cy="3633095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845542" y="3344406"/>
            <a:ext cx="8561875" cy="107721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How should we interpret this myth as an expression of Athenian identity?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89707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Acropolis and Parthenon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913" y="1845734"/>
            <a:ext cx="10614767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Acropolis is a natural feature and the most ancient and sacred centre of the city.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Persians destroy the citadel 480 BC; are defeated 479 BC.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460-429 BC: Pericles leads reconstruction of Agora, Acropolis and Parthenon (438-432).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‘‘there </a:t>
            </a:r>
            <a:r>
              <a:rPr lang="en-GB" sz="2800" dirty="0"/>
              <a:t>are mighty monuments of our power which will make us the wonder of this and of succeeding </a:t>
            </a:r>
            <a:r>
              <a:rPr lang="en-GB" sz="2800" dirty="0" smtClean="0"/>
              <a:t>ages’’ </a:t>
            </a:r>
            <a:r>
              <a:rPr lang="en-GB" sz="2400" dirty="0" smtClean="0"/>
              <a:t>(Pericles’ funeral oration, Thucydides (2.35-46)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32890"/>
          <a:stretch/>
        </p:blipFill>
        <p:spPr>
          <a:xfrm>
            <a:off x="8193117" y="108374"/>
            <a:ext cx="3831458" cy="1737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398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Parthenon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639" y="2081810"/>
            <a:ext cx="5298314" cy="402336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Doric temple, following conventional architectural styles.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 300 by 150 </a:t>
            </a:r>
            <a:r>
              <a:rPr lang="en-GB" sz="2800" dirty="0" smtClean="0"/>
              <a:t>metres;70 </a:t>
            </a:r>
            <a:r>
              <a:rPr lang="en-GB" sz="2800" dirty="0"/>
              <a:t>metres </a:t>
            </a:r>
            <a:r>
              <a:rPr lang="en-GB" sz="2800" dirty="0" smtClean="0"/>
              <a:t>high.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Architects </a:t>
            </a:r>
            <a:r>
              <a:rPr lang="en-GB" sz="2800" dirty="0" err="1"/>
              <a:t>Iktinos</a:t>
            </a:r>
            <a:r>
              <a:rPr lang="en-GB" sz="2800" dirty="0"/>
              <a:t> and </a:t>
            </a:r>
            <a:r>
              <a:rPr lang="en-GB" sz="2800" dirty="0" err="1" smtClean="0"/>
              <a:t>Kallikratis</a:t>
            </a:r>
            <a:r>
              <a:rPr lang="en-GB" sz="2800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 smtClean="0"/>
              <a:t>Home to chryselephantine statue of Athena Parthenos (the maiden).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61953" y="1011981"/>
            <a:ext cx="6254035" cy="41693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9430" y="601849"/>
            <a:ext cx="4286250" cy="571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03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Parthenon: sculpture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2350" y="1737360"/>
            <a:ext cx="11668259" cy="490279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4000" dirty="0"/>
              <a:t>92 </a:t>
            </a:r>
            <a:r>
              <a:rPr lang="en-GB" sz="4000" dirty="0" err="1"/>
              <a:t>metopes</a:t>
            </a:r>
            <a:r>
              <a:rPr lang="en-GB" sz="4000" dirty="0"/>
              <a:t> </a:t>
            </a:r>
            <a:endParaRPr lang="en-GB" sz="40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sz="4000" dirty="0" smtClean="0"/>
          </a:p>
          <a:p>
            <a:pPr>
              <a:buFont typeface="Wingdings" panose="05000000000000000000" pitchFamily="2" charset="2"/>
              <a:buChar char="§"/>
            </a:pPr>
            <a:endParaRPr lang="en-GB" sz="40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4000" dirty="0" smtClean="0"/>
              <a:t>Frieze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4000" dirty="0"/>
          </a:p>
          <a:p>
            <a:pPr>
              <a:buFont typeface="Wingdings" panose="05000000000000000000" pitchFamily="2" charset="2"/>
              <a:buChar char="§"/>
            </a:pPr>
            <a:endParaRPr lang="en-GB" sz="40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4000" dirty="0" smtClean="0"/>
              <a:t>East and west pediments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4293" y="1436578"/>
            <a:ext cx="4336316" cy="52035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1832" y="2563821"/>
            <a:ext cx="5806024" cy="2949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06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Parthenon: </a:t>
            </a:r>
            <a:r>
              <a:rPr lang="en-GB" dirty="0" err="1" smtClean="0"/>
              <a:t>metopes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911" y="1737360"/>
            <a:ext cx="10058400" cy="442794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/>
              <a:t>32 along the long sides and 14 on each of the </a:t>
            </a:r>
            <a:r>
              <a:rPr lang="en-GB" sz="3200" dirty="0" smtClean="0"/>
              <a:t>short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East </a:t>
            </a:r>
            <a:r>
              <a:rPr lang="en-GB" sz="3200" dirty="0" err="1" smtClean="0"/>
              <a:t>metopes</a:t>
            </a:r>
            <a:r>
              <a:rPr lang="en-GB" sz="3200" dirty="0" smtClean="0"/>
              <a:t>: Gigantomachy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West </a:t>
            </a:r>
            <a:r>
              <a:rPr lang="en-GB" sz="3200" dirty="0" err="1" smtClean="0"/>
              <a:t>metopes</a:t>
            </a:r>
            <a:r>
              <a:rPr lang="en-GB" sz="3200" dirty="0" smtClean="0"/>
              <a:t>: </a:t>
            </a:r>
            <a:r>
              <a:rPr lang="en-GB" sz="3200" dirty="0" err="1" smtClean="0"/>
              <a:t>Amazonomachy</a:t>
            </a:r>
            <a:endParaRPr lang="en-GB" sz="3200" dirty="0" smtClean="0"/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North </a:t>
            </a:r>
            <a:r>
              <a:rPr lang="en-GB" sz="3200" dirty="0" err="1" smtClean="0"/>
              <a:t>metopes</a:t>
            </a:r>
            <a:r>
              <a:rPr lang="en-GB" sz="3200" dirty="0" smtClean="0"/>
              <a:t>: fall of Troy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200" dirty="0" smtClean="0"/>
              <a:t>South </a:t>
            </a:r>
            <a:r>
              <a:rPr lang="en-GB" sz="3200" dirty="0" err="1" smtClean="0"/>
              <a:t>metopes</a:t>
            </a:r>
            <a:r>
              <a:rPr lang="en-GB" sz="3200" dirty="0" smtClean="0"/>
              <a:t>: </a:t>
            </a:r>
            <a:r>
              <a:rPr lang="en-GB" sz="3200" dirty="0" err="1" smtClean="0"/>
              <a:t>Lapiths</a:t>
            </a:r>
            <a:r>
              <a:rPr lang="en-GB" sz="3200" dirty="0" smtClean="0"/>
              <a:t> and Centaurs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2472" y="1887565"/>
            <a:ext cx="4476195" cy="42777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6909" y="1887565"/>
            <a:ext cx="4787319" cy="455836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08416" y="722994"/>
            <a:ext cx="10236128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What is the common theme of all these topics?</a:t>
            </a:r>
          </a:p>
          <a:p>
            <a:pPr algn="ctr"/>
            <a:r>
              <a:rPr lang="en-GB" sz="2800" dirty="0" smtClean="0"/>
              <a:t>Why have these topics been chosen to decorate the Parthenon?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67973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Parthenon: pediments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West pediment: contest of Athena and Poseidon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214" y="3002415"/>
            <a:ext cx="11691762" cy="228162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3442" r="32305"/>
          <a:stretch/>
        </p:blipFill>
        <p:spPr>
          <a:xfrm>
            <a:off x="2614413" y="2623800"/>
            <a:ext cx="6529588" cy="3717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16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Parthenon: pediments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East pediment: birth of Athena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008416" y="722994"/>
            <a:ext cx="10236128" cy="95410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What is the common theme of all these topics?</a:t>
            </a:r>
          </a:p>
          <a:p>
            <a:pPr algn="ctr"/>
            <a:r>
              <a:rPr lang="en-GB" sz="2800" dirty="0" smtClean="0"/>
              <a:t>Why have these topics been chosen to decorate the Parthenon?</a:t>
            </a:r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723" y="3177996"/>
            <a:ext cx="11336537" cy="254022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"/>
          <a:srcRect l="37689" t="19689" r="38524"/>
          <a:stretch/>
        </p:blipFill>
        <p:spPr>
          <a:xfrm>
            <a:off x="3438658" y="2395470"/>
            <a:ext cx="5589431" cy="4228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82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political uses of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Theseus: mythical king of </a:t>
            </a:r>
            <a:r>
              <a:rPr lang="en-GB" sz="2800" dirty="0" smtClean="0"/>
              <a:t>Athens; slayer of Minotaur; fought with </a:t>
            </a:r>
            <a:r>
              <a:rPr lang="en-GB" sz="2800" dirty="0" err="1" smtClean="0"/>
              <a:t>La</a:t>
            </a:r>
            <a:r>
              <a:rPr lang="en-GB" sz="2800" dirty="0" err="1" smtClean="0"/>
              <a:t>piths</a:t>
            </a:r>
            <a:r>
              <a:rPr lang="en-GB" sz="2800" dirty="0" smtClean="0"/>
              <a:t> against Centaurs; </a:t>
            </a:r>
            <a:r>
              <a:rPr lang="en-GB" sz="2800" dirty="0" smtClean="0"/>
              <a:t>unified the demes into one territory (</a:t>
            </a:r>
            <a:r>
              <a:rPr lang="en-GB" sz="2800" i="1" dirty="0" err="1" smtClean="0"/>
              <a:t>sunoikismos</a:t>
            </a:r>
            <a:r>
              <a:rPr lang="en-GB" sz="2800" dirty="0" smtClean="0"/>
              <a:t>); precursor to democracy; Athenian ‘national hero’.</a:t>
            </a:r>
          </a:p>
          <a:p>
            <a:pPr marL="0" indent="0">
              <a:buNone/>
            </a:pPr>
            <a:endParaRPr lang="en-GB" sz="2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Tragedy: </a:t>
            </a:r>
            <a:r>
              <a:rPr lang="en-GB" sz="2800" i="1" dirty="0" smtClean="0"/>
              <a:t>Medea</a:t>
            </a:r>
            <a:r>
              <a:rPr lang="en-GB" sz="2800" dirty="0" smtClean="0"/>
              <a:t> shows danger of women/ foreigners; </a:t>
            </a:r>
            <a:r>
              <a:rPr lang="en-GB" sz="2800" i="1" dirty="0" smtClean="0"/>
              <a:t>Oedipus</a:t>
            </a:r>
            <a:r>
              <a:rPr lang="en-GB" sz="2800" dirty="0" smtClean="0"/>
              <a:t> shows importance of good leadership; </a:t>
            </a:r>
            <a:r>
              <a:rPr lang="en-GB" sz="2800" i="1" dirty="0" smtClean="0"/>
              <a:t>Antigone </a:t>
            </a:r>
            <a:r>
              <a:rPr lang="en-GB" sz="2800" dirty="0"/>
              <a:t> </a:t>
            </a:r>
            <a:r>
              <a:rPr lang="en-GB" sz="2800" dirty="0" smtClean="0"/>
              <a:t>shows conflict of family and state.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The </a:t>
            </a:r>
            <a:r>
              <a:rPr lang="en-GB" sz="2800" dirty="0" err="1" smtClean="0"/>
              <a:t>Tyrannicides</a:t>
            </a:r>
            <a:r>
              <a:rPr lang="en-GB" sz="2800" dirty="0" smtClean="0"/>
              <a:t>: in today’s seminars.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6222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Athens: political uses of myth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31858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Myth creates unified Athenian identity, defined in opposition to barbarian “others” (Amazons, Centaurs, Giants, Trojans)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Myth shows patronage of Athena, and the rightful possession of the city by Athenians (</a:t>
            </a:r>
            <a:r>
              <a:rPr lang="en-GB" sz="3200" i="1" dirty="0" smtClean="0"/>
              <a:t>autochthony</a:t>
            </a:r>
            <a:r>
              <a:rPr lang="en-GB" sz="3200" dirty="0" smtClean="0"/>
              <a:t>).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2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 smtClean="0"/>
              <a:t>Myth demonstrates the political power of Athens over the rest of Greece.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396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428</TotalTime>
  <Words>1133</Words>
  <Application>Microsoft Office PowerPoint</Application>
  <PresentationFormat>Widescreen</PresentationFormat>
  <Paragraphs>110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Calibri Light</vt:lpstr>
      <vt:lpstr>Wingdings</vt:lpstr>
      <vt:lpstr>Retrospect</vt:lpstr>
      <vt:lpstr>Classical Mythology and Art</vt:lpstr>
      <vt:lpstr>Coursework 2: close visual analysis</vt:lpstr>
      <vt:lpstr>Coursework 3: 1500 word essay</vt:lpstr>
      <vt:lpstr>Coursework 3: 1500 essay</vt:lpstr>
      <vt:lpstr>Essay-writing tips</vt:lpstr>
      <vt:lpstr>Essay-writing tips</vt:lpstr>
      <vt:lpstr>Essay-writing tips</vt:lpstr>
      <vt:lpstr>Coursework 3: 1500 essay</vt:lpstr>
      <vt:lpstr>Classical Mythology and Art</vt:lpstr>
      <vt:lpstr>Political uses of myth</vt:lpstr>
      <vt:lpstr>The political uses of myth</vt:lpstr>
      <vt:lpstr>Foundation myths</vt:lpstr>
      <vt:lpstr>Athens: foundation myth</vt:lpstr>
      <vt:lpstr>The Acropolis and Parthenon</vt:lpstr>
      <vt:lpstr>The Parthenon</vt:lpstr>
      <vt:lpstr>The Parthenon: sculpture</vt:lpstr>
      <vt:lpstr>The Parthenon: metopes</vt:lpstr>
      <vt:lpstr>The Parthenon: pediments</vt:lpstr>
      <vt:lpstr>The Parthenon: pediments</vt:lpstr>
      <vt:lpstr>Other political uses of myth</vt:lpstr>
      <vt:lpstr>Athens: political uses of myth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Classical Mythology and Art</dc:title>
  <dc:creator>Catherine Goode</dc:creator>
  <cp:lastModifiedBy>Catherine Rozier</cp:lastModifiedBy>
  <cp:revision>43</cp:revision>
  <dcterms:created xsi:type="dcterms:W3CDTF">2017-03-15T15:06:02Z</dcterms:created>
  <dcterms:modified xsi:type="dcterms:W3CDTF">2017-03-21T11:02:59Z</dcterms:modified>
</cp:coreProperties>
</file>