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omments/comment1.xml" ContentType="application/vnd.openxmlformats-officedocument.presentationml.comments+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9" r:id="rId1"/>
  </p:sldMasterIdLst>
  <p:notesMasterIdLst>
    <p:notesMasterId r:id="rId21"/>
  </p:notesMasterIdLst>
  <p:sldIdLst>
    <p:sldId id="256" r:id="rId2"/>
    <p:sldId id="257" r:id="rId3"/>
    <p:sldId id="288" r:id="rId4"/>
    <p:sldId id="265" r:id="rId5"/>
    <p:sldId id="259" r:id="rId6"/>
    <p:sldId id="266" r:id="rId7"/>
    <p:sldId id="287" r:id="rId8"/>
    <p:sldId id="279" r:id="rId9"/>
    <p:sldId id="281" r:id="rId10"/>
    <p:sldId id="289" r:id="rId11"/>
    <p:sldId id="290" r:id="rId12"/>
    <p:sldId id="283" r:id="rId13"/>
    <p:sldId id="282" r:id="rId14"/>
    <p:sldId id="280" r:id="rId15"/>
    <p:sldId id="267" r:id="rId16"/>
    <p:sldId id="286" r:id="rId17"/>
    <p:sldId id="262" r:id="rId18"/>
    <p:sldId id="270" r:id="rId19"/>
    <p:sldId id="271" r:id="rId20"/>
  </p:sldIdLst>
  <p:sldSz cx="12192000" cy="6858000"/>
  <p:notesSz cx="6889750" cy="1002188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Seymour-Davies, Sean" initials="SS" lastIdx="1" clrIdx="0">
    <p:extLst>
      <p:ext uri="{19B8F6BF-5375-455C-9EA6-DF929625EA0E}">
        <p15:presenceInfo xmlns:p15="http://schemas.microsoft.com/office/powerpoint/2012/main" userId="S-1-5-21-1791201449-2072700295-2849167231-6580"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varScale="1">
        <p:scale>
          <a:sx n="78" d="100"/>
          <a:sy n="78" d="100"/>
        </p:scale>
        <p:origin x="878"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commentAuthors" Target="commentAuthors.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22-11-07T19:08:35.271" idx="1">
    <p:pos x="10" y="10"/>
    <p:text/>
    <p:extLst>
      <p:ext uri="{C676402C-5697-4E1C-873F-D02D1690AC5C}">
        <p15:threadingInfo xmlns:p15="http://schemas.microsoft.com/office/powerpoint/2012/main" timeZoneBias="0"/>
      </p:ext>
    </p:extLst>
  </p:cm>
</p: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6088" cy="50165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902075" y="0"/>
            <a:ext cx="2986088" cy="501650"/>
          </a:xfrm>
          <a:prstGeom prst="rect">
            <a:avLst/>
          </a:prstGeom>
        </p:spPr>
        <p:txBody>
          <a:bodyPr vert="horz" lIns="91440" tIns="45720" rIns="91440" bIns="45720" rtlCol="0"/>
          <a:lstStyle>
            <a:lvl1pPr algn="r">
              <a:defRPr sz="1200"/>
            </a:lvl1pPr>
          </a:lstStyle>
          <a:p>
            <a:fld id="{DB4389CA-C3AF-4934-B2F1-2B35161FF15B}" type="datetimeFigureOut">
              <a:rPr lang="en-GB" smtClean="0"/>
              <a:t>04/12/2025</a:t>
            </a:fld>
            <a:endParaRPr lang="en-GB"/>
          </a:p>
        </p:txBody>
      </p:sp>
      <p:sp>
        <p:nvSpPr>
          <p:cNvPr id="4" name="Slide Image Placeholder 3"/>
          <p:cNvSpPr>
            <a:spLocks noGrp="1" noRot="1" noChangeAspect="1"/>
          </p:cNvSpPr>
          <p:nvPr>
            <p:ph type="sldImg" idx="2"/>
          </p:nvPr>
        </p:nvSpPr>
        <p:spPr>
          <a:xfrm>
            <a:off x="438150" y="1252538"/>
            <a:ext cx="6013450" cy="3382962"/>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8975" y="4822825"/>
            <a:ext cx="5511800" cy="3946525"/>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9520238"/>
            <a:ext cx="2986088" cy="50165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902075" y="9520238"/>
            <a:ext cx="2986088" cy="501650"/>
          </a:xfrm>
          <a:prstGeom prst="rect">
            <a:avLst/>
          </a:prstGeom>
        </p:spPr>
        <p:txBody>
          <a:bodyPr vert="horz" lIns="91440" tIns="45720" rIns="91440" bIns="45720" rtlCol="0" anchor="b"/>
          <a:lstStyle>
            <a:lvl1pPr algn="r">
              <a:defRPr sz="1200"/>
            </a:lvl1pPr>
          </a:lstStyle>
          <a:p>
            <a:fld id="{D03F050C-0279-4723-8379-B6677EDBC5E4}" type="slidenum">
              <a:rPr lang="en-GB" smtClean="0"/>
              <a:t>‹#›</a:t>
            </a:fld>
            <a:endParaRPr lang="en-GB"/>
          </a:p>
        </p:txBody>
      </p:sp>
    </p:spTree>
    <p:extLst>
      <p:ext uri="{BB962C8B-B14F-4D97-AF65-F5344CB8AC3E}">
        <p14:creationId xmlns:p14="http://schemas.microsoft.com/office/powerpoint/2010/main" val="13951580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According to new research recently published by (Public health Wales, 2024) there is a continuing rise in mental health difficulties among children and young people. With the largest increases being seen are emotional difficulties such as anxiety and depression. It's important to note that these trends began to rise before the COVID-19 pandemic. The results show that the amount of diagnosed mental health conditions in children and young people has doubled over the past two decades from one in 10 in 2004 to one in five in 2023.</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As youth workers we have a big role to play by being consistent, non judgmental and open access support resource that young people aged 11-25 can access based on a voluntary relationship. (CLD, 2020 NOS YW18) outlines how youth work aims to support young people with their emotional wellbeing and mental health, when medical concerns are identified we can support by ensuring the correct support services are in place. </a:t>
            </a:r>
          </a:p>
          <a:p>
            <a:endParaRPr lang="en-GB" dirty="0"/>
          </a:p>
        </p:txBody>
      </p:sp>
      <p:sp>
        <p:nvSpPr>
          <p:cNvPr id="4" name="Slide Number Placeholder 3"/>
          <p:cNvSpPr>
            <a:spLocks noGrp="1"/>
          </p:cNvSpPr>
          <p:nvPr>
            <p:ph type="sldNum" sz="quarter" idx="5"/>
          </p:nvPr>
        </p:nvSpPr>
        <p:spPr/>
        <p:txBody>
          <a:bodyPr/>
          <a:lstStyle/>
          <a:p>
            <a:fld id="{D03F050C-0279-4723-8379-B6677EDBC5E4}" type="slidenum">
              <a:rPr lang="en-GB" smtClean="0"/>
              <a:t>3</a:t>
            </a:fld>
            <a:endParaRPr lang="en-GB"/>
          </a:p>
        </p:txBody>
      </p:sp>
    </p:spTree>
    <p:extLst>
      <p:ext uri="{BB962C8B-B14F-4D97-AF65-F5344CB8AC3E}">
        <p14:creationId xmlns:p14="http://schemas.microsoft.com/office/powerpoint/2010/main" val="35803295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Kang, Coyne &amp; Gray (2025) describe how young people are often perceived to occupy a highly contested space within communities which in turn tends to result in them being viewed negatively in society. Concerns regarding significant  social, moral and even economic ills of the twenty-first century are easily cast onto young people as a blame factor when things appear to be going wrong. This is especially prevalent in relation to health, as they are viewed through a lens which tends to focus on their health risk behaviours such as substances consumption, violent crime, risk taking behaviour and addictive social media use. It’s easier to portray them as perpetrators of crime and social issues rather than in need of support and opportunities to enable them to thrive.</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Jeffs and Smith (2010) describe how youth work can challenge a deficit-based narrative as just mentioned through relational and educative practice which focuses on young people's strengths, potential and livid experiences. This encourages us to reject labelling and writing young people off and focus on building positive trusting relationships, empowerment, voluntary engagement and informal education.</a:t>
            </a:r>
          </a:p>
          <a:p>
            <a:endParaRPr lang="en-GB" dirty="0"/>
          </a:p>
        </p:txBody>
      </p:sp>
      <p:sp>
        <p:nvSpPr>
          <p:cNvPr id="4" name="Slide Number Placeholder 3"/>
          <p:cNvSpPr>
            <a:spLocks noGrp="1"/>
          </p:cNvSpPr>
          <p:nvPr>
            <p:ph type="sldNum" sz="quarter" idx="5"/>
          </p:nvPr>
        </p:nvSpPr>
        <p:spPr/>
        <p:txBody>
          <a:bodyPr/>
          <a:lstStyle/>
          <a:p>
            <a:fld id="{D03F050C-0279-4723-8379-B6677EDBC5E4}" type="slidenum">
              <a:rPr lang="en-GB" smtClean="0"/>
              <a:t>5</a:t>
            </a:fld>
            <a:endParaRPr lang="en-GB"/>
          </a:p>
        </p:txBody>
      </p:sp>
    </p:spTree>
    <p:extLst>
      <p:ext uri="{BB962C8B-B14F-4D97-AF65-F5344CB8AC3E}">
        <p14:creationId xmlns:p14="http://schemas.microsoft.com/office/powerpoint/2010/main" val="89094980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Samuelson (2026) describes in his recent research that youth organisations provide a safe community of caring adults interested in young people's positive development which in turn then encourages young people to engage in theses sessions. Once there,</a:t>
            </a:r>
            <a:r>
              <a:rPr lang="en-GB" sz="1200" dirty="0">
                <a:solidFill>
                  <a:srgbClr val="FF0000"/>
                </a:solidFill>
              </a:rPr>
              <a:t> </a:t>
            </a:r>
            <a:r>
              <a:rPr lang="en-GB" sz="1200" dirty="0"/>
              <a:t>the young people feel welcome and that they can take part without feeling judged enabling them to feel that they belong within in the community created. In interviews with young people, they spoke about being able to express themselves freely along side other young people and learn from each other relating strongly to the educative, participate and inclusive pillars of youth work practice in Wales.</a:t>
            </a:r>
          </a:p>
          <a:p>
            <a:endParaRPr lang="en-GB" dirty="0"/>
          </a:p>
        </p:txBody>
      </p:sp>
      <p:sp>
        <p:nvSpPr>
          <p:cNvPr id="4" name="Slide Number Placeholder 3"/>
          <p:cNvSpPr>
            <a:spLocks noGrp="1"/>
          </p:cNvSpPr>
          <p:nvPr>
            <p:ph type="sldNum" sz="quarter" idx="5"/>
          </p:nvPr>
        </p:nvSpPr>
        <p:spPr/>
        <p:txBody>
          <a:bodyPr/>
          <a:lstStyle/>
          <a:p>
            <a:fld id="{D03F050C-0279-4723-8379-B6677EDBC5E4}" type="slidenum">
              <a:rPr lang="en-GB" smtClean="0"/>
              <a:t>6</a:t>
            </a:fld>
            <a:endParaRPr lang="en-GB"/>
          </a:p>
        </p:txBody>
      </p:sp>
    </p:spTree>
    <p:extLst>
      <p:ext uri="{BB962C8B-B14F-4D97-AF65-F5344CB8AC3E}">
        <p14:creationId xmlns:p14="http://schemas.microsoft.com/office/powerpoint/2010/main" val="17757074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(Wood, J,, Westwood, and Thompson, G. 2014) describe how true participation involves identifying opportunities for young people and including them in the co-production of designing and the delivery of youth work sessions. This tends to result in more meaningful and sustained engagement.</a:t>
            </a:r>
          </a:p>
        </p:txBody>
      </p:sp>
      <p:sp>
        <p:nvSpPr>
          <p:cNvPr id="4" name="Slide Number Placeholder 3"/>
          <p:cNvSpPr>
            <a:spLocks noGrp="1"/>
          </p:cNvSpPr>
          <p:nvPr>
            <p:ph type="sldNum" sz="quarter" idx="5"/>
          </p:nvPr>
        </p:nvSpPr>
        <p:spPr/>
        <p:txBody>
          <a:bodyPr/>
          <a:lstStyle/>
          <a:p>
            <a:fld id="{D03F050C-0279-4723-8379-B6677EDBC5E4}" type="slidenum">
              <a:rPr lang="en-GB" smtClean="0"/>
              <a:t>7</a:t>
            </a:fld>
            <a:endParaRPr lang="en-GB"/>
          </a:p>
        </p:txBody>
      </p:sp>
    </p:spTree>
    <p:extLst>
      <p:ext uri="{BB962C8B-B14F-4D97-AF65-F5344CB8AC3E}">
        <p14:creationId xmlns:p14="http://schemas.microsoft.com/office/powerpoint/2010/main" val="263276583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err="1"/>
              <a:t>Prever</a:t>
            </a:r>
            <a:r>
              <a:rPr lang="en-GB" dirty="0"/>
              <a:t> (2010) discusses how powerful a person-centred approach can be as it begins to address some of the most basic of fundamental needs of the young person. They have a need to connect on a human level in a way that suggests we have belief in their potential and accept them for who they are, not how we would like them to be.</a:t>
            </a:r>
          </a:p>
          <a:p>
            <a:endParaRPr lang="en-GB" dirty="0"/>
          </a:p>
        </p:txBody>
      </p:sp>
      <p:sp>
        <p:nvSpPr>
          <p:cNvPr id="4" name="Slide Number Placeholder 3"/>
          <p:cNvSpPr>
            <a:spLocks noGrp="1"/>
          </p:cNvSpPr>
          <p:nvPr>
            <p:ph type="sldNum" sz="quarter" idx="5"/>
          </p:nvPr>
        </p:nvSpPr>
        <p:spPr/>
        <p:txBody>
          <a:bodyPr/>
          <a:lstStyle/>
          <a:p>
            <a:fld id="{D03F050C-0279-4723-8379-B6677EDBC5E4}" type="slidenum">
              <a:rPr lang="en-GB" smtClean="0"/>
              <a:t>8</a:t>
            </a:fld>
            <a:endParaRPr lang="en-GB"/>
          </a:p>
        </p:txBody>
      </p:sp>
    </p:spTree>
    <p:extLst>
      <p:ext uri="{BB962C8B-B14F-4D97-AF65-F5344CB8AC3E}">
        <p14:creationId xmlns:p14="http://schemas.microsoft.com/office/powerpoint/2010/main" val="30440372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The framework recognises that people’s experience a complex journey that does not follow a specific path in their response to, or experience of overcoming adversity and trauma. But as professionals working with vulnerable people if we can recognise some of the signs and behaviours of someone who has experienced trauma we can play a key part in identifying the right support</a:t>
            </a:r>
            <a:r>
              <a:rPr lang="en-GB" dirty="0"/>
              <a:t>.</a:t>
            </a:r>
          </a:p>
        </p:txBody>
      </p:sp>
      <p:sp>
        <p:nvSpPr>
          <p:cNvPr id="4" name="Slide Number Placeholder 3"/>
          <p:cNvSpPr>
            <a:spLocks noGrp="1"/>
          </p:cNvSpPr>
          <p:nvPr>
            <p:ph type="sldNum" sz="quarter" idx="5"/>
          </p:nvPr>
        </p:nvSpPr>
        <p:spPr/>
        <p:txBody>
          <a:bodyPr/>
          <a:lstStyle/>
          <a:p>
            <a:fld id="{D03F050C-0279-4723-8379-B6677EDBC5E4}" type="slidenum">
              <a:rPr lang="en-GB" smtClean="0"/>
              <a:t>12</a:t>
            </a:fld>
            <a:endParaRPr lang="en-GB"/>
          </a:p>
        </p:txBody>
      </p:sp>
    </p:spTree>
    <p:extLst>
      <p:ext uri="{BB962C8B-B14F-4D97-AF65-F5344CB8AC3E}">
        <p14:creationId xmlns:p14="http://schemas.microsoft.com/office/powerpoint/2010/main" val="47123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03F050C-0279-4723-8379-B6677EDBC5E4}" type="slidenum">
              <a:rPr lang="en-GB" smtClean="0"/>
              <a:t>14</a:t>
            </a:fld>
            <a:endParaRPr lang="en-GB"/>
          </a:p>
        </p:txBody>
      </p:sp>
    </p:spTree>
    <p:extLst>
      <p:ext uri="{BB962C8B-B14F-4D97-AF65-F5344CB8AC3E}">
        <p14:creationId xmlns:p14="http://schemas.microsoft.com/office/powerpoint/2010/main" val="131684053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dirty="0"/>
              <a:t>Schab, 2018 describes self-esteem as basically how you feel about yourself and if you want to achieve healthy self-esteem it's vital that you feel good about yourself deep down. People with healthy self-esteem generally tend to have positive thoughts and feelings about themselves and the true power to achieve this lies within yourself. Yes have kind and compassionate people around you who can support with this, but you can also achieve this by yourself self.</a:t>
            </a:r>
          </a:p>
          <a:p>
            <a:pPr marL="0" indent="0">
              <a:buNone/>
            </a:pPr>
            <a:endParaRPr lang="en-GB" dirty="0"/>
          </a:p>
          <a:p>
            <a:pPr marL="0" indent="0">
              <a:buNone/>
            </a:pPr>
            <a:endParaRPr lang="en-GB" dirty="0"/>
          </a:p>
          <a:p>
            <a:pPr marL="0" indent="0">
              <a:buNone/>
            </a:pPr>
            <a:r>
              <a:rPr lang="en-GB" dirty="0"/>
              <a:t>Plummer and Harper, 2014 explain that someone with healthy self esteem will be more able to make informed decisions, try new ways of doing things, learn from their mistakes and build their confidence for future challenges. It will also enable them to recognise their own strengths and resilience enabling them to cope with changes successfully.</a:t>
            </a:r>
          </a:p>
          <a:p>
            <a:endParaRPr lang="en-GB" dirty="0"/>
          </a:p>
        </p:txBody>
      </p:sp>
      <p:sp>
        <p:nvSpPr>
          <p:cNvPr id="4" name="Slide Number Placeholder 3"/>
          <p:cNvSpPr>
            <a:spLocks noGrp="1"/>
          </p:cNvSpPr>
          <p:nvPr>
            <p:ph type="sldNum" sz="quarter" idx="5"/>
          </p:nvPr>
        </p:nvSpPr>
        <p:spPr/>
        <p:txBody>
          <a:bodyPr/>
          <a:lstStyle/>
          <a:p>
            <a:fld id="{D03F050C-0279-4723-8379-B6677EDBC5E4}" type="slidenum">
              <a:rPr lang="en-GB" smtClean="0"/>
              <a:t>15</a:t>
            </a:fld>
            <a:endParaRPr lang="en-GB"/>
          </a:p>
        </p:txBody>
      </p:sp>
    </p:spTree>
    <p:extLst>
      <p:ext uri="{BB962C8B-B14F-4D97-AF65-F5344CB8AC3E}">
        <p14:creationId xmlns:p14="http://schemas.microsoft.com/office/powerpoint/2010/main" val="301181769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Resilience is not something we should just expect young people to have, but it is something we can support them to develop through connection, encouragement, positive experiences, opportunities to reflect, learn and grow. By working with them in a way that promotes participatory youth work emersed in the National Occupational standards and complemented by the five pillars of youth work practice, we can play a vital role in helping young people realise that they are all worthy, unique and full of potential which they can reach.</a:t>
            </a:r>
          </a:p>
          <a:p>
            <a:endParaRPr lang="en-GB" dirty="0"/>
          </a:p>
        </p:txBody>
      </p:sp>
      <p:sp>
        <p:nvSpPr>
          <p:cNvPr id="4" name="Slide Number Placeholder 3"/>
          <p:cNvSpPr>
            <a:spLocks noGrp="1"/>
          </p:cNvSpPr>
          <p:nvPr>
            <p:ph type="sldNum" sz="quarter" idx="5"/>
          </p:nvPr>
        </p:nvSpPr>
        <p:spPr/>
        <p:txBody>
          <a:bodyPr/>
          <a:lstStyle/>
          <a:p>
            <a:fld id="{D03F050C-0279-4723-8379-B6677EDBC5E4}" type="slidenum">
              <a:rPr lang="en-GB" smtClean="0"/>
              <a:t>17</a:t>
            </a:fld>
            <a:endParaRPr lang="en-GB"/>
          </a:p>
        </p:txBody>
      </p:sp>
    </p:spTree>
    <p:extLst>
      <p:ext uri="{BB962C8B-B14F-4D97-AF65-F5344CB8AC3E}">
        <p14:creationId xmlns:p14="http://schemas.microsoft.com/office/powerpoint/2010/main" val="2231075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11/26/2025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3132557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2A54C80-263E-416B-A8E0-580EDEADCBDC}" type="datetimeFigureOut">
              <a:rPr lang="en-US" smtClean="0"/>
              <a:t>11/26/2025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19954A3-9DFD-4C44-94BA-B95130A3BA1C}" type="slidenum">
              <a:rPr lang="en-US" smtClean="0"/>
              <a:t>‹#›</a:t>
            </a:fld>
            <a:endParaRPr lang="en-US" dirty="0"/>
          </a:p>
        </p:txBody>
      </p:sp>
    </p:spTree>
    <p:extLst>
      <p:ext uri="{BB962C8B-B14F-4D97-AF65-F5344CB8AC3E}">
        <p14:creationId xmlns:p14="http://schemas.microsoft.com/office/powerpoint/2010/main" val="1068518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11/26/2025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2254378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2A54C80-263E-416B-A8E0-580EDEADCBDC}" type="datetimeFigureOut">
              <a:rPr lang="en-US" smtClean="0"/>
              <a:t>11/26/2025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smtClean="0"/>
              <a:t>‹#›</a:t>
            </a:fld>
            <a:endParaRPr lang="en-US" dirty="0"/>
          </a:p>
        </p:txBody>
      </p:sp>
    </p:spTree>
    <p:extLst>
      <p:ext uri="{BB962C8B-B14F-4D97-AF65-F5344CB8AC3E}">
        <p14:creationId xmlns:p14="http://schemas.microsoft.com/office/powerpoint/2010/main" val="24638187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11/26/2025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5924255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11/26/2025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6346858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11/26/2025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3866771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smtClean="0"/>
              <a:t>11/26/2025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smtClean="0"/>
              <a:t>‹#›</a:t>
            </a:fld>
            <a:endParaRPr lang="en-US" dirty="0"/>
          </a:p>
        </p:txBody>
      </p:sp>
    </p:spTree>
    <p:extLst>
      <p:ext uri="{BB962C8B-B14F-4D97-AF65-F5344CB8AC3E}">
        <p14:creationId xmlns:p14="http://schemas.microsoft.com/office/powerpoint/2010/main" val="14474167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11/26/2025</a:t>
            </a:fld>
            <a:endParaRPr lang="en-US" dirty="0"/>
          </a:p>
        </p:txBody>
      </p:sp>
    </p:spTree>
    <p:extLst>
      <p:ext uri="{BB962C8B-B14F-4D97-AF65-F5344CB8AC3E}">
        <p14:creationId xmlns:p14="http://schemas.microsoft.com/office/powerpoint/2010/main" val="34275274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11/26/2025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192768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11/26/2025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5268839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11/26/2025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43236657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11/26/2025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1744796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11/26/2025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7392668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smtClean="0"/>
              <a:t>11/26/2025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smtClean="0"/>
              <a:t>‹#›</a:t>
            </a:fld>
            <a:endParaRPr lang="en-US" dirty="0"/>
          </a:p>
        </p:txBody>
      </p:sp>
    </p:spTree>
    <p:extLst>
      <p:ext uri="{BB962C8B-B14F-4D97-AF65-F5344CB8AC3E}">
        <p14:creationId xmlns:p14="http://schemas.microsoft.com/office/powerpoint/2010/main" val="352918271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11/26/2025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9145833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smtClean="0"/>
              <a:pPr/>
              <a:t>11/26/2025</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219542302"/>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 id="2147483677" r:id="rId8"/>
    <p:sldLayoutId id="2147483678" r:id="rId9"/>
    <p:sldLayoutId id="2147483679" r:id="rId10"/>
    <p:sldLayoutId id="2147483680" r:id="rId11"/>
    <p:sldLayoutId id="2147483681" r:id="rId12"/>
    <p:sldLayoutId id="2147483682" r:id="rId13"/>
    <p:sldLayoutId id="2147483683" r:id="rId14"/>
    <p:sldLayoutId id="2147483684" r:id="rId15"/>
    <p:sldLayoutId id="2147483685"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comments" Target="../comments/commen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bmindfulpsychology.co.uk/post/understanding-the-pace-model" TargetMode="External"/><Relationship Id="rId2" Type="http://schemas.openxmlformats.org/officeDocument/2006/relationships/hyperlink" Target="https://traumaframeworkcymru.com/wp-content/uploads/2022/07/Trauma-Informed-Wales-Framework.pdf" TargetMode="External"/><Relationship Id="rId1" Type="http://schemas.openxmlformats.org/officeDocument/2006/relationships/slideLayout" Target="../slideLayouts/slideLayout2.xml"/><Relationship Id="rId4" Type="http://schemas.openxmlformats.org/officeDocument/2006/relationships/hyperlink" Target="https://cldstandardscouncil.org.uk/resources/standards-and-benchmarks/national-occupational-standards/youth-work-nos/" TargetMode="Externa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77334" y="609600"/>
            <a:ext cx="8596668" cy="1320800"/>
          </a:xfrm>
        </p:spPr>
        <p:txBody>
          <a:bodyPr vert="horz" lIns="91440" tIns="45720" rIns="91440" bIns="45720" rtlCol="0" anchor="t">
            <a:normAutofit fontScale="90000"/>
          </a:bodyPr>
          <a:lstStyle/>
          <a:p>
            <a:pPr algn="l">
              <a:lnSpc>
                <a:spcPct val="90000"/>
              </a:lnSpc>
            </a:pPr>
            <a:r>
              <a:rPr lang="en-US" sz="4400" b="1" dirty="0">
                <a:solidFill>
                  <a:srgbClr val="FFFFFF"/>
                </a:solidFill>
              </a:rPr>
              <a:t>Supporting vulnerable young people through Trauma informed approaches.</a:t>
            </a:r>
            <a:br>
              <a:rPr lang="en-US" sz="4400" b="1" dirty="0">
                <a:solidFill>
                  <a:srgbClr val="FFFFFF"/>
                </a:solidFill>
              </a:rPr>
            </a:br>
            <a:br>
              <a:rPr lang="en-US" sz="2800" b="1" dirty="0">
                <a:solidFill>
                  <a:srgbClr val="FFFFFF"/>
                </a:solidFill>
              </a:rPr>
            </a:br>
            <a:br>
              <a:rPr lang="en-US" sz="2800" b="1" dirty="0">
                <a:solidFill>
                  <a:srgbClr val="FFFFFF"/>
                </a:solidFill>
              </a:rPr>
            </a:br>
            <a:r>
              <a:rPr lang="en-US" sz="2800" b="1" dirty="0">
                <a:solidFill>
                  <a:srgbClr val="FFFFFF"/>
                </a:solidFill>
              </a:rPr>
              <a:t>Coping with change and building resilience </a:t>
            </a:r>
            <a:br>
              <a:rPr lang="en-US" sz="2800" b="1" dirty="0">
                <a:solidFill>
                  <a:srgbClr val="FFFFFF"/>
                </a:solidFill>
              </a:rPr>
            </a:br>
            <a:br>
              <a:rPr lang="en-US" sz="2800" b="1" dirty="0">
                <a:solidFill>
                  <a:srgbClr val="FFFFFF"/>
                </a:solidFill>
              </a:rPr>
            </a:br>
            <a:endParaRPr lang="en-US" sz="2800" b="1" dirty="0">
              <a:solidFill>
                <a:srgbClr val="FFFFFF"/>
              </a:solidFill>
            </a:endParaRPr>
          </a:p>
        </p:txBody>
      </p:sp>
      <p:sp>
        <p:nvSpPr>
          <p:cNvPr id="3" name="Subtitle 2"/>
          <p:cNvSpPr>
            <a:spLocks noGrp="1"/>
          </p:cNvSpPr>
          <p:nvPr>
            <p:ph type="subTitle" idx="1"/>
          </p:nvPr>
        </p:nvSpPr>
        <p:spPr>
          <a:xfrm>
            <a:off x="677334" y="2290527"/>
            <a:ext cx="8596668" cy="3750835"/>
          </a:xfrm>
        </p:spPr>
        <p:txBody>
          <a:bodyPr vert="horz" lIns="91440" tIns="45720" rIns="91440" bIns="45720" rtlCol="0">
            <a:normAutofit fontScale="92500" lnSpcReduction="10000"/>
          </a:bodyPr>
          <a:lstStyle/>
          <a:p>
            <a:pPr algn="l">
              <a:buFont typeface="Wingdings 3" charset="2"/>
              <a:buChar char=""/>
            </a:pPr>
            <a:endParaRPr lang="en-US" b="1" dirty="0">
              <a:solidFill>
                <a:srgbClr val="FFFFFF"/>
              </a:solidFill>
            </a:endParaRPr>
          </a:p>
          <a:p>
            <a:pPr algn="l">
              <a:buFont typeface="Wingdings 3" charset="2"/>
              <a:buChar char=""/>
            </a:pPr>
            <a:endParaRPr lang="en-US" b="1" dirty="0">
              <a:solidFill>
                <a:srgbClr val="FFFFFF"/>
              </a:solidFill>
            </a:endParaRPr>
          </a:p>
          <a:p>
            <a:pPr lvl="3" algn="l">
              <a:buFont typeface="Wingdings 3" charset="2"/>
              <a:buChar char=""/>
            </a:pPr>
            <a:endParaRPr lang="en-US" b="1" dirty="0">
              <a:solidFill>
                <a:srgbClr val="FFFFFF"/>
              </a:solidFill>
            </a:endParaRPr>
          </a:p>
          <a:p>
            <a:pPr algn="l">
              <a:buFont typeface="Wingdings 3" charset="2"/>
              <a:buChar char=""/>
            </a:pPr>
            <a:endParaRPr lang="en-US" b="1" dirty="0">
              <a:solidFill>
                <a:srgbClr val="FFFFFF"/>
              </a:solidFill>
            </a:endParaRPr>
          </a:p>
          <a:p>
            <a:pPr algn="l">
              <a:buFont typeface="Wingdings 3" charset="2"/>
              <a:buChar char=""/>
            </a:pPr>
            <a:endParaRPr lang="en-US" b="1" dirty="0">
              <a:solidFill>
                <a:srgbClr val="FFFFFF"/>
              </a:solidFill>
            </a:endParaRPr>
          </a:p>
          <a:p>
            <a:pPr algn="ctr">
              <a:buFont typeface="Wingdings 3" charset="2"/>
              <a:buChar char=""/>
            </a:pPr>
            <a:endParaRPr lang="en-US" b="1" dirty="0">
              <a:solidFill>
                <a:srgbClr val="FFFFFF"/>
              </a:solidFill>
            </a:endParaRPr>
          </a:p>
          <a:p>
            <a:pPr algn="ctr"/>
            <a:r>
              <a:rPr lang="en-US" sz="3200" b="1" dirty="0">
                <a:solidFill>
                  <a:srgbClr val="FFFFFF"/>
                </a:solidFill>
              </a:rPr>
              <a:t>By Sean Seymour-Davies</a:t>
            </a:r>
          </a:p>
          <a:p>
            <a:pPr algn="ctr">
              <a:buFont typeface="Wingdings 3" charset="2"/>
              <a:buChar char=""/>
            </a:pPr>
            <a:endParaRPr lang="en-US" sz="3200" b="1" dirty="0">
              <a:solidFill>
                <a:srgbClr val="FFFFFF"/>
              </a:solidFill>
            </a:endParaRPr>
          </a:p>
          <a:p>
            <a:pPr algn="ctr">
              <a:buFont typeface="Wingdings 3" charset="2"/>
              <a:buChar char=""/>
            </a:pPr>
            <a:r>
              <a:rPr lang="en-US" sz="3200" dirty="0">
                <a:solidFill>
                  <a:srgbClr val="FFFFFF"/>
                </a:solidFill>
              </a:rPr>
              <a:t>Student number - </a:t>
            </a:r>
            <a:r>
              <a:rPr lang="en-US" sz="3200" b="0" i="0" dirty="0">
                <a:solidFill>
                  <a:srgbClr val="FFFFFF"/>
                </a:solidFill>
                <a:effectLst/>
              </a:rPr>
              <a:t>2219678</a:t>
            </a:r>
            <a:r>
              <a:rPr lang="en-US" sz="3200" b="1" dirty="0">
                <a:solidFill>
                  <a:srgbClr val="FFFFFF"/>
                </a:solidFill>
              </a:rPr>
              <a:t> </a:t>
            </a:r>
          </a:p>
          <a:p>
            <a:pPr algn="l">
              <a:buFont typeface="Wingdings 3" charset="2"/>
              <a:buChar char=""/>
            </a:pPr>
            <a:endParaRPr lang="en-US" sz="3200" b="1" dirty="0">
              <a:solidFill>
                <a:srgbClr val="FFFFFF"/>
              </a:solidFill>
            </a:endParaRPr>
          </a:p>
          <a:p>
            <a:pPr algn="l">
              <a:buFont typeface="Wingdings 3" charset="2"/>
              <a:buChar char=""/>
            </a:pPr>
            <a:endParaRPr lang="en-US" b="1" dirty="0">
              <a:solidFill>
                <a:srgbClr val="FFFFFF"/>
              </a:solidFill>
            </a:endParaRPr>
          </a:p>
        </p:txBody>
      </p:sp>
      <p:sp>
        <p:nvSpPr>
          <p:cNvPr id="4" name="Rectangle 3"/>
          <p:cNvSpPr/>
          <p:nvPr/>
        </p:nvSpPr>
        <p:spPr>
          <a:xfrm>
            <a:off x="992777" y="5408024"/>
            <a:ext cx="8921932" cy="369332"/>
          </a:xfrm>
          <a:prstGeom prst="rect">
            <a:avLst/>
          </a:prstGeom>
        </p:spPr>
        <p:txBody>
          <a:bodyPr wrap="square">
            <a:spAutoFit/>
          </a:bodyPr>
          <a:lstStyle/>
          <a:p>
            <a:pPr>
              <a:spcAft>
                <a:spcPts val="600"/>
              </a:spcAft>
            </a:pPr>
            <a:r>
              <a:rPr lang="en-GB" dirty="0">
                <a:latin typeface="Arial" panose="020B0604020202020204" pitchFamily="34" charset="0"/>
                <a:cs typeface="Arial" panose="020B0604020202020204" pitchFamily="34" charset="0"/>
              </a:rPr>
              <a:t>. </a:t>
            </a:r>
            <a:endParaRPr lang="en-GB"/>
          </a:p>
        </p:txBody>
      </p:sp>
    </p:spTree>
    <p:extLst>
      <p:ext uri="{BB962C8B-B14F-4D97-AF65-F5344CB8AC3E}">
        <p14:creationId xmlns:p14="http://schemas.microsoft.com/office/powerpoint/2010/main" val="37743058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01906" y="834156"/>
            <a:ext cx="8685932" cy="5145404"/>
          </a:xfrm>
        </p:spPr>
        <p:txBody>
          <a:bodyPr>
            <a:noAutofit/>
          </a:bodyPr>
          <a:lstStyle/>
          <a:p>
            <a:r>
              <a:rPr lang="en-GB" sz="2400" dirty="0">
                <a:latin typeface="Arial" panose="020B0604020202020204" pitchFamily="34" charset="0"/>
                <a:cs typeface="Arial" panose="020B0604020202020204" pitchFamily="34" charset="0"/>
              </a:rPr>
              <a:t>Today's workshop will aim to demonstrate how as youth workers we can support young people with navigating change/transitional periods by looking at resilience and how we can help them understand and build this.</a:t>
            </a:r>
          </a:p>
          <a:p>
            <a:r>
              <a:rPr lang="en-GB" sz="2400" dirty="0">
                <a:latin typeface="Arial" panose="020B0604020202020204" pitchFamily="34" charset="0"/>
                <a:cs typeface="Arial" panose="020B0604020202020204" pitchFamily="34" charset="0"/>
              </a:rPr>
              <a:t>I shall do this by utilising research and links to Youth Work theory as well as the Youth Work National Occupational Standards (CLD Standards Council Scotland, 2019).</a:t>
            </a:r>
          </a:p>
          <a:p>
            <a:r>
              <a:rPr lang="en-GB" sz="2400" dirty="0">
                <a:latin typeface="Arial" panose="020B0604020202020204" pitchFamily="34" charset="0"/>
                <a:cs typeface="Arial" panose="020B0604020202020204" pitchFamily="34" charset="0"/>
              </a:rPr>
              <a:t>Following on from this we shall participate in an activity together, which can be used in groups or on a one-one</a:t>
            </a:r>
            <a:r>
              <a:rPr lang="en-GB" sz="2400" dirty="0">
                <a:solidFill>
                  <a:srgbClr val="FF0000"/>
                </a:solidFill>
                <a:latin typeface="Arial" panose="020B0604020202020204" pitchFamily="34" charset="0"/>
                <a:cs typeface="Arial" panose="020B0604020202020204" pitchFamily="34" charset="0"/>
              </a:rPr>
              <a:t> </a:t>
            </a:r>
            <a:r>
              <a:rPr lang="en-GB" sz="2400" dirty="0">
                <a:latin typeface="Arial" panose="020B0604020202020204" pitchFamily="34" charset="0"/>
                <a:cs typeface="Arial" panose="020B0604020202020204" pitchFamily="34" charset="0"/>
              </a:rPr>
              <a:t>basis that can support young people with building resilience which will help support with their health and wellbeing needs.</a:t>
            </a:r>
          </a:p>
        </p:txBody>
      </p:sp>
    </p:spTree>
    <p:extLst>
      <p:ext uri="{BB962C8B-B14F-4D97-AF65-F5344CB8AC3E}">
        <p14:creationId xmlns:p14="http://schemas.microsoft.com/office/powerpoint/2010/main" val="26478270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47AFD8-9212-7AD7-86AE-E782755BD853}"/>
              </a:ext>
            </a:extLst>
          </p:cNvPr>
          <p:cNvSpPr>
            <a:spLocks noGrp="1"/>
          </p:cNvSpPr>
          <p:nvPr>
            <p:ph type="title"/>
          </p:nvPr>
        </p:nvSpPr>
        <p:spPr/>
        <p:txBody>
          <a:bodyPr/>
          <a:lstStyle/>
          <a:p>
            <a:r>
              <a:rPr lang="en-GB" b="1" dirty="0">
                <a:solidFill>
                  <a:schemeClr val="tx1"/>
                </a:solidFill>
                <a:latin typeface="Arial" panose="020B0604020202020204" pitchFamily="34" charset="0"/>
                <a:cs typeface="Arial" panose="020B0604020202020204" pitchFamily="34" charset="0"/>
              </a:rPr>
              <a:t>What recent research is telling us about young people wellbeing</a:t>
            </a:r>
          </a:p>
        </p:txBody>
      </p:sp>
      <p:pic>
        <p:nvPicPr>
          <p:cNvPr id="6146" name="Picture 2" descr="Public Health Wales - HDR UK">
            <a:extLst>
              <a:ext uri="{FF2B5EF4-FFF2-40B4-BE49-F238E27FC236}">
                <a16:creationId xmlns:a16="http://schemas.microsoft.com/office/drawing/2014/main" id="{CACD7B95-CFC6-B668-A592-C08AB91F285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2030" y="2615381"/>
            <a:ext cx="9291377" cy="269605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887436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87552" y="261146"/>
            <a:ext cx="9076326" cy="6596854"/>
          </a:xfrm>
        </p:spPr>
        <p:txBody>
          <a:bodyPr>
            <a:normAutofit/>
          </a:bodyPr>
          <a:lstStyle/>
          <a:p>
            <a:r>
              <a:rPr lang="en-GB" sz="6000" dirty="0">
                <a:solidFill>
                  <a:schemeClr val="tx1"/>
                </a:solidFill>
                <a:latin typeface="Arial" panose="020B0604020202020204" pitchFamily="34" charset="0"/>
                <a:cs typeface="Arial" panose="020B0604020202020204" pitchFamily="34" charset="0"/>
              </a:rPr>
              <a:t>Ice breaker and introduction activity</a:t>
            </a:r>
          </a:p>
          <a:p>
            <a:r>
              <a:rPr lang="en-GB" sz="6000" dirty="0">
                <a:solidFill>
                  <a:schemeClr val="tx1"/>
                </a:solidFill>
                <a:latin typeface="Arial" panose="020B0604020202020204" pitchFamily="34" charset="0"/>
                <a:cs typeface="Arial" panose="020B0604020202020204" pitchFamily="34" charset="0"/>
              </a:rPr>
              <a:t>Current knowledge to coping with change and building resilience. </a:t>
            </a:r>
          </a:p>
        </p:txBody>
      </p:sp>
    </p:spTree>
    <p:extLst>
      <p:ext uri="{BB962C8B-B14F-4D97-AF65-F5344CB8AC3E}">
        <p14:creationId xmlns:p14="http://schemas.microsoft.com/office/powerpoint/2010/main" val="8777647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2161" y="2111698"/>
            <a:ext cx="8850125" cy="2634603"/>
          </a:xfrm>
        </p:spPr>
        <p:txBody>
          <a:bodyPr>
            <a:normAutofit/>
          </a:bodyPr>
          <a:lstStyle/>
          <a:p>
            <a:pPr algn="ctr"/>
            <a:r>
              <a:rPr lang="en-GB" sz="5400" b="1" dirty="0">
                <a:solidFill>
                  <a:schemeClr val="tx1"/>
                </a:solidFill>
                <a:latin typeface="Arial" panose="020B0604020202020204" pitchFamily="34" charset="0"/>
                <a:cs typeface="Arial" panose="020B0604020202020204" pitchFamily="34" charset="0"/>
              </a:rPr>
              <a:t>The importance of good health and wellbeing</a:t>
            </a:r>
          </a:p>
        </p:txBody>
      </p:sp>
      <p:sp>
        <p:nvSpPr>
          <p:cNvPr id="3" name="Content Placeholder 2"/>
          <p:cNvSpPr>
            <a:spLocks noGrp="1"/>
          </p:cNvSpPr>
          <p:nvPr>
            <p:ph idx="1"/>
          </p:nvPr>
        </p:nvSpPr>
        <p:spPr>
          <a:xfrm>
            <a:off x="322161" y="707924"/>
            <a:ext cx="9123980" cy="4257368"/>
          </a:xfrm>
        </p:spPr>
        <p:txBody>
          <a:bodyPr>
            <a:normAutofit/>
          </a:bodyPr>
          <a:lstStyle/>
          <a:p>
            <a:pPr marL="0" indent="0">
              <a:buNone/>
            </a:pPr>
            <a:endParaRPr lang="en-GB" b="1" dirty="0">
              <a:solidFill>
                <a:schemeClr val="tx1"/>
              </a:solidFill>
            </a:endParaRPr>
          </a:p>
          <a:p>
            <a:pPr marL="0" indent="0">
              <a:buNone/>
            </a:pPr>
            <a:endParaRPr lang="en-GB" b="1" dirty="0">
              <a:solidFill>
                <a:schemeClr val="tx1"/>
              </a:solidFill>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24BEF455-4EA9-95C0-D4AD-29C113DA33C8}"/>
              </a:ext>
            </a:extLst>
          </p:cNvPr>
          <p:cNvSpPr txBox="1"/>
          <p:nvPr/>
        </p:nvSpPr>
        <p:spPr>
          <a:xfrm>
            <a:off x="1663620" y="3213519"/>
            <a:ext cx="10528380" cy="923330"/>
          </a:xfrm>
          <a:prstGeom prst="rect">
            <a:avLst/>
          </a:prstGeom>
          <a:noFill/>
        </p:spPr>
        <p:txBody>
          <a:bodyPr wrap="square" rtlCol="0">
            <a:spAutoFit/>
          </a:bodyPr>
          <a:lstStyle/>
          <a:p>
            <a:endParaRPr lang="en-GB" dirty="0"/>
          </a:p>
          <a:p>
            <a:endParaRPr lang="en-GB" dirty="0"/>
          </a:p>
          <a:p>
            <a:endParaRPr lang="en-GB" dirty="0"/>
          </a:p>
        </p:txBody>
      </p:sp>
    </p:spTree>
    <p:extLst>
      <p:ext uri="{BB962C8B-B14F-4D97-AF65-F5344CB8AC3E}">
        <p14:creationId xmlns:p14="http://schemas.microsoft.com/office/powerpoint/2010/main" val="34518370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67205" y="841290"/>
            <a:ext cx="6220458" cy="1320800"/>
          </a:xfrm>
        </p:spPr>
        <p:txBody>
          <a:bodyPr anchor="ctr">
            <a:normAutofit/>
          </a:bodyPr>
          <a:lstStyle/>
          <a:p>
            <a:pPr algn="ctr"/>
            <a:r>
              <a:rPr lang="en-GB" b="1" dirty="0">
                <a:solidFill>
                  <a:schemeClr val="tx1"/>
                </a:solidFill>
                <a:latin typeface="Arial" panose="020B0604020202020204" pitchFamily="34" charset="0"/>
                <a:cs typeface="Arial" panose="020B0604020202020204" pitchFamily="34" charset="0"/>
              </a:rPr>
              <a:t>Positive youth development </a:t>
            </a:r>
          </a:p>
        </p:txBody>
      </p:sp>
      <p:sp>
        <p:nvSpPr>
          <p:cNvPr id="3" name="Content Placeholder 2">
            <a:extLst>
              <a:ext uri="{FF2B5EF4-FFF2-40B4-BE49-F238E27FC236}">
                <a16:creationId xmlns:a16="http://schemas.microsoft.com/office/drawing/2014/main" id="{1CD17E41-85FA-092E-DC0C-4DC392A1C724}"/>
              </a:ext>
            </a:extLst>
          </p:cNvPr>
          <p:cNvSpPr>
            <a:spLocks noGrp="1"/>
          </p:cNvSpPr>
          <p:nvPr>
            <p:ph idx="1"/>
          </p:nvPr>
        </p:nvSpPr>
        <p:spPr>
          <a:xfrm>
            <a:off x="488521" y="3429000"/>
            <a:ext cx="6220458" cy="4852657"/>
          </a:xfrm>
        </p:spPr>
        <p:txBody>
          <a:bodyPr>
            <a:noAutofit/>
          </a:bodyPr>
          <a:lstStyle/>
          <a:p>
            <a:pPr marL="0" indent="0">
              <a:lnSpc>
                <a:spcPct val="90000"/>
              </a:lnSpc>
              <a:buNone/>
            </a:pPr>
            <a:r>
              <a:rPr lang="en-GB" sz="1600" dirty="0"/>
              <a:t>Lerner et al. (2005) describes that positive youth development theory emphasises that young people thrive when they experience opportunities to build confidence, connection, positive experiences and experience care and nurture. This tends to lead to improved wellbeing by taking a supportive approach rather than stigmatising. This then develops into a community feeling and a sense of belonging for young people.</a:t>
            </a:r>
          </a:p>
          <a:p>
            <a:pPr marL="0" indent="0">
              <a:lnSpc>
                <a:spcPct val="90000"/>
              </a:lnSpc>
              <a:buNone/>
            </a:pPr>
            <a:endParaRPr lang="en-GB" sz="1600" dirty="0"/>
          </a:p>
        </p:txBody>
      </p:sp>
      <p:pic>
        <p:nvPicPr>
          <p:cNvPr id="5" name="Picture 4">
            <a:extLst>
              <a:ext uri="{FF2B5EF4-FFF2-40B4-BE49-F238E27FC236}">
                <a16:creationId xmlns:a16="http://schemas.microsoft.com/office/drawing/2014/main" id="{01698D6E-2443-FB12-C547-32DE7D522CFC}"/>
              </a:ext>
            </a:extLst>
          </p:cNvPr>
          <p:cNvPicPr>
            <a:picLocks noChangeAspect="1"/>
          </p:cNvPicPr>
          <p:nvPr/>
        </p:nvPicPr>
        <p:blipFill>
          <a:blip r:embed="rId3"/>
          <a:stretch>
            <a:fillRect/>
          </a:stretch>
        </p:blipFill>
        <p:spPr>
          <a:xfrm>
            <a:off x="7283408" y="981190"/>
            <a:ext cx="3804159" cy="5089178"/>
          </a:xfrm>
          <a:prstGeom prst="rect">
            <a:avLst/>
          </a:prstGeom>
        </p:spPr>
      </p:pic>
    </p:spTree>
    <p:extLst>
      <p:ext uri="{BB962C8B-B14F-4D97-AF65-F5344CB8AC3E}">
        <p14:creationId xmlns:p14="http://schemas.microsoft.com/office/powerpoint/2010/main" val="41435611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709205-D5EF-7342-165E-342757D48831}"/>
              </a:ext>
            </a:extLst>
          </p:cNvPr>
          <p:cNvSpPr>
            <a:spLocks noGrp="1"/>
          </p:cNvSpPr>
          <p:nvPr>
            <p:ph type="title"/>
          </p:nvPr>
        </p:nvSpPr>
        <p:spPr>
          <a:xfrm>
            <a:off x="677334" y="245451"/>
            <a:ext cx="8596668" cy="1320800"/>
          </a:xfrm>
        </p:spPr>
        <p:txBody>
          <a:bodyPr/>
          <a:lstStyle/>
          <a:p>
            <a:pPr algn="ctr"/>
            <a:r>
              <a:rPr lang="en-GB" b="1" dirty="0">
                <a:solidFill>
                  <a:schemeClr val="tx1"/>
                </a:solidFill>
              </a:rPr>
              <a:t>Learning styles </a:t>
            </a:r>
          </a:p>
        </p:txBody>
      </p:sp>
      <p:sp>
        <p:nvSpPr>
          <p:cNvPr id="3" name="Content Placeholder 2">
            <a:extLst>
              <a:ext uri="{FF2B5EF4-FFF2-40B4-BE49-F238E27FC236}">
                <a16:creationId xmlns:a16="http://schemas.microsoft.com/office/drawing/2014/main" id="{9C496AB7-7CC0-957B-BC91-356DCB798EF3}"/>
              </a:ext>
            </a:extLst>
          </p:cNvPr>
          <p:cNvSpPr>
            <a:spLocks noGrp="1"/>
          </p:cNvSpPr>
          <p:nvPr>
            <p:ph idx="1"/>
          </p:nvPr>
        </p:nvSpPr>
        <p:spPr>
          <a:xfrm>
            <a:off x="677334" y="1086417"/>
            <a:ext cx="8596668" cy="4475112"/>
          </a:xfrm>
        </p:spPr>
        <p:txBody>
          <a:bodyPr/>
          <a:lstStyle/>
          <a:p>
            <a:pPr marL="0" indent="0">
              <a:buNone/>
            </a:pPr>
            <a:r>
              <a:rPr lang="en-GB" dirty="0"/>
              <a:t>There are various ways of learning and the most common tend to be :</a:t>
            </a:r>
          </a:p>
          <a:p>
            <a:r>
              <a:rPr lang="en-GB" dirty="0"/>
              <a:t>Visual</a:t>
            </a:r>
          </a:p>
          <a:p>
            <a:r>
              <a:rPr lang="en-GB" dirty="0"/>
              <a:t>Auditory</a:t>
            </a:r>
          </a:p>
          <a:p>
            <a:r>
              <a:rPr lang="en-GB" dirty="0"/>
              <a:t>Reading/writing</a:t>
            </a:r>
          </a:p>
          <a:p>
            <a:r>
              <a:rPr lang="en-GB" dirty="0"/>
              <a:t>Kinaesthetic (Hands on, learning by doing and experimenting </a:t>
            </a:r>
          </a:p>
        </p:txBody>
      </p:sp>
      <p:sp>
        <p:nvSpPr>
          <p:cNvPr id="5" name="TextBox 4">
            <a:extLst>
              <a:ext uri="{FF2B5EF4-FFF2-40B4-BE49-F238E27FC236}">
                <a16:creationId xmlns:a16="http://schemas.microsoft.com/office/drawing/2014/main" id="{89778813-72C4-92C5-6712-0788A91AC6B7}"/>
              </a:ext>
            </a:extLst>
          </p:cNvPr>
          <p:cNvSpPr txBox="1"/>
          <p:nvPr/>
        </p:nvSpPr>
        <p:spPr>
          <a:xfrm>
            <a:off x="525101" y="3938257"/>
            <a:ext cx="10085560" cy="646331"/>
          </a:xfrm>
          <a:prstGeom prst="rect">
            <a:avLst/>
          </a:prstGeom>
          <a:noFill/>
        </p:spPr>
        <p:txBody>
          <a:bodyPr wrap="square" rtlCol="0">
            <a:spAutoFit/>
          </a:bodyPr>
          <a:lstStyle/>
          <a:p>
            <a:r>
              <a:rPr lang="en-GB" dirty="0"/>
              <a:t>In todays work shop we shall be combining a little of all these styles, in an informal education style that encourages experimental learning whilst promoting participatory practice. </a:t>
            </a:r>
          </a:p>
        </p:txBody>
      </p:sp>
    </p:spTree>
    <p:extLst>
      <p:ext uri="{BB962C8B-B14F-4D97-AF65-F5344CB8AC3E}">
        <p14:creationId xmlns:p14="http://schemas.microsoft.com/office/powerpoint/2010/main" val="10878370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6329D2-EDA7-4A88-D02F-B0964CEC4BD8}"/>
              </a:ext>
            </a:extLst>
          </p:cNvPr>
          <p:cNvSpPr>
            <a:spLocks noGrp="1"/>
          </p:cNvSpPr>
          <p:nvPr>
            <p:ph type="title"/>
          </p:nvPr>
        </p:nvSpPr>
        <p:spPr>
          <a:xfrm>
            <a:off x="1953475" y="207057"/>
            <a:ext cx="8596668" cy="1320800"/>
          </a:xfrm>
        </p:spPr>
        <p:txBody>
          <a:bodyPr/>
          <a:lstStyle/>
          <a:p>
            <a:r>
              <a:rPr lang="en-GB" b="1" dirty="0">
                <a:solidFill>
                  <a:schemeClr val="tx1"/>
                </a:solidFill>
              </a:rPr>
              <a:t>Person centred approach </a:t>
            </a:r>
            <a:br>
              <a:rPr lang="en-GB" b="1" dirty="0">
                <a:solidFill>
                  <a:schemeClr val="tx1"/>
                </a:solidFill>
              </a:rPr>
            </a:br>
            <a:endParaRPr lang="en-GB" b="1" dirty="0">
              <a:solidFill>
                <a:schemeClr val="tx1"/>
              </a:solidFill>
            </a:endParaRPr>
          </a:p>
        </p:txBody>
      </p:sp>
      <p:sp>
        <p:nvSpPr>
          <p:cNvPr id="3" name="Content Placeholder 2">
            <a:extLst>
              <a:ext uri="{FF2B5EF4-FFF2-40B4-BE49-F238E27FC236}">
                <a16:creationId xmlns:a16="http://schemas.microsoft.com/office/drawing/2014/main" id="{7A7E15E6-4638-D401-016D-46EBA3D3B8F9}"/>
              </a:ext>
            </a:extLst>
          </p:cNvPr>
          <p:cNvSpPr>
            <a:spLocks noGrp="1"/>
          </p:cNvSpPr>
          <p:nvPr>
            <p:ph idx="1"/>
          </p:nvPr>
        </p:nvSpPr>
        <p:spPr>
          <a:xfrm>
            <a:off x="454251" y="4392197"/>
            <a:ext cx="8819751" cy="4294043"/>
          </a:xfrm>
        </p:spPr>
        <p:txBody>
          <a:bodyPr/>
          <a:lstStyle/>
          <a:p>
            <a:pPr marL="0" indent="0">
              <a:buNone/>
            </a:pPr>
            <a:endParaRPr lang="en-GB" dirty="0"/>
          </a:p>
          <a:p>
            <a:r>
              <a:rPr lang="en-GB" dirty="0"/>
              <a:t>It’s vital we hold true to this approach especially when we are first beginning to establish the relationship with young people. This is key with regards to our support being voluntary meaning they do not have to engage with us. If we fail to recognise where they are at in those early stages, they might not want to come back and engage with us again.</a:t>
            </a:r>
          </a:p>
        </p:txBody>
      </p:sp>
      <p:pic>
        <p:nvPicPr>
          <p:cNvPr id="7170" name="Picture 2" descr="person-centred approach in schools ...">
            <a:extLst>
              <a:ext uri="{FF2B5EF4-FFF2-40B4-BE49-F238E27FC236}">
                <a16:creationId xmlns:a16="http://schemas.microsoft.com/office/drawing/2014/main" id="{2A79DF1E-B061-95AC-13C2-347CA902D83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91992" y="1527857"/>
            <a:ext cx="5075622" cy="26774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737131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D52D77-6075-D3DE-3280-754135F60B31}"/>
              </a:ext>
            </a:extLst>
          </p:cNvPr>
          <p:cNvSpPr>
            <a:spLocks noGrp="1"/>
          </p:cNvSpPr>
          <p:nvPr>
            <p:ph type="title"/>
          </p:nvPr>
        </p:nvSpPr>
        <p:spPr/>
        <p:txBody>
          <a:bodyPr/>
          <a:lstStyle/>
          <a:p>
            <a:r>
              <a:rPr lang="en-GB" b="1" dirty="0">
                <a:solidFill>
                  <a:schemeClr val="tx1"/>
                </a:solidFill>
              </a:rPr>
              <a:t>Building the wall of resilience activity</a:t>
            </a:r>
          </a:p>
        </p:txBody>
      </p:sp>
      <p:pic>
        <p:nvPicPr>
          <p:cNvPr id="1026" name="Picture 2" descr="Children were asked to write down the feeling or problem they felt was a big part of the wall they have put up to protect their hearts, but they want God's help to work through so the wall can come down.">
            <a:extLst>
              <a:ext uri="{FF2B5EF4-FFF2-40B4-BE49-F238E27FC236}">
                <a16:creationId xmlns:a16="http://schemas.microsoft.com/office/drawing/2014/main" id="{87B7475B-9F8E-42A9-5DD6-2E6D2C044570}"/>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070768" y="1689696"/>
            <a:ext cx="5711032" cy="4283274"/>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8FB1997B-A404-9356-F670-2EEC8D985790}"/>
              </a:ext>
            </a:extLst>
          </p:cNvPr>
          <p:cNvSpPr txBox="1"/>
          <p:nvPr/>
        </p:nvSpPr>
        <p:spPr>
          <a:xfrm>
            <a:off x="7095394" y="1930400"/>
            <a:ext cx="1865014" cy="369332"/>
          </a:xfrm>
          <a:prstGeom prst="rect">
            <a:avLst/>
          </a:prstGeom>
          <a:noFill/>
        </p:spPr>
        <p:txBody>
          <a:bodyPr wrap="square">
            <a:spAutoFit/>
          </a:bodyPr>
          <a:lstStyle/>
          <a:p>
            <a:r>
              <a:rPr lang="en-GB" b="0" i="0" dirty="0">
                <a:solidFill>
                  <a:srgbClr val="2C3E50"/>
                </a:solidFill>
                <a:effectLst/>
                <a:latin typeface="Roboto" panose="02000000000000000000" pitchFamily="2" charset="0"/>
              </a:rPr>
              <a:t>(Haughee, 2018)</a:t>
            </a:r>
            <a:endParaRPr lang="en-GB" dirty="0"/>
          </a:p>
        </p:txBody>
      </p:sp>
      <p:sp>
        <p:nvSpPr>
          <p:cNvPr id="6" name="TextBox 5">
            <a:extLst>
              <a:ext uri="{FF2B5EF4-FFF2-40B4-BE49-F238E27FC236}">
                <a16:creationId xmlns:a16="http://schemas.microsoft.com/office/drawing/2014/main" id="{D1B42F0E-8FDB-C7E4-D629-235EC300E4A3}"/>
              </a:ext>
            </a:extLst>
          </p:cNvPr>
          <p:cNvSpPr txBox="1"/>
          <p:nvPr/>
        </p:nvSpPr>
        <p:spPr>
          <a:xfrm>
            <a:off x="7179398" y="2897109"/>
            <a:ext cx="3811509" cy="2031325"/>
          </a:xfrm>
          <a:prstGeom prst="rect">
            <a:avLst/>
          </a:prstGeom>
          <a:noFill/>
        </p:spPr>
        <p:txBody>
          <a:bodyPr wrap="square" rtlCol="0">
            <a:spAutoFit/>
          </a:bodyPr>
          <a:lstStyle/>
          <a:p>
            <a:r>
              <a:rPr lang="en-GB" dirty="0"/>
              <a:t>Resilience is our ability to cope with challenges, adapt to difficulties and recover after setbacks.</a:t>
            </a:r>
          </a:p>
          <a:p>
            <a:endParaRPr lang="en-GB" dirty="0"/>
          </a:p>
          <a:p>
            <a:r>
              <a:rPr lang="en-GB" dirty="0"/>
              <a:t>Enabling us to manage stress, uncertainty and change.</a:t>
            </a:r>
          </a:p>
        </p:txBody>
      </p:sp>
    </p:spTree>
    <p:extLst>
      <p:ext uri="{BB962C8B-B14F-4D97-AF65-F5344CB8AC3E}">
        <p14:creationId xmlns:p14="http://schemas.microsoft.com/office/powerpoint/2010/main" val="30818923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AutoShape 8">
            <a:extLst>
              <a:ext uri="{FF2B5EF4-FFF2-40B4-BE49-F238E27FC236}">
                <a16:creationId xmlns:a16="http://schemas.microsoft.com/office/drawing/2014/main" id="{AC15D96F-C997-0F19-6F81-DA3D44B8F974}"/>
              </a:ext>
            </a:extLst>
          </p:cNvPr>
          <p:cNvSpPr>
            <a:spLocks noGrp="1" noChangeAspect="1" noChangeArrowheads="1"/>
          </p:cNvSpPr>
          <p:nvPr>
            <p:ph type="title"/>
          </p:nvPr>
        </p:nvSpPr>
        <p:spPr bwMode="auto">
          <a:xfrm>
            <a:off x="452623" y="310836"/>
            <a:ext cx="8596668" cy="1320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GB" dirty="0">
                <a:solidFill>
                  <a:schemeClr val="tx1"/>
                </a:solidFill>
                <a:latin typeface="+mn-lt"/>
              </a:rPr>
              <a:t>Our body's response when our resilience wall crumbles - Fight, flight or freeze </a:t>
            </a:r>
          </a:p>
        </p:txBody>
      </p:sp>
      <p:pic>
        <p:nvPicPr>
          <p:cNvPr id="11" name="Content Placeholder 10">
            <a:extLst>
              <a:ext uri="{FF2B5EF4-FFF2-40B4-BE49-F238E27FC236}">
                <a16:creationId xmlns:a16="http://schemas.microsoft.com/office/drawing/2014/main" id="{C37EE234-3F94-9B67-E811-2A34B1D37B6C}"/>
              </a:ext>
            </a:extLst>
          </p:cNvPr>
          <p:cNvPicPr>
            <a:picLocks noGrp="1" noChangeAspect="1"/>
          </p:cNvPicPr>
          <p:nvPr>
            <p:ph idx="1"/>
          </p:nvPr>
        </p:nvPicPr>
        <p:blipFill>
          <a:blip r:embed="rId2"/>
          <a:stretch>
            <a:fillRect/>
          </a:stretch>
        </p:blipFill>
        <p:spPr bwMode="auto">
          <a:xfrm>
            <a:off x="452623" y="1948575"/>
            <a:ext cx="6995927" cy="4718926"/>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080DB0CB-9589-64B8-4326-DF231C124372}"/>
              </a:ext>
            </a:extLst>
          </p:cNvPr>
          <p:cNvSpPr txBox="1"/>
          <p:nvPr/>
        </p:nvSpPr>
        <p:spPr>
          <a:xfrm>
            <a:off x="7577750" y="6248400"/>
            <a:ext cx="2390116" cy="369332"/>
          </a:xfrm>
          <a:prstGeom prst="rect">
            <a:avLst/>
          </a:prstGeom>
          <a:noFill/>
        </p:spPr>
        <p:txBody>
          <a:bodyPr wrap="square">
            <a:spAutoFit/>
          </a:bodyPr>
          <a:lstStyle/>
          <a:p>
            <a:r>
              <a:rPr lang="en-GB" b="0" i="0" dirty="0">
                <a:solidFill>
                  <a:srgbClr val="2C3E50"/>
                </a:solidFill>
                <a:effectLst/>
                <a:latin typeface="Roboto" panose="02000000000000000000" pitchFamily="2" charset="0"/>
              </a:rPr>
              <a:t>(Fight, 2023)</a:t>
            </a:r>
            <a:endParaRPr lang="en-GB" dirty="0"/>
          </a:p>
        </p:txBody>
      </p:sp>
      <p:sp>
        <p:nvSpPr>
          <p:cNvPr id="14" name="TextBox 13">
            <a:extLst>
              <a:ext uri="{FF2B5EF4-FFF2-40B4-BE49-F238E27FC236}">
                <a16:creationId xmlns:a16="http://schemas.microsoft.com/office/drawing/2014/main" id="{F24A02DE-3C52-D200-1743-C206871DB938}"/>
              </a:ext>
            </a:extLst>
          </p:cNvPr>
          <p:cNvSpPr txBox="1"/>
          <p:nvPr/>
        </p:nvSpPr>
        <p:spPr>
          <a:xfrm>
            <a:off x="7937674" y="3292375"/>
            <a:ext cx="4060383" cy="2585323"/>
          </a:xfrm>
          <a:prstGeom prst="rect">
            <a:avLst/>
          </a:prstGeom>
          <a:noFill/>
        </p:spPr>
        <p:txBody>
          <a:bodyPr wrap="square" rtlCol="0">
            <a:spAutoFit/>
          </a:bodyPr>
          <a:lstStyle/>
          <a:p>
            <a:r>
              <a:rPr lang="en-GB" dirty="0"/>
              <a:t>The Polyvagal theory was developed in 1994 by Dr. Stephen Porges and it helps to understand how our body and brain work together to respond to stressors that are part of everyday life as well as experiences that are more significant such trauma</a:t>
            </a:r>
          </a:p>
          <a:p>
            <a:endParaRPr lang="en-GB" dirty="0"/>
          </a:p>
          <a:p>
            <a:r>
              <a:rPr lang="en-GB" dirty="0"/>
              <a:t>              (Polyvagal Institute, 2024)</a:t>
            </a:r>
          </a:p>
        </p:txBody>
      </p:sp>
    </p:spTree>
    <p:extLst>
      <p:ext uri="{BB962C8B-B14F-4D97-AF65-F5344CB8AC3E}">
        <p14:creationId xmlns:p14="http://schemas.microsoft.com/office/powerpoint/2010/main" val="20654093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CC6BEC-92F1-9BA7-A909-1DFA4E29D752}"/>
              </a:ext>
            </a:extLst>
          </p:cNvPr>
          <p:cNvSpPr>
            <a:spLocks noGrp="1"/>
          </p:cNvSpPr>
          <p:nvPr>
            <p:ph type="title"/>
          </p:nvPr>
        </p:nvSpPr>
        <p:spPr/>
        <p:txBody>
          <a:bodyPr/>
          <a:lstStyle/>
          <a:p>
            <a:pPr algn="ctr"/>
            <a:r>
              <a:rPr lang="en-GB" b="1" dirty="0">
                <a:solidFill>
                  <a:schemeClr val="tx1"/>
                </a:solidFill>
              </a:rPr>
              <a:t>What is being done to further support young people in Wales</a:t>
            </a:r>
          </a:p>
        </p:txBody>
      </p:sp>
      <p:pic>
        <p:nvPicPr>
          <p:cNvPr id="4098" name="Picture 2">
            <a:extLst>
              <a:ext uri="{FF2B5EF4-FFF2-40B4-BE49-F238E27FC236}">
                <a16:creationId xmlns:a16="http://schemas.microsoft.com/office/drawing/2014/main" id="{705EAE2E-FDBA-99F5-EDDD-4B23016AA416}"/>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6551251" y="2343150"/>
            <a:ext cx="4193231" cy="4193231"/>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89B64D89-9BDF-CE24-4DAD-D6E13FAF5359}"/>
              </a:ext>
            </a:extLst>
          </p:cNvPr>
          <p:cNvSpPr txBox="1"/>
          <p:nvPr/>
        </p:nvSpPr>
        <p:spPr>
          <a:xfrm>
            <a:off x="677334" y="2571750"/>
            <a:ext cx="5742516" cy="3693319"/>
          </a:xfrm>
          <a:prstGeom prst="rect">
            <a:avLst/>
          </a:prstGeom>
          <a:noFill/>
        </p:spPr>
        <p:txBody>
          <a:bodyPr wrap="square" rtlCol="0">
            <a:spAutoFit/>
          </a:bodyPr>
          <a:lstStyle/>
          <a:p>
            <a:r>
              <a:rPr lang="en-GB" dirty="0"/>
              <a:t>In 2023 the Welsh government introduced the NEST framework for improving mental health and wellbeing services for babies, children, young people and their families.</a:t>
            </a:r>
          </a:p>
          <a:p>
            <a:endParaRPr lang="en-GB" dirty="0"/>
          </a:p>
          <a:p>
            <a:pPr marL="285750" indent="-285750">
              <a:buFont typeface="Arial" panose="020B0604020202020204" pitchFamily="34" charset="0"/>
              <a:buChar char="•"/>
            </a:pPr>
            <a:r>
              <a:rPr lang="en-GB" dirty="0"/>
              <a:t>Nurturing</a:t>
            </a:r>
          </a:p>
          <a:p>
            <a:pPr marL="285750" indent="-285750">
              <a:buFont typeface="Arial" panose="020B0604020202020204" pitchFamily="34" charset="0"/>
              <a:buChar char="•"/>
            </a:pPr>
            <a:r>
              <a:rPr lang="en-GB" dirty="0"/>
              <a:t>Empowering</a:t>
            </a:r>
          </a:p>
          <a:p>
            <a:pPr marL="285750" indent="-285750">
              <a:buFont typeface="Arial" panose="020B0604020202020204" pitchFamily="34" charset="0"/>
              <a:buChar char="•"/>
            </a:pPr>
            <a:r>
              <a:rPr lang="en-GB" dirty="0"/>
              <a:t>Safe</a:t>
            </a:r>
          </a:p>
          <a:p>
            <a:pPr marL="285750" indent="-285750">
              <a:buFont typeface="Arial" panose="020B0604020202020204" pitchFamily="34" charset="0"/>
              <a:buChar char="•"/>
            </a:pPr>
            <a:r>
              <a:rPr lang="en-GB" dirty="0"/>
              <a:t>Trusted</a:t>
            </a:r>
          </a:p>
          <a:p>
            <a:endParaRPr lang="en-GB" dirty="0"/>
          </a:p>
          <a:p>
            <a:r>
              <a:rPr lang="en-GB" dirty="0"/>
              <a:t>All of which collates with how youth work is delivered across Wales utilising the Five pillars of youth work and the national occupational standards/</a:t>
            </a:r>
          </a:p>
        </p:txBody>
      </p:sp>
      <p:sp>
        <p:nvSpPr>
          <p:cNvPr id="6" name="TextBox 5">
            <a:extLst>
              <a:ext uri="{FF2B5EF4-FFF2-40B4-BE49-F238E27FC236}">
                <a16:creationId xmlns:a16="http://schemas.microsoft.com/office/drawing/2014/main" id="{1C00A8AD-71B2-E710-C068-7F8DBF0B01F0}"/>
              </a:ext>
            </a:extLst>
          </p:cNvPr>
          <p:cNvSpPr txBox="1"/>
          <p:nvPr/>
        </p:nvSpPr>
        <p:spPr>
          <a:xfrm>
            <a:off x="4975668" y="6248400"/>
            <a:ext cx="6105524" cy="369332"/>
          </a:xfrm>
          <a:prstGeom prst="rect">
            <a:avLst/>
          </a:prstGeom>
          <a:noFill/>
        </p:spPr>
        <p:txBody>
          <a:bodyPr wrap="square">
            <a:spAutoFit/>
          </a:bodyPr>
          <a:lstStyle/>
          <a:p>
            <a:r>
              <a:rPr lang="en-GB" b="0" i="0" dirty="0">
                <a:solidFill>
                  <a:srgbClr val="2C3E50"/>
                </a:solidFill>
                <a:effectLst/>
                <a:latin typeface="Roboto" panose="02000000000000000000" pitchFamily="2" charset="0"/>
              </a:rPr>
              <a:t>(www.gov.wales, 2024)</a:t>
            </a:r>
            <a:endParaRPr lang="en-GB" dirty="0"/>
          </a:p>
        </p:txBody>
      </p:sp>
    </p:spTree>
    <p:extLst>
      <p:ext uri="{BB962C8B-B14F-4D97-AF65-F5344CB8AC3E}">
        <p14:creationId xmlns:p14="http://schemas.microsoft.com/office/powerpoint/2010/main" val="6995003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3DF548-37A7-6A97-380F-8016ABB8868B}"/>
              </a:ext>
            </a:extLst>
          </p:cNvPr>
          <p:cNvSpPr>
            <a:spLocks noGrp="1"/>
          </p:cNvSpPr>
          <p:nvPr>
            <p:ph type="title"/>
          </p:nvPr>
        </p:nvSpPr>
        <p:spPr>
          <a:xfrm>
            <a:off x="677334" y="609600"/>
            <a:ext cx="5222281" cy="1320800"/>
          </a:xfrm>
        </p:spPr>
        <p:txBody>
          <a:bodyPr>
            <a:normAutofit/>
          </a:bodyPr>
          <a:lstStyle/>
          <a:p>
            <a:r>
              <a:rPr lang="en-GB" b="1" dirty="0">
                <a:solidFill>
                  <a:schemeClr val="tx1"/>
                </a:solidFill>
              </a:rPr>
              <a:t>Trauma informed practice.</a:t>
            </a:r>
            <a:endParaRPr lang="en-GB" dirty="0">
              <a:solidFill>
                <a:schemeClr val="tx1"/>
              </a:solidFill>
            </a:endParaRPr>
          </a:p>
        </p:txBody>
      </p:sp>
      <p:sp>
        <p:nvSpPr>
          <p:cNvPr id="2060" name="Isosceles Triangle 8">
            <a:extLst>
              <a:ext uri="{FF2B5EF4-FFF2-40B4-BE49-F238E27FC236}">
                <a16:creationId xmlns:a16="http://schemas.microsoft.com/office/drawing/2014/main" id="{1E0F66E4-0FA4-4124-8546-2BCCA00E18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C971D4DF-BF36-9ADB-BAD0-F00B8917E231}"/>
              </a:ext>
            </a:extLst>
          </p:cNvPr>
          <p:cNvSpPr>
            <a:spLocks noGrp="1"/>
          </p:cNvSpPr>
          <p:nvPr>
            <p:ph idx="1"/>
          </p:nvPr>
        </p:nvSpPr>
        <p:spPr>
          <a:xfrm>
            <a:off x="681001" y="2160589"/>
            <a:ext cx="5211607" cy="3880773"/>
          </a:xfrm>
        </p:spPr>
        <p:txBody>
          <a:bodyPr>
            <a:normAutofit/>
          </a:bodyPr>
          <a:lstStyle/>
          <a:p>
            <a:pPr>
              <a:lnSpc>
                <a:spcPct val="90000"/>
              </a:lnSpc>
            </a:pPr>
            <a:r>
              <a:rPr lang="en-GB" sz="1600" dirty="0"/>
              <a:t>ACE Hub Wales (2022) has developed an all-society framework to promote a coherent, consistent approach to developing and implementing trauma-informed practice through-out Wales. </a:t>
            </a:r>
            <a:endParaRPr lang="en-GB" dirty="0"/>
          </a:p>
        </p:txBody>
      </p:sp>
      <p:pic>
        <p:nvPicPr>
          <p:cNvPr id="2050" name="Picture 2" descr="Trauma-Informed Wales: A Societal Approach to Understanding, Preventing and  Supporting the Impacts of Trauma and Adversity Min">
            <a:extLst>
              <a:ext uri="{FF2B5EF4-FFF2-40B4-BE49-F238E27FC236}">
                <a16:creationId xmlns:a16="http://schemas.microsoft.com/office/drawing/2014/main" id="{FF9AFE95-AA5F-E2F0-E1AC-AA239384E0C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156" r="506" b="2"/>
          <a:stretch>
            <a:fillRect/>
          </a:stretch>
        </p:blipFill>
        <p:spPr bwMode="auto">
          <a:xfrm>
            <a:off x="7904291" y="1558910"/>
            <a:ext cx="2989461" cy="2972968"/>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2">
            <a:extLst>
              <a:ext uri="{FF2B5EF4-FFF2-40B4-BE49-F238E27FC236}">
                <a16:creationId xmlns:a16="http://schemas.microsoft.com/office/drawing/2014/main" id="{8685C757-40A7-8BCB-98FC-2660066CB3D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14806" r="3" b="3"/>
          <a:stretch>
            <a:fillRect/>
          </a:stretch>
        </p:blipFill>
        <p:spPr bwMode="auto">
          <a:xfrm>
            <a:off x="1042220" y="3553777"/>
            <a:ext cx="6223643" cy="33042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933566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3" name="Rectangle 1032">
            <a:extLst>
              <a:ext uri="{FF2B5EF4-FFF2-40B4-BE49-F238E27FC236}">
                <a16:creationId xmlns:a16="http://schemas.microsoft.com/office/drawing/2014/main" id="{62423CA5-E2E1-4789-B759-9906C1C940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4660126"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035" name="Isosceles Triangle 1034">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660127" y="-3"/>
            <a:ext cx="1056745" cy="6858001"/>
          </a:xfrm>
          <a:prstGeom prst="triangle">
            <a:avLst>
              <a:gd name="adj" fmla="val 100000"/>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94AE6DA0-3377-A3EB-A154-08CC9E153ED4}"/>
              </a:ext>
            </a:extLst>
          </p:cNvPr>
          <p:cNvSpPr>
            <a:spLocks noGrp="1"/>
          </p:cNvSpPr>
          <p:nvPr>
            <p:ph type="title"/>
          </p:nvPr>
        </p:nvSpPr>
        <p:spPr>
          <a:xfrm>
            <a:off x="673754" y="643467"/>
            <a:ext cx="4203045" cy="1375608"/>
          </a:xfrm>
        </p:spPr>
        <p:txBody>
          <a:bodyPr anchor="ctr">
            <a:normAutofit/>
          </a:bodyPr>
          <a:lstStyle/>
          <a:p>
            <a:r>
              <a:rPr lang="en-GB" b="1">
                <a:solidFill>
                  <a:schemeClr val="bg1"/>
                </a:solidFill>
              </a:rPr>
              <a:t>Trauma informed</a:t>
            </a:r>
          </a:p>
        </p:txBody>
      </p:sp>
      <p:sp>
        <p:nvSpPr>
          <p:cNvPr id="4" name="Content Placeholder 3">
            <a:extLst>
              <a:ext uri="{FF2B5EF4-FFF2-40B4-BE49-F238E27FC236}">
                <a16:creationId xmlns:a16="http://schemas.microsoft.com/office/drawing/2014/main" id="{B34D5073-4EE3-4FD5-B4F4-F0F841E60E62}"/>
              </a:ext>
            </a:extLst>
          </p:cNvPr>
          <p:cNvSpPr>
            <a:spLocks noGrp="1"/>
          </p:cNvSpPr>
          <p:nvPr>
            <p:ph idx="1"/>
          </p:nvPr>
        </p:nvSpPr>
        <p:spPr>
          <a:xfrm>
            <a:off x="673754" y="2160590"/>
            <a:ext cx="3973943" cy="3440110"/>
          </a:xfrm>
        </p:spPr>
        <p:txBody>
          <a:bodyPr>
            <a:normAutofit/>
          </a:bodyPr>
          <a:lstStyle/>
          <a:p>
            <a:r>
              <a:rPr lang="en-GB">
                <a:solidFill>
                  <a:schemeClr val="bg1"/>
                </a:solidFill>
                <a:effectLst/>
                <a:latin typeface="Aptos" panose="020B0004020202020204" pitchFamily="34" charset="0"/>
                <a:ea typeface="Aptos" panose="020B0004020202020204" pitchFamily="34" charset="0"/>
                <a:cs typeface="Times New Roman" panose="02020603050405020304" pitchFamily="18" charset="0"/>
              </a:rPr>
              <a:t>bMindful (2023).  Image of PACE model of trauma informed approach practice developed by Clinical Psychologist Dr Dan Hughes in 2014.</a:t>
            </a:r>
            <a:endParaRPr lang="en-GB">
              <a:solidFill>
                <a:schemeClr val="bg1"/>
              </a:solidFill>
            </a:endParaRPr>
          </a:p>
        </p:txBody>
      </p:sp>
      <p:pic>
        <p:nvPicPr>
          <p:cNvPr id="1026" name="Picture 2">
            <a:extLst>
              <a:ext uri="{FF2B5EF4-FFF2-40B4-BE49-F238E27FC236}">
                <a16:creationId xmlns:a16="http://schemas.microsoft.com/office/drawing/2014/main" id="{90935171-4549-4AF1-CAFE-02FB427EFBF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r="-2" b="13431"/>
          <a:stretch/>
        </p:blipFill>
        <p:spPr bwMode="auto">
          <a:xfrm>
            <a:off x="6096001" y="1196449"/>
            <a:ext cx="5143500" cy="4452587"/>
          </a:xfrm>
          <a:prstGeom prst="rect">
            <a:avLst/>
          </a:prstGeom>
          <a:noFill/>
          <a:extLst>
            <a:ext uri="{909E8E84-426E-40DD-AFC4-6F175D3DCCD1}">
              <a14:hiddenFill xmlns:a14="http://schemas.microsoft.com/office/drawing/2010/main">
                <a:solidFill>
                  <a:srgbClr val="FFFFFF"/>
                </a:solidFill>
              </a14:hiddenFill>
            </a:ext>
          </a:extLst>
        </p:spPr>
      </p:pic>
      <p:sp>
        <p:nvSpPr>
          <p:cNvPr id="1037" name="Isosceles Triangle 1036">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55696"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Tree>
    <p:extLst>
      <p:ext uri="{BB962C8B-B14F-4D97-AF65-F5344CB8AC3E}">
        <p14:creationId xmlns:p14="http://schemas.microsoft.com/office/powerpoint/2010/main" val="353491093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199" name="Group 8198">
            <a:extLst>
              <a:ext uri="{FF2B5EF4-FFF2-40B4-BE49-F238E27FC236}">
                <a16:creationId xmlns:a16="http://schemas.microsoft.com/office/drawing/2014/main" id="{A5AFB369-4673-4727-A7CD-D86AFE0AE06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8200" name="Freeform 14">
              <a:extLst>
                <a:ext uri="{FF2B5EF4-FFF2-40B4-BE49-F238E27FC236}">
                  <a16:creationId xmlns:a16="http://schemas.microsoft.com/office/drawing/2014/main" id="{50709826-4D6B-4A97-8DB3-5DA1666262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8201" name="Straight Connector 8200">
              <a:extLst>
                <a:ext uri="{FF2B5EF4-FFF2-40B4-BE49-F238E27FC236}">
                  <a16:creationId xmlns:a16="http://schemas.microsoft.com/office/drawing/2014/main" id="{47263F58-6EE6-45B3-9BF2-C0BD5D30A55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8202" name="Straight Connector 8201">
              <a:extLst>
                <a:ext uri="{FF2B5EF4-FFF2-40B4-BE49-F238E27FC236}">
                  <a16:creationId xmlns:a16="http://schemas.microsoft.com/office/drawing/2014/main" id="{5197CE03-EB81-4718-BEA1-C2D488961E5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8203" name="Rectangle 23">
              <a:extLst>
                <a:ext uri="{FF2B5EF4-FFF2-40B4-BE49-F238E27FC236}">
                  <a16:creationId xmlns:a16="http://schemas.microsoft.com/office/drawing/2014/main" id="{A3451629-72D6-4E33-A99A-40FAF7445D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204" name="Rectangle 25">
              <a:extLst>
                <a:ext uri="{FF2B5EF4-FFF2-40B4-BE49-F238E27FC236}">
                  <a16:creationId xmlns:a16="http://schemas.microsoft.com/office/drawing/2014/main" id="{E04F0FD4-BCD5-4435-A6B5-A2E69303B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205" name="Isosceles Triangle 8204">
              <a:extLst>
                <a:ext uri="{FF2B5EF4-FFF2-40B4-BE49-F238E27FC236}">
                  <a16:creationId xmlns:a16="http://schemas.microsoft.com/office/drawing/2014/main" id="{DE110F09-1C81-4E73-B5E9-D857CD879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206" name="Rectangle 27">
              <a:extLst>
                <a:ext uri="{FF2B5EF4-FFF2-40B4-BE49-F238E27FC236}">
                  <a16:creationId xmlns:a16="http://schemas.microsoft.com/office/drawing/2014/main" id="{273A9C01-06BD-4E8E-8BBF-2E2A9ECF49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207" name="Rectangle 28">
              <a:extLst>
                <a:ext uri="{FF2B5EF4-FFF2-40B4-BE49-F238E27FC236}">
                  <a16:creationId xmlns:a16="http://schemas.microsoft.com/office/drawing/2014/main" id="{B206C9B2-27BE-4B6F-A4D0-485FBBEB58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208" name="Rectangle 29">
              <a:extLst>
                <a:ext uri="{FF2B5EF4-FFF2-40B4-BE49-F238E27FC236}">
                  <a16:creationId xmlns:a16="http://schemas.microsoft.com/office/drawing/2014/main" id="{2E7D673E-0C5C-4F2B-B46E-3E9286B9E8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209" name="Isosceles Triangle 8208">
              <a:extLst>
                <a:ext uri="{FF2B5EF4-FFF2-40B4-BE49-F238E27FC236}">
                  <a16:creationId xmlns:a16="http://schemas.microsoft.com/office/drawing/2014/main" id="{F0F78B34-9B26-4CA9-B8F0-B9638730F9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pic>
        <p:nvPicPr>
          <p:cNvPr id="8194" name="Picture 2" descr="Inline image">
            <a:extLst>
              <a:ext uri="{FF2B5EF4-FFF2-40B4-BE49-F238E27FC236}">
                <a16:creationId xmlns:a16="http://schemas.microsoft.com/office/drawing/2014/main" id="{AB112382-6A4A-B1E7-0A7F-A87E7FDBD755}"/>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l="9091" t="7553" r="-2" b="5773"/>
          <a:stretch>
            <a:fillRect/>
          </a:stretch>
        </p:blipFill>
        <p:spPr bwMode="auto">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a:extLst>
              <a:ext uri="{FF2B5EF4-FFF2-40B4-BE49-F238E27FC236}">
                <a16:creationId xmlns:a16="http://schemas.microsoft.com/office/drawing/2014/main" id="{D892E321-635D-2F16-EBDC-AA84188B136B}"/>
              </a:ext>
            </a:extLst>
          </p:cNvPr>
          <p:cNvSpPr>
            <a:spLocks noGrp="1"/>
          </p:cNvSpPr>
          <p:nvPr>
            <p:ph type="title"/>
          </p:nvPr>
        </p:nvSpPr>
        <p:spPr>
          <a:xfrm>
            <a:off x="5094514" y="2723103"/>
            <a:ext cx="4160283" cy="2500830"/>
          </a:xfrm>
        </p:spPr>
        <p:txBody>
          <a:bodyPr vert="horz" lIns="91440" tIns="45720" rIns="91440" bIns="45720" rtlCol="0" anchor="b">
            <a:normAutofit/>
          </a:bodyPr>
          <a:lstStyle/>
          <a:p>
            <a:pPr algn="ctr">
              <a:lnSpc>
                <a:spcPct val="90000"/>
              </a:lnSpc>
            </a:pPr>
            <a:r>
              <a:rPr lang="en-US" sz="5400" b="1" dirty="0">
                <a:solidFill>
                  <a:schemeClr val="tx1"/>
                </a:solidFill>
              </a:rPr>
              <a:t>I kicked A** today box activity</a:t>
            </a:r>
          </a:p>
        </p:txBody>
      </p:sp>
    </p:spTree>
    <p:extLst>
      <p:ext uri="{BB962C8B-B14F-4D97-AF65-F5344CB8AC3E}">
        <p14:creationId xmlns:p14="http://schemas.microsoft.com/office/powerpoint/2010/main" val="308871894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59472" y="119149"/>
            <a:ext cx="8596668" cy="1320800"/>
          </a:xfrm>
        </p:spPr>
        <p:txBody>
          <a:bodyPr>
            <a:normAutofit/>
          </a:bodyPr>
          <a:lstStyle/>
          <a:p>
            <a:r>
              <a:rPr lang="en-GB" sz="3200" b="1" dirty="0">
                <a:solidFill>
                  <a:schemeClr val="tx1"/>
                </a:solidFill>
                <a:latin typeface="Arial" panose="020B0604020202020204" pitchFamily="34" charset="0"/>
                <a:cs typeface="Arial" panose="020B0604020202020204" pitchFamily="34" charset="0"/>
              </a:rPr>
              <a:t>The importance of positive self talk and self esteem.</a:t>
            </a:r>
          </a:p>
        </p:txBody>
      </p:sp>
      <p:sp>
        <p:nvSpPr>
          <p:cNvPr id="3" name="Content Placeholder 2"/>
          <p:cNvSpPr>
            <a:spLocks noGrp="1"/>
          </p:cNvSpPr>
          <p:nvPr>
            <p:ph idx="1"/>
          </p:nvPr>
        </p:nvSpPr>
        <p:spPr>
          <a:xfrm>
            <a:off x="554489" y="1003070"/>
            <a:ext cx="9006993" cy="6028574"/>
          </a:xfrm>
        </p:spPr>
        <p:txBody>
          <a:bodyPr>
            <a:normAutofit/>
          </a:bodyPr>
          <a:lstStyle/>
          <a:p>
            <a:pPr marL="0" indent="0">
              <a:buNone/>
            </a:pPr>
            <a:endParaRPr lang="en-GB" dirty="0"/>
          </a:p>
          <a:p>
            <a:pPr marL="0" indent="0">
              <a:buNone/>
            </a:pPr>
            <a:endParaRPr lang="en-GB" dirty="0"/>
          </a:p>
          <a:p>
            <a:pPr marL="0" indent="0">
              <a:buNone/>
            </a:pPr>
            <a:endParaRPr lang="en-GB" dirty="0"/>
          </a:p>
        </p:txBody>
      </p:sp>
      <p:pic>
        <p:nvPicPr>
          <p:cNvPr id="5122" name="Picture 2" descr="Click to view larger">
            <a:extLst>
              <a:ext uri="{FF2B5EF4-FFF2-40B4-BE49-F238E27FC236}">
                <a16:creationId xmlns:a16="http://schemas.microsoft.com/office/drawing/2014/main" id="{574A4690-8E6D-FAC6-E530-89AA6883E7D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00105" y="1534433"/>
            <a:ext cx="4858431" cy="481528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1737059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515117-D613-23EB-70C0-981A98AEB0FB}"/>
              </a:ext>
            </a:extLst>
          </p:cNvPr>
          <p:cNvSpPr>
            <a:spLocks noGrp="1"/>
          </p:cNvSpPr>
          <p:nvPr>
            <p:ph type="title"/>
          </p:nvPr>
        </p:nvSpPr>
        <p:spPr>
          <a:xfrm>
            <a:off x="686388" y="283675"/>
            <a:ext cx="8596668" cy="1320800"/>
          </a:xfrm>
        </p:spPr>
        <p:txBody>
          <a:bodyPr>
            <a:normAutofit/>
          </a:bodyPr>
          <a:lstStyle/>
          <a:p>
            <a:pPr algn="ctr"/>
            <a:r>
              <a:rPr lang="en-GB" b="1" dirty="0">
                <a:solidFill>
                  <a:schemeClr val="tx1"/>
                </a:solidFill>
              </a:rPr>
              <a:t>Evaluation</a:t>
            </a:r>
            <a:br>
              <a:rPr lang="en-GB" b="1" dirty="0">
                <a:solidFill>
                  <a:schemeClr val="tx1"/>
                </a:solidFill>
              </a:rPr>
            </a:br>
            <a:r>
              <a:rPr lang="en-GB" b="1" dirty="0">
                <a:solidFill>
                  <a:schemeClr val="tx1"/>
                </a:solidFill>
              </a:rPr>
              <a:t>What have we learned?</a:t>
            </a:r>
          </a:p>
        </p:txBody>
      </p:sp>
      <p:sp>
        <p:nvSpPr>
          <p:cNvPr id="3" name="TextBox 2">
            <a:extLst>
              <a:ext uri="{FF2B5EF4-FFF2-40B4-BE49-F238E27FC236}">
                <a16:creationId xmlns:a16="http://schemas.microsoft.com/office/drawing/2014/main" id="{B009AA88-2AA5-73AC-C54D-4EFB660AF6BE}"/>
              </a:ext>
            </a:extLst>
          </p:cNvPr>
          <p:cNvSpPr txBox="1"/>
          <p:nvPr/>
        </p:nvSpPr>
        <p:spPr>
          <a:xfrm>
            <a:off x="479834" y="1839865"/>
            <a:ext cx="9406550" cy="4616648"/>
          </a:xfrm>
          <a:prstGeom prst="rect">
            <a:avLst/>
          </a:prstGeom>
          <a:noFill/>
        </p:spPr>
        <p:txBody>
          <a:bodyPr wrap="square" rtlCol="0">
            <a:spAutoFit/>
          </a:bodyPr>
          <a:lstStyle/>
          <a:p>
            <a:r>
              <a:rPr lang="en-GB" b="1" dirty="0"/>
              <a:t> </a:t>
            </a:r>
            <a:r>
              <a:rPr lang="en-GB" sz="1200" b="1" u="sng" dirty="0"/>
              <a:t>Youth Workshop Evaluation Form</a:t>
            </a:r>
            <a:endParaRPr lang="en-GB" sz="1200" dirty="0"/>
          </a:p>
          <a:p>
            <a:r>
              <a:rPr lang="en-GB" sz="1200" b="1" dirty="0"/>
              <a:t> </a:t>
            </a:r>
            <a:endParaRPr lang="en-GB" sz="1200" dirty="0"/>
          </a:p>
          <a:p>
            <a:r>
              <a:rPr lang="en-GB" sz="1200" b="1" u="sng" dirty="0"/>
              <a:t>Coping with Change and Building Resilience</a:t>
            </a:r>
            <a:endParaRPr lang="en-GB" sz="1200" dirty="0"/>
          </a:p>
          <a:p>
            <a:r>
              <a:rPr lang="en-GB" sz="1200" dirty="0"/>
              <a:t> </a:t>
            </a:r>
          </a:p>
          <a:p>
            <a:r>
              <a:rPr lang="en-GB" sz="1200" u="sng" dirty="0"/>
              <a:t>About You</a:t>
            </a:r>
            <a:endParaRPr lang="en-GB" sz="1200" dirty="0"/>
          </a:p>
          <a:p>
            <a:r>
              <a:rPr lang="en-GB" sz="1200" dirty="0"/>
              <a:t>Age: __________</a:t>
            </a:r>
          </a:p>
          <a:p>
            <a:r>
              <a:rPr lang="en-GB" sz="1200" dirty="0"/>
              <a:t>School/Group (optional): ______________________</a:t>
            </a:r>
          </a:p>
          <a:p>
            <a:r>
              <a:rPr lang="en-GB" sz="1200" dirty="0"/>
              <a:t> </a:t>
            </a:r>
          </a:p>
          <a:p>
            <a:r>
              <a:rPr lang="en-GB" sz="1200" b="1" u="sng" dirty="0"/>
              <a:t>What You Learned</a:t>
            </a:r>
            <a:endParaRPr lang="en-GB" sz="1200" dirty="0"/>
          </a:p>
          <a:p>
            <a:r>
              <a:rPr lang="en-GB" sz="1200" dirty="0"/>
              <a:t>Circle one for each statement (1 = Not at all, 5 = Very much).</a:t>
            </a:r>
          </a:p>
          <a:p>
            <a:r>
              <a:rPr lang="en-GB" sz="1200" dirty="0"/>
              <a:t> </a:t>
            </a:r>
          </a:p>
          <a:p>
            <a:r>
              <a:rPr lang="en-GB" sz="1200" dirty="0"/>
              <a:t>I understand what change is: 1 2 3 4 5</a:t>
            </a:r>
          </a:p>
          <a:p>
            <a:r>
              <a:rPr lang="en-GB" sz="1200" dirty="0"/>
              <a:t>I learned ways to cope with change: 1 2 3 4 5</a:t>
            </a:r>
          </a:p>
          <a:p>
            <a:r>
              <a:rPr lang="en-GB" sz="1200" dirty="0"/>
              <a:t>I feel more confident handling stress: 1 2 3 4 5</a:t>
            </a:r>
          </a:p>
          <a:p>
            <a:r>
              <a:rPr lang="en-GB" sz="1200" dirty="0"/>
              <a:t>I understand what resilience means: 1 2 3 4 5</a:t>
            </a:r>
          </a:p>
          <a:p>
            <a:r>
              <a:rPr lang="en-GB" sz="1200" dirty="0"/>
              <a:t>I feel more able to bounce back from challenges: 1 2 3 4 5</a:t>
            </a:r>
          </a:p>
          <a:p>
            <a:r>
              <a:rPr lang="en-GB" sz="1200" dirty="0"/>
              <a:t> </a:t>
            </a:r>
          </a:p>
          <a:p>
            <a:r>
              <a:rPr lang="en-GB" sz="1200" b="1" u="sng" dirty="0"/>
              <a:t>One thing You have Learned</a:t>
            </a:r>
            <a:endParaRPr lang="en-GB" sz="1200" dirty="0"/>
          </a:p>
          <a:p>
            <a:r>
              <a:rPr lang="en-GB" sz="1200" dirty="0"/>
              <a:t> </a:t>
            </a:r>
          </a:p>
          <a:p>
            <a:r>
              <a:rPr lang="en-GB" sz="1200" dirty="0"/>
              <a:t> </a:t>
            </a:r>
          </a:p>
          <a:p>
            <a:r>
              <a:rPr lang="en-GB" sz="1200" dirty="0"/>
              <a:t>Any Other Comments or suggestions for improvement?</a:t>
            </a:r>
          </a:p>
          <a:p>
            <a:r>
              <a:rPr lang="en-GB" sz="1200" dirty="0"/>
              <a:t> </a:t>
            </a:r>
          </a:p>
          <a:p>
            <a:r>
              <a:rPr lang="en-GB" sz="1200" dirty="0"/>
              <a:t> </a:t>
            </a:r>
          </a:p>
          <a:p>
            <a:r>
              <a:rPr lang="en-GB" sz="1200" b="1" u="sng" dirty="0"/>
              <a:t>Thank you for sharing your feedback, you smashed it today!</a:t>
            </a:r>
            <a:endParaRPr lang="en-GB" sz="1200" dirty="0"/>
          </a:p>
        </p:txBody>
      </p:sp>
    </p:spTree>
    <p:extLst>
      <p:ext uri="{BB962C8B-B14F-4D97-AF65-F5344CB8AC3E}">
        <p14:creationId xmlns:p14="http://schemas.microsoft.com/office/powerpoint/2010/main" val="344256265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6668" y="1058631"/>
            <a:ext cx="8596668" cy="1320800"/>
          </a:xfrm>
        </p:spPr>
        <p:txBody>
          <a:bodyPr/>
          <a:lstStyle/>
          <a:p>
            <a:pPr algn="ctr"/>
            <a:r>
              <a:rPr lang="en-GB" b="1" dirty="0">
                <a:solidFill>
                  <a:schemeClr val="tx1"/>
                </a:solidFill>
                <a:latin typeface="Arial" panose="020B0604020202020204" pitchFamily="34" charset="0"/>
                <a:cs typeface="Arial" panose="020B0604020202020204" pitchFamily="34" charset="0"/>
              </a:rPr>
              <a:t>Conclusion</a:t>
            </a:r>
          </a:p>
        </p:txBody>
      </p:sp>
      <p:sp>
        <p:nvSpPr>
          <p:cNvPr id="3" name="Content Placeholder 2"/>
          <p:cNvSpPr>
            <a:spLocks noGrp="1"/>
          </p:cNvSpPr>
          <p:nvPr>
            <p:ph idx="1"/>
          </p:nvPr>
        </p:nvSpPr>
        <p:spPr>
          <a:xfrm>
            <a:off x="960965" y="2379431"/>
            <a:ext cx="8857364" cy="4478569"/>
          </a:xfrm>
        </p:spPr>
        <p:txBody>
          <a:bodyPr>
            <a:normAutofit/>
          </a:bodyPr>
          <a:lstStyle/>
          <a:p>
            <a:endParaRPr lang="en-GB" dirty="0"/>
          </a:p>
          <a:p>
            <a:pPr marL="0" indent="0">
              <a:buNone/>
            </a:pPr>
            <a:r>
              <a:rPr lang="en-GB" dirty="0"/>
              <a:t>It’s clear how youth work can play a massive role in supporting young people with navigating change with confidence, compassion and encouraging them to build their resilience through empowerment and participation. Research is indicating growing concerns for young people's mental wellbeing, but so are our tools and armoury with new approaches such as trauma informed practice and coming together as a collective of services with initiatives such as the NEST framework to ensure person centred support is offered at the right time for young people struggling with their mental wellbeing. </a:t>
            </a:r>
          </a:p>
          <a:p>
            <a:pPr marL="0" indent="0">
              <a:buNone/>
            </a:pPr>
            <a:endParaRPr lang="en-GB" dirty="0"/>
          </a:p>
        </p:txBody>
      </p:sp>
    </p:spTree>
    <p:extLst>
      <p:ext uri="{BB962C8B-B14F-4D97-AF65-F5344CB8AC3E}">
        <p14:creationId xmlns:p14="http://schemas.microsoft.com/office/powerpoint/2010/main" val="257922699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98197" y="0"/>
            <a:ext cx="8596668" cy="1320800"/>
          </a:xfrm>
        </p:spPr>
        <p:txBody>
          <a:bodyPr/>
          <a:lstStyle/>
          <a:p>
            <a:pPr algn="ctr"/>
            <a:r>
              <a:rPr lang="en-GB" b="1" u="sng" dirty="0">
                <a:solidFill>
                  <a:schemeClr val="tx1"/>
                </a:solidFill>
                <a:latin typeface="Arial" panose="020B0604020202020204" pitchFamily="34" charset="0"/>
                <a:cs typeface="Arial" panose="020B0604020202020204" pitchFamily="34" charset="0"/>
              </a:rPr>
              <a:t>References</a:t>
            </a:r>
          </a:p>
        </p:txBody>
      </p:sp>
      <p:sp>
        <p:nvSpPr>
          <p:cNvPr id="3" name="Content Placeholder 2"/>
          <p:cNvSpPr>
            <a:spLocks noGrp="1"/>
          </p:cNvSpPr>
          <p:nvPr>
            <p:ph idx="1"/>
          </p:nvPr>
        </p:nvSpPr>
        <p:spPr>
          <a:xfrm>
            <a:off x="211822" y="692727"/>
            <a:ext cx="8596668" cy="5121564"/>
          </a:xfrm>
        </p:spPr>
        <p:txBody>
          <a:bodyPr/>
          <a:lstStyle/>
          <a:p>
            <a:endParaRPr lang="en-GB" dirty="0"/>
          </a:p>
          <a:p>
            <a:endParaRPr lang="en-GB" dirty="0"/>
          </a:p>
          <a:p>
            <a:pPr marL="0" indent="0">
              <a:buNone/>
            </a:pPr>
            <a:endParaRPr lang="en-GB" dirty="0"/>
          </a:p>
        </p:txBody>
      </p:sp>
      <p:sp>
        <p:nvSpPr>
          <p:cNvPr id="4" name="TextBox 3">
            <a:extLst>
              <a:ext uri="{FF2B5EF4-FFF2-40B4-BE49-F238E27FC236}">
                <a16:creationId xmlns:a16="http://schemas.microsoft.com/office/drawing/2014/main" id="{49E7C57E-84B3-B50E-819B-2EDFC97DA1BC}"/>
              </a:ext>
            </a:extLst>
          </p:cNvPr>
          <p:cNvSpPr txBox="1"/>
          <p:nvPr/>
        </p:nvSpPr>
        <p:spPr>
          <a:xfrm>
            <a:off x="483637" y="692727"/>
            <a:ext cx="10968997" cy="6191439"/>
          </a:xfrm>
          <a:prstGeom prst="rect">
            <a:avLst/>
          </a:prstGeom>
          <a:noFill/>
        </p:spPr>
        <p:txBody>
          <a:bodyPr wrap="square" rtlCol="0">
            <a:spAutoFit/>
          </a:bodyPr>
          <a:lstStyle/>
          <a:p>
            <a:pPr marL="342900" indent="-342900">
              <a:spcBef>
                <a:spcPts val="1000"/>
              </a:spcBef>
              <a:buClr>
                <a:schemeClr val="accent1"/>
              </a:buClr>
              <a:buSzPct val="80000"/>
              <a:buFont typeface="Wingdings 3" charset="2"/>
              <a:buChar char=""/>
            </a:pPr>
            <a:r>
              <a:rPr lang="en-GB" sz="1600" dirty="0">
                <a:solidFill>
                  <a:schemeClr val="tx1">
                    <a:lumMod val="75000"/>
                    <a:lumOff val="25000"/>
                  </a:schemeClr>
                </a:solidFill>
              </a:rPr>
              <a:t>ACE Hub Wales (2022). Trauma-Informed Wales: A Societal Approach to Understanding, Preventing and Supporting the Impacts of Trauma and Adversity Developed in co-production with people and organisations across Wales and supported by Welsh Government. [online] Available at: </a:t>
            </a:r>
            <a:r>
              <a:rPr lang="en-GB" sz="1600" dirty="0">
                <a:solidFill>
                  <a:schemeClr val="tx1">
                    <a:lumMod val="75000"/>
                    <a:lumOff val="25000"/>
                  </a:schemeClr>
                </a:solidFill>
                <a:hlinkClick r:id="rId2">
                  <a:extLst>
                    <a:ext uri="{A12FA001-AC4F-418D-AE19-62706E023703}">
                      <ahyp:hlinkClr xmlns:ahyp="http://schemas.microsoft.com/office/drawing/2018/hyperlinkcolor" val="tx"/>
                    </a:ext>
                  </a:extLst>
                </a:hlinkClick>
              </a:rPr>
              <a:t>https://traumaframeworkcymru.com/wp-content/uploads/2022/07/Trauma-Informed-Wales-Framework.pdf</a:t>
            </a:r>
            <a:r>
              <a:rPr lang="en-GB" sz="1600" dirty="0">
                <a:solidFill>
                  <a:schemeClr val="tx1">
                    <a:lumMod val="75000"/>
                    <a:lumOff val="25000"/>
                  </a:schemeClr>
                </a:solidFill>
              </a:rPr>
              <a:t>.</a:t>
            </a:r>
          </a:p>
          <a:p>
            <a:pPr marL="342900" indent="-342900">
              <a:spcBef>
                <a:spcPts val="1000"/>
              </a:spcBef>
              <a:buClr>
                <a:schemeClr val="accent1"/>
              </a:buClr>
              <a:buSzPct val="80000"/>
              <a:buFont typeface="Wingdings 3" charset="2"/>
              <a:buChar char=""/>
            </a:pPr>
            <a:r>
              <a:rPr lang="en-GB" sz="1600" dirty="0" err="1">
                <a:solidFill>
                  <a:schemeClr val="tx1">
                    <a:lumMod val="75000"/>
                    <a:lumOff val="25000"/>
                  </a:schemeClr>
                </a:solidFill>
              </a:rPr>
              <a:t>bMindful</a:t>
            </a:r>
            <a:r>
              <a:rPr lang="en-GB" sz="1600" dirty="0">
                <a:solidFill>
                  <a:schemeClr val="tx1">
                    <a:lumMod val="75000"/>
                    <a:lumOff val="25000"/>
                  </a:schemeClr>
                </a:solidFill>
              </a:rPr>
              <a:t> (2023). Understanding the PACE Model. [online] </a:t>
            </a:r>
            <a:r>
              <a:rPr lang="en-GB" sz="1600" dirty="0" err="1">
                <a:solidFill>
                  <a:schemeClr val="tx1">
                    <a:lumMod val="75000"/>
                    <a:lumOff val="25000"/>
                  </a:schemeClr>
                </a:solidFill>
              </a:rPr>
              <a:t>bMindful</a:t>
            </a:r>
            <a:r>
              <a:rPr lang="en-GB" sz="1600" dirty="0">
                <a:solidFill>
                  <a:schemeClr val="tx1">
                    <a:lumMod val="75000"/>
                    <a:lumOff val="25000"/>
                  </a:schemeClr>
                </a:solidFill>
              </a:rPr>
              <a:t> Psychology. Available at: </a:t>
            </a:r>
            <a:r>
              <a:rPr lang="en-GB" sz="1600" dirty="0">
                <a:solidFill>
                  <a:schemeClr val="tx1">
                    <a:lumMod val="75000"/>
                    <a:lumOff val="25000"/>
                  </a:schemeClr>
                </a:solidFill>
                <a:hlinkClick r:id="rId3">
                  <a:extLst>
                    <a:ext uri="{A12FA001-AC4F-418D-AE19-62706E023703}">
                      <ahyp:hlinkClr xmlns:ahyp="http://schemas.microsoft.com/office/drawing/2018/hyperlinkcolor" val="tx"/>
                    </a:ext>
                  </a:extLst>
                </a:hlinkClick>
              </a:rPr>
              <a:t>https://www.bmindfulpsychology.co.uk/post/understanding-the-pace-model</a:t>
            </a:r>
            <a:r>
              <a:rPr lang="en-GB" sz="1600" dirty="0">
                <a:solidFill>
                  <a:schemeClr val="tx1">
                    <a:lumMod val="75000"/>
                    <a:lumOff val="25000"/>
                  </a:schemeClr>
                </a:solidFill>
              </a:rPr>
              <a:t>.</a:t>
            </a:r>
          </a:p>
          <a:p>
            <a:pPr marL="342900" indent="-342900">
              <a:spcBef>
                <a:spcPts val="1000"/>
              </a:spcBef>
              <a:buClr>
                <a:schemeClr val="accent1"/>
              </a:buClr>
              <a:buSzPct val="80000"/>
              <a:buFont typeface="Wingdings 3" charset="2"/>
              <a:buChar char=""/>
            </a:pPr>
            <a:r>
              <a:rPr lang="en-GB" sz="1600" dirty="0">
                <a:solidFill>
                  <a:schemeClr val="tx1">
                    <a:lumMod val="75000"/>
                    <a:lumOff val="25000"/>
                  </a:schemeClr>
                </a:solidFill>
              </a:rPr>
              <a:t>CLD, (YW018). Youth Work NOS | CLD Standards Council for Scotland. [online] ( </a:t>
            </a:r>
            <a:r>
              <a:rPr lang="en-GB" sz="1600" dirty="0" err="1">
                <a:solidFill>
                  <a:schemeClr val="tx1">
                    <a:lumMod val="75000"/>
                    <a:lumOff val="25000"/>
                  </a:schemeClr>
                </a:solidFill>
              </a:rPr>
              <a:t>Acccessed</a:t>
            </a:r>
            <a:r>
              <a:rPr lang="en-GB" sz="1600" dirty="0">
                <a:solidFill>
                  <a:schemeClr val="tx1">
                    <a:lumMod val="75000"/>
                    <a:lumOff val="25000"/>
                  </a:schemeClr>
                </a:solidFill>
              </a:rPr>
              <a:t> on 01.12.25) Available at: </a:t>
            </a:r>
            <a:r>
              <a:rPr lang="en-GB" sz="1600" dirty="0">
                <a:solidFill>
                  <a:schemeClr val="tx1">
                    <a:lumMod val="75000"/>
                    <a:lumOff val="25000"/>
                  </a:schemeClr>
                </a:solidFill>
                <a:hlinkClick r:id="rId4">
                  <a:extLst>
                    <a:ext uri="{A12FA001-AC4F-418D-AE19-62706E023703}">
                      <ahyp:hlinkClr xmlns:ahyp="http://schemas.microsoft.com/office/drawing/2018/hyperlinkcolor" val="tx"/>
                    </a:ext>
                  </a:extLst>
                </a:hlinkClick>
              </a:rPr>
              <a:t>https://cldstandardscouncil.org.uk/resources/standards-and-benchmarks/national-occupational-standards/youth-work-nos/</a:t>
            </a:r>
            <a:r>
              <a:rPr lang="en-GB" sz="1600" dirty="0">
                <a:solidFill>
                  <a:schemeClr val="tx1">
                    <a:lumMod val="75000"/>
                    <a:lumOff val="25000"/>
                  </a:schemeClr>
                </a:solidFill>
              </a:rPr>
              <a:t>.</a:t>
            </a:r>
          </a:p>
          <a:p>
            <a:pPr marL="342900" indent="-342900">
              <a:spcBef>
                <a:spcPts val="1000"/>
              </a:spcBef>
              <a:buClr>
                <a:schemeClr val="accent1"/>
              </a:buClr>
              <a:buSzPct val="80000"/>
              <a:buFont typeface="Wingdings 3" charset="2"/>
              <a:buChar char=""/>
            </a:pPr>
            <a:r>
              <a:rPr lang="en-GB" sz="1600" dirty="0">
                <a:solidFill>
                  <a:schemeClr val="tx1">
                    <a:lumMod val="75000"/>
                    <a:lumOff val="25000"/>
                  </a:schemeClr>
                </a:solidFill>
              </a:rPr>
              <a:t>Fight, (2023). Psychotherapy Practice - Intuitive Healing | NYC. [online] Psychotherapy Practice - Intuitive Healing | NYC. Available at: https://www.intuitivehealingnyc.com/blog/2023/2/22/83hg3afauvl3bobwi1jovmid75kuk</a:t>
            </a:r>
          </a:p>
          <a:p>
            <a:pPr marL="342900" indent="-342900">
              <a:spcBef>
                <a:spcPts val="1000"/>
              </a:spcBef>
              <a:buClr>
                <a:schemeClr val="accent1"/>
              </a:buClr>
              <a:buSzPct val="80000"/>
              <a:buFont typeface="Wingdings 3" charset="2"/>
              <a:buChar char=""/>
            </a:pPr>
            <a:r>
              <a:rPr lang="en-GB" sz="1600" dirty="0">
                <a:solidFill>
                  <a:schemeClr val="tx1">
                    <a:lumMod val="75000"/>
                    <a:lumOff val="25000"/>
                  </a:schemeClr>
                </a:solidFill>
              </a:rPr>
              <a:t>Haughee, C.C. (2018). Coming back to ‘The Wall’: building resilience by learning to trust. [online] </a:t>
            </a:r>
            <a:r>
              <a:rPr lang="en-GB" sz="1600" dirty="0" err="1">
                <a:solidFill>
                  <a:schemeClr val="tx1">
                    <a:lumMod val="75000"/>
                    <a:lumOff val="25000"/>
                  </a:schemeClr>
                </a:solidFill>
              </a:rPr>
              <a:t>PACEsConnection</a:t>
            </a:r>
            <a:r>
              <a:rPr lang="en-GB" sz="1600" dirty="0">
                <a:solidFill>
                  <a:schemeClr val="tx1">
                    <a:lumMod val="75000"/>
                    <a:lumOff val="25000"/>
                  </a:schemeClr>
                </a:solidFill>
              </a:rPr>
              <a:t>. Available at: https://www.pacesconnection.com/blog/coming-back-to-the-wall-building-resilience-by-learning-to-trust [Accessed 2 Dec. 2025].</a:t>
            </a:r>
          </a:p>
          <a:p>
            <a:pPr marL="342900" indent="-342900">
              <a:spcBef>
                <a:spcPts val="1000"/>
              </a:spcBef>
              <a:buClr>
                <a:schemeClr val="accent1"/>
              </a:buClr>
              <a:buSzPct val="80000"/>
              <a:buFont typeface="Wingdings 3" charset="2"/>
              <a:buChar char=""/>
            </a:pPr>
            <a:r>
              <a:rPr lang="en-GB" sz="1600" dirty="0">
                <a:solidFill>
                  <a:schemeClr val="tx1">
                    <a:lumMod val="75000"/>
                    <a:lumOff val="25000"/>
                  </a:schemeClr>
                </a:solidFill>
              </a:rPr>
              <a:t>Jeffs, T. &amp; Smith, M.K. (2010) Youth Work Practice. Basingstoke: Palgrave Macmillan.</a:t>
            </a:r>
          </a:p>
          <a:p>
            <a:pPr marL="342900" indent="-342900">
              <a:spcBef>
                <a:spcPts val="1000"/>
              </a:spcBef>
              <a:buClr>
                <a:schemeClr val="accent1"/>
              </a:buClr>
              <a:buSzPct val="80000"/>
              <a:buFont typeface="Wingdings 3" charset="2"/>
              <a:buChar char=""/>
            </a:pPr>
            <a:r>
              <a:rPr lang="en-GB" sz="1600" dirty="0">
                <a:solidFill>
                  <a:schemeClr val="tx1">
                    <a:lumMod val="75000"/>
                    <a:lumOff val="25000"/>
                  </a:schemeClr>
                </a:solidFill>
              </a:rPr>
              <a:t>Kang, M., Coyne, I. &amp; Gray, N.J. (2025) Adolescent Health and Well-Being: Meeting Challenges Old and New. 1st </a:t>
            </a:r>
            <a:r>
              <a:rPr lang="en-GB" sz="1600" dirty="0" err="1">
                <a:solidFill>
                  <a:schemeClr val="tx1">
                    <a:lumMod val="75000"/>
                    <a:lumOff val="25000"/>
                  </a:schemeClr>
                </a:solidFill>
              </a:rPr>
              <a:t>edn</a:t>
            </a:r>
            <a:r>
              <a:rPr lang="en-GB" sz="1600" dirty="0">
                <a:solidFill>
                  <a:schemeClr val="tx1">
                    <a:lumMod val="75000"/>
                    <a:lumOff val="25000"/>
                  </a:schemeClr>
                </a:solidFill>
              </a:rPr>
              <a:t>. Abingdon: Routledge.</a:t>
            </a:r>
          </a:p>
          <a:p>
            <a:pPr marL="342900" indent="-342900">
              <a:spcBef>
                <a:spcPts val="1000"/>
              </a:spcBef>
              <a:buClr>
                <a:schemeClr val="accent1"/>
              </a:buClr>
              <a:buSzPct val="80000"/>
              <a:buFont typeface="Wingdings 3" charset="2"/>
              <a:buChar char=""/>
            </a:pPr>
            <a:r>
              <a:rPr lang="en-GB" sz="1600" dirty="0">
                <a:solidFill>
                  <a:schemeClr val="tx1">
                    <a:lumMod val="75000"/>
                    <a:lumOff val="25000"/>
                  </a:schemeClr>
                </a:solidFill>
              </a:rPr>
              <a:t>Lerner, R.M., </a:t>
            </a:r>
            <a:r>
              <a:rPr lang="en-GB" sz="1600" dirty="0" err="1">
                <a:solidFill>
                  <a:schemeClr val="tx1">
                    <a:lumMod val="75000"/>
                    <a:lumOff val="25000"/>
                  </a:schemeClr>
                </a:solidFill>
              </a:rPr>
              <a:t>Almerigi</a:t>
            </a:r>
            <a:r>
              <a:rPr lang="en-GB" sz="1600" dirty="0">
                <a:solidFill>
                  <a:schemeClr val="tx1">
                    <a:lumMod val="75000"/>
                    <a:lumOff val="25000"/>
                  </a:schemeClr>
                </a:solidFill>
              </a:rPr>
              <a:t>, J., </a:t>
            </a:r>
            <a:r>
              <a:rPr lang="en-GB" sz="1600" dirty="0" err="1">
                <a:solidFill>
                  <a:schemeClr val="tx1">
                    <a:lumMod val="75000"/>
                    <a:lumOff val="25000"/>
                  </a:schemeClr>
                </a:solidFill>
              </a:rPr>
              <a:t>Theokas</a:t>
            </a:r>
            <a:r>
              <a:rPr lang="en-GB" sz="1600" dirty="0">
                <a:solidFill>
                  <a:schemeClr val="tx1">
                    <a:lumMod val="75000"/>
                    <a:lumOff val="25000"/>
                  </a:schemeClr>
                </a:solidFill>
              </a:rPr>
              <a:t>, C. &amp; Lerner, J.V. (2005) ‘Positive Youth Development: A View of the Issues’, The Journal of Early Adolescence, 25(1), pp. 10–16.</a:t>
            </a: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99857715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44955" y="516397"/>
            <a:ext cx="9899298" cy="6632917"/>
          </a:xfrm>
        </p:spPr>
        <p:txBody>
          <a:bodyPr>
            <a:normAutofit/>
          </a:bodyPr>
          <a:lstStyle/>
          <a:p>
            <a:r>
              <a:rPr lang="en-GB" dirty="0"/>
              <a:t>Plummer, D. and Harper, A. (2014). Helping adolescents and adults to build self-esteem : a photocopiable resource book. London, Uk ; Philadelphia, Pa: Jessica Kingsley Publishers.</a:t>
            </a:r>
          </a:p>
          <a:p>
            <a:r>
              <a:rPr lang="en-GB" dirty="0"/>
              <a:t>Polyvagal Institute. (2024). What is polyvagal theory. [online] Available at: https://www.polyvagalinstitute.org/whatispolyvagaltheory.</a:t>
            </a:r>
          </a:p>
          <a:p>
            <a:r>
              <a:rPr lang="en-GB" dirty="0"/>
              <a:t>Public Health Wales. (2024). Rise in mental health difficulties among children and young people highlight need for early action. [online] Available at: https://phw.nhs.wales/news/rise-in-mental-health-difficulties-among-children-and-young-people-highlight-need-for-early-action/.</a:t>
            </a:r>
          </a:p>
          <a:p>
            <a:r>
              <a:rPr lang="en-GB" dirty="0"/>
              <a:t>Samuelson, P. (2026). Positive Youth Development Principles in Practice.</a:t>
            </a:r>
          </a:p>
          <a:p>
            <a:r>
              <a:rPr lang="en-GB" dirty="0"/>
              <a:t>Schab, L.M. (2018). The Self-Esteem Habit for Teens. New Harbinger Publications.</a:t>
            </a:r>
          </a:p>
          <a:p>
            <a:r>
              <a:rPr lang="en-GB" dirty="0"/>
              <a:t>Wood, J., Westwood, S. and Thompson, G. (2014). Youth Work. Routledge.</a:t>
            </a:r>
          </a:p>
          <a:p>
            <a:r>
              <a:rPr lang="en-GB" dirty="0"/>
              <a:t>www.gov.wales. (2024). NEST framework (mental health and wellbeing): introduction | GOV.WALES. [online] Available at: https://www.gov.wales/nest-framework-mental-health-and-wellbeing-introduction#120407.</a:t>
            </a:r>
          </a:p>
          <a:p>
            <a:r>
              <a:rPr lang="en-GB" dirty="0"/>
              <a:t>Youth Work in Wales Review Group (2022) YOUTH WORK IN WALES: PRINCIPLES AND PURPOSES, YOUTH WORK IN WALES,. https://www.cwvys.org.uk/wp-content/uploads/2022/10/YOUTH-WORK-IN-WALES-2022-ENGLISH.pdf. (Accessed on 30.11.25).</a:t>
            </a:r>
          </a:p>
          <a:p>
            <a:pPr marL="0" indent="0">
              <a:lnSpc>
                <a:spcPct val="115000"/>
              </a:lnSpc>
              <a:spcAft>
                <a:spcPts val="800"/>
              </a:spcAft>
              <a:buNone/>
            </a:pPr>
            <a:endParaRPr lang="en-GB" sz="1600" b="1" kern="100" dirty="0">
              <a:solidFill>
                <a:srgbClr val="FF0000"/>
              </a:solidFill>
              <a:effectLst/>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538481420"/>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Facet</Template>
  <TotalTime>23964</TotalTime>
  <Words>2354</Words>
  <Application>Microsoft Office PowerPoint</Application>
  <PresentationFormat>Widescreen</PresentationFormat>
  <Paragraphs>128</Paragraphs>
  <Slides>19</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19</vt:i4>
      </vt:variant>
    </vt:vector>
  </HeadingPairs>
  <TitlesOfParts>
    <vt:vector size="25" baseType="lpstr">
      <vt:lpstr>Aptos</vt:lpstr>
      <vt:lpstr>Arial</vt:lpstr>
      <vt:lpstr>Roboto</vt:lpstr>
      <vt:lpstr>Trebuchet MS</vt:lpstr>
      <vt:lpstr>Wingdings 3</vt:lpstr>
      <vt:lpstr>Facet</vt:lpstr>
      <vt:lpstr>Supporting vulnerable young people through Trauma informed approaches.   Coping with change and building resilience   </vt:lpstr>
      <vt:lpstr>PowerPoint Presentation</vt:lpstr>
      <vt:lpstr>What recent research is telling us about young people wellbeing</vt:lpstr>
      <vt:lpstr>PowerPoint Presentation</vt:lpstr>
      <vt:lpstr>The importance of good health and wellbeing</vt:lpstr>
      <vt:lpstr>Positive youth development </vt:lpstr>
      <vt:lpstr>Learning styles </vt:lpstr>
      <vt:lpstr>Person centred approach  </vt:lpstr>
      <vt:lpstr>Building the wall of resilience activity</vt:lpstr>
      <vt:lpstr>Our body's response when our resilience wall crumbles - Fight, flight or freeze </vt:lpstr>
      <vt:lpstr>What is being done to further support young people in Wales</vt:lpstr>
      <vt:lpstr>Trauma informed practice.</vt:lpstr>
      <vt:lpstr>Trauma informed</vt:lpstr>
      <vt:lpstr>I kicked A** today box activity</vt:lpstr>
      <vt:lpstr>The importance of positive self talk and self esteem.</vt:lpstr>
      <vt:lpstr>Evaluation What have we learned?</vt:lpstr>
      <vt:lpstr>Conclusion</vt:lpstr>
      <vt:lpstr>References</vt:lpstr>
      <vt:lpstr>PowerPoint Presentation</vt:lpstr>
    </vt:vector>
  </TitlesOfParts>
  <Company>PCC</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Study Skills presentation</dc:title>
  <dc:creator>Seymour-Davies, Sean</dc:creator>
  <cp:lastModifiedBy>Seymour-Davies, Sean</cp:lastModifiedBy>
  <cp:revision>165</cp:revision>
  <cp:lastPrinted>2022-11-10T10:36:44Z</cp:lastPrinted>
  <dcterms:created xsi:type="dcterms:W3CDTF">2022-10-19T09:47:55Z</dcterms:created>
  <dcterms:modified xsi:type="dcterms:W3CDTF">2025-12-04T11:55:34Z</dcterms:modified>
</cp:coreProperties>
</file>