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71" r:id="rId6"/>
    <p:sldId id="270" r:id="rId7"/>
    <p:sldId id="272" r:id="rId8"/>
    <p:sldId id="262" r:id="rId9"/>
    <p:sldId id="264" r:id="rId10"/>
    <p:sldId id="273" r:id="rId11"/>
    <p:sldId id="266"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199" autoAdjust="0"/>
    <p:restoredTop sz="94660"/>
  </p:normalViewPr>
  <p:slideViewPr>
    <p:cSldViewPr snapToGrid="0">
      <p:cViewPr varScale="1">
        <p:scale>
          <a:sx n="115" d="100"/>
          <a:sy n="115" d="100"/>
        </p:scale>
        <p:origin x="76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B6BE26-BBCC-4521-ABCD-D7C566DB5683}"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1138152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B6BE26-BBCC-4521-ABCD-D7C566DB5683}"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1000266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B6BE26-BBCC-4521-ABCD-D7C566DB5683}"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768954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B6BE26-BBCC-4521-ABCD-D7C566DB5683}"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1137929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B6BE26-BBCC-4521-ABCD-D7C566DB5683}" type="datetimeFigureOut">
              <a:rPr lang="en-GB" smtClean="0"/>
              <a:t>15/03/2019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1296340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B6BE26-BBCC-4521-ABCD-D7C566DB5683}" type="datetimeFigureOut">
              <a:rPr lang="en-GB" smtClean="0"/>
              <a:t>15/03/2019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2440492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B6BE26-BBCC-4521-ABCD-D7C566DB5683}" type="datetimeFigureOut">
              <a:rPr lang="en-GB" smtClean="0"/>
              <a:t>15/03/2019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3543963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B6BE26-BBCC-4521-ABCD-D7C566DB5683}"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2620097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B6BE26-BBCC-4521-ABCD-D7C566DB5683}"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2666837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B6BE26-BBCC-4521-ABCD-D7C566DB5683}"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1041561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B6BE26-BBCC-4521-ABCD-D7C566DB5683}"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0970F-DAA6-4B62-8F1B-C58BFBAEED92}" type="slidenum">
              <a:rPr lang="en-GB" smtClean="0"/>
              <a:t>‹#›</a:t>
            </a:fld>
            <a:endParaRPr lang="en-GB"/>
          </a:p>
        </p:txBody>
      </p:sp>
    </p:spTree>
    <p:extLst>
      <p:ext uri="{BB962C8B-B14F-4D97-AF65-F5344CB8AC3E}">
        <p14:creationId xmlns:p14="http://schemas.microsoft.com/office/powerpoint/2010/main" val="231768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B6BE26-BBCC-4521-ABCD-D7C566DB5683}" type="datetimeFigureOut">
              <a:rPr lang="en-GB" smtClean="0"/>
              <a:t>15/03/2019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90970F-DAA6-4B62-8F1B-C58BFBAEED92}" type="slidenum">
              <a:rPr lang="en-GB" smtClean="0"/>
              <a:t>‹#›</a:t>
            </a:fld>
            <a:endParaRPr lang="en-GB"/>
          </a:p>
        </p:txBody>
      </p:sp>
    </p:spTree>
    <p:extLst>
      <p:ext uri="{BB962C8B-B14F-4D97-AF65-F5344CB8AC3E}">
        <p14:creationId xmlns:p14="http://schemas.microsoft.com/office/powerpoint/2010/main" val="2022359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journals.lww.com/pidj/Citation/2005/04000/What_Is_the_Safe_Dose_of_Vitamin_A_in_Children.24.aspx" TargetMode="External"/><Relationship Id="rId13" Type="http://schemas.openxmlformats.org/officeDocument/2006/relationships/hyperlink" Target="https://www.nursingcenter.com/cearticle?an=00005721-201509000-00005&amp;Journal_ID=54021&amp;Issue_ID=3173700" TargetMode="External"/><Relationship Id="rId3" Type="http://schemas.openxmlformats.org/officeDocument/2006/relationships/hyperlink" Target="https://www.bbc.co.uk/news/uk-wales-south-east-wales-43567888" TargetMode="External"/><Relationship Id="rId7" Type="http://schemas.openxmlformats.org/officeDocument/2006/relationships/hyperlink" Target="https://www.verywellhealth.com/measles-treatment-2633848" TargetMode="External"/><Relationship Id="rId12" Type="http://schemas.openxmlformats.org/officeDocument/2006/relationships/hyperlink" Target="https://www.ncbi.nlm.nih.gov/pmc/articles/PMC4159135/" TargetMode="External"/><Relationship Id="rId2" Type="http://schemas.openxmlformats.org/officeDocument/2006/relationships/hyperlink" Target="http://www.wales.nhs.uk/sitesplus/888/page/43749" TargetMode="External"/><Relationship Id="rId16" Type="http://schemas.openxmlformats.org/officeDocument/2006/relationships/hyperlink" Target="https://www.co.winnebago.wi.us/health/divisions-program-areas/communicable-disease" TargetMode="External"/><Relationship Id="rId1" Type="http://schemas.openxmlformats.org/officeDocument/2006/relationships/slideLayout" Target="../slideLayouts/slideLayout2.xml"/><Relationship Id="rId6" Type="http://schemas.openxmlformats.org/officeDocument/2006/relationships/hyperlink" Target="https://www.medicalnewstoday.com/articles/37135.php" TargetMode="External"/><Relationship Id="rId11" Type="http://schemas.openxmlformats.org/officeDocument/2006/relationships/hyperlink" Target="https://www.nursingtimes.net/clinical-archive/immunology/measles-and-the-importance-of-maintaining-vaccination-levels/204265.article" TargetMode="External"/><Relationship Id="rId5" Type="http://schemas.openxmlformats.org/officeDocument/2006/relationships/hyperlink" Target="https://www.who.int/news-room/fact-sheets/detail/measles" TargetMode="External"/><Relationship Id="rId15" Type="http://schemas.openxmlformats.org/officeDocument/2006/relationships/hyperlink" Target="https://www.ncbi.nlm.nih.gov/books/NBK470303/" TargetMode="External"/><Relationship Id="rId10" Type="http://schemas.openxmlformats.org/officeDocument/2006/relationships/hyperlink" Target="https://www.walesonline.co.uk/news/wales-news/measles-epidemic-costs-health-board-4923520" TargetMode="External"/><Relationship Id="rId4" Type="http://schemas.openxmlformats.org/officeDocument/2006/relationships/hyperlink" Target="https://www.nhs.uk/conditions/measles/symptoms/" TargetMode="External"/><Relationship Id="rId9" Type="http://schemas.openxmlformats.org/officeDocument/2006/relationships/hyperlink" Target="https://www.pharmaceutical-journal.com/learning/learning-article/discussing-the-mmr-vaccine-with-patients/20205819.article?firstPass=false" TargetMode="External"/><Relationship Id="rId14" Type="http://schemas.openxmlformats.org/officeDocument/2006/relationships/hyperlink" Target="http://www.wales.nhs.uk/sitesplus/documents/863/measles%20-%20staff%20actions.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cdc.gov/vaccines/parents/diseases/child/measles.html" TargetMode="External"/><Relationship Id="rId7" Type="http://schemas.openxmlformats.org/officeDocument/2006/relationships/hyperlink" Target="http://vk.ovg.ox.ac.uk/measles" TargetMode="External"/><Relationship Id="rId2" Type="http://schemas.openxmlformats.org/officeDocument/2006/relationships/hyperlink" Target="https://www.medicalnewstoday.com/articles/37135.php" TargetMode="External"/><Relationship Id="rId1" Type="http://schemas.openxmlformats.org/officeDocument/2006/relationships/slideLayout" Target="../slideLayouts/slideLayout2.xml"/><Relationship Id="rId6" Type="http://schemas.openxmlformats.org/officeDocument/2006/relationships/hyperlink" Target="https://www.bbc.co.uk/news/uk-wales-22215185" TargetMode="External"/><Relationship Id="rId5" Type="http://schemas.openxmlformats.org/officeDocument/2006/relationships/hyperlink" Target="https://www.medimise.com/disease/why-is-measles-spreading-in-wales" TargetMode="External"/><Relationship Id="rId4" Type="http://schemas.openxmlformats.org/officeDocument/2006/relationships/hyperlink" Target="https://autismrawdata.net/blog/raw-data-meas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08644" y="191103"/>
            <a:ext cx="8031268" cy="1436220"/>
          </a:xfrm>
        </p:spPr>
        <p:txBody>
          <a:bodyPr>
            <a:normAutofit fontScale="90000"/>
          </a:bodyPr>
          <a:lstStyle/>
          <a:p>
            <a:r>
              <a:rPr lang="en-GB" dirty="0"/>
              <a:t>What is communicable disease? </a:t>
            </a:r>
          </a:p>
        </p:txBody>
      </p:sp>
      <p:sp>
        <p:nvSpPr>
          <p:cNvPr id="3" name="Subtitle 2"/>
          <p:cNvSpPr>
            <a:spLocks noGrp="1"/>
          </p:cNvSpPr>
          <p:nvPr>
            <p:ph type="subTitle" idx="1"/>
          </p:nvPr>
        </p:nvSpPr>
        <p:spPr>
          <a:xfrm>
            <a:off x="470115" y="1627323"/>
            <a:ext cx="11251769" cy="1177870"/>
          </a:xfrm>
        </p:spPr>
        <p:txBody>
          <a:bodyPr/>
          <a:lstStyle/>
          <a:p>
            <a:r>
              <a:rPr lang="en-GB" dirty="0" err="1"/>
              <a:t>Edemekong</a:t>
            </a:r>
            <a:r>
              <a:rPr lang="en-GB" dirty="0"/>
              <a:t>, P and </a:t>
            </a:r>
            <a:r>
              <a:rPr lang="en-GB" dirty="0"/>
              <a:t>H</a:t>
            </a:r>
            <a:r>
              <a:rPr lang="en-GB" dirty="0" smtClean="0"/>
              <a:t>uang</a:t>
            </a:r>
            <a:r>
              <a:rPr lang="en-GB" dirty="0"/>
              <a:t>, B (2019) reports that communicable diseases are illness  caused by pathogens such as bacteria or viruses. It can be  spread from one person to another. </a:t>
            </a:r>
          </a:p>
        </p:txBody>
      </p:sp>
      <p:pic>
        <p:nvPicPr>
          <p:cNvPr id="4" name="Picture 3">
            <a:extLst>
              <a:ext uri="{FF2B5EF4-FFF2-40B4-BE49-F238E27FC236}">
                <a16:creationId xmlns:a16="http://schemas.microsoft.com/office/drawing/2014/main" id="{5EAF2056-CC60-2F4C-9465-676BC4FC5DB6}"/>
              </a:ext>
            </a:extLst>
          </p:cNvPr>
          <p:cNvPicPr>
            <a:picLocks noChangeAspect="1"/>
          </p:cNvPicPr>
          <p:nvPr/>
        </p:nvPicPr>
        <p:blipFill>
          <a:blip r:embed="rId2"/>
          <a:stretch>
            <a:fillRect/>
          </a:stretch>
        </p:blipFill>
        <p:spPr>
          <a:xfrm>
            <a:off x="3577524" y="2805193"/>
            <a:ext cx="5256509" cy="3971440"/>
          </a:xfrm>
          <a:prstGeom prst="rect">
            <a:avLst/>
          </a:prstGeom>
        </p:spPr>
      </p:pic>
      <p:sp>
        <p:nvSpPr>
          <p:cNvPr id="5" name="TextBox 4">
            <a:extLst>
              <a:ext uri="{FF2B5EF4-FFF2-40B4-BE49-F238E27FC236}">
                <a16:creationId xmlns:a16="http://schemas.microsoft.com/office/drawing/2014/main" id="{4C943867-B328-574E-8C8B-84876B6360B4}"/>
              </a:ext>
            </a:extLst>
          </p:cNvPr>
          <p:cNvSpPr txBox="1"/>
          <p:nvPr/>
        </p:nvSpPr>
        <p:spPr>
          <a:xfrm>
            <a:off x="9717437" y="5052447"/>
            <a:ext cx="2076773" cy="646331"/>
          </a:xfrm>
          <a:prstGeom prst="rect">
            <a:avLst/>
          </a:prstGeom>
          <a:noFill/>
        </p:spPr>
        <p:txBody>
          <a:bodyPr wrap="square" rtlCol="0">
            <a:spAutoFit/>
          </a:bodyPr>
          <a:lstStyle/>
          <a:p>
            <a:r>
              <a:rPr lang="en-US" dirty="0"/>
              <a:t>Winnebago County(2019)</a:t>
            </a:r>
          </a:p>
        </p:txBody>
      </p:sp>
    </p:spTree>
    <p:extLst>
      <p:ext uri="{BB962C8B-B14F-4D97-AF65-F5344CB8AC3E}">
        <p14:creationId xmlns:p14="http://schemas.microsoft.com/office/powerpoint/2010/main" val="2330833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0372" y="278040"/>
            <a:ext cx="4299857" cy="1325563"/>
          </a:xfrm>
        </p:spPr>
        <p:txBody>
          <a:bodyPr/>
          <a:lstStyle/>
          <a:p>
            <a:r>
              <a:rPr lang="en-GB" dirty="0"/>
              <a:t>Measles </a:t>
            </a:r>
          </a:p>
        </p:txBody>
      </p:sp>
      <p:sp>
        <p:nvSpPr>
          <p:cNvPr id="3" name="Content Placeholder 2"/>
          <p:cNvSpPr>
            <a:spLocks noGrp="1"/>
          </p:cNvSpPr>
          <p:nvPr>
            <p:ph idx="1"/>
          </p:nvPr>
        </p:nvSpPr>
        <p:spPr>
          <a:xfrm>
            <a:off x="838200" y="1843313"/>
            <a:ext cx="4503057" cy="2409373"/>
          </a:xfrm>
        </p:spPr>
        <p:txBody>
          <a:bodyPr>
            <a:normAutofit/>
          </a:bodyPr>
          <a:lstStyle/>
          <a:p>
            <a:r>
              <a:rPr lang="en-GB" dirty="0"/>
              <a:t>Public Health Wales (2019) describes Measles is a acute highly infectious viral illness and it can spread very easily. </a:t>
            </a:r>
          </a:p>
          <a:p>
            <a:endParaRPr lang="en-GB" dirty="0"/>
          </a:p>
        </p:txBody>
      </p:sp>
      <p:pic>
        <p:nvPicPr>
          <p:cNvPr id="4" name="Picture 3"/>
          <p:cNvPicPr>
            <a:picLocks noChangeAspect="1"/>
          </p:cNvPicPr>
          <p:nvPr/>
        </p:nvPicPr>
        <p:blipFill>
          <a:blip r:embed="rId2"/>
          <a:stretch>
            <a:fillRect/>
          </a:stretch>
        </p:blipFill>
        <p:spPr>
          <a:xfrm>
            <a:off x="5660572" y="40221"/>
            <a:ext cx="6415314" cy="3606184"/>
          </a:xfrm>
          <a:prstGeom prst="rect">
            <a:avLst/>
          </a:prstGeom>
        </p:spPr>
      </p:pic>
      <p:sp>
        <p:nvSpPr>
          <p:cNvPr id="5" name="TextBox 4"/>
          <p:cNvSpPr txBox="1"/>
          <p:nvPr/>
        </p:nvSpPr>
        <p:spPr>
          <a:xfrm>
            <a:off x="8302171" y="4010137"/>
            <a:ext cx="3454400" cy="369332"/>
          </a:xfrm>
          <a:prstGeom prst="rect">
            <a:avLst/>
          </a:prstGeom>
          <a:noFill/>
        </p:spPr>
        <p:txBody>
          <a:bodyPr wrap="square" rtlCol="0">
            <a:spAutoFit/>
          </a:bodyPr>
          <a:lstStyle/>
          <a:p>
            <a:r>
              <a:rPr lang="en-GB" dirty="0"/>
              <a:t>BBC News (2018)</a:t>
            </a:r>
          </a:p>
        </p:txBody>
      </p:sp>
    </p:spTree>
    <p:extLst>
      <p:ext uri="{BB962C8B-B14F-4D97-AF65-F5344CB8AC3E}">
        <p14:creationId xmlns:p14="http://schemas.microsoft.com/office/powerpoint/2010/main" val="1904584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Signs and symptoms </a:t>
            </a:r>
          </a:p>
        </p:txBody>
      </p:sp>
      <p:sp>
        <p:nvSpPr>
          <p:cNvPr id="3" name="Content Placeholder 2"/>
          <p:cNvSpPr>
            <a:spLocks noGrp="1"/>
          </p:cNvSpPr>
          <p:nvPr>
            <p:ph idx="1"/>
          </p:nvPr>
        </p:nvSpPr>
        <p:spPr>
          <a:xfrm>
            <a:off x="522514" y="1690688"/>
            <a:ext cx="10831286" cy="4486275"/>
          </a:xfrm>
        </p:spPr>
        <p:txBody>
          <a:bodyPr/>
          <a:lstStyle/>
          <a:p>
            <a:pPr marL="0" indent="0">
              <a:buNone/>
            </a:pPr>
            <a:r>
              <a:rPr lang="en-GB" dirty="0"/>
              <a:t>The NHS (2018) believes that the illness lasts around 7 to 10 days for most people. The initial symptoms of measles are:</a:t>
            </a:r>
          </a:p>
          <a:p>
            <a:r>
              <a:rPr lang="en-GB" dirty="0"/>
              <a:t> A runny or blocked nose</a:t>
            </a:r>
          </a:p>
          <a:p>
            <a:r>
              <a:rPr lang="en-GB" dirty="0"/>
              <a:t>Sneezing</a:t>
            </a:r>
          </a:p>
          <a:p>
            <a:r>
              <a:rPr lang="en-GB" dirty="0"/>
              <a:t>Swollen eyelids</a:t>
            </a:r>
          </a:p>
          <a:p>
            <a:r>
              <a:rPr lang="en-GB" dirty="0"/>
              <a:t>Watery eyes</a:t>
            </a:r>
          </a:p>
          <a:p>
            <a:r>
              <a:rPr lang="en-GB" dirty="0"/>
              <a:t>Fever</a:t>
            </a:r>
          </a:p>
          <a:p>
            <a:r>
              <a:rPr lang="en-GB" dirty="0"/>
              <a:t>A cough</a:t>
            </a:r>
          </a:p>
          <a:p>
            <a:r>
              <a:rPr lang="en-GB" dirty="0"/>
              <a:t>tiredness</a:t>
            </a:r>
          </a:p>
          <a:p>
            <a:endParaRPr lang="en-GB" dirty="0"/>
          </a:p>
        </p:txBody>
      </p:sp>
    </p:spTree>
    <p:extLst>
      <p:ext uri="{BB962C8B-B14F-4D97-AF65-F5344CB8AC3E}">
        <p14:creationId xmlns:p14="http://schemas.microsoft.com/office/powerpoint/2010/main" val="135373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Treatments and vaccinations</a:t>
            </a:r>
          </a:p>
        </p:txBody>
      </p:sp>
      <p:sp>
        <p:nvSpPr>
          <p:cNvPr id="3" name="Content Placeholder 2"/>
          <p:cNvSpPr>
            <a:spLocks noGrp="1"/>
          </p:cNvSpPr>
          <p:nvPr>
            <p:ph idx="1"/>
          </p:nvPr>
        </p:nvSpPr>
        <p:spPr>
          <a:xfrm>
            <a:off x="580571" y="1690688"/>
            <a:ext cx="10773229" cy="4486275"/>
          </a:xfrm>
        </p:spPr>
        <p:txBody>
          <a:bodyPr>
            <a:normAutofit fontScale="77500" lnSpcReduction="20000"/>
          </a:bodyPr>
          <a:lstStyle/>
          <a:p>
            <a:pPr marL="0" indent="0">
              <a:buNone/>
            </a:pPr>
            <a:r>
              <a:rPr lang="en-GB" dirty="0" err="1"/>
              <a:t>Lowth</a:t>
            </a:r>
            <a:r>
              <a:rPr lang="en-GB" dirty="0"/>
              <a:t>(2013) states that there is no specific treatment for measles although antiviral drugs are given to immunocompromised children.  The virus and symptoms normally disappear within two to three weeks. However, the doctor may suggest to take rest and drink lots of water to prevent dehydration (</a:t>
            </a:r>
            <a:r>
              <a:rPr lang="en-GB" dirty="0" err="1"/>
              <a:t>Nordqvist</a:t>
            </a:r>
            <a:r>
              <a:rPr lang="en-GB" dirty="0"/>
              <a:t>, 2017). </a:t>
            </a:r>
          </a:p>
          <a:p>
            <a:pPr marL="0" indent="0">
              <a:buNone/>
            </a:pPr>
            <a:r>
              <a:rPr lang="en-GB" dirty="0"/>
              <a:t>Antibiotics -  </a:t>
            </a:r>
            <a:r>
              <a:rPr lang="en-GB" dirty="0" err="1"/>
              <a:t>Iannelli</a:t>
            </a:r>
            <a:r>
              <a:rPr lang="en-GB" dirty="0"/>
              <a:t> (2018) reports that you should take Antibiotics if you end up getting an ear or eye infection or pneumonia. It will help against the measles virus. </a:t>
            </a:r>
          </a:p>
          <a:p>
            <a:pPr marL="0" indent="0">
              <a:buNone/>
            </a:pPr>
            <a:endParaRPr lang="en-GB" dirty="0"/>
          </a:p>
          <a:p>
            <a:r>
              <a:rPr lang="en-GB" dirty="0"/>
              <a:t>Vitamin A-  Williams and  Wilkins (2005) and Nordqvist, C (2017) ) both </a:t>
            </a:r>
            <a:r>
              <a:rPr lang="en-GB" dirty="0" err="1"/>
              <a:t>aggree</a:t>
            </a:r>
            <a:r>
              <a:rPr lang="en-GB" dirty="0"/>
              <a:t>  that Those with a vitamin A deficiency and children under 2 years who have measles may benefit from vitamin A supplements. People who have good levels of vitamin A reduce those complications. </a:t>
            </a:r>
          </a:p>
          <a:p>
            <a:pPr marL="0" indent="0">
              <a:buNone/>
            </a:pPr>
            <a:endParaRPr lang="en-GB" dirty="0"/>
          </a:p>
          <a:p>
            <a:pPr marL="0" indent="0">
              <a:buNone/>
            </a:pPr>
            <a:r>
              <a:rPr lang="en-GB" dirty="0" err="1"/>
              <a:t>Letley,L</a:t>
            </a:r>
            <a:r>
              <a:rPr lang="en-GB" dirty="0"/>
              <a:t> and Ramsay, M (2019) reports that measles can be prevented by having the (MMR) vaccine. </a:t>
            </a:r>
          </a:p>
          <a:p>
            <a:pPr marL="0" indent="0">
              <a:buNone/>
            </a:pPr>
            <a:r>
              <a:rPr lang="en-GB" dirty="0"/>
              <a:t> </a:t>
            </a:r>
          </a:p>
        </p:txBody>
      </p:sp>
    </p:spTree>
    <p:extLst>
      <p:ext uri="{BB962C8B-B14F-4D97-AF65-F5344CB8AC3E}">
        <p14:creationId xmlns:p14="http://schemas.microsoft.com/office/powerpoint/2010/main" val="4123888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Incidence and prevalence of Measles </a:t>
            </a:r>
          </a:p>
        </p:txBody>
      </p:sp>
      <p:sp>
        <p:nvSpPr>
          <p:cNvPr id="3" name="Content Placeholder 2"/>
          <p:cNvSpPr>
            <a:spLocks noGrp="1"/>
          </p:cNvSpPr>
          <p:nvPr>
            <p:ph idx="1"/>
          </p:nvPr>
        </p:nvSpPr>
        <p:spPr>
          <a:xfrm>
            <a:off x="137787" y="1590806"/>
            <a:ext cx="11216014" cy="4586158"/>
          </a:xfrm>
        </p:spPr>
        <p:txBody>
          <a:bodyPr>
            <a:normAutofit/>
          </a:bodyPr>
          <a:lstStyle/>
          <a:p>
            <a:pPr marL="0" indent="0">
              <a:buNone/>
            </a:pPr>
            <a:r>
              <a:rPr lang="en-GB" dirty="0" err="1"/>
              <a:t>Centers</a:t>
            </a:r>
            <a:r>
              <a:rPr lang="en-GB" dirty="0"/>
              <a:t> for Disease control and prevention (2019) said that Measles is common in all around the world and about 20 million people get measles each year.</a:t>
            </a:r>
          </a:p>
          <a:p>
            <a:pPr marL="0" indent="0">
              <a:buNone/>
            </a:pPr>
            <a:r>
              <a:rPr lang="en-GB" dirty="0"/>
              <a:t>BBC Wales( 2013) reported that a man died in Swansea from measles. </a:t>
            </a:r>
          </a:p>
          <a:p>
            <a:pPr marL="0" indent="0">
              <a:buNone/>
            </a:pPr>
            <a:r>
              <a:rPr lang="en-GB" dirty="0"/>
              <a:t>Vaccine Knowledge Project(2019) most Measles in UK is linked to music festivals and other public events as well as travel to Europe. </a:t>
            </a:r>
          </a:p>
          <a:p>
            <a:pPr marL="0" indent="0">
              <a:buNone/>
            </a:pPr>
            <a:r>
              <a:rPr lang="en-GB" dirty="0"/>
              <a:t>World Health Organisation(2018) reports that in 2017 there were 110 000 measles deaths globally, mostly among children under the age of five.</a:t>
            </a:r>
          </a:p>
          <a:p>
            <a:pPr marL="0" indent="0">
              <a:buNone/>
            </a:pPr>
            <a:endParaRPr lang="en-GB" dirty="0"/>
          </a:p>
        </p:txBody>
      </p:sp>
    </p:spTree>
    <p:extLst>
      <p:ext uri="{BB962C8B-B14F-4D97-AF65-F5344CB8AC3E}">
        <p14:creationId xmlns:p14="http://schemas.microsoft.com/office/powerpoint/2010/main" val="1305435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509" y="74179"/>
            <a:ext cx="4714702" cy="374709"/>
          </a:xfrm>
        </p:spPr>
        <p:txBody>
          <a:bodyPr>
            <a:normAutofit fontScale="90000"/>
          </a:bodyPr>
          <a:lstStyle/>
          <a:p>
            <a:r>
              <a:rPr lang="en-GB" dirty="0"/>
              <a:t>Measles in Wales </a:t>
            </a:r>
          </a:p>
        </p:txBody>
      </p:sp>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9754" y="448888"/>
            <a:ext cx="8816961" cy="4196264"/>
          </a:xfrm>
        </p:spPr>
      </p:pic>
      <p:sp>
        <p:nvSpPr>
          <p:cNvPr id="3" name="TextBox 2">
            <a:extLst>
              <a:ext uri="{FF2B5EF4-FFF2-40B4-BE49-F238E27FC236}">
                <a16:creationId xmlns:a16="http://schemas.microsoft.com/office/drawing/2014/main" id="{A191166B-41DD-EF49-BB95-D93903678FFC}"/>
              </a:ext>
            </a:extLst>
          </p:cNvPr>
          <p:cNvSpPr txBox="1"/>
          <p:nvPr/>
        </p:nvSpPr>
        <p:spPr>
          <a:xfrm>
            <a:off x="6611354" y="4645152"/>
            <a:ext cx="3805084" cy="1477328"/>
          </a:xfrm>
          <a:prstGeom prst="rect">
            <a:avLst/>
          </a:prstGeom>
          <a:noFill/>
        </p:spPr>
        <p:txBody>
          <a:bodyPr wrap="square" rtlCol="0">
            <a:spAutoFit/>
          </a:bodyPr>
          <a:lstStyle/>
          <a:p>
            <a:r>
              <a:rPr lang="en-US" dirty="0"/>
              <a:t>Autism Raw Data (2013) argues that many people </a:t>
            </a:r>
            <a:r>
              <a:rPr lang="en-GB" dirty="0"/>
              <a:t>did not get their children immunized because of </a:t>
            </a:r>
            <a:r>
              <a:rPr lang="en-US" dirty="0"/>
              <a:t> 1998 Measles vaccine study by Dr. Wakefield’s work regarding MMR and autism  linked. </a:t>
            </a:r>
          </a:p>
        </p:txBody>
      </p:sp>
      <p:sp>
        <p:nvSpPr>
          <p:cNvPr id="4" name="TextBox 3">
            <a:extLst>
              <a:ext uri="{FF2B5EF4-FFF2-40B4-BE49-F238E27FC236}">
                <a16:creationId xmlns:a16="http://schemas.microsoft.com/office/drawing/2014/main" id="{877A214C-0FD9-1346-8327-3988818C13E8}"/>
              </a:ext>
            </a:extLst>
          </p:cNvPr>
          <p:cNvSpPr txBox="1"/>
          <p:nvPr/>
        </p:nvSpPr>
        <p:spPr>
          <a:xfrm>
            <a:off x="8916715" y="1346691"/>
            <a:ext cx="1331844" cy="1200329"/>
          </a:xfrm>
          <a:prstGeom prst="rect">
            <a:avLst/>
          </a:prstGeom>
          <a:noFill/>
        </p:spPr>
        <p:txBody>
          <a:bodyPr wrap="square" rtlCol="0">
            <a:spAutoFit/>
          </a:bodyPr>
          <a:lstStyle/>
          <a:p>
            <a:r>
              <a:rPr lang="en-US" dirty="0"/>
              <a:t>Public Health Wales (2019)</a:t>
            </a:r>
          </a:p>
        </p:txBody>
      </p:sp>
      <p:sp>
        <p:nvSpPr>
          <p:cNvPr id="5" name="TextBox 4">
            <a:extLst>
              <a:ext uri="{FF2B5EF4-FFF2-40B4-BE49-F238E27FC236}">
                <a16:creationId xmlns:a16="http://schemas.microsoft.com/office/drawing/2014/main" id="{39C0758B-EC39-D04E-A109-70FC7405DA98}"/>
              </a:ext>
            </a:extLst>
          </p:cNvPr>
          <p:cNvSpPr txBox="1"/>
          <p:nvPr/>
        </p:nvSpPr>
        <p:spPr>
          <a:xfrm>
            <a:off x="2390186" y="4931784"/>
            <a:ext cx="3190461" cy="1477328"/>
          </a:xfrm>
          <a:prstGeom prst="rect">
            <a:avLst/>
          </a:prstGeom>
          <a:noFill/>
        </p:spPr>
        <p:txBody>
          <a:bodyPr wrap="square" rtlCol="0">
            <a:spAutoFit/>
          </a:bodyPr>
          <a:lstStyle/>
          <a:p>
            <a:r>
              <a:rPr lang="en-US" dirty="0" err="1"/>
              <a:t>Medimise</a:t>
            </a:r>
            <a:r>
              <a:rPr lang="en-US" dirty="0"/>
              <a:t>(2013) reported that according to health records more than 3,800 children in Swansea have not had their MMR vaccine.  </a:t>
            </a:r>
          </a:p>
        </p:txBody>
      </p:sp>
    </p:spTree>
    <p:extLst>
      <p:ext uri="{BB962C8B-B14F-4D97-AF65-F5344CB8AC3E}">
        <p14:creationId xmlns:p14="http://schemas.microsoft.com/office/powerpoint/2010/main" val="366631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6935178" cy="4379026"/>
          </a:xfrm>
          <a:prstGeom prst="rect">
            <a:avLst/>
          </a:prstGeom>
        </p:spPr>
      </p:pic>
      <p:sp>
        <p:nvSpPr>
          <p:cNvPr id="2" name="TextBox 1">
            <a:extLst>
              <a:ext uri="{FF2B5EF4-FFF2-40B4-BE49-F238E27FC236}">
                <a16:creationId xmlns:a16="http://schemas.microsoft.com/office/drawing/2014/main" id="{EBF02652-1BEE-CD40-A597-D5CD559576AE}"/>
              </a:ext>
            </a:extLst>
          </p:cNvPr>
          <p:cNvSpPr txBox="1"/>
          <p:nvPr/>
        </p:nvSpPr>
        <p:spPr>
          <a:xfrm>
            <a:off x="7185777" y="642894"/>
            <a:ext cx="2771336" cy="1754326"/>
          </a:xfrm>
          <a:prstGeom prst="rect">
            <a:avLst/>
          </a:prstGeom>
          <a:noFill/>
        </p:spPr>
        <p:txBody>
          <a:bodyPr wrap="square" rtlCol="0">
            <a:spAutoFit/>
          </a:bodyPr>
          <a:lstStyle/>
          <a:p>
            <a:r>
              <a:rPr lang="en-US" dirty="0"/>
              <a:t>WHO(2018) states that Measles affects all age groups if they are not vaccinate  but it mainly affects the children under the age of 5 years</a:t>
            </a:r>
          </a:p>
        </p:txBody>
      </p:sp>
      <p:sp>
        <p:nvSpPr>
          <p:cNvPr id="3" name="TextBox 2">
            <a:extLst>
              <a:ext uri="{FF2B5EF4-FFF2-40B4-BE49-F238E27FC236}">
                <a16:creationId xmlns:a16="http://schemas.microsoft.com/office/drawing/2014/main" id="{C0B9CF47-6247-A24B-A13F-EBD97161D186}"/>
              </a:ext>
            </a:extLst>
          </p:cNvPr>
          <p:cNvSpPr txBox="1"/>
          <p:nvPr/>
        </p:nvSpPr>
        <p:spPr>
          <a:xfrm>
            <a:off x="1628850" y="4550134"/>
            <a:ext cx="3677478" cy="369332"/>
          </a:xfrm>
          <a:prstGeom prst="rect">
            <a:avLst/>
          </a:prstGeom>
          <a:noFill/>
        </p:spPr>
        <p:txBody>
          <a:bodyPr wrap="square" rtlCol="0">
            <a:spAutoFit/>
          </a:bodyPr>
          <a:lstStyle/>
          <a:p>
            <a:r>
              <a:rPr lang="en-US" dirty="0"/>
              <a:t>Public Health Wales (2019)</a:t>
            </a:r>
          </a:p>
        </p:txBody>
      </p:sp>
    </p:spTree>
    <p:extLst>
      <p:ext uri="{BB962C8B-B14F-4D97-AF65-F5344CB8AC3E}">
        <p14:creationId xmlns:p14="http://schemas.microsoft.com/office/powerpoint/2010/main" val="3077933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implications for health care professionals? </a:t>
            </a:r>
          </a:p>
        </p:txBody>
      </p:sp>
      <p:sp>
        <p:nvSpPr>
          <p:cNvPr id="3" name="Content Placeholder 2"/>
          <p:cNvSpPr>
            <a:spLocks noGrp="1"/>
          </p:cNvSpPr>
          <p:nvPr>
            <p:ph idx="1"/>
          </p:nvPr>
        </p:nvSpPr>
        <p:spPr>
          <a:xfrm>
            <a:off x="450166" y="1828799"/>
            <a:ext cx="10903634" cy="4348163"/>
          </a:xfrm>
        </p:spPr>
        <p:txBody>
          <a:bodyPr/>
          <a:lstStyle/>
          <a:p>
            <a:pPr marL="0" indent="0">
              <a:buNone/>
            </a:pPr>
            <a:endParaRPr lang="en-GB" dirty="0"/>
          </a:p>
          <a:p>
            <a:pPr marL="0" indent="0">
              <a:buNone/>
            </a:pPr>
            <a:r>
              <a:rPr lang="en-GB" dirty="0"/>
              <a:t>NHS Wales (2019) state that all nurses and other health professionals should be vaccinate if they are not and they should not come to work if they have measles. </a:t>
            </a:r>
          </a:p>
          <a:p>
            <a:pPr marL="0" indent="0">
              <a:buNone/>
            </a:pPr>
            <a:r>
              <a:rPr lang="en-GB" dirty="0" err="1"/>
              <a:t>Bedford,H</a:t>
            </a:r>
            <a:r>
              <a:rPr lang="en-GB" dirty="0"/>
              <a:t> (2004) states that health professionals are asked to advise parents about vaccinations and its importance. They should keep the information up to date. </a:t>
            </a:r>
          </a:p>
        </p:txBody>
      </p:sp>
    </p:spTree>
    <p:extLst>
      <p:ext uri="{BB962C8B-B14F-4D97-AF65-F5344CB8AC3E}">
        <p14:creationId xmlns:p14="http://schemas.microsoft.com/office/powerpoint/2010/main" val="3939161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6737" y="239001"/>
            <a:ext cx="6382407" cy="801523"/>
          </a:xfrm>
        </p:spPr>
        <p:txBody>
          <a:bodyPr/>
          <a:lstStyle/>
          <a:p>
            <a:r>
              <a:rPr lang="en-GB" dirty="0"/>
              <a:t>Measles impact</a:t>
            </a:r>
          </a:p>
        </p:txBody>
      </p:sp>
      <p:sp>
        <p:nvSpPr>
          <p:cNvPr id="3" name="Content Placeholder 2"/>
          <p:cNvSpPr>
            <a:spLocks noGrp="1"/>
          </p:cNvSpPr>
          <p:nvPr>
            <p:ph idx="1"/>
          </p:nvPr>
        </p:nvSpPr>
        <p:spPr>
          <a:xfrm>
            <a:off x="838200" y="1825625"/>
            <a:ext cx="10515600" cy="4351338"/>
          </a:xfrm>
        </p:spPr>
        <p:txBody>
          <a:bodyPr>
            <a:normAutofit/>
          </a:bodyPr>
          <a:lstStyle/>
          <a:p>
            <a:r>
              <a:rPr lang="en-GB" dirty="0"/>
              <a:t>Thorrington, D. et al (2014) found out that people who were affected by measles had to take time off work or school due to measles infection which had great impact on education and the economy. </a:t>
            </a:r>
          </a:p>
          <a:p>
            <a:r>
              <a:rPr lang="en-GB" dirty="0" err="1"/>
              <a:t>Lindberg,C</a:t>
            </a:r>
            <a:r>
              <a:rPr lang="en-GB" dirty="0"/>
              <a:t> and </a:t>
            </a:r>
            <a:r>
              <a:rPr lang="en-GB" dirty="0" err="1"/>
              <a:t>Lanzi</a:t>
            </a:r>
            <a:r>
              <a:rPr lang="en-GB" dirty="0"/>
              <a:t>, M (2015) says measles’s patient feel more unwell than flu or chicken pox’s patient. They can not perform daily activities and caused high levels of pain and anxiety.</a:t>
            </a:r>
          </a:p>
          <a:p>
            <a:r>
              <a:rPr lang="en-GB" dirty="0" err="1"/>
              <a:t>Mcwatt</a:t>
            </a:r>
            <a:r>
              <a:rPr lang="en-GB" dirty="0"/>
              <a:t>, J(2013) reported that measles outbreak cost the </a:t>
            </a:r>
            <a:r>
              <a:rPr lang="en-GB" dirty="0" err="1"/>
              <a:t>Abertawe</a:t>
            </a:r>
            <a:r>
              <a:rPr lang="en-GB" dirty="0"/>
              <a:t> Bro </a:t>
            </a:r>
            <a:r>
              <a:rPr lang="en-GB" dirty="0" err="1"/>
              <a:t>Morgannwg</a:t>
            </a:r>
            <a:r>
              <a:rPr lang="en-GB" dirty="0"/>
              <a:t> University health Board nearly £500,000  where £180,000 was spent on vaccines. </a:t>
            </a:r>
          </a:p>
          <a:p>
            <a:pPr marL="0" indent="0">
              <a:buNone/>
            </a:pPr>
            <a:endParaRPr lang="en-GB" dirty="0"/>
          </a:p>
        </p:txBody>
      </p:sp>
    </p:spTree>
    <p:extLst>
      <p:ext uri="{BB962C8B-B14F-4D97-AF65-F5344CB8AC3E}">
        <p14:creationId xmlns:p14="http://schemas.microsoft.com/office/powerpoint/2010/main" val="617947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normAutofit/>
          </a:bodyPr>
          <a:lstStyle/>
          <a:p>
            <a:r>
              <a:rPr lang="en-GB" dirty="0"/>
              <a:t>Measles is a potentially serious illness and it mainly affects children and other if they are not vaccinated.</a:t>
            </a:r>
          </a:p>
          <a:p>
            <a:r>
              <a:rPr lang="en-GB" dirty="0"/>
              <a:t>The only way to prevent measles is through vaccination. </a:t>
            </a:r>
          </a:p>
          <a:p>
            <a:r>
              <a:rPr lang="en-GB" dirty="0"/>
              <a:t>There have been many studies to show that the vaccine is very safe and very effective. Therefore, people who are not immune should consider the measles vaccine.</a:t>
            </a:r>
          </a:p>
          <a:p>
            <a:r>
              <a:rPr lang="en-GB" dirty="0"/>
              <a:t>People who were affected by measles had to take time off work or school</a:t>
            </a:r>
          </a:p>
          <a:p>
            <a:endParaRPr lang="en-GB" dirty="0"/>
          </a:p>
        </p:txBody>
      </p:sp>
    </p:spTree>
    <p:extLst>
      <p:ext uri="{BB962C8B-B14F-4D97-AF65-F5344CB8AC3E}">
        <p14:creationId xmlns:p14="http://schemas.microsoft.com/office/powerpoint/2010/main" val="2070175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149" y="74182"/>
            <a:ext cx="8088086" cy="297778"/>
          </a:xfrm>
        </p:spPr>
        <p:txBody>
          <a:bodyPr>
            <a:noAutofit/>
          </a:bodyPr>
          <a:lstStyle/>
          <a:p>
            <a:r>
              <a:rPr lang="en-GB" sz="2400" dirty="0"/>
              <a:t>References </a:t>
            </a:r>
          </a:p>
        </p:txBody>
      </p:sp>
      <p:sp>
        <p:nvSpPr>
          <p:cNvPr id="3" name="Content Placeholder 2"/>
          <p:cNvSpPr>
            <a:spLocks noGrp="1"/>
          </p:cNvSpPr>
          <p:nvPr>
            <p:ph idx="1"/>
          </p:nvPr>
        </p:nvSpPr>
        <p:spPr>
          <a:xfrm>
            <a:off x="268684" y="843108"/>
            <a:ext cx="11305309" cy="6375861"/>
          </a:xfrm>
        </p:spPr>
        <p:txBody>
          <a:bodyPr>
            <a:normAutofit fontScale="25000" lnSpcReduction="20000"/>
          </a:bodyPr>
          <a:lstStyle/>
          <a:p>
            <a:r>
              <a:rPr lang="en-GB" sz="4800" dirty="0"/>
              <a:t>Public health wales (2019) Measles. Available at: </a:t>
            </a:r>
            <a:r>
              <a:rPr lang="en-GB" sz="4800" dirty="0">
                <a:hlinkClick r:id="rId2"/>
              </a:rPr>
              <a:t>http://www.wales.nhs.uk/sitesplus/888/page/43749</a:t>
            </a:r>
            <a:r>
              <a:rPr lang="en-GB" sz="4800" dirty="0"/>
              <a:t> (Acessed 22rd February 2019)</a:t>
            </a:r>
          </a:p>
          <a:p>
            <a:r>
              <a:rPr lang="en-GB" sz="4800" dirty="0"/>
              <a:t>BBC News (2018) Vaccination plea after south Wales measles outbreak. Available at: </a:t>
            </a:r>
            <a:r>
              <a:rPr lang="en-GB" sz="4800" dirty="0">
                <a:hlinkClick r:id="rId3"/>
              </a:rPr>
              <a:t>https://www.bbc.co.uk/news/uk-wales-south-east-wales-43567888</a:t>
            </a:r>
            <a:r>
              <a:rPr lang="en-GB" sz="4800" dirty="0"/>
              <a:t> ( Accessed 22rd February 2019). </a:t>
            </a:r>
          </a:p>
          <a:p>
            <a:r>
              <a:rPr lang="en-GB" sz="4800" dirty="0"/>
              <a:t>NHS (2018) Symptoms. Available at: </a:t>
            </a:r>
            <a:r>
              <a:rPr lang="en-GB" sz="4800" dirty="0">
                <a:hlinkClick r:id="rId4"/>
              </a:rPr>
              <a:t>https://www.nhs.uk/conditions/measles/symptoms/</a:t>
            </a:r>
            <a:r>
              <a:rPr lang="en-GB" sz="4800" dirty="0"/>
              <a:t> (Accessed 22rd February 2019) </a:t>
            </a:r>
          </a:p>
          <a:p>
            <a:r>
              <a:rPr lang="en-GB" sz="4800" dirty="0"/>
              <a:t>World Health Organisation (2018) Measles. Available at : </a:t>
            </a:r>
            <a:r>
              <a:rPr lang="en-GB" sz="4800" dirty="0">
                <a:hlinkClick r:id="rId5"/>
              </a:rPr>
              <a:t>https://www.who.int/news-room/fact-sheets/detail/measles</a:t>
            </a:r>
            <a:r>
              <a:rPr lang="en-GB" sz="4800" dirty="0"/>
              <a:t> ( Accessed 22rd February 2019) </a:t>
            </a:r>
          </a:p>
          <a:p>
            <a:r>
              <a:rPr lang="en-GB" sz="4800" dirty="0" err="1"/>
              <a:t>Lowth,M</a:t>
            </a:r>
            <a:r>
              <a:rPr lang="en-GB" sz="4800" dirty="0"/>
              <a:t>. (2013) Infectious diseases in children Measles. Practice Nurse Vol. 43, p14-16</a:t>
            </a:r>
          </a:p>
          <a:p>
            <a:r>
              <a:rPr lang="en-GB" sz="4800" dirty="0" err="1"/>
              <a:t>Nordqvist</a:t>
            </a:r>
            <a:r>
              <a:rPr lang="en-GB" sz="4800" dirty="0"/>
              <a:t>, C (2017) Understanding the causes of measles. Available at : </a:t>
            </a:r>
            <a:r>
              <a:rPr lang="en-GB" sz="4800" dirty="0">
                <a:hlinkClick r:id="rId6"/>
              </a:rPr>
              <a:t>https://www.medicalnewstoday.com/articles/37135.php</a:t>
            </a:r>
            <a:r>
              <a:rPr lang="en-GB" sz="4800" dirty="0"/>
              <a:t> ( Accessed 22rd February 2019) </a:t>
            </a:r>
          </a:p>
          <a:p>
            <a:r>
              <a:rPr lang="en-GB" sz="4800" dirty="0" err="1"/>
              <a:t>Iannelli</a:t>
            </a:r>
            <a:r>
              <a:rPr lang="en-GB" sz="4800" dirty="0"/>
              <a:t>, V (2018) How Measles Is Treated. . Available at : </a:t>
            </a:r>
            <a:r>
              <a:rPr lang="en-GB" sz="4800" dirty="0">
                <a:hlinkClick r:id="rId7"/>
              </a:rPr>
              <a:t>https://www.verywellhealth.com/measles-treatment-2633848</a:t>
            </a:r>
            <a:r>
              <a:rPr lang="en-GB" sz="4800" dirty="0"/>
              <a:t> ( Accessed 22rd February 2019)</a:t>
            </a:r>
          </a:p>
          <a:p>
            <a:r>
              <a:rPr lang="en-GB" sz="4800" dirty="0"/>
              <a:t>Williams and  Wilkins (2005)What Is the Safe Dose of Vitamin A in Children With Measles? Available at : </a:t>
            </a:r>
            <a:r>
              <a:rPr lang="en-GB" sz="4800" dirty="0">
                <a:hlinkClick r:id="rId8"/>
              </a:rPr>
              <a:t>https://journals.lww.com/pidj/Citation/2005/04000/What_Is_the_Safe_Dose_of_Vitamin_A_in_Children.24.aspx</a:t>
            </a:r>
            <a:r>
              <a:rPr lang="en-GB" sz="4800" dirty="0"/>
              <a:t> ( Accessed  1</a:t>
            </a:r>
            <a:r>
              <a:rPr lang="en-GB" sz="4800" baseline="30000" dirty="0"/>
              <a:t>st</a:t>
            </a:r>
            <a:r>
              <a:rPr lang="en-GB" sz="4800" dirty="0"/>
              <a:t> March 2019)</a:t>
            </a:r>
          </a:p>
          <a:p>
            <a:endParaRPr lang="en-GB" sz="4800" dirty="0"/>
          </a:p>
          <a:p>
            <a:r>
              <a:rPr lang="en-GB" sz="4800" dirty="0" err="1"/>
              <a:t>Letley,L</a:t>
            </a:r>
            <a:r>
              <a:rPr lang="en-GB" sz="4800" dirty="0"/>
              <a:t> and Ramsay, M (2019) Discussing the MMR vaccine with patients Available at : </a:t>
            </a:r>
            <a:r>
              <a:rPr lang="en-GB" sz="4800" dirty="0">
                <a:hlinkClick r:id="rId9"/>
              </a:rPr>
              <a:t>https://www.pharmaceutical-journal.com/learning/learning-article/discussing-the-mmr-vaccine-with-patients/20205819.article?firstPass=false</a:t>
            </a:r>
            <a:r>
              <a:rPr lang="en-GB" sz="4800" dirty="0"/>
              <a:t> ( Accessed  4th March 2019)</a:t>
            </a:r>
          </a:p>
          <a:p>
            <a:r>
              <a:rPr lang="en-GB" sz="4800" dirty="0" err="1"/>
              <a:t>Mcwatt,J</a:t>
            </a:r>
            <a:r>
              <a:rPr lang="en-GB" sz="4800" dirty="0"/>
              <a:t> (2013) Measles epidemic costs health board £500,000. Available at : </a:t>
            </a:r>
            <a:r>
              <a:rPr lang="en-GB" sz="4800" dirty="0">
                <a:hlinkClick r:id="rId10"/>
              </a:rPr>
              <a:t>https://www.walesonline.co.uk/news/wales-news/measles-epidemic-costs-health-board-4923520</a:t>
            </a:r>
            <a:r>
              <a:rPr lang="en-GB" sz="4800" dirty="0"/>
              <a:t> (accessed on 8th March 2019)</a:t>
            </a:r>
          </a:p>
          <a:p>
            <a:r>
              <a:rPr lang="en-GB" sz="4800" dirty="0" err="1"/>
              <a:t>Bedford,H</a:t>
            </a:r>
            <a:r>
              <a:rPr lang="en-GB" sz="4800" dirty="0"/>
              <a:t> (2004) Measles and the importance of maintaining vaccination levels. Available at: </a:t>
            </a:r>
            <a:r>
              <a:rPr lang="en-GB" sz="4800" dirty="0">
                <a:hlinkClick r:id="rId11"/>
              </a:rPr>
              <a:t>https://www.nursingtimes.net/clinical-archive/immunology/measles-and-the-importance-of-maintaining-vaccination-levels/204265.article#</a:t>
            </a:r>
            <a:r>
              <a:rPr lang="en-GB" sz="4800" dirty="0"/>
              <a:t> (accessed 8</a:t>
            </a:r>
            <a:r>
              <a:rPr lang="en-GB" sz="4800" baseline="30000" dirty="0"/>
              <a:t>th</a:t>
            </a:r>
            <a:r>
              <a:rPr lang="en-GB" sz="4800" dirty="0"/>
              <a:t> March 2019) </a:t>
            </a:r>
          </a:p>
          <a:p>
            <a:endParaRPr lang="en-GB" sz="4800" dirty="0"/>
          </a:p>
          <a:p>
            <a:r>
              <a:rPr lang="da-DK" sz="4800" dirty="0"/>
              <a:t>Thorrington, D. et al (2014) </a:t>
            </a:r>
            <a:r>
              <a:rPr lang="en-GB" sz="4800" dirty="0"/>
              <a:t>The Effect of Measles on Health-Related Quality of Life: A Patient-Based Survey . Available at : </a:t>
            </a:r>
            <a:r>
              <a:rPr lang="en-GB" sz="4800" dirty="0">
                <a:hlinkClick r:id="rId12"/>
              </a:rPr>
              <a:t>https://www.ncbi.nlm.nih.gov/pmc/articles/PMC4159135/</a:t>
            </a:r>
            <a:r>
              <a:rPr lang="en-GB" sz="4800" dirty="0"/>
              <a:t> (accessed 8</a:t>
            </a:r>
            <a:r>
              <a:rPr lang="en-GB" sz="4800" baseline="30000" dirty="0"/>
              <a:t>th</a:t>
            </a:r>
            <a:r>
              <a:rPr lang="en-GB" sz="4800" dirty="0"/>
              <a:t> March 2019)</a:t>
            </a:r>
          </a:p>
          <a:p>
            <a:r>
              <a:rPr lang="en-GB" sz="4800" dirty="0" err="1"/>
              <a:t>Lindberg,C</a:t>
            </a:r>
            <a:r>
              <a:rPr lang="en-GB" sz="4800" dirty="0"/>
              <a:t> and </a:t>
            </a:r>
            <a:r>
              <a:rPr lang="en-GB" sz="4800" dirty="0" err="1"/>
              <a:t>Lanzi</a:t>
            </a:r>
            <a:r>
              <a:rPr lang="en-GB" sz="4800" dirty="0"/>
              <a:t>, M (2015) Measles: Still a Significant Health Threat. Available at: </a:t>
            </a:r>
            <a:r>
              <a:rPr lang="en-GB" sz="4800" dirty="0">
                <a:hlinkClick r:id="rId13"/>
              </a:rPr>
              <a:t>https://www.nursingcenter.com/cearticle?an=00005721-201509000-00005&amp;Journal_ID=54021&amp;Issue_ID=3173700</a:t>
            </a:r>
            <a:r>
              <a:rPr lang="en-GB" sz="4800" dirty="0"/>
              <a:t> (accessed 8</a:t>
            </a:r>
            <a:r>
              <a:rPr lang="en-GB" sz="4800" baseline="30000" dirty="0"/>
              <a:t>th</a:t>
            </a:r>
            <a:r>
              <a:rPr lang="en-GB" sz="4800" dirty="0"/>
              <a:t> March 2019)</a:t>
            </a:r>
          </a:p>
          <a:p>
            <a:r>
              <a:rPr lang="en-GB" sz="4800" dirty="0"/>
              <a:t>NHs wales (2019) Measles - staff actions. Available at: </a:t>
            </a:r>
            <a:r>
              <a:rPr lang="en-GB" sz="4800" dirty="0">
                <a:hlinkClick r:id="rId14"/>
              </a:rPr>
              <a:t>http://www.wales.nhs.uk/sitesplus/documents/863/measles%20-%20staff%20actions.pdf</a:t>
            </a:r>
            <a:r>
              <a:rPr lang="en-GB" sz="4800" dirty="0"/>
              <a:t> (accessed 8</a:t>
            </a:r>
            <a:r>
              <a:rPr lang="en-GB" sz="4800" baseline="30000" dirty="0"/>
              <a:t>th</a:t>
            </a:r>
            <a:r>
              <a:rPr lang="en-GB" sz="4800" dirty="0"/>
              <a:t> march 2019) </a:t>
            </a:r>
          </a:p>
          <a:p>
            <a:r>
              <a:rPr lang="en-GB" sz="4800" dirty="0" err="1"/>
              <a:t>Edemekong</a:t>
            </a:r>
            <a:r>
              <a:rPr lang="en-GB" sz="4800" dirty="0"/>
              <a:t>, P and </a:t>
            </a:r>
            <a:r>
              <a:rPr lang="en-GB" sz="4800" dirty="0" err="1"/>
              <a:t>huang</a:t>
            </a:r>
            <a:r>
              <a:rPr lang="en-GB" sz="4800" dirty="0"/>
              <a:t>, B (2019) </a:t>
            </a:r>
            <a:r>
              <a:rPr lang="en-GB" sz="4800" b="1" dirty="0"/>
              <a:t>Epidemiology Of Prevention Of Communicable Diseases. Available at : </a:t>
            </a:r>
            <a:r>
              <a:rPr lang="en-GB" sz="4800" b="1" dirty="0">
                <a:hlinkClick r:id="rId15"/>
              </a:rPr>
              <a:t>https://www.ncbi.nlm.nih.gov/books/NBK470303/</a:t>
            </a:r>
            <a:r>
              <a:rPr lang="en-GB" sz="4800" b="1" dirty="0"/>
              <a:t> (accessed 10</a:t>
            </a:r>
            <a:r>
              <a:rPr lang="en-GB" sz="4800" b="1" baseline="30000" dirty="0"/>
              <a:t>th</a:t>
            </a:r>
            <a:r>
              <a:rPr lang="en-GB" sz="4800" b="1" dirty="0"/>
              <a:t> March 2019) </a:t>
            </a:r>
          </a:p>
          <a:p>
            <a:r>
              <a:rPr lang="en-GB" sz="4800" b="1" dirty="0"/>
              <a:t>Winnebago County/92019) What is a communicable disease. Available at : </a:t>
            </a:r>
            <a:r>
              <a:rPr lang="en-GB" sz="4800" b="1" dirty="0">
                <a:hlinkClick r:id="rId16"/>
              </a:rPr>
              <a:t>https://www.co.winnebago.wi.us/health/divisions-program-areas/communicable-disease</a:t>
            </a:r>
            <a:r>
              <a:rPr lang="en-GB" sz="4800" b="1" dirty="0"/>
              <a:t> (</a:t>
            </a:r>
            <a:r>
              <a:rPr lang="en-GB" sz="4800" b="1" dirty="0" err="1"/>
              <a:t>accessced</a:t>
            </a:r>
            <a:r>
              <a:rPr lang="en-GB" sz="4800" b="1" dirty="0"/>
              <a:t> 10th March 2019)</a:t>
            </a:r>
          </a:p>
          <a:p>
            <a:endParaRPr lang="en-GB" sz="1100" dirty="0"/>
          </a:p>
        </p:txBody>
      </p:sp>
    </p:spTree>
    <p:extLst>
      <p:ext uri="{BB962C8B-B14F-4D97-AF65-F5344CB8AC3E}">
        <p14:creationId xmlns:p14="http://schemas.microsoft.com/office/powerpoint/2010/main" val="3464709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6D17C0-115D-5C46-87CB-D28E6C0F16E2}"/>
              </a:ext>
            </a:extLst>
          </p:cNvPr>
          <p:cNvSpPr>
            <a:spLocks noGrp="1"/>
          </p:cNvSpPr>
          <p:nvPr>
            <p:ph idx="1"/>
          </p:nvPr>
        </p:nvSpPr>
        <p:spPr>
          <a:xfrm>
            <a:off x="0" y="246888"/>
            <a:ext cx="11353800" cy="6611112"/>
          </a:xfrm>
        </p:spPr>
        <p:txBody>
          <a:bodyPr>
            <a:normAutofit/>
          </a:bodyPr>
          <a:lstStyle/>
          <a:p>
            <a:r>
              <a:rPr lang="en-GB" sz="1600" dirty="0"/>
              <a:t>Nordqvist, C (207) understanding the causes of measles. Available at: </a:t>
            </a:r>
            <a:r>
              <a:rPr lang="en-GB" sz="1600" b="1" dirty="0">
                <a:hlinkClick r:id="rId2"/>
              </a:rPr>
              <a:t>https://www.medicalnewstoday.com/articles/37135.php</a:t>
            </a:r>
            <a:r>
              <a:rPr lang="en-GB" sz="1600" b="1" dirty="0"/>
              <a:t> (accessed on 12th March 2019)</a:t>
            </a:r>
          </a:p>
          <a:p>
            <a:r>
              <a:rPr lang="en-GB" sz="1600" dirty="0" err="1"/>
              <a:t>Centers</a:t>
            </a:r>
            <a:r>
              <a:rPr lang="en-GB" sz="1600" dirty="0"/>
              <a:t> for Disease control and prevention (2019)  For Parents: Vaccines for your children. Available at: </a:t>
            </a:r>
            <a:r>
              <a:rPr lang="en-GB" sz="1600" dirty="0">
                <a:hlinkClick r:id="rId3"/>
              </a:rPr>
              <a:t>https://www.cdc.gov/vaccines/parents/diseases/child/measles.html</a:t>
            </a:r>
            <a:r>
              <a:rPr lang="en-GB" sz="1600" dirty="0"/>
              <a:t> (accessed on 14th March 2019)</a:t>
            </a:r>
          </a:p>
          <a:p>
            <a:r>
              <a:rPr lang="en-GB" sz="1600" dirty="0"/>
              <a:t>Public health wales (2019) Measles outbreak: Data. Available at: http://</a:t>
            </a:r>
            <a:r>
              <a:rPr lang="en-GB" sz="1600" dirty="0" err="1"/>
              <a:t>www.wales.nhs.uk</a:t>
            </a:r>
            <a:r>
              <a:rPr lang="en-GB" sz="1600" dirty="0"/>
              <a:t>/</a:t>
            </a:r>
            <a:r>
              <a:rPr lang="en-GB" sz="1600" dirty="0" err="1"/>
              <a:t>sitesplus</a:t>
            </a:r>
            <a:r>
              <a:rPr lang="en-GB" sz="1600" dirty="0"/>
              <a:t>/888/page/66389 (accessed 13th March 2019)</a:t>
            </a:r>
          </a:p>
          <a:p>
            <a:r>
              <a:rPr lang="en-US" sz="1600" dirty="0"/>
              <a:t>Autism Raw Data (2013) Raw </a:t>
            </a:r>
            <a:r>
              <a:rPr lang="en-US" sz="1600" dirty="0" err="1"/>
              <a:t>Data~Measles</a:t>
            </a:r>
            <a:r>
              <a:rPr lang="en-US" sz="1600" dirty="0"/>
              <a:t>. Available at: </a:t>
            </a:r>
            <a:r>
              <a:rPr lang="en-US" sz="1600" dirty="0">
                <a:hlinkClick r:id="rId4"/>
              </a:rPr>
              <a:t>https://autismrawdata.net/blog/raw-data-measles</a:t>
            </a:r>
            <a:r>
              <a:rPr lang="en-US" sz="1600" dirty="0"/>
              <a:t> (accessed 13th March 2019)</a:t>
            </a:r>
          </a:p>
          <a:p>
            <a:r>
              <a:rPr lang="en-US" sz="1600" dirty="0" err="1"/>
              <a:t>Medimise</a:t>
            </a:r>
            <a:r>
              <a:rPr lang="en-US" sz="1600" dirty="0"/>
              <a:t>(2013) Why is measles spreading in Wales?. Available at: </a:t>
            </a:r>
            <a:r>
              <a:rPr lang="en-US" sz="1600" dirty="0">
                <a:hlinkClick r:id="rId5"/>
              </a:rPr>
              <a:t>https://www.medimise.com/disease/why-is-measles-spreading-in-wales</a:t>
            </a:r>
            <a:r>
              <a:rPr lang="en-US" sz="1600" dirty="0"/>
              <a:t> (accessed 13th March 2019)</a:t>
            </a:r>
          </a:p>
          <a:p>
            <a:r>
              <a:rPr lang="en-GB" sz="1600" dirty="0"/>
              <a:t>BBC Wales( 2013) Swansea measles </a:t>
            </a:r>
            <a:r>
              <a:rPr lang="en-GB" sz="1600" dirty="0" err="1"/>
              <a:t>epidemic:Man</a:t>
            </a:r>
            <a:r>
              <a:rPr lang="en-GB" sz="1600" dirty="0"/>
              <a:t> who died had measles. Available at: </a:t>
            </a:r>
            <a:r>
              <a:rPr lang="en-GB" sz="1600" dirty="0">
                <a:hlinkClick r:id="rId6"/>
              </a:rPr>
              <a:t>https://www.bbc.co.uk/news/uk-wales-22215185</a:t>
            </a:r>
            <a:r>
              <a:rPr lang="en-GB" sz="1600" dirty="0"/>
              <a:t> (accessed 14th March 2019)</a:t>
            </a:r>
          </a:p>
          <a:p>
            <a:r>
              <a:rPr lang="en-GB" sz="1600" dirty="0"/>
              <a:t>Vaccine Knowledge Project(2019) Measles. Available at: </a:t>
            </a:r>
            <a:r>
              <a:rPr lang="en-GB" sz="1600" dirty="0">
                <a:hlinkClick r:id="rId7"/>
              </a:rPr>
              <a:t>http://vk.ovg.ox.ac.uk/measles</a:t>
            </a:r>
            <a:r>
              <a:rPr lang="en-GB" sz="1600" dirty="0"/>
              <a:t> (accessed 14th March 2019) </a:t>
            </a:r>
          </a:p>
          <a:p>
            <a:endParaRPr lang="en-GB" dirty="0"/>
          </a:p>
          <a:p>
            <a:endParaRPr lang="en-US" dirty="0"/>
          </a:p>
        </p:txBody>
      </p:sp>
    </p:spTree>
    <p:extLst>
      <p:ext uri="{BB962C8B-B14F-4D97-AF65-F5344CB8AC3E}">
        <p14:creationId xmlns:p14="http://schemas.microsoft.com/office/powerpoint/2010/main" val="20732354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1122</TotalTime>
  <Words>1280</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What is communicable disease? </vt:lpstr>
      <vt:lpstr>Measles </vt:lpstr>
      <vt:lpstr>Signs and symptoms </vt:lpstr>
      <vt:lpstr>Treatments and vaccinations</vt:lpstr>
      <vt:lpstr>Incidence and prevalence of Measles </vt:lpstr>
      <vt:lpstr>Measles in Wales </vt:lpstr>
      <vt:lpstr>PowerPoint Presentation</vt:lpstr>
      <vt:lpstr>What are the implications for health care professionals? </vt:lpstr>
      <vt:lpstr>Measles impact</vt:lpstr>
      <vt:lpstr>Conclusion </vt:lpstr>
      <vt:lpstr>References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communicable disease? </dc:title>
  <dc:creator>Bandana Dammarpal thapa (1701352)</dc:creator>
  <cp:lastModifiedBy>Bandana Dammarpal thapa (1701352)</cp:lastModifiedBy>
  <cp:revision>69</cp:revision>
  <dcterms:created xsi:type="dcterms:W3CDTF">2019-02-19T13:00:18Z</dcterms:created>
  <dcterms:modified xsi:type="dcterms:W3CDTF">2019-03-15T12:00:32Z</dcterms:modified>
</cp:coreProperties>
</file>