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69" r:id="rId3"/>
    <p:sldId id="267" r:id="rId4"/>
    <p:sldId id="270" r:id="rId5"/>
    <p:sldId id="266" r:id="rId6"/>
    <p:sldId id="271" r:id="rId7"/>
    <p:sldId id="274" r:id="rId8"/>
    <p:sldId id="275" r:id="rId9"/>
    <p:sldId id="276" r:id="rId10"/>
    <p:sldId id="273" r:id="rId11"/>
    <p:sldId id="258" r:id="rId12"/>
    <p:sldId id="260" r:id="rId13"/>
    <p:sldId id="261" r:id="rId14"/>
    <p:sldId id="262"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BBC2D-CB90-485F-892E-840580EA76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9D3E02-26A3-49CC-8D40-DEE2C0E458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EA7C80-0B9E-4951-BC98-BAD615B9B724}"/>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5" name="Footer Placeholder 4">
            <a:extLst>
              <a:ext uri="{FF2B5EF4-FFF2-40B4-BE49-F238E27FC236}">
                <a16:creationId xmlns:a16="http://schemas.microsoft.com/office/drawing/2014/main" id="{E1A70F4A-991A-4400-8EAB-AE48BAC00B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ABC82-E187-437E-A22A-BF04F43AE74E}"/>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1398921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30932-5CE5-4D9A-9FA3-90F02ACC36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7EFE4F-9930-4F17-BAFD-72D865BF7C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30CD22-D1F1-4DA4-B19A-4DB02D028A30}"/>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5" name="Footer Placeholder 4">
            <a:extLst>
              <a:ext uri="{FF2B5EF4-FFF2-40B4-BE49-F238E27FC236}">
                <a16:creationId xmlns:a16="http://schemas.microsoft.com/office/drawing/2014/main" id="{6A61CB62-9673-451D-9585-4E6BCCF7D5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231708-C4A8-4A7D-9039-06AD0A646AEB}"/>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80879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BE77-A21D-4C2B-BCE9-E5264EC948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5E446A-CA99-4B93-A262-8F4F022F72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DC6ECA-1C76-4854-883E-C59DA01C3E00}"/>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5" name="Footer Placeholder 4">
            <a:extLst>
              <a:ext uri="{FF2B5EF4-FFF2-40B4-BE49-F238E27FC236}">
                <a16:creationId xmlns:a16="http://schemas.microsoft.com/office/drawing/2014/main" id="{1374EAFA-6F3D-44E3-AA32-C64A3CC78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55D62-0892-4D8F-A7C2-BD2476654210}"/>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1978389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B748B-4009-4A07-ADE0-0FF6DBC675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1D664D-C085-47DD-A787-576AB05FFC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8B1159-26CA-41AB-89B6-4C6C3164E7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8E9FC3-A657-45F3-A6CF-A118089A9E64}"/>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6" name="Footer Placeholder 5">
            <a:extLst>
              <a:ext uri="{FF2B5EF4-FFF2-40B4-BE49-F238E27FC236}">
                <a16:creationId xmlns:a16="http://schemas.microsoft.com/office/drawing/2014/main" id="{9AC2D3DD-7F37-4AB2-863F-689CF89F82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45ADA1-2868-486E-AC1A-28A61D0A15A6}"/>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2852724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B1BDA-69DC-4078-AED3-4C84A1ED43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DFDC5A-DB18-4AD9-AE1E-BC97B6AF60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B0547C-08F2-41C4-B27B-E5234DC80B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946654-7DDD-4DFF-9F92-2CD6E6D4FE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B7D820-84B7-4ACE-85AB-B7387F64E3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ED27BE-D15B-4A1A-9D3C-004080C5CB14}"/>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8" name="Footer Placeholder 7">
            <a:extLst>
              <a:ext uri="{FF2B5EF4-FFF2-40B4-BE49-F238E27FC236}">
                <a16:creationId xmlns:a16="http://schemas.microsoft.com/office/drawing/2014/main" id="{D962E3A4-A0FE-46E3-8840-8AC2B0F188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30B315-7EC1-46C3-8715-5F2588D4D0D6}"/>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3426592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6E72-BA1F-4027-B6F1-98251F53A5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4ED653-7EE1-4C6E-9AD3-74B382BBF732}"/>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4" name="Footer Placeholder 3">
            <a:extLst>
              <a:ext uri="{FF2B5EF4-FFF2-40B4-BE49-F238E27FC236}">
                <a16:creationId xmlns:a16="http://schemas.microsoft.com/office/drawing/2014/main" id="{15BEB911-682E-43CE-A02F-790EE21F5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967AB3-02A9-4836-9DDA-D56454656560}"/>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2788223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AC30AD-2885-498D-8A4D-FDCADE7FCCD8}"/>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3" name="Footer Placeholder 2">
            <a:extLst>
              <a:ext uri="{FF2B5EF4-FFF2-40B4-BE49-F238E27FC236}">
                <a16:creationId xmlns:a16="http://schemas.microsoft.com/office/drawing/2014/main" id="{1CE67E81-20B1-43F4-BFD4-6DD23B3A48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90C79A-337A-4B97-B391-068A39577B3B}"/>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2934657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919B-3B36-45DA-B5A5-D2D4BD26E4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E2CE31-A0E0-4014-90ED-253B469DC7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097852-74C1-4CFC-94BC-A9D5C3C2C3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DD86B-9F9A-4FD9-AC46-D58D0F4BF7E3}"/>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6" name="Footer Placeholder 5">
            <a:extLst>
              <a:ext uri="{FF2B5EF4-FFF2-40B4-BE49-F238E27FC236}">
                <a16:creationId xmlns:a16="http://schemas.microsoft.com/office/drawing/2014/main" id="{57FD2CD6-AE36-4651-AEB6-1B1F79757E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5E985A-9A49-4A2C-848E-A95EC0838104}"/>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1868426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7C235-22AA-48BC-87A2-9000750F7F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5C95E2-F7F1-42E9-AA12-E76679DAD2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F6E453-5461-4037-9820-1F0C3014AA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11F9E2-2B7E-4713-86E1-CA98C91E0AAA}"/>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6" name="Footer Placeholder 5">
            <a:extLst>
              <a:ext uri="{FF2B5EF4-FFF2-40B4-BE49-F238E27FC236}">
                <a16:creationId xmlns:a16="http://schemas.microsoft.com/office/drawing/2014/main" id="{396247E2-14C7-4C3E-8A1F-DA5A4A122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635476-9ADE-493C-806B-66FBCE421485}"/>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3393831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3A006-B3CA-4CF5-886E-D938DF1695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12604D-EFFE-4026-84F2-CC2753FDF7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9554D5-D6F6-461E-A4C3-675BD595153C}"/>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5" name="Footer Placeholder 4">
            <a:extLst>
              <a:ext uri="{FF2B5EF4-FFF2-40B4-BE49-F238E27FC236}">
                <a16:creationId xmlns:a16="http://schemas.microsoft.com/office/drawing/2014/main" id="{9EB2BE23-99C8-40FC-9C2D-B39EBA92B8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1433C2-5E10-4075-B63B-A203C114FA63}"/>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2821112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5A0ECE-0495-4ED3-8C1B-0FEDBBF1EE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2FF2D1-14C1-434A-8D3A-C3BA2420284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25192C-CA1C-439E-971B-04E781A5CE2D}"/>
              </a:ext>
            </a:extLst>
          </p:cNvPr>
          <p:cNvSpPr>
            <a:spLocks noGrp="1"/>
          </p:cNvSpPr>
          <p:nvPr>
            <p:ph type="dt" sz="half" idx="10"/>
          </p:nvPr>
        </p:nvSpPr>
        <p:spPr/>
        <p:txBody>
          <a:bodyPr/>
          <a:lstStyle/>
          <a:p>
            <a:fld id="{4E828EFA-529D-499E-84A2-0BF892FC27E9}" type="datetimeFigureOut">
              <a:rPr lang="en-GB" smtClean="0"/>
              <a:t>07/11/2025</a:t>
            </a:fld>
            <a:endParaRPr lang="en-GB"/>
          </a:p>
        </p:txBody>
      </p:sp>
      <p:sp>
        <p:nvSpPr>
          <p:cNvPr id="5" name="Footer Placeholder 4">
            <a:extLst>
              <a:ext uri="{FF2B5EF4-FFF2-40B4-BE49-F238E27FC236}">
                <a16:creationId xmlns:a16="http://schemas.microsoft.com/office/drawing/2014/main" id="{89E51FF2-817D-4680-8F56-22934B8C7E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07C74-3CA7-452C-B072-2549A002ED9B}"/>
              </a:ext>
            </a:extLst>
          </p:cNvPr>
          <p:cNvSpPr>
            <a:spLocks noGrp="1"/>
          </p:cNvSpPr>
          <p:nvPr>
            <p:ph type="sldNum" sz="quarter" idx="12"/>
          </p:nvPr>
        </p:nvSpPr>
        <p:spPr/>
        <p:txBody>
          <a:bodyPr/>
          <a:lstStyle/>
          <a:p>
            <a:fld id="{69EAB5BB-A37B-495F-BA74-955AC28059D7}" type="slidenum">
              <a:rPr lang="en-GB" smtClean="0"/>
              <a:t>‹#›</a:t>
            </a:fld>
            <a:endParaRPr lang="en-GB"/>
          </a:p>
        </p:txBody>
      </p:sp>
    </p:spTree>
    <p:extLst>
      <p:ext uri="{BB962C8B-B14F-4D97-AF65-F5344CB8AC3E}">
        <p14:creationId xmlns:p14="http://schemas.microsoft.com/office/powerpoint/2010/main" val="2318743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1597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32989D-3E2E-44F6-9638-96552FDDDF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2B151E-D22A-4FBB-A8E8-519F1D5D12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F61F1D-3F5F-469E-9CAE-EE395C1BE1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828EFA-529D-499E-84A2-0BF892FC27E9}" type="datetimeFigureOut">
              <a:rPr lang="en-GB" smtClean="0"/>
              <a:t>07/11/2025</a:t>
            </a:fld>
            <a:endParaRPr lang="en-GB"/>
          </a:p>
        </p:txBody>
      </p:sp>
      <p:sp>
        <p:nvSpPr>
          <p:cNvPr id="5" name="Footer Placeholder 4">
            <a:extLst>
              <a:ext uri="{FF2B5EF4-FFF2-40B4-BE49-F238E27FC236}">
                <a16:creationId xmlns:a16="http://schemas.microsoft.com/office/drawing/2014/main" id="{C4F90B8C-F840-4F5C-B753-0265E1827D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99BD2E-9EA8-4FD4-AB79-83A02BDB17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AB5BB-A37B-495F-BA74-955AC28059D7}" type="slidenum">
              <a:rPr lang="en-GB" smtClean="0"/>
              <a:t>‹#›</a:t>
            </a:fld>
            <a:endParaRPr lang="en-GB"/>
          </a:p>
        </p:txBody>
      </p:sp>
    </p:spTree>
    <p:extLst>
      <p:ext uri="{BB962C8B-B14F-4D97-AF65-F5344CB8AC3E}">
        <p14:creationId xmlns:p14="http://schemas.microsoft.com/office/powerpoint/2010/main" val="1833783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06841648"/>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britannica.com/technology/computer-networ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ritannica.com/technology/e-mail" TargetMode="External"/><Relationship Id="rId2" Type="http://schemas.openxmlformats.org/officeDocument/2006/relationships/hyperlink" Target="https://www.merriam-webster.com/dictionary/constituent" TargetMode="External"/><Relationship Id="rId1" Type="http://schemas.openxmlformats.org/officeDocument/2006/relationships/slideLayout" Target="../slideLayouts/slideLayout2.xml"/><Relationship Id="rId4" Type="http://schemas.openxmlformats.org/officeDocument/2006/relationships/hyperlink" Target="https://www.britannica.com/topic/World-Wide-Web"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FA4C8B-14A2-409F-A6A1-C2D9B2C62506}"/>
              </a:ext>
            </a:extLst>
          </p:cNvPr>
          <p:cNvSpPr txBox="1"/>
          <p:nvPr/>
        </p:nvSpPr>
        <p:spPr>
          <a:xfrm rot="10800000" flipV="1">
            <a:off x="3402324" y="4888171"/>
            <a:ext cx="5199232" cy="13687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7200"/>
            <a:r>
              <a:rPr lang="en-GB" sz="4000" dirty="0">
                <a:solidFill>
                  <a:prstClr val="white"/>
                </a:solidFill>
                <a:latin typeface="Calibri" panose="020F0502020204030204"/>
              </a:rPr>
              <a:t>BMSW 4002 ETW T2 WEEK 6A</a:t>
            </a:r>
            <a:endParaRPr lang="en-GB" sz="4000" dirty="0">
              <a:solidFill>
                <a:prstClr val="white"/>
              </a:solidFill>
              <a:latin typeface="Calibri" panose="020F0502020204030204"/>
              <a:cs typeface="Calibri"/>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364-9157-47C0-86F4-1A5F54DDB8A9}"/>
              </a:ext>
            </a:extLst>
          </p:cNvPr>
          <p:cNvSpPr>
            <a:spLocks noGrp="1"/>
          </p:cNvSpPr>
          <p:nvPr>
            <p:ph type="title"/>
          </p:nvPr>
        </p:nvSpPr>
        <p:spPr/>
        <p:txBody>
          <a:bodyPr/>
          <a:lstStyle/>
          <a:p>
            <a:r>
              <a:rPr lang="en-GB" b="1" u="sng" dirty="0"/>
              <a:t>COMMUNICATION in THE PAST</a:t>
            </a:r>
          </a:p>
        </p:txBody>
      </p:sp>
      <p:sp>
        <p:nvSpPr>
          <p:cNvPr id="3" name="Content Placeholder 2">
            <a:extLst>
              <a:ext uri="{FF2B5EF4-FFF2-40B4-BE49-F238E27FC236}">
                <a16:creationId xmlns:a16="http://schemas.microsoft.com/office/drawing/2014/main" id="{EBEABE26-E93A-4BD7-8F2A-30A7B2DF9FE8}"/>
              </a:ext>
            </a:extLst>
          </p:cNvPr>
          <p:cNvSpPr>
            <a:spLocks noGrp="1"/>
          </p:cNvSpPr>
          <p:nvPr>
            <p:ph idx="1"/>
          </p:nvPr>
        </p:nvSpPr>
        <p:spPr/>
        <p:txBody>
          <a:bodyPr>
            <a:normAutofit/>
          </a:bodyPr>
          <a:lstStyle/>
          <a:p>
            <a:pPr algn="l"/>
            <a:r>
              <a:rPr lang="en-GB" sz="4800" b="1" i="0" dirty="0">
                <a:solidFill>
                  <a:srgbClr val="73B05E"/>
                </a:solidFill>
                <a:effectLst/>
                <a:latin typeface="open sans" panose="020B0606030504020204" pitchFamily="34" charset="0"/>
              </a:rPr>
              <a:t>Communication in The Ancient World</a:t>
            </a:r>
          </a:p>
          <a:p>
            <a:pPr marL="0" indent="0" algn="l">
              <a:buNone/>
            </a:pPr>
            <a:r>
              <a:rPr lang="en-GB" sz="3200" b="0" i="0" dirty="0">
                <a:solidFill>
                  <a:srgbClr val="000000"/>
                </a:solidFill>
                <a:effectLst/>
                <a:latin typeface="open sans" panose="020B0606030504020204" pitchFamily="34" charset="0"/>
              </a:rPr>
              <a:t>How did people communicate over distances long </a:t>
            </a:r>
            <a:r>
              <a:rPr lang="en-GB" sz="3200" b="0" i="0" dirty="0" err="1">
                <a:solidFill>
                  <a:srgbClr val="000000"/>
                </a:solidFill>
                <a:effectLst/>
                <a:latin typeface="open sans" panose="020B0606030504020204" pitchFamily="34" charset="0"/>
              </a:rPr>
              <a:t>long</a:t>
            </a:r>
            <a:r>
              <a:rPr lang="en-GB" sz="3200" b="0" i="0" dirty="0">
                <a:solidFill>
                  <a:srgbClr val="000000"/>
                </a:solidFill>
                <a:effectLst/>
                <a:latin typeface="open sans" panose="020B0606030504020204" pitchFamily="34" charset="0"/>
              </a:rPr>
              <a:t> ago, in the distant past?</a:t>
            </a:r>
          </a:p>
          <a:p>
            <a:pPr marL="0" indent="0" algn="l">
              <a:buNone/>
            </a:pPr>
            <a:endParaRPr lang="en-GB" sz="3200" dirty="0">
              <a:solidFill>
                <a:srgbClr val="000000"/>
              </a:solidFill>
              <a:latin typeface="open sans" panose="020B0606030504020204" pitchFamily="34" charset="0"/>
            </a:endParaRPr>
          </a:p>
          <a:p>
            <a:pPr marL="0" indent="0" algn="l">
              <a:buNone/>
            </a:pPr>
            <a:r>
              <a:rPr lang="en-GB" sz="3200" b="0" i="0" dirty="0">
                <a:solidFill>
                  <a:srgbClr val="000000"/>
                </a:solidFill>
                <a:effectLst/>
                <a:latin typeface="open sans" panose="020B0606030504020204" pitchFamily="34" charset="0"/>
              </a:rPr>
              <a:t>Students?</a:t>
            </a:r>
          </a:p>
        </p:txBody>
      </p:sp>
    </p:spTree>
    <p:extLst>
      <p:ext uri="{BB962C8B-B14F-4D97-AF65-F5344CB8AC3E}">
        <p14:creationId xmlns:p14="http://schemas.microsoft.com/office/powerpoint/2010/main" val="3557392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EECB4-C86A-4E37-9EF7-A4A7A850421D}"/>
              </a:ext>
            </a:extLst>
          </p:cNvPr>
          <p:cNvSpPr>
            <a:spLocks noGrp="1"/>
          </p:cNvSpPr>
          <p:nvPr>
            <p:ph type="title"/>
          </p:nvPr>
        </p:nvSpPr>
        <p:spPr/>
        <p:txBody>
          <a:bodyPr/>
          <a:lstStyle/>
          <a:p>
            <a:r>
              <a:rPr lang="en-GB" b="1" u="sng" dirty="0"/>
              <a:t>COMMUNICATION in THE PAST</a:t>
            </a:r>
            <a:endParaRPr lang="en-GB" dirty="0"/>
          </a:p>
        </p:txBody>
      </p:sp>
      <p:sp>
        <p:nvSpPr>
          <p:cNvPr id="3" name="Content Placeholder 2">
            <a:extLst>
              <a:ext uri="{FF2B5EF4-FFF2-40B4-BE49-F238E27FC236}">
                <a16:creationId xmlns:a16="http://schemas.microsoft.com/office/drawing/2014/main" id="{D9C6FD63-F76C-4130-8A0A-1A70D0C46AB1}"/>
              </a:ext>
            </a:extLst>
          </p:cNvPr>
          <p:cNvSpPr>
            <a:spLocks noGrp="1"/>
          </p:cNvSpPr>
          <p:nvPr>
            <p:ph idx="1"/>
          </p:nvPr>
        </p:nvSpPr>
        <p:spPr/>
        <p:txBody>
          <a:bodyPr>
            <a:normAutofit lnSpcReduction="10000"/>
          </a:bodyPr>
          <a:lstStyle/>
          <a:p>
            <a:pPr marL="0" indent="0">
              <a:buNone/>
            </a:pPr>
            <a:r>
              <a:rPr lang="en-GB" sz="4000" b="1" i="0" u="sng" dirty="0">
                <a:solidFill>
                  <a:srgbClr val="000000"/>
                </a:solidFill>
                <a:effectLst/>
                <a:latin typeface="open sans" panose="020B0606030504020204" pitchFamily="34" charset="0"/>
              </a:rPr>
              <a:t>MANUAL – </a:t>
            </a:r>
          </a:p>
          <a:p>
            <a:r>
              <a:rPr lang="en-GB" sz="4000" b="0" i="0" dirty="0">
                <a:solidFill>
                  <a:srgbClr val="000000"/>
                </a:solidFill>
                <a:effectLst/>
                <a:latin typeface="open sans" panose="020B0606030504020204" pitchFamily="34" charset="0"/>
              </a:rPr>
              <a:t>Blowing Horns</a:t>
            </a:r>
          </a:p>
          <a:p>
            <a:r>
              <a:rPr lang="en-GB" sz="4000" dirty="0">
                <a:solidFill>
                  <a:srgbClr val="000000"/>
                </a:solidFill>
                <a:latin typeface="open sans" panose="020B0606030504020204" pitchFamily="34" charset="0"/>
              </a:rPr>
              <a:t>B</a:t>
            </a:r>
            <a:r>
              <a:rPr lang="en-GB" sz="4000" b="0" i="0" dirty="0">
                <a:solidFill>
                  <a:srgbClr val="000000"/>
                </a:solidFill>
                <a:effectLst/>
                <a:latin typeface="open sans" panose="020B0606030504020204" pitchFamily="34" charset="0"/>
              </a:rPr>
              <a:t>eating drums. </a:t>
            </a:r>
          </a:p>
          <a:p>
            <a:r>
              <a:rPr lang="en-GB" sz="4000" dirty="0">
                <a:solidFill>
                  <a:srgbClr val="000000"/>
                </a:solidFill>
                <a:latin typeface="open sans" panose="020B0606030504020204" pitchFamily="34" charset="0"/>
              </a:rPr>
              <a:t>S</a:t>
            </a:r>
            <a:r>
              <a:rPr lang="en-GB" sz="4000" b="0" i="0" dirty="0">
                <a:solidFill>
                  <a:srgbClr val="000000"/>
                </a:solidFill>
                <a:effectLst/>
                <a:latin typeface="open sans" panose="020B0606030504020204" pitchFamily="34" charset="0"/>
              </a:rPr>
              <a:t>moke signals </a:t>
            </a:r>
          </a:p>
          <a:p>
            <a:r>
              <a:rPr lang="en-GB" sz="4000" dirty="0">
                <a:solidFill>
                  <a:srgbClr val="000000"/>
                </a:solidFill>
                <a:latin typeface="open sans" panose="020B0606030504020204" pitchFamily="34" charset="0"/>
              </a:rPr>
              <a:t>T</a:t>
            </a:r>
            <a:r>
              <a:rPr lang="en-GB" sz="4000" b="0" i="0" dirty="0">
                <a:solidFill>
                  <a:srgbClr val="000000"/>
                </a:solidFill>
                <a:effectLst/>
                <a:latin typeface="open sans" panose="020B0606030504020204" pitchFamily="34" charset="0"/>
              </a:rPr>
              <a:t>he use of pigeons. </a:t>
            </a:r>
          </a:p>
          <a:p>
            <a:r>
              <a:rPr lang="en-GB" sz="4000" dirty="0">
                <a:solidFill>
                  <a:srgbClr val="000000"/>
                </a:solidFill>
                <a:latin typeface="open sans" panose="020B0606030504020204" pitchFamily="34" charset="0"/>
              </a:rPr>
              <a:t>Use of Flags</a:t>
            </a:r>
          </a:p>
          <a:p>
            <a:r>
              <a:rPr lang="en-GB" sz="4000" dirty="0">
                <a:solidFill>
                  <a:srgbClr val="000000"/>
                </a:solidFill>
                <a:latin typeface="open sans" panose="020B0606030504020204" pitchFamily="34" charset="0"/>
              </a:rPr>
              <a:t>Use of Horses</a:t>
            </a:r>
          </a:p>
          <a:p>
            <a:endParaRPr lang="en-GB" sz="4000" b="0" i="0" dirty="0">
              <a:solidFill>
                <a:srgbClr val="000000"/>
              </a:solidFill>
              <a:effectLst/>
              <a:latin typeface="open sans" panose="020B0606030504020204" pitchFamily="34" charset="0"/>
            </a:endParaRPr>
          </a:p>
          <a:p>
            <a:pPr marL="0" indent="0">
              <a:buNone/>
            </a:pPr>
            <a:endParaRPr lang="en-GB" sz="4000" dirty="0"/>
          </a:p>
          <a:p>
            <a:endParaRPr lang="en-GB" dirty="0"/>
          </a:p>
        </p:txBody>
      </p:sp>
    </p:spTree>
    <p:extLst>
      <p:ext uri="{BB962C8B-B14F-4D97-AF65-F5344CB8AC3E}">
        <p14:creationId xmlns:p14="http://schemas.microsoft.com/office/powerpoint/2010/main" val="61125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4FDA-7BE8-4B3C-B598-1F41A1234E8F}"/>
              </a:ext>
            </a:extLst>
          </p:cNvPr>
          <p:cNvSpPr>
            <a:spLocks noGrp="1"/>
          </p:cNvSpPr>
          <p:nvPr>
            <p:ph type="title"/>
          </p:nvPr>
        </p:nvSpPr>
        <p:spPr/>
        <p:txBody>
          <a:bodyPr/>
          <a:lstStyle/>
          <a:p>
            <a:r>
              <a:rPr lang="en-GB" dirty="0"/>
              <a:t>COMMUNICATION in THE PAST</a:t>
            </a:r>
          </a:p>
        </p:txBody>
      </p:sp>
      <p:sp>
        <p:nvSpPr>
          <p:cNvPr id="3" name="Content Placeholder 2">
            <a:extLst>
              <a:ext uri="{FF2B5EF4-FFF2-40B4-BE49-F238E27FC236}">
                <a16:creationId xmlns:a16="http://schemas.microsoft.com/office/drawing/2014/main" id="{FDE683B3-3D6E-4977-B1EB-375327B47539}"/>
              </a:ext>
            </a:extLst>
          </p:cNvPr>
          <p:cNvSpPr>
            <a:spLocks noGrp="1"/>
          </p:cNvSpPr>
          <p:nvPr>
            <p:ph idx="1"/>
          </p:nvPr>
        </p:nvSpPr>
        <p:spPr/>
        <p:txBody>
          <a:bodyPr>
            <a:normAutofit/>
          </a:bodyPr>
          <a:lstStyle/>
          <a:p>
            <a:pPr algn="l"/>
            <a:r>
              <a:rPr lang="en-GB" sz="4400" b="1" dirty="0"/>
              <a:t>ELECTRICAL</a:t>
            </a:r>
          </a:p>
          <a:p>
            <a:pPr algn="l"/>
            <a:r>
              <a:rPr lang="en-GB" sz="3600" b="1" i="1" dirty="0"/>
              <a:t>Telegraph 1840’s</a:t>
            </a:r>
          </a:p>
          <a:p>
            <a:pPr marL="0" indent="0" algn="l">
              <a:buNone/>
            </a:pPr>
            <a:endParaRPr lang="en-GB" sz="3600" b="1" i="1" dirty="0"/>
          </a:p>
          <a:p>
            <a:pPr marL="0" indent="0" algn="l">
              <a:buNone/>
            </a:pPr>
            <a:endParaRPr lang="en-GB" b="1" dirty="0"/>
          </a:p>
        </p:txBody>
      </p:sp>
      <p:pic>
        <p:nvPicPr>
          <p:cNvPr id="4" name="Picture 2" descr="Image result for Telegraph 1837">
            <a:extLst>
              <a:ext uri="{FF2B5EF4-FFF2-40B4-BE49-F238E27FC236}">
                <a16:creationId xmlns:a16="http://schemas.microsoft.com/office/drawing/2014/main" id="{CE8542A0-8C84-1765-FF81-F1FE4D84E8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2462" y="2929731"/>
            <a:ext cx="326707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670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DBDD-7FB8-4567-8EBC-0E4848A197D3}"/>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COMMUNICATION in THE PAST</a:t>
            </a:r>
            <a:endParaRPr lang="en-GB" dirty="0"/>
          </a:p>
        </p:txBody>
      </p:sp>
      <p:sp>
        <p:nvSpPr>
          <p:cNvPr id="3" name="Content Placeholder 2">
            <a:extLst>
              <a:ext uri="{FF2B5EF4-FFF2-40B4-BE49-F238E27FC236}">
                <a16:creationId xmlns:a16="http://schemas.microsoft.com/office/drawing/2014/main" id="{7CAA937A-FA7F-4797-B140-45D264BD2962}"/>
              </a:ext>
            </a:extLst>
          </p:cNvPr>
          <p:cNvSpPr>
            <a:spLocks noGrp="1"/>
          </p:cNvSpPr>
          <p:nvPr>
            <p:ph idx="1"/>
          </p:nvPr>
        </p:nvSpPr>
        <p:spPr/>
        <p:txBody>
          <a:bodyPr/>
          <a:lstStyle/>
          <a:p>
            <a:pPr>
              <a:lnSpc>
                <a:spcPts val="2250"/>
              </a:lnSpc>
              <a:spcAft>
                <a:spcPts val="800"/>
              </a:spcAft>
            </a:pPr>
            <a:r>
              <a:rPr lang="en-GB" sz="2800" b="1" u="sng" dirty="0">
                <a:solidFill>
                  <a:srgbClr val="333333"/>
                </a:solidFill>
                <a:effectLst/>
                <a:highlight>
                  <a:srgbClr val="FFFF00"/>
                </a:highlight>
                <a:latin typeface="Georgia" panose="02040502050405020303" pitchFamily="18" charset="0"/>
                <a:ea typeface="Times New Roman" panose="02020603050405020304" pitchFamily="18" charset="0"/>
                <a:cs typeface="Times New Roman" panose="02020603050405020304" pitchFamily="18" charset="0"/>
              </a:rPr>
              <a:t>The TELEPHONE  1876</a:t>
            </a:r>
          </a:p>
          <a:p>
            <a:pPr marL="0" indent="0">
              <a:lnSpc>
                <a:spcPts val="2250"/>
              </a:lnSpc>
              <a:spcAft>
                <a:spcPts val="800"/>
              </a:spcAft>
              <a:buNone/>
            </a:pPr>
            <a:endParaRPr lang="en-GB" sz="2800" u="sng" dirty="0">
              <a:effectLst/>
              <a:highlight>
                <a:srgbClr val="FFFF00"/>
              </a:highlight>
              <a:latin typeface="Georgia" panose="02040502050405020303" pitchFamily="18" charset="0"/>
              <a:ea typeface="Calibri" panose="020F0502020204030204" pitchFamily="34" charset="0"/>
              <a:cs typeface="Times New Roman" panose="02020603050405020304" pitchFamily="18" charset="0"/>
            </a:endParaRPr>
          </a:p>
          <a:p>
            <a:pPr marL="0" indent="0">
              <a:lnSpc>
                <a:spcPts val="2250"/>
              </a:lnSpc>
              <a:spcAft>
                <a:spcPts val="800"/>
              </a:spcAft>
              <a:buNone/>
            </a:pPr>
            <a:r>
              <a:rPr lang="en-GB" sz="36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In 1876, the telephone was invented by</a:t>
            </a:r>
          </a:p>
          <a:p>
            <a:pPr marL="0" indent="0">
              <a:lnSpc>
                <a:spcPts val="2250"/>
              </a:lnSpc>
              <a:spcAft>
                <a:spcPts val="800"/>
              </a:spcAft>
              <a:buNone/>
            </a:pPr>
            <a:r>
              <a:rPr lang="en-GB" sz="36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ALEXANDER GRAHAM BELL</a:t>
            </a:r>
            <a:r>
              <a:rPr lang="en-GB"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 and within 50 years it</a:t>
            </a:r>
          </a:p>
          <a:p>
            <a:pPr marL="0" indent="0">
              <a:lnSpc>
                <a:spcPts val="2250"/>
              </a:lnSpc>
              <a:spcAft>
                <a:spcPts val="800"/>
              </a:spcAft>
              <a:buNone/>
            </a:pPr>
            <a:r>
              <a:rPr lang="en-GB"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was an essential item for homes and offices. </a:t>
            </a:r>
          </a:p>
          <a:p>
            <a:pPr marL="0" indent="0">
              <a:lnSpc>
                <a:spcPts val="2250"/>
              </a:lnSpc>
              <a:spcAft>
                <a:spcPts val="800"/>
              </a:spcAft>
              <a:buNone/>
            </a:pPr>
            <a:endParaRPr lang="en-GB" dirty="0">
              <a:solidFill>
                <a:srgbClr val="333333"/>
              </a:solidFill>
              <a:latin typeface="Georgia" panose="02040502050405020303" pitchFamily="18" charset="0"/>
              <a:ea typeface="Times New Roman" panose="02020603050405020304" pitchFamily="18" charset="0"/>
              <a:cs typeface="Times New Roman" panose="02020603050405020304" pitchFamily="18" charset="0"/>
            </a:endParaRPr>
          </a:p>
          <a:p>
            <a:pPr marL="0" indent="0">
              <a:lnSpc>
                <a:spcPts val="2250"/>
              </a:lnSpc>
              <a:spcAft>
                <a:spcPts val="800"/>
              </a:spcAft>
              <a:buNone/>
            </a:pPr>
            <a:endParaRPr lang="en-GB" sz="28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endParaRPr>
          </a:p>
          <a:p>
            <a:pPr>
              <a:lnSpc>
                <a:spcPts val="2250"/>
              </a:lnSpc>
              <a:spcAft>
                <a:spcPts val="800"/>
              </a:spcAft>
            </a:pPr>
            <a:endParaRPr lang="en-GB" sz="28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169934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1688F-F63B-4ACD-B360-30F770C16A1C}"/>
              </a:ext>
            </a:extLst>
          </p:cNvPr>
          <p:cNvSpPr>
            <a:spLocks noGrp="1"/>
          </p:cNvSpPr>
          <p:nvPr>
            <p:ph type="title"/>
          </p:nvPr>
        </p:nvSpPr>
        <p:spPr/>
        <p:txBody>
          <a:bodyPr>
            <a:normAutofit/>
          </a:bodyPr>
          <a:lstStyle/>
          <a:p>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COMMUNICATION in THE PAST</a:t>
            </a:r>
            <a:br>
              <a:rPr lang="en-GB" dirty="0"/>
            </a:br>
            <a:r>
              <a:rPr lang="en-GB" dirty="0"/>
              <a:t>Early Bell telephone</a:t>
            </a:r>
          </a:p>
        </p:txBody>
      </p:sp>
      <p:pic>
        <p:nvPicPr>
          <p:cNvPr id="1026" name="Picture 2" descr="See the source image">
            <a:extLst>
              <a:ext uri="{FF2B5EF4-FFF2-40B4-BE49-F238E27FC236}">
                <a16:creationId xmlns:a16="http://schemas.microsoft.com/office/drawing/2014/main" id="{EA478494-3C8C-43D3-A72F-C7493777B6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02012" y="1825625"/>
            <a:ext cx="498797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6521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85985-1DA2-446E-8F00-DDCEDC48363D}"/>
              </a:ext>
            </a:extLst>
          </p:cNvPr>
          <p:cNvSpPr>
            <a:spLocks noGrp="1"/>
          </p:cNvSpPr>
          <p:nvPr>
            <p:ph type="title"/>
          </p:nvPr>
        </p:nvSpPr>
        <p:spPr/>
        <p:txBody>
          <a:bodyPr>
            <a:normAutofit fontScale="90000"/>
          </a:bodyPr>
          <a:lstStyle/>
          <a:p>
            <a:br>
              <a:rPr lang="en-GB" dirty="0"/>
            </a:b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COMMUNICATION in THEPAST</a:t>
            </a:r>
            <a:br>
              <a:rPr lang="en-GB" dirty="0"/>
            </a:br>
            <a:br>
              <a:rPr lang="en-GB" dirty="0"/>
            </a:br>
            <a:r>
              <a:rPr lang="en-GB" dirty="0"/>
              <a:t>LATER TELEPHONE</a:t>
            </a:r>
          </a:p>
        </p:txBody>
      </p:sp>
      <p:pic>
        <p:nvPicPr>
          <p:cNvPr id="1026" name="Picture 2" descr="See the source image">
            <a:extLst>
              <a:ext uri="{FF2B5EF4-FFF2-40B4-BE49-F238E27FC236}">
                <a16:creationId xmlns:a16="http://schemas.microsoft.com/office/drawing/2014/main" id="{B81F5A7A-7175-44AB-BF9E-0393072A90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35680" y="2729865"/>
            <a:ext cx="5705475" cy="4860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9659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53EF7-9357-4DD2-B64E-AD3BF91D2EC6}"/>
              </a:ext>
            </a:extLst>
          </p:cNvPr>
          <p:cNvSpPr>
            <a:spLocks noGrp="1"/>
          </p:cNvSpPr>
          <p:nvPr>
            <p:ph type="title"/>
          </p:nvPr>
        </p:nvSpPr>
        <p:spPr>
          <a:xfrm>
            <a:off x="756920" y="385445"/>
            <a:ext cx="10515600" cy="1325563"/>
          </a:xfrm>
        </p:spPr>
        <p:txBody>
          <a:bodyPr>
            <a:normAutofit/>
          </a:bodyPr>
          <a:lstStyle/>
          <a:p>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COMMUNICATION in THE PAST</a:t>
            </a:r>
            <a:br>
              <a:rPr lang="en-GB" dirty="0"/>
            </a:br>
            <a:r>
              <a:rPr lang="en-GB" dirty="0"/>
              <a:t>Much Later Telephone</a:t>
            </a:r>
          </a:p>
        </p:txBody>
      </p:sp>
      <p:pic>
        <p:nvPicPr>
          <p:cNvPr id="1026" name="Picture 2" descr="See the source image">
            <a:extLst>
              <a:ext uri="{FF2B5EF4-FFF2-40B4-BE49-F238E27FC236}">
                <a16:creationId xmlns:a16="http://schemas.microsoft.com/office/drawing/2014/main" id="{F8716EFB-B6F1-4612-9DF8-FC081DAA04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28144" y="1825625"/>
            <a:ext cx="773571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739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06C1B-470F-48DE-8678-A788DE59FA23}"/>
              </a:ext>
            </a:extLst>
          </p:cNvPr>
          <p:cNvSpPr>
            <a:spLocks noGrp="1"/>
          </p:cNvSpPr>
          <p:nvPr>
            <p:ph type="title"/>
          </p:nvPr>
        </p:nvSpPr>
        <p:spPr/>
        <p:txBody>
          <a:bodyPr/>
          <a:lstStyle/>
          <a:p>
            <a:r>
              <a:rPr lang="en-GB" dirty="0"/>
              <a:t>TECHNOLOGY: A CHRONOLOGICAL HISTORY.</a:t>
            </a:r>
            <a:br>
              <a:rPr lang="en-GB" dirty="0"/>
            </a:br>
            <a:r>
              <a:rPr lang="en-GB" dirty="0"/>
              <a:t>Post 1830</a:t>
            </a:r>
          </a:p>
        </p:txBody>
      </p:sp>
      <p:sp>
        <p:nvSpPr>
          <p:cNvPr id="3" name="Content Placeholder 2">
            <a:extLst>
              <a:ext uri="{FF2B5EF4-FFF2-40B4-BE49-F238E27FC236}">
                <a16:creationId xmlns:a16="http://schemas.microsoft.com/office/drawing/2014/main" id="{BDCA9792-656F-49FD-8FE0-065C24891EFA}"/>
              </a:ext>
            </a:extLst>
          </p:cNvPr>
          <p:cNvSpPr>
            <a:spLocks noGrp="1"/>
          </p:cNvSpPr>
          <p:nvPr>
            <p:ph idx="1"/>
          </p:nvPr>
        </p:nvSpPr>
        <p:spPr/>
        <p:txBody>
          <a:bodyPr/>
          <a:lstStyle/>
          <a:p>
            <a:pPr>
              <a:lnSpc>
                <a:spcPts val="2250"/>
              </a:lnSpc>
              <a:spcAft>
                <a:spcPts val="800"/>
              </a:spcAft>
            </a:pPr>
            <a:r>
              <a:rPr lang="en-GB" sz="2800" b="1" dirty="0">
                <a:solidFill>
                  <a:srgbClr val="333333"/>
                </a:solidFill>
                <a:effectLst/>
                <a:highlight>
                  <a:srgbClr val="FFFF00"/>
                </a:highlight>
                <a:latin typeface="Georgia" panose="02040502050405020303" pitchFamily="18" charset="0"/>
                <a:ea typeface="Times New Roman" panose="02020603050405020304" pitchFamily="18" charset="0"/>
                <a:cs typeface="Times New Roman" panose="02020603050405020304" pitchFamily="18" charset="0"/>
              </a:rPr>
              <a:t>THE MOBILE PHONE  1973</a:t>
            </a:r>
          </a:p>
          <a:p>
            <a:pPr marL="0" indent="0">
              <a:lnSpc>
                <a:spcPts val="2250"/>
              </a:lnSpc>
              <a:spcAft>
                <a:spcPts val="800"/>
              </a:spcAft>
              <a:buNone/>
            </a:pPr>
            <a:r>
              <a:rPr lang="en-GB" sz="28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 </a:t>
            </a:r>
          </a:p>
          <a:p>
            <a:pPr marL="0" indent="0">
              <a:lnSpc>
                <a:spcPts val="2250"/>
              </a:lnSpc>
              <a:spcAft>
                <a:spcPts val="800"/>
              </a:spcAft>
              <a:buNone/>
            </a:pPr>
            <a:r>
              <a:rPr lang="en-GB" sz="44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In 1973, Motorola created a mobile</a:t>
            </a:r>
          </a:p>
          <a:p>
            <a:pPr marL="0" indent="0">
              <a:lnSpc>
                <a:spcPts val="2250"/>
              </a:lnSpc>
              <a:spcAft>
                <a:spcPts val="800"/>
              </a:spcAft>
              <a:buNone/>
            </a:pPr>
            <a:r>
              <a:rPr lang="en-GB" sz="44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 phone which started a chain of</a:t>
            </a:r>
          </a:p>
          <a:p>
            <a:pPr marL="0" indent="0">
              <a:lnSpc>
                <a:spcPts val="2250"/>
              </a:lnSpc>
              <a:spcAft>
                <a:spcPts val="800"/>
              </a:spcAft>
              <a:buNone/>
            </a:pPr>
            <a:r>
              <a:rPr lang="en-GB" sz="44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 developments that transformed</a:t>
            </a:r>
          </a:p>
          <a:p>
            <a:pPr marL="0" indent="0">
              <a:lnSpc>
                <a:spcPts val="2250"/>
              </a:lnSpc>
              <a:spcAft>
                <a:spcPts val="800"/>
              </a:spcAft>
              <a:buNone/>
            </a:pPr>
            <a:r>
              <a:rPr lang="en-GB" sz="44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rPr>
              <a:t>communication forever. </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73573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9CCA0-D4F2-441F-BA7E-F21AB7E32E4E}"/>
              </a:ext>
            </a:extLst>
          </p:cNvPr>
          <p:cNvSpPr>
            <a:spLocks noGrp="1"/>
          </p:cNvSpPr>
          <p:nvPr>
            <p:ph type="title"/>
          </p:nvPr>
        </p:nvSpPr>
        <p:spPr/>
        <p:txBody>
          <a:bodyPr>
            <a:normAutofit fontScale="90000"/>
          </a:bodyPr>
          <a:lstStyle/>
          <a:p>
            <a:r>
              <a:rPr lang="en-GB" dirty="0"/>
              <a:t>                       </a:t>
            </a:r>
            <a:br>
              <a:rPr lang="en-GB" dirty="0"/>
            </a:br>
            <a:r>
              <a:rPr lang="en-GB" b="1" dirty="0"/>
              <a:t>TECHNOLOGY: A CHRONOLOGICAL HISTORY</a:t>
            </a:r>
            <a:br>
              <a:rPr lang="en-GB" dirty="0"/>
            </a:br>
            <a:r>
              <a:rPr lang="en-GB" dirty="0"/>
              <a:t> </a:t>
            </a:r>
            <a:r>
              <a:rPr lang="en-GB" i="1" dirty="0"/>
              <a:t>THE MOBILE PHONE 1973 -</a:t>
            </a:r>
          </a:p>
        </p:txBody>
      </p:sp>
      <p:pic>
        <p:nvPicPr>
          <p:cNvPr id="4" name="Content Placeholder 3" descr="Old Mobile Phone from past to present on white background.">
            <a:extLst>
              <a:ext uri="{FF2B5EF4-FFF2-40B4-BE49-F238E27FC236}">
                <a16:creationId xmlns:a16="http://schemas.microsoft.com/office/drawing/2014/main" id="{38AE0EBC-C666-4EB6-974B-CF7831CEB6D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30428" y="1825625"/>
            <a:ext cx="9131144" cy="4351338"/>
          </a:xfrm>
          <a:prstGeom prst="rect">
            <a:avLst/>
          </a:prstGeom>
          <a:noFill/>
          <a:ln>
            <a:noFill/>
          </a:ln>
        </p:spPr>
      </p:pic>
    </p:spTree>
    <p:extLst>
      <p:ext uri="{BB962C8B-B14F-4D97-AF65-F5344CB8AC3E}">
        <p14:creationId xmlns:p14="http://schemas.microsoft.com/office/powerpoint/2010/main" val="4009483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19E7-41F4-4E2E-BEE8-45FEE3BE2362}"/>
              </a:ext>
            </a:extLst>
          </p:cNvPr>
          <p:cNvSpPr>
            <a:spLocks noGrp="1"/>
          </p:cNvSpPr>
          <p:nvPr>
            <p:ph type="title"/>
          </p:nvPr>
        </p:nvSpPr>
        <p:spPr/>
        <p:txBody>
          <a:bodyPr/>
          <a:lstStyle/>
          <a:p>
            <a:r>
              <a:rPr lang="en-GB" b="1" dirty="0"/>
              <a:t>TECHNOLOGY: A CHRONOLOGICAL HISTORY</a:t>
            </a:r>
            <a:br>
              <a:rPr lang="en-GB" dirty="0"/>
            </a:br>
            <a:endParaRPr lang="en-GB" i="1" dirty="0">
              <a:highlight>
                <a:srgbClr val="FFFF00"/>
              </a:highlight>
            </a:endParaRPr>
          </a:p>
        </p:txBody>
      </p:sp>
      <p:sp>
        <p:nvSpPr>
          <p:cNvPr id="3" name="Content Placeholder 2">
            <a:extLst>
              <a:ext uri="{FF2B5EF4-FFF2-40B4-BE49-F238E27FC236}">
                <a16:creationId xmlns:a16="http://schemas.microsoft.com/office/drawing/2014/main" id="{E821B5FA-A31A-4177-81EC-7DBC33014939}"/>
              </a:ext>
            </a:extLst>
          </p:cNvPr>
          <p:cNvSpPr>
            <a:spLocks noGrp="1"/>
          </p:cNvSpPr>
          <p:nvPr>
            <p:ph idx="1"/>
          </p:nvPr>
        </p:nvSpPr>
        <p:spPr/>
        <p:txBody>
          <a:bodyPr>
            <a:normAutofit/>
          </a:bodyPr>
          <a:lstStyle/>
          <a:p>
            <a:pPr marL="0" indent="0">
              <a:lnSpc>
                <a:spcPts val="2250"/>
              </a:lnSpc>
              <a:spcAft>
                <a:spcPts val="800"/>
              </a:spcAft>
              <a:buNone/>
            </a:pPr>
            <a:r>
              <a:rPr lang="en-GB" sz="51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endParaRPr lang="en-GB" sz="5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3600" dirty="0">
                <a:highlight>
                  <a:srgbClr val="FFFF00"/>
                </a:highlight>
              </a:rPr>
              <a:t>SMART PHONES 2007</a:t>
            </a:r>
          </a:p>
          <a:p>
            <a:r>
              <a:rPr lang="en-GB" dirty="0"/>
              <a:t>I Phones</a:t>
            </a:r>
          </a:p>
          <a:p>
            <a:r>
              <a:rPr lang="en-GB" dirty="0"/>
              <a:t>Androids</a:t>
            </a:r>
          </a:p>
        </p:txBody>
      </p:sp>
    </p:spTree>
    <p:extLst>
      <p:ext uri="{BB962C8B-B14F-4D97-AF65-F5344CB8AC3E}">
        <p14:creationId xmlns:p14="http://schemas.microsoft.com/office/powerpoint/2010/main" val="1826522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6144C-7100-4D63-BB2D-130E23B276D0}"/>
              </a:ext>
            </a:extLst>
          </p:cNvPr>
          <p:cNvSpPr>
            <a:spLocks noGrp="1"/>
          </p:cNvSpPr>
          <p:nvPr>
            <p:ph type="title"/>
          </p:nvPr>
        </p:nvSpPr>
        <p:spPr/>
        <p:txBody>
          <a:bodyPr/>
          <a:lstStyle/>
          <a:p>
            <a:r>
              <a:rPr lang="en-GB" b="1" dirty="0"/>
              <a:t>TECHNOLOGY: A CHRONOLOGICAL HISTORY</a:t>
            </a:r>
            <a:br>
              <a:rPr lang="en-GB" b="1" dirty="0"/>
            </a:br>
            <a:r>
              <a:rPr lang="en-GB" b="1" i="1" dirty="0">
                <a:highlight>
                  <a:srgbClr val="FFFF00"/>
                </a:highlight>
              </a:rPr>
              <a:t>The </a:t>
            </a:r>
            <a:r>
              <a:rPr lang="en-GB" b="1" i="1" dirty="0">
                <a:solidFill>
                  <a:srgbClr val="FF0000"/>
                </a:solidFill>
                <a:highlight>
                  <a:srgbClr val="FFFF00"/>
                </a:highlight>
              </a:rPr>
              <a:t>INTERNET</a:t>
            </a:r>
            <a:endParaRPr lang="en-GB" i="1" dirty="0">
              <a:solidFill>
                <a:srgbClr val="FF0000"/>
              </a:solidFill>
              <a:highlight>
                <a:srgbClr val="FFFF00"/>
              </a:highlight>
            </a:endParaRPr>
          </a:p>
        </p:txBody>
      </p:sp>
      <p:sp>
        <p:nvSpPr>
          <p:cNvPr id="3" name="Content Placeholder 2">
            <a:extLst>
              <a:ext uri="{FF2B5EF4-FFF2-40B4-BE49-F238E27FC236}">
                <a16:creationId xmlns:a16="http://schemas.microsoft.com/office/drawing/2014/main" id="{B04429E3-E21B-4D0F-B4A5-1BD265700695}"/>
              </a:ext>
            </a:extLst>
          </p:cNvPr>
          <p:cNvSpPr>
            <a:spLocks noGrp="1"/>
          </p:cNvSpPr>
          <p:nvPr>
            <p:ph idx="1"/>
          </p:nvPr>
        </p:nvSpPr>
        <p:spPr/>
        <p:txBody>
          <a:bodyPr>
            <a:normAutofit/>
          </a:bodyPr>
          <a:lstStyle/>
          <a:p>
            <a:pPr algn="l"/>
            <a:r>
              <a:rPr lang="en-GB" sz="3200" b="1" i="0" dirty="0">
                <a:solidFill>
                  <a:srgbClr val="1A1A1A"/>
                </a:solidFill>
                <a:effectLst/>
                <a:latin typeface="Georgia" panose="02040502050405020303" pitchFamily="18" charset="0"/>
              </a:rPr>
              <a:t>Internet 1990</a:t>
            </a:r>
            <a:r>
              <a:rPr lang="en-GB" sz="3200" b="0" i="0" dirty="0">
                <a:solidFill>
                  <a:srgbClr val="1A1A1A"/>
                </a:solidFill>
                <a:effectLst/>
                <a:latin typeface="Georgia" panose="02040502050405020303" pitchFamily="18" charset="0"/>
              </a:rPr>
              <a:t>, a system architecture that has revolutionized communications and methods of commerce by allowing various </a:t>
            </a:r>
            <a:r>
              <a:rPr lang="en-GB" sz="3200" b="0" i="0" u="none" strike="noStrike" dirty="0">
                <a:solidFill>
                  <a:srgbClr val="14599D"/>
                </a:solidFill>
                <a:effectLst/>
                <a:latin typeface="Georgia" panose="02040502050405020303" pitchFamily="18" charset="0"/>
                <a:hlinkClick r:id="rId2"/>
              </a:rPr>
              <a:t>computer networks</a:t>
            </a:r>
            <a:r>
              <a:rPr lang="en-GB" sz="3200" b="0" i="0" dirty="0">
                <a:solidFill>
                  <a:srgbClr val="1A1A1A"/>
                </a:solidFill>
                <a:effectLst/>
                <a:latin typeface="Georgia" panose="02040502050405020303" pitchFamily="18" charset="0"/>
              </a:rPr>
              <a:t> around the world to interconnect. </a:t>
            </a:r>
          </a:p>
          <a:p>
            <a:pPr algn="l"/>
            <a:r>
              <a:rPr lang="en-GB" sz="3200" dirty="0">
                <a:solidFill>
                  <a:srgbClr val="1A1A1A"/>
                </a:solidFill>
                <a:latin typeface="Georgia" panose="02040502050405020303" pitchFamily="18" charset="0"/>
              </a:rPr>
              <a:t>WEB ACCESS</a:t>
            </a:r>
          </a:p>
          <a:p>
            <a:pPr algn="l"/>
            <a:r>
              <a:rPr lang="en-GB" sz="3200" b="0" i="0" dirty="0">
                <a:solidFill>
                  <a:srgbClr val="1A1A1A"/>
                </a:solidFill>
                <a:effectLst/>
                <a:latin typeface="Georgia" panose="02040502050405020303" pitchFamily="18" charset="0"/>
              </a:rPr>
              <a:t>E-MAIL</a:t>
            </a:r>
          </a:p>
          <a:p>
            <a:pPr algn="l"/>
            <a:r>
              <a:rPr lang="en-GB" sz="3200" dirty="0">
                <a:solidFill>
                  <a:srgbClr val="1A1A1A"/>
                </a:solidFill>
                <a:latin typeface="Georgia" panose="02040502050405020303" pitchFamily="18" charset="0"/>
              </a:rPr>
              <a:t>E-Commerce</a:t>
            </a:r>
          </a:p>
          <a:p>
            <a:pPr algn="l"/>
            <a:r>
              <a:rPr lang="en-GB" sz="3200" b="0" i="0" dirty="0">
                <a:solidFill>
                  <a:srgbClr val="1A1A1A"/>
                </a:solidFill>
                <a:effectLst/>
                <a:latin typeface="Georgia" panose="02040502050405020303" pitchFamily="18" charset="0"/>
              </a:rPr>
              <a:t>Entertainment</a:t>
            </a:r>
          </a:p>
          <a:p>
            <a:pPr algn="l"/>
            <a:endParaRPr lang="en-GB" dirty="0"/>
          </a:p>
        </p:txBody>
      </p:sp>
    </p:spTree>
    <p:extLst>
      <p:ext uri="{BB962C8B-B14F-4D97-AF65-F5344CB8AC3E}">
        <p14:creationId xmlns:p14="http://schemas.microsoft.com/office/powerpoint/2010/main" val="3249158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8BF3-CC6C-432F-AD82-C79507309F60}"/>
              </a:ext>
            </a:extLst>
          </p:cNvPr>
          <p:cNvSpPr>
            <a:spLocks noGrp="1"/>
          </p:cNvSpPr>
          <p:nvPr>
            <p:ph type="title"/>
          </p:nvPr>
        </p:nvSpPr>
        <p:spPr/>
        <p:txBody>
          <a:bodyPr/>
          <a:lstStyle/>
          <a:p>
            <a:r>
              <a:rPr lang="en-GB" b="1" dirty="0"/>
              <a:t>TECHNOLOGY:</a:t>
            </a:r>
            <a:br>
              <a:rPr lang="en-GB" b="1" dirty="0"/>
            </a:br>
            <a:r>
              <a:rPr lang="en-GB" b="1" i="1" dirty="0">
                <a:highlight>
                  <a:srgbClr val="FFFF00"/>
                </a:highlight>
              </a:rPr>
              <a:t>The </a:t>
            </a:r>
            <a:r>
              <a:rPr lang="en-GB" b="1" i="1" dirty="0">
                <a:solidFill>
                  <a:srgbClr val="FF0000"/>
                </a:solidFill>
                <a:highlight>
                  <a:srgbClr val="FFFF00"/>
                </a:highlight>
              </a:rPr>
              <a:t>INTERNET  1990</a:t>
            </a:r>
            <a:endParaRPr lang="en-GB" i="1" dirty="0">
              <a:solidFill>
                <a:srgbClr val="FF0000"/>
              </a:solidFill>
              <a:highlight>
                <a:srgbClr val="FFFF00"/>
              </a:highlight>
            </a:endParaRPr>
          </a:p>
        </p:txBody>
      </p:sp>
      <p:sp>
        <p:nvSpPr>
          <p:cNvPr id="3" name="Content Placeholder 2">
            <a:extLst>
              <a:ext uri="{FF2B5EF4-FFF2-40B4-BE49-F238E27FC236}">
                <a16:creationId xmlns:a16="http://schemas.microsoft.com/office/drawing/2014/main" id="{569D966F-7458-4BBC-8872-F0371F886F5E}"/>
              </a:ext>
            </a:extLst>
          </p:cNvPr>
          <p:cNvSpPr>
            <a:spLocks noGrp="1"/>
          </p:cNvSpPr>
          <p:nvPr>
            <p:ph idx="1"/>
          </p:nvPr>
        </p:nvSpPr>
        <p:spPr/>
        <p:txBody>
          <a:bodyPr/>
          <a:lstStyle/>
          <a:p>
            <a:r>
              <a:rPr lang="en-GB" b="0" i="0" dirty="0">
                <a:solidFill>
                  <a:srgbClr val="1A1A1A"/>
                </a:solidFill>
                <a:effectLst/>
                <a:latin typeface="Georgia" panose="02040502050405020303" pitchFamily="18" charset="0"/>
              </a:rPr>
              <a:t>The Internet provides a capability so powerful and general that it can be used for almost any purpose that depends on information, and it is accessible by every individual who connects to one of its </a:t>
            </a:r>
            <a:r>
              <a:rPr lang="en-GB" b="0" i="0" u="none" strike="noStrike" dirty="0">
                <a:solidFill>
                  <a:srgbClr val="1A1A1A"/>
                </a:solidFill>
                <a:effectLst/>
                <a:latin typeface="Georgia" panose="02040502050405020303" pitchFamily="18" charset="0"/>
                <a:hlinkClick r:id="rId2"/>
              </a:rPr>
              <a:t>constituent</a:t>
            </a:r>
            <a:r>
              <a:rPr lang="en-GB" b="0" i="0" dirty="0">
                <a:solidFill>
                  <a:srgbClr val="1A1A1A"/>
                </a:solidFill>
                <a:effectLst/>
                <a:latin typeface="Georgia" panose="02040502050405020303" pitchFamily="18" charset="0"/>
              </a:rPr>
              <a:t> networks. It supports human communication via social media, </a:t>
            </a:r>
            <a:r>
              <a:rPr lang="en-GB" b="0" i="0" u="none" strike="noStrike" dirty="0">
                <a:solidFill>
                  <a:srgbClr val="14599D"/>
                </a:solidFill>
                <a:effectLst/>
                <a:latin typeface="Georgia" panose="02040502050405020303" pitchFamily="18" charset="0"/>
                <a:hlinkClick r:id="rId3"/>
              </a:rPr>
              <a:t>electronic mail</a:t>
            </a:r>
            <a:r>
              <a:rPr lang="en-GB" b="0" i="0" dirty="0">
                <a:solidFill>
                  <a:srgbClr val="1A1A1A"/>
                </a:solidFill>
                <a:effectLst/>
                <a:latin typeface="Georgia" panose="02040502050405020303" pitchFamily="18" charset="0"/>
              </a:rPr>
              <a:t> (e-mail), “chat rooms,” newsgroups, and audio and video transmission and allows people to work collaboratively at many different locations. It supports access to digital information by many applications, including the </a:t>
            </a:r>
            <a:r>
              <a:rPr lang="en-GB" b="0" i="0" u="none" strike="noStrike" dirty="0">
                <a:solidFill>
                  <a:srgbClr val="14599D"/>
                </a:solidFill>
                <a:effectLst/>
                <a:latin typeface="Georgia" panose="02040502050405020303" pitchFamily="18" charset="0"/>
                <a:hlinkClick r:id="rId4"/>
              </a:rPr>
              <a:t>World Wide Web</a:t>
            </a:r>
            <a:r>
              <a:rPr lang="en-GB" b="0" i="0" dirty="0">
                <a:solidFill>
                  <a:srgbClr val="1A1A1A"/>
                </a:solidFill>
                <a:effectLst/>
                <a:latin typeface="Georgia" panose="02040502050405020303" pitchFamily="18" charset="0"/>
              </a:rPr>
              <a:t>. </a:t>
            </a:r>
          </a:p>
          <a:p>
            <a:pPr marL="0" indent="0">
              <a:buNone/>
            </a:pPr>
            <a:r>
              <a:rPr lang="en-GB" b="0" i="0" dirty="0">
                <a:solidFill>
                  <a:srgbClr val="1A1A1A"/>
                </a:solidFill>
                <a:effectLst/>
                <a:latin typeface="Georgia" panose="02040502050405020303" pitchFamily="18" charset="0"/>
              </a:rPr>
              <a:t>          </a:t>
            </a:r>
            <a:r>
              <a:rPr lang="en-GB" sz="2400" b="1" i="0" dirty="0">
                <a:solidFill>
                  <a:srgbClr val="1A1A1A"/>
                </a:solidFill>
                <a:effectLst/>
                <a:latin typeface="Georgia" panose="02040502050405020303" pitchFamily="18" charset="0"/>
              </a:rPr>
              <a:t>(https://www.britannica.com/technology/Internet)</a:t>
            </a:r>
          </a:p>
          <a:p>
            <a:endParaRPr lang="en-GB" dirty="0"/>
          </a:p>
        </p:txBody>
      </p:sp>
    </p:spTree>
    <p:extLst>
      <p:ext uri="{BB962C8B-B14F-4D97-AF65-F5344CB8AC3E}">
        <p14:creationId xmlns:p14="http://schemas.microsoft.com/office/powerpoint/2010/main" val="1500224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961D-A2B5-4C82-8CD1-A24E4218A41B}"/>
              </a:ext>
            </a:extLst>
          </p:cNvPr>
          <p:cNvSpPr>
            <a:spLocks noGrp="1"/>
          </p:cNvSpPr>
          <p:nvPr>
            <p:ph type="title"/>
          </p:nvPr>
        </p:nvSpPr>
        <p:spPr/>
        <p:txBody>
          <a:bodyPr/>
          <a:lstStyle/>
          <a:p>
            <a:r>
              <a:rPr lang="en-GB" b="1" dirty="0"/>
              <a:t>TECHNOLOGY: A CHRONOLOGICAL HISTORY</a:t>
            </a:r>
            <a:br>
              <a:rPr lang="en-GB" b="1" dirty="0"/>
            </a:br>
            <a:endParaRPr lang="en-GB" dirty="0">
              <a:highlight>
                <a:srgbClr val="FFFF00"/>
              </a:highlight>
            </a:endParaRPr>
          </a:p>
        </p:txBody>
      </p:sp>
      <p:sp>
        <p:nvSpPr>
          <p:cNvPr id="3" name="Content Placeholder 2">
            <a:extLst>
              <a:ext uri="{FF2B5EF4-FFF2-40B4-BE49-F238E27FC236}">
                <a16:creationId xmlns:a16="http://schemas.microsoft.com/office/drawing/2014/main" id="{F4AC9756-AA23-4173-A6B7-C160B15F5515}"/>
              </a:ext>
            </a:extLst>
          </p:cNvPr>
          <p:cNvSpPr>
            <a:spLocks noGrp="1"/>
          </p:cNvSpPr>
          <p:nvPr>
            <p:ph idx="1"/>
          </p:nvPr>
        </p:nvSpPr>
        <p:spPr/>
        <p:txBody>
          <a:bodyPr>
            <a:normAutofit/>
          </a:bodyPr>
          <a:lstStyle/>
          <a:p>
            <a:r>
              <a:rPr lang="en-GB" sz="480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TODAY 68% (5.5 </a:t>
            </a:r>
            <a:r>
              <a:rPr lang="en-GB" sz="4800">
                <a:solidFill>
                  <a:srgbClr val="333333"/>
                </a:solidFill>
                <a:latin typeface="Georgia" panose="02040502050405020303" pitchFamily="18" charset="0"/>
                <a:ea typeface="Times New Roman" panose="02020603050405020304" pitchFamily="18" charset="0"/>
                <a:cs typeface="Times New Roman" panose="02020603050405020304" pitchFamily="18" charset="0"/>
              </a:rPr>
              <a:t>billion people) </a:t>
            </a:r>
            <a:r>
              <a:rPr lang="en-GB" sz="480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have access to the internet.</a:t>
            </a:r>
            <a:endParaRPr lang="en-GB" sz="4800" dirty="0">
              <a:solidFill>
                <a:srgbClr val="333333"/>
              </a:solidFill>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42080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TotalTime>
  <Words>349</Words>
  <Application>Microsoft Office PowerPoint</Application>
  <PresentationFormat>Widescreen</PresentationFormat>
  <Paragraphs>53</Paragraphs>
  <Slides>14</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Calibri Light</vt:lpstr>
      <vt:lpstr>Georgia</vt:lpstr>
      <vt:lpstr>open sans</vt:lpstr>
      <vt:lpstr>Office Theme</vt:lpstr>
      <vt:lpstr>Holding PAge</vt:lpstr>
      <vt:lpstr>PowerPoint Presentation</vt:lpstr>
      <vt:lpstr>COMMUNICATION in THE PAST</vt:lpstr>
      <vt:lpstr>COMMUNICATION in THE PAST</vt:lpstr>
      <vt:lpstr>COMMUNICATION in THE PAST</vt:lpstr>
      <vt:lpstr>COMMUNICATION in THE PAST</vt:lpstr>
      <vt:lpstr>COMMUNICATION in THE PAST Early Bell telephone</vt:lpstr>
      <vt:lpstr> COMMUNICATION in THEPAST  LATER TELEPHONE</vt:lpstr>
      <vt:lpstr>COMMUNICATION in THE PAST Much Later Telephone</vt:lpstr>
      <vt:lpstr>TECHNOLOGY: A CHRONOLOGICAL HISTORY. Post 1830</vt:lpstr>
      <vt:lpstr>                        TECHNOLOGY: A CHRONOLOGICAL HISTORY  THE MOBILE PHONE 1973 -</vt:lpstr>
      <vt:lpstr>TECHNOLOGY: A CHRONOLOGICAL HISTORY </vt:lpstr>
      <vt:lpstr>TECHNOLOGY: A CHRONOLOGICAL HISTORY The INTERNET</vt:lpstr>
      <vt:lpstr>TECHNOLOGY: The INTERNET  1990</vt:lpstr>
      <vt:lpstr>TECHNOLOGY: A CHRONOLOGICAL HISTORY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in COMMUNICATION</dc:title>
  <dc:creator>Lloyd Beharry</dc:creator>
  <cp:lastModifiedBy>Lloyd Beharry</cp:lastModifiedBy>
  <cp:revision>42</cp:revision>
  <dcterms:created xsi:type="dcterms:W3CDTF">2022-02-02T12:40:31Z</dcterms:created>
  <dcterms:modified xsi:type="dcterms:W3CDTF">2025-11-07T08:19:03Z</dcterms:modified>
</cp:coreProperties>
</file>