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84" r:id="rId4"/>
  </p:sldMasterIdLst>
  <p:notesMasterIdLst>
    <p:notesMasterId r:id="rId12"/>
  </p:notesMasterIdLst>
  <p:handoutMasterIdLst>
    <p:handoutMasterId r:id="rId13"/>
  </p:handoutMasterIdLst>
  <p:sldIdLst>
    <p:sldId id="256" r:id="rId5"/>
    <p:sldId id="257" r:id="rId6"/>
    <p:sldId id="258" r:id="rId7"/>
    <p:sldId id="261" r:id="rId8"/>
    <p:sldId id="260"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tasha Joanne Davies (28001865)" initials="NJD(" lastIdx="5" clrIdx="0">
    <p:extLst>
      <p:ext uri="{19B8F6BF-5375-455C-9EA6-DF929625EA0E}">
        <p15:presenceInfo xmlns:p15="http://schemas.microsoft.com/office/powerpoint/2012/main" userId="Natasha Joanne Davies (2800186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A43646"/>
    <a:srgbClr val="1E64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524" autoAdjust="0"/>
  </p:normalViewPr>
  <p:slideViewPr>
    <p:cSldViewPr snapToGrid="0">
      <p:cViewPr varScale="1">
        <p:scale>
          <a:sx n="45" d="100"/>
          <a:sy n="45" d="100"/>
        </p:scale>
        <p:origin x="1025" y="27"/>
      </p:cViewPr>
      <p:guideLst/>
    </p:cSldViewPr>
  </p:slideViewPr>
  <p:outlineViewPr>
    <p:cViewPr>
      <p:scale>
        <a:sx n="33" d="100"/>
        <a:sy n="33" d="100"/>
      </p:scale>
      <p:origin x="0" y="-16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56B433-4BCB-4ADF-8751-622C51A002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EFB4FA7-5FC8-45CE-86A2-DBBA2693F25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A3C700-EC72-4DED-86F5-6C8E43900501}" type="datetimeFigureOut">
              <a:rPr lang="en-GB" smtClean="0"/>
              <a:t>04/10/2021</a:t>
            </a:fld>
            <a:endParaRPr lang="en-GB"/>
          </a:p>
        </p:txBody>
      </p:sp>
      <p:sp>
        <p:nvSpPr>
          <p:cNvPr id="4" name="Footer Placeholder 3">
            <a:extLst>
              <a:ext uri="{FF2B5EF4-FFF2-40B4-BE49-F238E27FC236}">
                <a16:creationId xmlns:a16="http://schemas.microsoft.com/office/drawing/2014/main" id="{06C956CC-62D9-4731-A5C3-CB01082A86E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7C6ED96-198C-4A52-934D-1D166DA299C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BC859C-DB32-425E-BD2F-68111E0855EE}" type="slidenum">
              <a:rPr lang="en-GB" smtClean="0"/>
              <a:t>‹#›</a:t>
            </a:fld>
            <a:endParaRPr lang="en-GB"/>
          </a:p>
        </p:txBody>
      </p:sp>
    </p:spTree>
    <p:extLst>
      <p:ext uri="{BB962C8B-B14F-4D97-AF65-F5344CB8AC3E}">
        <p14:creationId xmlns:p14="http://schemas.microsoft.com/office/powerpoint/2010/main" val="95439682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5A9CA-0F09-4A29-910E-8D6124ABA653}" type="datetimeFigureOut">
              <a:rPr lang="en-GB" smtClean="0"/>
              <a:t>04/10/2021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A37431-4B26-4976-ACEE-7C8CD5A027E8}" type="slidenum">
              <a:rPr lang="en-GB" smtClean="0"/>
              <a:t>‹#›</a:t>
            </a:fld>
            <a:endParaRPr lang="en-GB"/>
          </a:p>
        </p:txBody>
      </p:sp>
    </p:spTree>
    <p:extLst>
      <p:ext uri="{BB962C8B-B14F-4D97-AF65-F5344CB8AC3E}">
        <p14:creationId xmlns:p14="http://schemas.microsoft.com/office/powerpoint/2010/main" val="105363972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A37431-4B26-4976-ACEE-7C8CD5A027E8}" type="slidenum">
              <a:rPr lang="en-GB" smtClean="0"/>
              <a:t>6</a:t>
            </a:fld>
            <a:endParaRPr lang="en-GB"/>
          </a:p>
        </p:txBody>
      </p:sp>
    </p:spTree>
    <p:extLst>
      <p:ext uri="{BB962C8B-B14F-4D97-AF65-F5344CB8AC3E}">
        <p14:creationId xmlns:p14="http://schemas.microsoft.com/office/powerpoint/2010/main" val="880988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34D7451D-F6E3-44AC-9968-1C1AEB3D7AD1}" type="datetime1">
              <a:rPr lang="en-GB" smtClean="0"/>
              <a:t>04/10/2021</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38617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896E699-B0D6-4A59-9FBE-08683F9E250F}" type="datetime1">
              <a:rPr lang="en-GB" smtClean="0"/>
              <a:t>04/10/2021</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07415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243D7D6-C71F-4898-A464-720030E537F1}" type="datetime1">
              <a:rPr lang="en-GB" smtClean="0"/>
              <a:t>04/10/2021</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380230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7392749-C930-42DB-B704-C0A8C8CD04BE}" type="datetime1">
              <a:rPr lang="en-GB" smtClean="0"/>
              <a:t>04/10/2021</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399308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0432B56F-366E-4CB6-B797-F42EC9E1FEC4}" type="datetime1">
              <a:rPr lang="en-GB" smtClean="0"/>
              <a:t>04/10/2021</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925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94E48230-A9A1-4824-A759-4465FDF0A8D8}" type="datetime1">
              <a:rPr lang="en-GB" smtClean="0"/>
              <a:t>04/10/2021</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31933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9D9962EE-C6E3-44D5-A4DC-01A681949485}" type="datetime1">
              <a:rPr lang="en-GB" smtClean="0"/>
              <a:t>04/10/2021</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52227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9CCED397-0CB1-42A0-8790-D53A58CCE677}" type="datetime1">
              <a:rPr lang="en-GB" smtClean="0"/>
              <a:t>04/10/2021</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76541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8D06D823-0CCA-466B-B4B3-28CA0B0DD8C1}" type="datetime1">
              <a:rPr lang="en-GB" smtClean="0"/>
              <a:t>04/10/2021</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97326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288DE6DC-8FDD-46A8-96E6-427AECFB6170}" type="datetime1">
              <a:rPr lang="en-GB" smtClean="0"/>
              <a:t>04/10/2021</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152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8A64482B-8651-434D-9747-DE5F917EF069}" type="datetime1">
              <a:rPr lang="en-GB" smtClean="0"/>
              <a:t>04/10/2021</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22780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shadeToTitle="1">
        <a:solidFill>
          <a:srgbClr val="C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5C02C873-D4CA-4B95-9F38-8F24D22DD621}" type="datetime1">
              <a:rPr lang="en-GB" smtClean="0"/>
              <a:t>04/10/2021</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375929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77" r:id="rId6"/>
    <p:sldLayoutId id="2147483773" r:id="rId7"/>
    <p:sldLayoutId id="2147483774" r:id="rId8"/>
    <p:sldLayoutId id="2147483775" r:id="rId9"/>
    <p:sldLayoutId id="2147483776" r:id="rId10"/>
    <p:sldLayoutId id="2147483778" r:id="rId11"/>
  </p:sldLayoutIdLst>
  <p:hf sldNum="0" hdr="0" ftr="0"/>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2ADA442-034B-45D8-BAC3-D5A05B42FBC9}"/>
              </a:ext>
            </a:extLst>
          </p:cNvPr>
          <p:cNvPicPr>
            <a:picLocks noChangeAspect="1"/>
          </p:cNvPicPr>
          <p:nvPr/>
        </p:nvPicPr>
        <p:blipFill rotWithShape="1">
          <a:blip r:embed="rId2">
            <a:extLst>
              <a:ext uri="{28A0092B-C50C-407E-A947-70E740481C1C}">
                <a14:useLocalDpi xmlns:a14="http://schemas.microsoft.com/office/drawing/2010/main" val="0"/>
              </a:ext>
            </a:extLst>
          </a:blip>
          <a:stretch/>
        </p:blipFill>
        <p:spPr>
          <a:xfrm>
            <a:off x="5418005" y="-69315"/>
            <a:ext cx="13820022" cy="7112372"/>
          </a:xfrm>
          <a:prstGeom prst="rect">
            <a:avLst/>
          </a:prstGeom>
        </p:spPr>
      </p:pic>
      <p:pic>
        <p:nvPicPr>
          <p:cNvPr id="6" name="Picture 5" descr="A picture containing shape&#10;&#10;Description automatically generated">
            <a:extLst>
              <a:ext uri="{FF2B5EF4-FFF2-40B4-BE49-F238E27FC236}">
                <a16:creationId xmlns:a16="http://schemas.microsoft.com/office/drawing/2014/main" id="{63E6DF2E-C234-4484-AC86-75355EFD419E}"/>
              </a:ext>
            </a:extLst>
          </p:cNvPr>
          <p:cNvPicPr>
            <a:picLocks noChangeAspect="1"/>
          </p:cNvPicPr>
          <p:nvPr/>
        </p:nvPicPr>
        <p:blipFill rotWithShape="1">
          <a:blip r:embed="rId3">
            <a:extLst>
              <a:ext uri="{28A0092B-C50C-407E-A947-70E740481C1C}">
                <a14:useLocalDpi xmlns:a14="http://schemas.microsoft.com/office/drawing/2010/main" val="0"/>
              </a:ext>
            </a:extLst>
          </a:blip>
          <a:srcRect l="23936" r="18510" b="1"/>
          <a:stretch/>
        </p:blipFill>
        <p:spPr>
          <a:xfrm>
            <a:off x="118753" y="0"/>
            <a:ext cx="5248894" cy="7061932"/>
          </a:xfrm>
          <a:prstGeom prst="rect">
            <a:avLst/>
          </a:prstGeom>
        </p:spPr>
      </p:pic>
      <p:sp>
        <p:nvSpPr>
          <p:cNvPr id="64"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124" y="1028700"/>
            <a:ext cx="4035752"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9">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71" name="Rectangle 70">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2" name="Straight Connector 71">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2431D83-0C29-41CD-A9A8-24A14612E6E0}"/>
              </a:ext>
            </a:extLst>
          </p:cNvPr>
          <p:cNvSpPr>
            <a:spLocks noGrp="1"/>
          </p:cNvSpPr>
          <p:nvPr>
            <p:ph type="ctrTitle"/>
          </p:nvPr>
        </p:nvSpPr>
        <p:spPr>
          <a:xfrm>
            <a:off x="1473536" y="1193820"/>
            <a:ext cx="3215540" cy="2723872"/>
          </a:xfrm>
        </p:spPr>
        <p:txBody>
          <a:bodyPr>
            <a:noAutofit/>
          </a:bodyPr>
          <a:lstStyle/>
          <a:p>
            <a:pPr>
              <a:lnSpc>
                <a:spcPct val="100000"/>
              </a:lnSpc>
            </a:pPr>
            <a:br>
              <a:rPr lang="en-GB" sz="2000" b="1" dirty="0">
                <a:latin typeface="Book Antiqua" panose="02040602050305030304" pitchFamily="18" charset="0"/>
                <a:ea typeface="Cambria Math" panose="02040503050406030204" pitchFamily="18" charset="0"/>
              </a:rPr>
            </a:br>
            <a:br>
              <a:rPr lang="en-GB" sz="2000" b="1" dirty="0">
                <a:latin typeface="Book Antiqua" panose="02040602050305030304" pitchFamily="18" charset="0"/>
                <a:ea typeface="Cambria Math" panose="02040503050406030204" pitchFamily="18" charset="0"/>
              </a:rPr>
            </a:br>
            <a:br>
              <a:rPr lang="en-GB" sz="2000" b="1" dirty="0">
                <a:latin typeface="Book Antiqua" panose="02040602050305030304" pitchFamily="18" charset="0"/>
                <a:ea typeface="Cambria Math" panose="02040503050406030204" pitchFamily="18" charset="0"/>
              </a:rPr>
            </a:br>
            <a:r>
              <a:rPr lang="en-GB" sz="2000" b="1" dirty="0">
                <a:latin typeface="Book Antiqua" panose="02040602050305030304" pitchFamily="18" charset="0"/>
                <a:ea typeface="Cambria Math" panose="02040503050406030204" pitchFamily="18" charset="0"/>
              </a:rPr>
              <a:t>Chapters x &amp; xi</a:t>
            </a:r>
            <a:br>
              <a:rPr lang="en-GB" sz="2000" b="1" dirty="0">
                <a:latin typeface="Book Antiqua" panose="02040602050305030304" pitchFamily="18" charset="0"/>
                <a:ea typeface="Cambria Math" panose="02040503050406030204" pitchFamily="18" charset="0"/>
              </a:rPr>
            </a:br>
            <a:br>
              <a:rPr lang="en-GB" sz="2000" b="1" dirty="0">
                <a:latin typeface="Book Antiqua" panose="02040602050305030304" pitchFamily="18" charset="0"/>
                <a:ea typeface="Cambria Math" panose="02040503050406030204" pitchFamily="18" charset="0"/>
              </a:rPr>
            </a:br>
            <a:r>
              <a:rPr lang="en-GB" sz="1400" b="1" dirty="0">
                <a:latin typeface="Book Antiqua" panose="02040602050305030304" pitchFamily="18" charset="0"/>
                <a:ea typeface="Cambria Math" panose="02040503050406030204" pitchFamily="18" charset="0"/>
              </a:rPr>
              <a:t>in</a:t>
            </a:r>
            <a:br>
              <a:rPr lang="en-GB" sz="2000" b="1" dirty="0">
                <a:latin typeface="Book Antiqua" panose="02040602050305030304" pitchFamily="18" charset="0"/>
                <a:ea typeface="Cambria Math" panose="02040503050406030204" pitchFamily="18" charset="0"/>
              </a:rPr>
            </a:br>
            <a:br>
              <a:rPr lang="en-GB" sz="2000" b="1" dirty="0">
                <a:latin typeface="Book Antiqua" panose="02040602050305030304" pitchFamily="18" charset="0"/>
                <a:ea typeface="Cambria Math" panose="02040503050406030204" pitchFamily="18" charset="0"/>
              </a:rPr>
            </a:br>
            <a:r>
              <a:rPr lang="en-GB" sz="2000" b="1" dirty="0">
                <a:latin typeface="Book Antiqua" panose="02040602050305030304" pitchFamily="18" charset="0"/>
                <a:ea typeface="Cambria Math" panose="02040503050406030204" pitchFamily="18" charset="0"/>
              </a:rPr>
              <a:t>the description of Wales</a:t>
            </a:r>
            <a:br>
              <a:rPr lang="en-GB" sz="2000" b="1" dirty="0">
                <a:latin typeface="Book Antiqua" panose="02040602050305030304" pitchFamily="18" charset="0"/>
                <a:ea typeface="Cambria Math" panose="02040503050406030204" pitchFamily="18" charset="0"/>
              </a:rPr>
            </a:br>
            <a:r>
              <a:rPr lang="en-GB" sz="1400" b="1" dirty="0">
                <a:latin typeface="Book Antiqua" panose="02040602050305030304" pitchFamily="18" charset="0"/>
                <a:ea typeface="Cambria Math" panose="02040503050406030204" pitchFamily="18" charset="0"/>
              </a:rPr>
              <a:t>by</a:t>
            </a:r>
            <a:r>
              <a:rPr lang="en-GB" sz="2000" b="1" dirty="0">
                <a:latin typeface="Book Antiqua" panose="02040602050305030304" pitchFamily="18" charset="0"/>
                <a:ea typeface="Cambria Math" panose="02040503050406030204" pitchFamily="18" charset="0"/>
              </a:rPr>
              <a:t> </a:t>
            </a:r>
            <a:br>
              <a:rPr lang="en-GB" sz="2000" b="1" dirty="0">
                <a:latin typeface="Book Antiqua" panose="02040602050305030304" pitchFamily="18" charset="0"/>
                <a:ea typeface="Cambria Math" panose="02040503050406030204" pitchFamily="18" charset="0"/>
              </a:rPr>
            </a:br>
            <a:r>
              <a:rPr lang="en-GB" sz="1800" b="1" dirty="0">
                <a:latin typeface="Book Antiqua" panose="02040602050305030304" pitchFamily="18" charset="0"/>
                <a:ea typeface="Cambria Math" panose="02040503050406030204" pitchFamily="18" charset="0"/>
              </a:rPr>
              <a:t>Gerald of Wales</a:t>
            </a:r>
          </a:p>
        </p:txBody>
      </p:sp>
      <p:sp>
        <p:nvSpPr>
          <p:cNvPr id="3" name="Subtitle 2">
            <a:extLst>
              <a:ext uri="{FF2B5EF4-FFF2-40B4-BE49-F238E27FC236}">
                <a16:creationId xmlns:a16="http://schemas.microsoft.com/office/drawing/2014/main" id="{5ECB0DAF-FBC9-41D9-B3E7-9E879A0D06B1}"/>
              </a:ext>
            </a:extLst>
          </p:cNvPr>
          <p:cNvSpPr>
            <a:spLocks noGrp="1"/>
          </p:cNvSpPr>
          <p:nvPr>
            <p:ph type="subTitle" idx="1"/>
          </p:nvPr>
        </p:nvSpPr>
        <p:spPr>
          <a:xfrm>
            <a:off x="1473536" y="3712101"/>
            <a:ext cx="3148928" cy="732541"/>
          </a:xfrm>
        </p:spPr>
        <p:txBody>
          <a:bodyPr>
            <a:normAutofit fontScale="25000" lnSpcReduction="20000"/>
          </a:bodyPr>
          <a:lstStyle/>
          <a:p>
            <a:pPr>
              <a:lnSpc>
                <a:spcPct val="90000"/>
              </a:lnSpc>
            </a:pPr>
            <a:endParaRPr lang="en-GB" sz="1700" dirty="0"/>
          </a:p>
          <a:p>
            <a:pPr>
              <a:lnSpc>
                <a:spcPct val="90000"/>
              </a:lnSpc>
            </a:pPr>
            <a:endParaRPr lang="en-GB" sz="1700" dirty="0"/>
          </a:p>
          <a:p>
            <a:pPr>
              <a:lnSpc>
                <a:spcPct val="90000"/>
              </a:lnSpc>
            </a:pPr>
            <a:r>
              <a:rPr lang="en-GB" sz="6400" dirty="0"/>
              <a:t>Presented by </a:t>
            </a:r>
          </a:p>
          <a:p>
            <a:pPr>
              <a:lnSpc>
                <a:spcPct val="90000"/>
              </a:lnSpc>
            </a:pPr>
            <a:r>
              <a:rPr lang="en-GB" sz="6400" dirty="0"/>
              <a:t>Natasha J Davies</a:t>
            </a:r>
          </a:p>
        </p:txBody>
      </p:sp>
      <p:sp>
        <p:nvSpPr>
          <p:cNvPr id="7" name="TextBox 6">
            <a:extLst>
              <a:ext uri="{FF2B5EF4-FFF2-40B4-BE49-F238E27FC236}">
                <a16:creationId xmlns:a16="http://schemas.microsoft.com/office/drawing/2014/main" id="{E0231473-B024-425E-A7A9-4C2B78D29348}"/>
              </a:ext>
            </a:extLst>
          </p:cNvPr>
          <p:cNvSpPr txBox="1"/>
          <p:nvPr/>
        </p:nvSpPr>
        <p:spPr>
          <a:xfrm flipH="1">
            <a:off x="16328572" y="28655"/>
            <a:ext cx="4313134" cy="461665"/>
          </a:xfrm>
          <a:prstGeom prst="rect">
            <a:avLst/>
          </a:prstGeom>
          <a:noFill/>
        </p:spPr>
        <p:txBody>
          <a:bodyPr wrap="square" rtlCol="0">
            <a:spAutoFit/>
          </a:bodyPr>
          <a:lstStyle/>
          <a:p>
            <a:r>
              <a:rPr lang="en-GB" sz="2400" dirty="0">
                <a:solidFill>
                  <a:srgbClr val="FFC000"/>
                </a:solidFill>
              </a:rPr>
              <a:t>Fig 1</a:t>
            </a:r>
            <a:r>
              <a:rPr lang="en-GB" dirty="0">
                <a:solidFill>
                  <a:srgbClr val="FFC000"/>
                </a:solidFill>
              </a:rPr>
              <a:t> </a:t>
            </a:r>
          </a:p>
        </p:txBody>
      </p:sp>
    </p:spTree>
    <p:extLst>
      <p:ext uri="{BB962C8B-B14F-4D97-AF65-F5344CB8AC3E}">
        <p14:creationId xmlns:p14="http://schemas.microsoft.com/office/powerpoint/2010/main" val="155397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shadeToTitle="1">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B0957-95AF-47DB-BD0D-A43A4095F5E0}"/>
              </a:ext>
            </a:extLst>
          </p:cNvPr>
          <p:cNvSpPr>
            <a:spLocks noGrp="1"/>
          </p:cNvSpPr>
          <p:nvPr>
            <p:ph type="title"/>
          </p:nvPr>
        </p:nvSpPr>
        <p:spPr>
          <a:xfrm>
            <a:off x="1028700" y="370115"/>
            <a:ext cx="10134600" cy="1219200"/>
          </a:xfrm>
        </p:spPr>
        <p:txBody>
          <a:bodyPr>
            <a:normAutofit/>
          </a:bodyPr>
          <a:lstStyle/>
          <a:p>
            <a:r>
              <a:rPr lang="en-GB" sz="5400" dirty="0">
                <a:solidFill>
                  <a:schemeClr val="bg1"/>
                </a:solidFill>
              </a:rPr>
              <a:t>	Who was Gerald of  Wales?</a:t>
            </a:r>
          </a:p>
        </p:txBody>
      </p:sp>
      <p:sp>
        <p:nvSpPr>
          <p:cNvPr id="3" name="Content Placeholder 2">
            <a:extLst>
              <a:ext uri="{FF2B5EF4-FFF2-40B4-BE49-F238E27FC236}">
                <a16:creationId xmlns:a16="http://schemas.microsoft.com/office/drawing/2014/main" id="{9AE9FA29-E6CA-445C-9C4D-5CE4891DE480}"/>
              </a:ext>
            </a:extLst>
          </p:cNvPr>
          <p:cNvSpPr>
            <a:spLocks noGrp="1"/>
          </p:cNvSpPr>
          <p:nvPr>
            <p:ph idx="1"/>
          </p:nvPr>
        </p:nvSpPr>
        <p:spPr>
          <a:xfrm>
            <a:off x="1028700" y="1730829"/>
            <a:ext cx="10134600" cy="4400416"/>
          </a:xfrm>
        </p:spPr>
        <p:txBody>
          <a:bodyPr>
            <a:normAutofit fontScale="25000" lnSpcReduction="20000"/>
          </a:bodyPr>
          <a:lstStyle/>
          <a:p>
            <a:pPr marL="457200" indent="-457200">
              <a:buClr>
                <a:schemeClr val="bg1"/>
              </a:buClr>
              <a:buFont typeface="Wingdings" panose="05000000000000000000" pitchFamily="2" charset="2"/>
              <a:buChar char="Ø"/>
            </a:pPr>
            <a:r>
              <a:rPr lang="en-GB" sz="12800" dirty="0">
                <a:solidFill>
                  <a:schemeClr val="bg1"/>
                </a:solidFill>
              </a:rPr>
              <a:t>Scholar</a:t>
            </a:r>
          </a:p>
          <a:p>
            <a:pPr marL="457200" indent="-457200">
              <a:buClr>
                <a:schemeClr val="bg1"/>
              </a:buClr>
              <a:buFont typeface="Wingdings" panose="05000000000000000000" pitchFamily="2" charset="2"/>
              <a:buChar char="Ø"/>
            </a:pPr>
            <a:r>
              <a:rPr lang="en-GB" sz="12800" dirty="0">
                <a:solidFill>
                  <a:schemeClr val="bg1"/>
                </a:solidFill>
              </a:rPr>
              <a:t>Churchman</a:t>
            </a:r>
          </a:p>
          <a:p>
            <a:pPr marL="457200" indent="-457200">
              <a:buClr>
                <a:schemeClr val="bg1"/>
              </a:buClr>
              <a:buFont typeface="Wingdings" panose="05000000000000000000" pitchFamily="2" charset="2"/>
              <a:buChar char="Ø"/>
            </a:pPr>
            <a:r>
              <a:rPr lang="en-GB" sz="12800" dirty="0">
                <a:solidFill>
                  <a:schemeClr val="bg1"/>
                </a:solidFill>
              </a:rPr>
              <a:t>Courtier</a:t>
            </a:r>
          </a:p>
          <a:p>
            <a:pPr marL="457200" indent="-457200">
              <a:buClr>
                <a:schemeClr val="bg1"/>
              </a:buClr>
              <a:buFont typeface="Wingdings" panose="05000000000000000000" pitchFamily="2" charset="2"/>
              <a:buChar char="Ø"/>
            </a:pPr>
            <a:r>
              <a:rPr lang="en-GB" sz="12800" dirty="0">
                <a:solidFill>
                  <a:schemeClr val="bg1"/>
                </a:solidFill>
              </a:rPr>
              <a:t>Agent of English kings</a:t>
            </a:r>
          </a:p>
          <a:p>
            <a:pPr marL="457200" indent="-457200">
              <a:buClr>
                <a:schemeClr val="bg1"/>
              </a:buClr>
              <a:buFont typeface="Wingdings" panose="05000000000000000000" pitchFamily="2" charset="2"/>
              <a:buChar char="Ø"/>
            </a:pPr>
            <a:r>
              <a:rPr lang="en-GB" sz="12800" dirty="0">
                <a:solidFill>
                  <a:schemeClr val="bg1"/>
                </a:solidFill>
              </a:rPr>
              <a:t>Champion of the Welsh church</a:t>
            </a:r>
          </a:p>
          <a:p>
            <a:pPr marL="457200" indent="-457200">
              <a:buClr>
                <a:schemeClr val="bg1"/>
              </a:buClr>
              <a:buFont typeface="Wingdings" panose="05000000000000000000" pitchFamily="2" charset="2"/>
              <a:buChar char="Ø"/>
            </a:pPr>
            <a:r>
              <a:rPr lang="en-GB" sz="12800" dirty="0">
                <a:solidFill>
                  <a:schemeClr val="bg1"/>
                </a:solidFill>
              </a:rPr>
              <a:t>Traveller</a:t>
            </a:r>
          </a:p>
          <a:p>
            <a:pPr marL="457200" indent="-457200">
              <a:buClr>
                <a:schemeClr val="bg1"/>
              </a:buClr>
              <a:buFont typeface="Wingdings" panose="05000000000000000000" pitchFamily="2" charset="2"/>
              <a:buChar char="Ø"/>
            </a:pPr>
            <a:r>
              <a:rPr lang="en-GB" sz="12800" dirty="0">
                <a:solidFill>
                  <a:schemeClr val="bg1"/>
                </a:solidFill>
              </a:rPr>
              <a:t>Prolific writer</a:t>
            </a:r>
          </a:p>
          <a:p>
            <a:pPr marL="457200" indent="-457200">
              <a:buClr>
                <a:schemeClr val="bg1"/>
              </a:buClr>
              <a:buFont typeface="Wingdings" panose="05000000000000000000" pitchFamily="2" charset="2"/>
              <a:buChar char="Ø"/>
            </a:pPr>
            <a:r>
              <a:rPr lang="en-GB" sz="12800" dirty="0">
                <a:solidFill>
                  <a:schemeClr val="bg1"/>
                </a:solidFill>
              </a:rPr>
              <a:t>Ethnographer</a:t>
            </a:r>
          </a:p>
          <a:p>
            <a:pPr>
              <a:buClr>
                <a:schemeClr val="bg1"/>
              </a:buClr>
            </a:pPr>
            <a:endParaRPr lang="en-GB" sz="8600" dirty="0">
              <a:solidFill>
                <a:schemeClr val="bg1"/>
              </a:solidFill>
            </a:endParaRPr>
          </a:p>
          <a:p>
            <a:pPr marL="457200" indent="-457200">
              <a:buClr>
                <a:schemeClr val="bg1"/>
              </a:buClr>
              <a:buFont typeface="Wingdings" panose="05000000000000000000" pitchFamily="2" charset="2"/>
              <a:buChar char="Ø"/>
            </a:pPr>
            <a:endParaRPr lang="en-GB" sz="3100" dirty="0">
              <a:solidFill>
                <a:schemeClr val="bg1"/>
              </a:solidFill>
            </a:endParaRPr>
          </a:p>
          <a:p>
            <a:pPr marL="342900" indent="-342900">
              <a:buClr>
                <a:schemeClr val="bg1"/>
              </a:buClr>
              <a:buFont typeface="Wingdings" panose="05000000000000000000" pitchFamily="2" charset="2"/>
              <a:buChar char="Ø"/>
            </a:pPr>
            <a:endParaRPr lang="en-GB" sz="3800"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r>
              <a:rPr lang="en-GB" dirty="0">
                <a:solidFill>
                  <a:schemeClr val="bg1"/>
                </a:solidFill>
              </a:rPr>
              <a:t>         </a:t>
            </a: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a:p>
            <a:pPr marL="342900" indent="-342900">
              <a:buClr>
                <a:schemeClr val="bg1"/>
              </a:buClr>
              <a:buFont typeface="Wingdings" panose="05000000000000000000" pitchFamily="2" charset="2"/>
              <a:buChar char="Ø"/>
            </a:pPr>
            <a:endParaRPr lang="en-GB" dirty="0">
              <a:solidFill>
                <a:schemeClr val="bg1"/>
              </a:solidFill>
            </a:endParaRPr>
          </a:p>
        </p:txBody>
      </p:sp>
      <p:sp>
        <p:nvSpPr>
          <p:cNvPr id="6" name="Date Placeholder 5">
            <a:extLst>
              <a:ext uri="{FF2B5EF4-FFF2-40B4-BE49-F238E27FC236}">
                <a16:creationId xmlns:a16="http://schemas.microsoft.com/office/drawing/2014/main" id="{96528F35-5BE7-4E55-B754-35AC6BC4783A}"/>
              </a:ext>
            </a:extLst>
          </p:cNvPr>
          <p:cNvSpPr>
            <a:spLocks noGrp="1"/>
          </p:cNvSpPr>
          <p:nvPr>
            <p:ph type="dt" sz="half" idx="10"/>
          </p:nvPr>
        </p:nvSpPr>
        <p:spPr/>
        <p:txBody>
          <a:bodyPr/>
          <a:lstStyle/>
          <a:p>
            <a:fld id="{7F3813EC-6757-43E6-A695-0893DFE2B553}" type="datetime1">
              <a:rPr lang="en-GB" smtClean="0"/>
              <a:t>04/10/2021</a:t>
            </a:fld>
            <a:endParaRPr lang="en-US"/>
          </a:p>
        </p:txBody>
      </p:sp>
    </p:spTree>
    <p:extLst>
      <p:ext uri="{BB962C8B-B14F-4D97-AF65-F5344CB8AC3E}">
        <p14:creationId xmlns:p14="http://schemas.microsoft.com/office/powerpoint/2010/main" val="1735959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076A4E-38BA-4BCB-BE40-AD144E24E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letter&#10;&#10;Description automatically generated">
            <a:extLst>
              <a:ext uri="{FF2B5EF4-FFF2-40B4-BE49-F238E27FC236}">
                <a16:creationId xmlns:a16="http://schemas.microsoft.com/office/drawing/2014/main" id="{0205E3A4-2443-4F90-AA13-FFB9D4953D05}"/>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r="47968" b="-1"/>
          <a:stretch/>
        </p:blipFill>
        <p:spPr>
          <a:xfrm rot="5400000">
            <a:off x="-381000" y="380999"/>
            <a:ext cx="6858000" cy="6095999"/>
          </a:xfrm>
          <a:prstGeom prst="rect">
            <a:avLst/>
          </a:prstGeom>
        </p:spPr>
      </p:pic>
      <p:sp>
        <p:nvSpPr>
          <p:cNvPr id="12" name="Rectangle 5">
            <a:extLst>
              <a:ext uri="{FF2B5EF4-FFF2-40B4-BE49-F238E27FC236}">
                <a16:creationId xmlns:a16="http://schemas.microsoft.com/office/drawing/2014/main" id="{B572D2B0-57F9-4D28-8840-98CD625393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A5B934-BB7D-467C-9414-C362B1C41581}"/>
              </a:ext>
            </a:extLst>
          </p:cNvPr>
          <p:cNvSpPr>
            <a:spLocks noGrp="1"/>
          </p:cNvSpPr>
          <p:nvPr>
            <p:ph type="title"/>
          </p:nvPr>
        </p:nvSpPr>
        <p:spPr>
          <a:xfrm rot="10800000" flipV="1">
            <a:off x="1145629" y="2800686"/>
            <a:ext cx="3394996" cy="163227"/>
          </a:xfrm>
        </p:spPr>
        <p:txBody>
          <a:bodyPr anchor="ctr">
            <a:normAutofit fontScale="90000"/>
          </a:bodyPr>
          <a:lstStyle/>
          <a:p>
            <a:pPr algn="ctr"/>
            <a:r>
              <a:rPr lang="en-GB" b="1" i="1" dirty="0"/>
              <a:t>Chapter’s X &amp; X1</a:t>
            </a:r>
            <a:br>
              <a:rPr lang="en-GB" b="1" i="1" dirty="0"/>
            </a:br>
            <a:r>
              <a:rPr lang="en-GB" b="1" i="1" dirty="0"/>
              <a:t>in</a:t>
            </a:r>
            <a:br>
              <a:rPr lang="en-GB" b="1" i="1" dirty="0"/>
            </a:br>
            <a:r>
              <a:rPr lang="en-GB" b="1" i="1" dirty="0"/>
              <a:t>The Description of Wales</a:t>
            </a:r>
            <a:br>
              <a:rPr lang="en-GB" b="1" i="1" dirty="0"/>
            </a:br>
            <a:r>
              <a:rPr lang="en-GB" b="1" i="1" dirty="0"/>
              <a:t>by</a:t>
            </a:r>
            <a:br>
              <a:rPr lang="en-GB" b="1" i="1" dirty="0"/>
            </a:br>
            <a:r>
              <a:rPr lang="en-GB" b="1" i="1" dirty="0"/>
              <a:t>Gerald of Wales</a:t>
            </a:r>
          </a:p>
        </p:txBody>
      </p:sp>
      <p:sp>
        <p:nvSpPr>
          <p:cNvPr id="3" name="Content Placeholder 2">
            <a:extLst>
              <a:ext uri="{FF2B5EF4-FFF2-40B4-BE49-F238E27FC236}">
                <a16:creationId xmlns:a16="http://schemas.microsoft.com/office/drawing/2014/main" id="{344B8D5F-EF41-4275-954C-86ACEA6EB8D8}"/>
              </a:ext>
            </a:extLst>
          </p:cNvPr>
          <p:cNvSpPr>
            <a:spLocks noGrp="1"/>
          </p:cNvSpPr>
          <p:nvPr>
            <p:ph idx="1"/>
          </p:nvPr>
        </p:nvSpPr>
        <p:spPr>
          <a:xfrm>
            <a:off x="7004987" y="430925"/>
            <a:ext cx="4218169" cy="5360276"/>
          </a:xfrm>
        </p:spPr>
        <p:txBody>
          <a:bodyPr anchor="ctr">
            <a:normAutofit fontScale="25000" lnSpcReduction="20000"/>
          </a:bodyPr>
          <a:lstStyle/>
          <a:p>
            <a:pPr algn="ctr">
              <a:lnSpc>
                <a:spcPct val="100000"/>
              </a:lnSpc>
            </a:pPr>
            <a:endParaRPr lang="en-GB" sz="9800" b="1" dirty="0"/>
          </a:p>
          <a:p>
            <a:pPr marL="457200" indent="-457200" algn="ctr">
              <a:lnSpc>
                <a:spcPct val="100000"/>
              </a:lnSpc>
              <a:buFont typeface="Wingdings" panose="05000000000000000000" pitchFamily="2" charset="2"/>
              <a:buChar char="Ø"/>
            </a:pPr>
            <a:endParaRPr lang="en-GB" sz="3500" b="1" dirty="0"/>
          </a:p>
          <a:p>
            <a:pPr marL="457200" indent="-457200" algn="ctr">
              <a:lnSpc>
                <a:spcPct val="100000"/>
              </a:lnSpc>
              <a:buFont typeface="Wingdings" panose="05000000000000000000" pitchFamily="2" charset="2"/>
              <a:buChar char="Ø"/>
            </a:pPr>
            <a:endParaRPr lang="en-GB" sz="3500" b="1" dirty="0"/>
          </a:p>
          <a:p>
            <a:pPr marL="457200" indent="-457200">
              <a:lnSpc>
                <a:spcPct val="100000"/>
              </a:lnSpc>
              <a:buFont typeface="Wingdings" panose="05000000000000000000" pitchFamily="2" charset="2"/>
              <a:buChar char="Ø"/>
            </a:pPr>
            <a:endParaRPr lang="en-GB" sz="8000" b="1" dirty="0"/>
          </a:p>
          <a:p>
            <a:pPr>
              <a:lnSpc>
                <a:spcPct val="100000"/>
              </a:lnSpc>
            </a:pPr>
            <a:r>
              <a:rPr lang="en-GB" sz="8000" b="1" dirty="0"/>
              <a:t>WHAT IS DESCRIBED?</a:t>
            </a:r>
          </a:p>
          <a:p>
            <a:pPr>
              <a:lnSpc>
                <a:spcPct val="100000"/>
              </a:lnSpc>
            </a:pPr>
            <a:endParaRPr lang="en-GB" sz="8000" b="1" dirty="0"/>
          </a:p>
          <a:p>
            <a:pPr>
              <a:lnSpc>
                <a:spcPct val="100000"/>
              </a:lnSpc>
            </a:pPr>
            <a:endParaRPr lang="en-GB" sz="8000" b="1" dirty="0"/>
          </a:p>
          <a:p>
            <a:pPr>
              <a:lnSpc>
                <a:spcPct val="100000"/>
              </a:lnSpc>
            </a:pPr>
            <a:endParaRPr lang="en-GB" sz="8000" b="1" dirty="0"/>
          </a:p>
          <a:p>
            <a:pPr>
              <a:lnSpc>
                <a:spcPct val="100000"/>
              </a:lnSpc>
            </a:pPr>
            <a:endParaRPr lang="en-GB" sz="8000" b="1" dirty="0"/>
          </a:p>
          <a:p>
            <a:pPr>
              <a:lnSpc>
                <a:spcPct val="100000"/>
              </a:lnSpc>
            </a:pPr>
            <a:endParaRPr lang="en-GB" sz="8000" b="1" dirty="0"/>
          </a:p>
          <a:p>
            <a:pPr>
              <a:lnSpc>
                <a:spcPct val="100000"/>
              </a:lnSpc>
            </a:pPr>
            <a:r>
              <a:rPr lang="en-GB" sz="8000" b="1" dirty="0"/>
              <a:t>CONTENT</a:t>
            </a:r>
          </a:p>
          <a:p>
            <a:pPr>
              <a:lnSpc>
                <a:spcPct val="100000"/>
              </a:lnSpc>
            </a:pPr>
            <a:endParaRPr lang="en-GB" sz="8000" b="1" dirty="0"/>
          </a:p>
          <a:p>
            <a:pPr marL="457200" indent="-457200">
              <a:lnSpc>
                <a:spcPct val="100000"/>
              </a:lnSpc>
              <a:buFont typeface="Wingdings" panose="05000000000000000000" pitchFamily="2" charset="2"/>
              <a:buChar char="Ø"/>
            </a:pPr>
            <a:r>
              <a:rPr lang="en-GB" sz="8000" b="1" dirty="0"/>
              <a:t>Gerald writes ethnographically on his experience of Welsh hospitality and liberality</a:t>
            </a:r>
          </a:p>
          <a:p>
            <a:pPr marL="457200" indent="-457200">
              <a:lnSpc>
                <a:spcPct val="100000"/>
              </a:lnSpc>
              <a:buFont typeface="Wingdings" panose="05000000000000000000" pitchFamily="2" charset="2"/>
              <a:buChar char="Ø"/>
            </a:pPr>
            <a:r>
              <a:rPr lang="en-GB" sz="8000" b="1" dirty="0"/>
              <a:t>Identifying human nature, rituals, and physicality both of the human form and materialistic surroundings</a:t>
            </a:r>
          </a:p>
          <a:p>
            <a:pPr marL="457200" indent="-457200">
              <a:lnSpc>
                <a:spcPct val="100000"/>
              </a:lnSpc>
              <a:buFont typeface="Wingdings" panose="05000000000000000000" pitchFamily="2" charset="2"/>
              <a:buChar char="Ø"/>
            </a:pPr>
            <a:endParaRPr lang="en-GB" sz="8000" b="1" dirty="0"/>
          </a:p>
          <a:p>
            <a:pPr>
              <a:lnSpc>
                <a:spcPct val="100000"/>
              </a:lnSpc>
            </a:pPr>
            <a:r>
              <a:rPr lang="en-GB" sz="8000" b="1" dirty="0"/>
              <a:t>EXPLAINING THE REASONS</a:t>
            </a:r>
          </a:p>
          <a:p>
            <a:pPr>
              <a:lnSpc>
                <a:spcPct val="100000"/>
              </a:lnSpc>
            </a:pPr>
            <a:endParaRPr lang="en-GB" sz="8000" b="1" dirty="0"/>
          </a:p>
          <a:p>
            <a:pPr lvl="1">
              <a:lnSpc>
                <a:spcPct val="100000"/>
              </a:lnSpc>
              <a:buFont typeface="Wingdings" panose="05000000000000000000" pitchFamily="2" charset="2"/>
              <a:buChar char="Ø"/>
            </a:pPr>
            <a:r>
              <a:rPr lang="en-GB" sz="7800" b="1" dirty="0"/>
              <a:t>To inform those of importance, in Gerald's view at this time of life, the Bishops of England,  of the realistic nature of the Welsh nation and their morality</a:t>
            </a:r>
          </a:p>
          <a:p>
            <a:pPr lvl="1">
              <a:lnSpc>
                <a:spcPct val="100000"/>
              </a:lnSpc>
              <a:buFont typeface="Wingdings" panose="05000000000000000000" pitchFamily="2" charset="2"/>
              <a:buChar char="Ø"/>
            </a:pPr>
            <a:r>
              <a:rPr lang="en-GB" sz="7800" b="1" dirty="0"/>
              <a:t>To gain favour with English nobility by writing a not altogether glowing report of Wales, yet maintaining dignity to protect his Welsh ancestry</a:t>
            </a:r>
          </a:p>
          <a:p>
            <a:pPr marL="457200" indent="-457200">
              <a:lnSpc>
                <a:spcPct val="100000"/>
              </a:lnSpc>
              <a:buFont typeface="Wingdings" panose="05000000000000000000" pitchFamily="2" charset="2"/>
              <a:buChar char="Ø"/>
            </a:pPr>
            <a:endParaRPr lang="en-GB" sz="8000" b="1" dirty="0"/>
          </a:p>
          <a:p>
            <a:pPr marL="457200" indent="-457200">
              <a:lnSpc>
                <a:spcPct val="100000"/>
              </a:lnSpc>
              <a:buFont typeface="Wingdings" panose="05000000000000000000" pitchFamily="2" charset="2"/>
              <a:buChar char="Ø"/>
            </a:pPr>
            <a:endParaRPr lang="en-GB" sz="6000" b="1" dirty="0"/>
          </a:p>
          <a:p>
            <a:pPr marL="457200" indent="-457200">
              <a:lnSpc>
                <a:spcPct val="100000"/>
              </a:lnSpc>
              <a:buFont typeface="Wingdings" panose="05000000000000000000" pitchFamily="2" charset="2"/>
              <a:buChar char="Ø"/>
            </a:pPr>
            <a:endParaRPr lang="en-GB" sz="3500" b="1" dirty="0"/>
          </a:p>
          <a:p>
            <a:pPr marL="457200" indent="-457200">
              <a:lnSpc>
                <a:spcPct val="100000"/>
              </a:lnSpc>
              <a:buFont typeface="Wingdings" panose="05000000000000000000" pitchFamily="2" charset="2"/>
              <a:buChar char="Ø"/>
            </a:pPr>
            <a:endParaRPr lang="en-GB" sz="3500" b="1" dirty="0"/>
          </a:p>
          <a:p>
            <a:pPr marL="457200" indent="-457200" algn="ctr">
              <a:lnSpc>
                <a:spcPct val="100000"/>
              </a:lnSpc>
              <a:buFont typeface="Wingdings" panose="05000000000000000000" pitchFamily="2" charset="2"/>
              <a:buChar char="Ø"/>
            </a:pPr>
            <a:endParaRPr lang="en-GB" sz="3500" b="1" dirty="0"/>
          </a:p>
          <a:p>
            <a:pPr algn="ctr">
              <a:lnSpc>
                <a:spcPct val="100000"/>
              </a:lnSpc>
            </a:pPr>
            <a:endParaRPr lang="en-GB" sz="11100" b="1" dirty="0"/>
          </a:p>
          <a:p>
            <a:pPr marL="857250" indent="-857250" algn="ctr">
              <a:lnSpc>
                <a:spcPct val="100000"/>
              </a:lnSpc>
              <a:buFont typeface="Wingdings" panose="05000000000000000000" pitchFamily="2" charset="2"/>
              <a:buChar char="Ø"/>
            </a:pPr>
            <a:endParaRPr lang="en-GB" sz="11100" b="1" dirty="0"/>
          </a:p>
          <a:p>
            <a:pPr marL="457200" indent="-457200" algn="ctr">
              <a:lnSpc>
                <a:spcPct val="100000"/>
              </a:lnSpc>
              <a:buFont typeface="Wingdings" panose="05000000000000000000" pitchFamily="2" charset="2"/>
              <a:buChar char="Ø"/>
            </a:pPr>
            <a:endParaRPr lang="en-GB" sz="3500" b="1" dirty="0"/>
          </a:p>
          <a:p>
            <a:pPr marL="342900" indent="-342900" algn="ctr">
              <a:lnSpc>
                <a:spcPct val="100000"/>
              </a:lnSpc>
              <a:buFont typeface="Wingdings" panose="05000000000000000000" pitchFamily="2" charset="2"/>
              <a:buChar char="Ø"/>
            </a:pPr>
            <a:endParaRPr lang="en-GB" b="1" dirty="0"/>
          </a:p>
          <a:p>
            <a:pPr marL="342900" indent="-342900" algn="ctr">
              <a:lnSpc>
                <a:spcPct val="100000"/>
              </a:lnSpc>
              <a:buFont typeface="Wingdings" panose="05000000000000000000" pitchFamily="2" charset="2"/>
              <a:buChar char="Ø"/>
            </a:pPr>
            <a:endParaRPr lang="en-GB" b="1" dirty="0"/>
          </a:p>
        </p:txBody>
      </p:sp>
      <p:grpSp>
        <p:nvGrpSpPr>
          <p:cNvPr id="14" name="Group 13">
            <a:extLst>
              <a:ext uri="{FF2B5EF4-FFF2-40B4-BE49-F238E27FC236}">
                <a16:creationId xmlns:a16="http://schemas.microsoft.com/office/drawing/2014/main" id="{7CD49DFA-3E95-4EE4-8505-DADB9ABC70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5" name="Rectangle 14">
              <a:extLst>
                <a:ext uri="{FF2B5EF4-FFF2-40B4-BE49-F238E27FC236}">
                  <a16:creationId xmlns:a16="http://schemas.microsoft.com/office/drawing/2014/main" id="{36D817C6-71C0-49E6-8B19-E9E9217A2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A23AD9A9-354F-444B-9370-B698970FEF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27F4928-516E-4CF1-8E81-C48527970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7FB52B37-8DCA-43C8-8D19-83EDD609C165}"/>
              </a:ext>
            </a:extLst>
          </p:cNvPr>
          <p:cNvSpPr txBox="1"/>
          <p:nvPr/>
        </p:nvSpPr>
        <p:spPr>
          <a:xfrm>
            <a:off x="294290" y="346841"/>
            <a:ext cx="851339" cy="369332"/>
          </a:xfrm>
          <a:prstGeom prst="rect">
            <a:avLst/>
          </a:prstGeom>
          <a:noFill/>
        </p:spPr>
        <p:txBody>
          <a:bodyPr wrap="square" rtlCol="0">
            <a:spAutoFit/>
          </a:bodyPr>
          <a:lstStyle/>
          <a:p>
            <a:r>
              <a:rPr lang="en-GB" dirty="0">
                <a:solidFill>
                  <a:srgbClr val="FFC000"/>
                </a:solidFill>
              </a:rPr>
              <a:t>FIG 2.</a:t>
            </a:r>
          </a:p>
        </p:txBody>
      </p:sp>
      <p:sp>
        <p:nvSpPr>
          <p:cNvPr id="8" name="Date Placeholder 7">
            <a:extLst>
              <a:ext uri="{FF2B5EF4-FFF2-40B4-BE49-F238E27FC236}">
                <a16:creationId xmlns:a16="http://schemas.microsoft.com/office/drawing/2014/main" id="{A89815C3-014D-46C0-ABBA-9F7CB5955D30}"/>
              </a:ext>
            </a:extLst>
          </p:cNvPr>
          <p:cNvSpPr>
            <a:spLocks noGrp="1"/>
          </p:cNvSpPr>
          <p:nvPr>
            <p:ph type="dt" sz="half" idx="10"/>
          </p:nvPr>
        </p:nvSpPr>
        <p:spPr/>
        <p:txBody>
          <a:bodyPr/>
          <a:lstStyle/>
          <a:p>
            <a:fld id="{6591FD4E-71C1-45FB-B798-A1730576BA18}" type="datetime1">
              <a:rPr lang="en-GB" smtClean="0"/>
              <a:t>04/10/2021</a:t>
            </a:fld>
            <a:endParaRPr lang="en-US"/>
          </a:p>
        </p:txBody>
      </p:sp>
    </p:spTree>
    <p:extLst>
      <p:ext uri="{BB962C8B-B14F-4D97-AF65-F5344CB8AC3E}">
        <p14:creationId xmlns:p14="http://schemas.microsoft.com/office/powerpoint/2010/main" val="26202548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9">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31">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33" name="Rectangle 32">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2" name="Straight Connector 33">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34">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37" name="Rectangle 36">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picture containing shape&#10;&#10;Description automatically generated">
            <a:extLst>
              <a:ext uri="{FF2B5EF4-FFF2-40B4-BE49-F238E27FC236}">
                <a16:creationId xmlns:a16="http://schemas.microsoft.com/office/drawing/2014/main" id="{77DBC92D-1E0F-4446-B32E-F402F11D40DE}"/>
              </a:ext>
            </a:extLst>
          </p:cNvPr>
          <p:cNvPicPr>
            <a:picLocks noGrp="1" noChangeAspect="1"/>
          </p:cNvPicPr>
          <p:nvPr>
            <p:ph idx="1"/>
          </p:nvPr>
        </p:nvPicPr>
        <p:blipFill rotWithShape="1">
          <a:blip r:embed="rId2">
            <a:alphaModFix/>
            <a:extLst>
              <a:ext uri="{28A0092B-C50C-407E-A947-70E740481C1C}">
                <a14:useLocalDpi xmlns:a14="http://schemas.microsoft.com/office/drawing/2010/main" val="0"/>
              </a:ext>
            </a:extLst>
          </a:blip>
          <a:srcRect t="12352" b="776"/>
          <a:stretch/>
        </p:blipFill>
        <p:spPr>
          <a:xfrm>
            <a:off x="-5" y="0"/>
            <a:ext cx="12192000" cy="7015595"/>
          </a:xfrm>
          <a:prstGeom prst="rect">
            <a:avLst/>
          </a:prstGeom>
        </p:spPr>
      </p:pic>
      <p:sp>
        <p:nvSpPr>
          <p:cNvPr id="39" name="Rectangle 38">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1"/>
            <a:ext cx="12191999" cy="3842872"/>
          </a:xfrm>
          <a:prstGeom prst="rect">
            <a:avLst/>
          </a:prstGeom>
          <a:gradFill flip="none" rotWithShape="1">
            <a:gsLst>
              <a:gs pos="0">
                <a:srgbClr val="000000">
                  <a:alpha val="0"/>
                </a:srgbClr>
              </a:gs>
              <a:gs pos="49000">
                <a:srgbClr val="000000">
                  <a:alpha val="45000"/>
                </a:srgbClr>
              </a:gs>
              <a:gs pos="100000">
                <a:srgbClr val="000000">
                  <a:alpha val="6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997C99-DC5B-4FA7-9D40-2D19490DCA40}"/>
              </a:ext>
            </a:extLst>
          </p:cNvPr>
          <p:cNvSpPr>
            <a:spLocks noGrp="1"/>
          </p:cNvSpPr>
          <p:nvPr>
            <p:ph type="title"/>
          </p:nvPr>
        </p:nvSpPr>
        <p:spPr>
          <a:xfrm>
            <a:off x="1066800" y="723900"/>
            <a:ext cx="10058399" cy="978323"/>
          </a:xfrm>
        </p:spPr>
        <p:txBody>
          <a:bodyPr vert="horz" lIns="91440" tIns="45720" rIns="91440" bIns="45720" rtlCol="0" anchor="b">
            <a:normAutofit/>
          </a:bodyPr>
          <a:lstStyle/>
          <a:p>
            <a:pPr algn="ctr">
              <a:lnSpc>
                <a:spcPct val="100000"/>
              </a:lnSpc>
            </a:pPr>
            <a:r>
              <a:rPr lang="en-US" sz="2800" kern="1200" cap="all" spc="390" baseline="0" dirty="0">
                <a:solidFill>
                  <a:srgbClr val="FFFFFF"/>
                </a:solidFill>
                <a:latin typeface="+mj-lt"/>
                <a:ea typeface="+mj-ea"/>
                <a:cs typeface="+mj-cs"/>
              </a:rPr>
              <a:t>	</a:t>
            </a:r>
            <a:r>
              <a:rPr lang="en-US" sz="4000" b="1" kern="1200" cap="all" spc="390" baseline="0" dirty="0">
                <a:solidFill>
                  <a:schemeClr val="tx1"/>
                </a:solidFill>
                <a:latin typeface="+mj-lt"/>
                <a:ea typeface="+mj-ea"/>
                <a:cs typeface="+mj-cs"/>
              </a:rPr>
              <a:t>HISTORICAL CONTEXT</a:t>
            </a:r>
          </a:p>
        </p:txBody>
      </p:sp>
      <p:sp>
        <p:nvSpPr>
          <p:cNvPr id="4" name="TextBox 3">
            <a:extLst>
              <a:ext uri="{FF2B5EF4-FFF2-40B4-BE49-F238E27FC236}">
                <a16:creationId xmlns:a16="http://schemas.microsoft.com/office/drawing/2014/main" id="{254AF88F-080F-42F3-BB64-67C5AFF0B56C}"/>
              </a:ext>
            </a:extLst>
          </p:cNvPr>
          <p:cNvSpPr txBox="1"/>
          <p:nvPr/>
        </p:nvSpPr>
        <p:spPr>
          <a:xfrm>
            <a:off x="985187" y="1878440"/>
            <a:ext cx="10058399" cy="3416320"/>
          </a:xfrm>
          <a:prstGeom prst="rect">
            <a:avLst/>
          </a:prstGeom>
          <a:noFill/>
        </p:spPr>
        <p:txBody>
          <a:bodyPr wrap="square" rtlCol="0">
            <a:spAutoFit/>
          </a:bodyPr>
          <a:lstStyle/>
          <a:p>
            <a:pPr marL="285750" indent="-285750">
              <a:buFont typeface="Wingdings" panose="05000000000000000000" pitchFamily="2" charset="2"/>
              <a:buChar char="Ø"/>
            </a:pPr>
            <a:r>
              <a:rPr lang="en-GB" sz="2400" b="1" dirty="0"/>
              <a:t>12</a:t>
            </a:r>
            <a:r>
              <a:rPr lang="en-GB" sz="2400" b="1" baseline="30000" dirty="0"/>
              <a:t>th</a:t>
            </a:r>
            <a:r>
              <a:rPr lang="en-GB" sz="2400" b="1" dirty="0"/>
              <a:t> Century- a period when the Church dominated not only the religion but much of public life, politics and culture of Wales</a:t>
            </a:r>
          </a:p>
          <a:p>
            <a:endParaRPr lang="en-GB" sz="2400" b="1" dirty="0"/>
          </a:p>
          <a:p>
            <a:pPr marL="285750" indent="-285750">
              <a:buFont typeface="Wingdings" panose="05000000000000000000" pitchFamily="2" charset="2"/>
              <a:buChar char="Ø"/>
            </a:pPr>
            <a:r>
              <a:rPr lang="en-GB" sz="2400" b="1" dirty="0"/>
              <a:t>It was the time when clergy all over Europe began raising the crusader army by preaching the cross-in preparation to defend against the Moslem conquest of Jerusalem</a:t>
            </a:r>
          </a:p>
          <a:p>
            <a:endParaRPr lang="en-GB" sz="2400" b="1" dirty="0"/>
          </a:p>
          <a:p>
            <a:pPr marL="285750" indent="-285750">
              <a:buFont typeface="Wingdings" panose="05000000000000000000" pitchFamily="2" charset="2"/>
              <a:buChar char="Ø"/>
            </a:pPr>
            <a:r>
              <a:rPr lang="en-GB" sz="2400" b="1" dirty="0"/>
              <a:t>Through Gerald’s lifetime three English kings ruled – Henry 11 (1154-99), Richard 1 (1189-99), John (1199-1216)</a:t>
            </a:r>
          </a:p>
        </p:txBody>
      </p:sp>
      <p:sp>
        <p:nvSpPr>
          <p:cNvPr id="6" name="Date Placeholder 5">
            <a:extLst>
              <a:ext uri="{FF2B5EF4-FFF2-40B4-BE49-F238E27FC236}">
                <a16:creationId xmlns:a16="http://schemas.microsoft.com/office/drawing/2014/main" id="{80D3B019-EFE3-49EE-83D7-AF32F65E08D1}"/>
              </a:ext>
            </a:extLst>
          </p:cNvPr>
          <p:cNvSpPr>
            <a:spLocks noGrp="1"/>
          </p:cNvSpPr>
          <p:nvPr>
            <p:ph type="dt" sz="half" idx="10"/>
          </p:nvPr>
        </p:nvSpPr>
        <p:spPr/>
        <p:txBody>
          <a:bodyPr/>
          <a:lstStyle/>
          <a:p>
            <a:fld id="{27A56DE1-853B-4AF8-BF14-E9288E15FD40}" type="datetime1">
              <a:rPr lang="en-GB" smtClean="0"/>
              <a:t>04/10/2021</a:t>
            </a:fld>
            <a:endParaRPr lang="en-US"/>
          </a:p>
        </p:txBody>
      </p:sp>
    </p:spTree>
    <p:extLst>
      <p:ext uri="{BB962C8B-B14F-4D97-AF65-F5344CB8AC3E}">
        <p14:creationId xmlns:p14="http://schemas.microsoft.com/office/powerpoint/2010/main" val="2195811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 name="Rectangle 12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3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47" name="Rectangle 13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33" name="Straight Connector 13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48" name="Rectangle 13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p&#10;&#10;Description automatically generated">
            <a:extLst>
              <a:ext uri="{FF2B5EF4-FFF2-40B4-BE49-F238E27FC236}">
                <a16:creationId xmlns:a16="http://schemas.microsoft.com/office/drawing/2014/main" id="{43F96062-51BA-41F1-884A-A4D3D4A48DDF}"/>
              </a:ext>
            </a:extLst>
          </p:cNvPr>
          <p:cNvPicPr>
            <a:picLocks noChangeAspect="1"/>
          </p:cNvPicPr>
          <p:nvPr/>
        </p:nvPicPr>
        <p:blipFill rotWithShape="1">
          <a:blip r:embed="rId2">
            <a:extLst>
              <a:ext uri="{28A0092B-C50C-407E-A947-70E740481C1C}">
                <a14:useLocalDpi xmlns:a14="http://schemas.microsoft.com/office/drawing/2010/main" val="0"/>
              </a:ext>
            </a:extLst>
          </a:blip>
          <a:srcRect l="12074" r="27704" b="-1"/>
          <a:stretch/>
        </p:blipFill>
        <p:spPr>
          <a:xfrm>
            <a:off x="1" y="10"/>
            <a:ext cx="6096000" cy="6857989"/>
          </a:xfrm>
          <a:prstGeom prst="rect">
            <a:avLst/>
          </a:prstGeom>
        </p:spPr>
      </p:pic>
      <p:sp>
        <p:nvSpPr>
          <p:cNvPr id="149"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AAECA-F5F7-48B6-B7F0-F87AF19739EC}"/>
              </a:ext>
            </a:extLst>
          </p:cNvPr>
          <p:cNvSpPr>
            <a:spLocks noGrp="1"/>
          </p:cNvSpPr>
          <p:nvPr>
            <p:ph type="title"/>
          </p:nvPr>
        </p:nvSpPr>
        <p:spPr>
          <a:xfrm>
            <a:off x="1048561" y="1066801"/>
            <a:ext cx="3931320" cy="674914"/>
          </a:xfrm>
        </p:spPr>
        <p:txBody>
          <a:bodyPr vert="horz" lIns="91440" tIns="45720" rIns="91440" bIns="45720" rtlCol="0" anchor="b">
            <a:normAutofit fontScale="90000"/>
          </a:bodyPr>
          <a:lstStyle/>
          <a:p>
            <a:pPr algn="ctr"/>
            <a:r>
              <a:rPr lang="en-US" sz="2800" b="1" kern="1200" cap="all" spc="390" baseline="0" dirty="0">
                <a:solidFill>
                  <a:schemeClr val="tx2"/>
                </a:solidFill>
                <a:latin typeface="+mj-lt"/>
                <a:ea typeface="+mj-ea"/>
                <a:cs typeface="+mj-cs"/>
              </a:rPr>
              <a:t>GEOGRAPHICAL</a:t>
            </a:r>
            <a:br>
              <a:rPr lang="en-US" sz="2800" b="1" kern="1200" cap="all" spc="390" baseline="0" dirty="0">
                <a:solidFill>
                  <a:schemeClr val="tx2"/>
                </a:solidFill>
                <a:latin typeface="+mj-lt"/>
                <a:ea typeface="+mj-ea"/>
                <a:cs typeface="+mj-cs"/>
              </a:rPr>
            </a:br>
            <a:r>
              <a:rPr lang="en-US" sz="2800" b="1" kern="1200" cap="all" spc="390" baseline="0" dirty="0">
                <a:solidFill>
                  <a:schemeClr val="tx2"/>
                </a:solidFill>
                <a:latin typeface="+mj-lt"/>
                <a:ea typeface="+mj-ea"/>
                <a:cs typeface="+mj-cs"/>
              </a:rPr>
              <a:t> CONTEXT</a:t>
            </a:r>
          </a:p>
        </p:txBody>
      </p:sp>
      <p:grpSp>
        <p:nvGrpSpPr>
          <p:cNvPr id="150" name="Group 139">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51" name="Rectangle 140">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2" name="Straight Connector 141">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7" name="Picture 6" descr="Map&#10;&#10;Description automatically generated">
            <a:extLst>
              <a:ext uri="{FF2B5EF4-FFF2-40B4-BE49-F238E27FC236}">
                <a16:creationId xmlns:a16="http://schemas.microsoft.com/office/drawing/2014/main" id="{B1EE55DD-4214-4D47-BE5B-D1BCE2F2A4C1}"/>
              </a:ext>
            </a:extLst>
          </p:cNvPr>
          <p:cNvPicPr>
            <a:picLocks noChangeAspect="1"/>
          </p:cNvPicPr>
          <p:nvPr/>
        </p:nvPicPr>
        <p:blipFill rotWithShape="1">
          <a:blip r:embed="rId3">
            <a:extLst>
              <a:ext uri="{28A0092B-C50C-407E-A947-70E740481C1C}">
                <a14:useLocalDpi xmlns:a14="http://schemas.microsoft.com/office/drawing/2010/main" val="0"/>
              </a:ext>
            </a:extLst>
          </a:blip>
          <a:srcRect t="22792" r="-1" b="13926"/>
          <a:stretch/>
        </p:blipFill>
        <p:spPr>
          <a:xfrm>
            <a:off x="6096001" y="1"/>
            <a:ext cx="6096000" cy="6857999"/>
          </a:xfrm>
          <a:prstGeom prst="rect">
            <a:avLst/>
          </a:prstGeom>
        </p:spPr>
      </p:pic>
      <p:sp>
        <p:nvSpPr>
          <p:cNvPr id="4" name="TextBox 3">
            <a:extLst>
              <a:ext uri="{FF2B5EF4-FFF2-40B4-BE49-F238E27FC236}">
                <a16:creationId xmlns:a16="http://schemas.microsoft.com/office/drawing/2014/main" id="{5246118F-2761-42E7-A644-3202E382F2B3}"/>
              </a:ext>
            </a:extLst>
          </p:cNvPr>
          <p:cNvSpPr txBox="1"/>
          <p:nvPr/>
        </p:nvSpPr>
        <p:spPr>
          <a:xfrm>
            <a:off x="4120662" y="2884395"/>
            <a:ext cx="3950677" cy="2469140"/>
          </a:xfrm>
          <a:prstGeom prst="rect">
            <a:avLst/>
          </a:prstGeom>
        </p:spPr>
        <p:txBody>
          <a:bodyPr vert="horz" lIns="91440" tIns="45720" rIns="91440" bIns="45720" rtlCol="0">
            <a:normAutofit/>
          </a:bodyPr>
          <a:lstStyle/>
          <a:p>
            <a:pPr marL="285750" indent="-285750" algn="ctr">
              <a:lnSpc>
                <a:spcPct val="110000"/>
              </a:lnSpc>
              <a:spcAft>
                <a:spcPts val="600"/>
              </a:spcAft>
              <a:buFont typeface="Wingdings" panose="05000000000000000000" pitchFamily="2" charset="2"/>
              <a:buChar char="Ø"/>
            </a:pPr>
            <a:endParaRPr lang="en-US" dirty="0">
              <a:solidFill>
                <a:schemeClr val="tx2"/>
              </a:solidFill>
            </a:endParaRPr>
          </a:p>
          <a:p>
            <a:pPr marL="285750" indent="-285750" algn="ctr">
              <a:lnSpc>
                <a:spcPct val="110000"/>
              </a:lnSpc>
              <a:spcAft>
                <a:spcPts val="600"/>
              </a:spcAft>
              <a:buFont typeface="Wingdings" panose="05000000000000000000" pitchFamily="2" charset="2"/>
              <a:buChar char="Ø"/>
            </a:pPr>
            <a:endParaRPr lang="en-US" dirty="0">
              <a:solidFill>
                <a:schemeClr val="tx2"/>
              </a:solidFill>
            </a:endParaRPr>
          </a:p>
        </p:txBody>
      </p:sp>
      <p:sp>
        <p:nvSpPr>
          <p:cNvPr id="8" name="TextBox 7">
            <a:extLst>
              <a:ext uri="{FF2B5EF4-FFF2-40B4-BE49-F238E27FC236}">
                <a16:creationId xmlns:a16="http://schemas.microsoft.com/office/drawing/2014/main" id="{C4ED538B-D51D-4748-B46C-EECD6BE5D125}"/>
              </a:ext>
            </a:extLst>
          </p:cNvPr>
          <p:cNvSpPr txBox="1"/>
          <p:nvPr/>
        </p:nvSpPr>
        <p:spPr>
          <a:xfrm>
            <a:off x="1360713" y="1741715"/>
            <a:ext cx="3193692" cy="3231654"/>
          </a:xfrm>
          <a:prstGeom prst="rect">
            <a:avLst/>
          </a:prstGeom>
          <a:noFill/>
        </p:spPr>
        <p:txBody>
          <a:bodyPr wrap="square" rtlCol="0">
            <a:spAutoFit/>
          </a:bodyPr>
          <a:lstStyle/>
          <a:p>
            <a:pPr marL="285750" indent="-285750">
              <a:buFont typeface="Wingdings" panose="05000000000000000000" pitchFamily="2" charset="2"/>
              <a:buChar char="Ø"/>
            </a:pPr>
            <a:r>
              <a:rPr lang="en-GB" sz="2000" b="1" dirty="0"/>
              <a:t>The Missions March of 1188 covered the length and breadth of Wales</a:t>
            </a:r>
          </a:p>
          <a:p>
            <a:pPr marL="285750" indent="-285750">
              <a:buFont typeface="Wingdings" panose="05000000000000000000" pitchFamily="2" charset="2"/>
              <a:buChar char="Ø"/>
            </a:pPr>
            <a:endParaRPr lang="en-GB" sz="2000" b="1" dirty="0"/>
          </a:p>
          <a:p>
            <a:pPr marL="285750" indent="-285750">
              <a:buFont typeface="Wingdings" panose="05000000000000000000" pitchFamily="2" charset="2"/>
              <a:buChar char="Ø"/>
            </a:pPr>
            <a:r>
              <a:rPr lang="en-GB" sz="2000" b="1" dirty="0"/>
              <a:t>Gerald described himself  as ‘</a:t>
            </a:r>
            <a:r>
              <a:rPr lang="en-GB" sz="2000" b="1" dirty="0" err="1"/>
              <a:t>natutalis</a:t>
            </a:r>
            <a:r>
              <a:rPr lang="en-GB" sz="2000" b="1" dirty="0"/>
              <a:t> </a:t>
            </a:r>
            <a:r>
              <a:rPr lang="en-GB" sz="2000" b="1" dirty="0" err="1"/>
              <a:t>historiae</a:t>
            </a:r>
            <a:r>
              <a:rPr lang="en-GB" sz="2000" b="1" dirty="0"/>
              <a:t> </a:t>
            </a:r>
            <a:r>
              <a:rPr lang="en-GB" sz="2000" b="1" dirty="0" err="1"/>
              <a:t>diligens</a:t>
            </a:r>
            <a:r>
              <a:rPr lang="en-GB" sz="2000" b="1" dirty="0"/>
              <a:t> </a:t>
            </a:r>
            <a:r>
              <a:rPr lang="en-GB" sz="2000" b="1" dirty="0" err="1"/>
              <a:t>perscrutator</a:t>
            </a:r>
            <a:r>
              <a:rPr lang="en-GB" sz="2000" b="1" dirty="0"/>
              <a:t>’</a:t>
            </a:r>
            <a:r>
              <a:rPr lang="en-GB" sz="800" b="1" dirty="0"/>
              <a:t> (1)</a:t>
            </a:r>
          </a:p>
          <a:p>
            <a:pPr marL="285750" indent="-285750">
              <a:buFont typeface="Wingdings" panose="05000000000000000000" pitchFamily="2" charset="2"/>
              <a:buChar char="Ø"/>
            </a:pPr>
            <a:endParaRPr lang="en-GB" sz="2000" b="1" dirty="0"/>
          </a:p>
          <a:p>
            <a:r>
              <a:rPr lang="en-GB" sz="800" b="1" dirty="0"/>
              <a:t>(Fig 3 &amp; 4:Charles Knightly. A Mirror of Medieval Wales; Gerald of Wales and His Journey of 1188. </a:t>
            </a:r>
            <a:r>
              <a:rPr lang="en-GB" sz="800" b="1" dirty="0" err="1"/>
              <a:t>Cadw</a:t>
            </a:r>
            <a:r>
              <a:rPr lang="en-GB" sz="800" b="1" dirty="0"/>
              <a:t>, 1988)</a:t>
            </a:r>
          </a:p>
          <a:p>
            <a:r>
              <a:rPr lang="en-GB" sz="800" b="1" dirty="0"/>
              <a:t>(!) ibid : p80</a:t>
            </a:r>
          </a:p>
          <a:p>
            <a:pPr marL="285750" indent="-285750">
              <a:buFont typeface="Wingdings" panose="05000000000000000000" pitchFamily="2" charset="2"/>
              <a:buChar char="Ø"/>
            </a:pPr>
            <a:endParaRPr lang="en-GB" sz="2000" b="1" dirty="0"/>
          </a:p>
        </p:txBody>
      </p:sp>
      <p:sp>
        <p:nvSpPr>
          <p:cNvPr id="9" name="TextBox 8">
            <a:extLst>
              <a:ext uri="{FF2B5EF4-FFF2-40B4-BE49-F238E27FC236}">
                <a16:creationId xmlns:a16="http://schemas.microsoft.com/office/drawing/2014/main" id="{17D7E822-28AF-4CC5-8C89-0410CEFCF42E}"/>
              </a:ext>
            </a:extLst>
          </p:cNvPr>
          <p:cNvSpPr txBox="1"/>
          <p:nvPr/>
        </p:nvSpPr>
        <p:spPr>
          <a:xfrm>
            <a:off x="160919" y="5989031"/>
            <a:ext cx="1815026" cy="369332"/>
          </a:xfrm>
          <a:prstGeom prst="rect">
            <a:avLst/>
          </a:prstGeom>
          <a:noFill/>
        </p:spPr>
        <p:txBody>
          <a:bodyPr wrap="square" rtlCol="0">
            <a:spAutoFit/>
          </a:bodyPr>
          <a:lstStyle/>
          <a:p>
            <a:r>
              <a:rPr lang="en-GB" dirty="0"/>
              <a:t>FIG 3.</a:t>
            </a:r>
          </a:p>
        </p:txBody>
      </p:sp>
      <p:sp>
        <p:nvSpPr>
          <p:cNvPr id="10" name="TextBox 9">
            <a:extLst>
              <a:ext uri="{FF2B5EF4-FFF2-40B4-BE49-F238E27FC236}">
                <a16:creationId xmlns:a16="http://schemas.microsoft.com/office/drawing/2014/main" id="{96794DAD-1510-4046-A43B-D8A705ED7CEB}"/>
              </a:ext>
            </a:extLst>
          </p:cNvPr>
          <p:cNvSpPr txBox="1"/>
          <p:nvPr/>
        </p:nvSpPr>
        <p:spPr>
          <a:xfrm>
            <a:off x="6338533" y="5650478"/>
            <a:ext cx="2532197" cy="646331"/>
          </a:xfrm>
          <a:prstGeom prst="rect">
            <a:avLst/>
          </a:prstGeom>
          <a:noFill/>
        </p:spPr>
        <p:txBody>
          <a:bodyPr wrap="square" rtlCol="0">
            <a:spAutoFit/>
          </a:bodyPr>
          <a:lstStyle/>
          <a:p>
            <a:r>
              <a:rPr lang="en-GB" dirty="0"/>
              <a:t>Fig 4. The Missions Route through Wales  </a:t>
            </a:r>
          </a:p>
        </p:txBody>
      </p:sp>
      <p:sp>
        <p:nvSpPr>
          <p:cNvPr id="6" name="Date Placeholder 5">
            <a:extLst>
              <a:ext uri="{FF2B5EF4-FFF2-40B4-BE49-F238E27FC236}">
                <a16:creationId xmlns:a16="http://schemas.microsoft.com/office/drawing/2014/main" id="{9F2ABE41-CEBB-4A97-AC0A-540F44373E9D}"/>
              </a:ext>
            </a:extLst>
          </p:cNvPr>
          <p:cNvSpPr>
            <a:spLocks noGrp="1"/>
          </p:cNvSpPr>
          <p:nvPr>
            <p:ph type="dt" sz="half" idx="10"/>
          </p:nvPr>
        </p:nvSpPr>
        <p:spPr/>
        <p:txBody>
          <a:bodyPr/>
          <a:lstStyle/>
          <a:p>
            <a:fld id="{5DFB8A16-11EE-4D4E-A060-2F85C75F8376}" type="datetime1">
              <a:rPr lang="en-GB" smtClean="0"/>
              <a:t>04/10/2021</a:t>
            </a:fld>
            <a:endParaRPr lang="en-US"/>
          </a:p>
        </p:txBody>
      </p:sp>
    </p:spTree>
    <p:extLst>
      <p:ext uri="{BB962C8B-B14F-4D97-AF65-F5344CB8AC3E}">
        <p14:creationId xmlns:p14="http://schemas.microsoft.com/office/powerpoint/2010/main" val="244721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hape&#10;&#10;Description automatically generated">
            <a:extLst>
              <a:ext uri="{FF2B5EF4-FFF2-40B4-BE49-F238E27FC236}">
                <a16:creationId xmlns:a16="http://schemas.microsoft.com/office/drawing/2014/main" id="{0259921C-2893-4C50-8167-6B9A4687DA25}"/>
              </a:ext>
            </a:extLst>
          </p:cNvPr>
          <p:cNvPicPr>
            <a:picLocks noChangeAspect="1"/>
          </p:cNvPicPr>
          <p:nvPr/>
        </p:nvPicPr>
        <p:blipFill rotWithShape="1">
          <a:blip r:embed="rId3">
            <a:alphaModFix amt="40000"/>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t="325" r="3" b="12544"/>
          <a:stretch/>
        </p:blipFill>
        <p:spPr>
          <a:xfrm>
            <a:off x="-81603" y="40308"/>
            <a:ext cx="12191979" cy="6869638"/>
          </a:xfrm>
          <a:prstGeom prst="rect">
            <a:avLst/>
          </a:prstGeom>
        </p:spPr>
      </p:pic>
      <p:sp>
        <p:nvSpPr>
          <p:cNvPr id="2" name="Title 1">
            <a:extLst>
              <a:ext uri="{FF2B5EF4-FFF2-40B4-BE49-F238E27FC236}">
                <a16:creationId xmlns:a16="http://schemas.microsoft.com/office/drawing/2014/main" id="{55D66F97-1FE2-466B-BD2E-BF3EF97B816E}"/>
              </a:ext>
            </a:extLst>
          </p:cNvPr>
          <p:cNvSpPr>
            <a:spLocks noGrp="1"/>
          </p:cNvSpPr>
          <p:nvPr>
            <p:ph type="title"/>
          </p:nvPr>
        </p:nvSpPr>
        <p:spPr>
          <a:xfrm>
            <a:off x="1818398" y="40308"/>
            <a:ext cx="8718430" cy="713014"/>
          </a:xfrm>
          <a:effectLst>
            <a:outerShdw blurRad="50800" dist="12700" dir="2700000" algn="tl" rotWithShape="0">
              <a:prstClr val="black">
                <a:alpha val="40000"/>
              </a:prstClr>
            </a:outerShdw>
          </a:effectLst>
        </p:spPr>
        <p:txBody>
          <a:bodyPr vert="horz" lIns="91440" tIns="45720" rIns="91440" bIns="45720" rtlCol="0" anchor="b">
            <a:normAutofit/>
          </a:bodyPr>
          <a:lstStyle/>
          <a:p>
            <a:pPr algn="ctr"/>
            <a:r>
              <a:rPr lang="en-US" sz="3600" b="1" spc="390" dirty="0">
                <a:solidFill>
                  <a:schemeClr val="tx1"/>
                </a:solidFill>
                <a:highlight>
                  <a:srgbClr val="A43646"/>
                </a:highlight>
              </a:rPr>
              <a:t>Historical Significance</a:t>
            </a:r>
          </a:p>
        </p:txBody>
      </p:sp>
      <p:sp>
        <p:nvSpPr>
          <p:cNvPr id="7" name="TextBox 6">
            <a:extLst>
              <a:ext uri="{FF2B5EF4-FFF2-40B4-BE49-F238E27FC236}">
                <a16:creationId xmlns:a16="http://schemas.microsoft.com/office/drawing/2014/main" id="{73562D3D-6BBD-4C68-BD8D-559DCEDA1B58}"/>
              </a:ext>
            </a:extLst>
          </p:cNvPr>
          <p:cNvSpPr txBox="1"/>
          <p:nvPr/>
        </p:nvSpPr>
        <p:spPr>
          <a:xfrm>
            <a:off x="2764970" y="950348"/>
            <a:ext cx="6725067" cy="5671448"/>
          </a:xfrm>
          <a:prstGeom prst="rect">
            <a:avLst/>
          </a:prstGeom>
          <a:effectLst>
            <a:outerShdw blurRad="50800" dist="12700" dir="2700000" algn="tl" rotWithShape="0">
              <a:prstClr val="black">
                <a:alpha val="40000"/>
              </a:prstClr>
            </a:outerShdw>
          </a:effectLst>
        </p:spPr>
        <p:txBody>
          <a:bodyPr vert="horz" lIns="91440" tIns="45720" rIns="91440" bIns="45720" rtlCol="0">
            <a:normAutofit/>
          </a:bodyPr>
          <a:lstStyle/>
          <a:p>
            <a:pPr marL="285750" indent="-285750">
              <a:lnSpc>
                <a:spcPct val="110000"/>
              </a:lnSpc>
              <a:spcAft>
                <a:spcPts val="600"/>
              </a:spcAft>
              <a:buFont typeface="Wingdings" panose="05000000000000000000" pitchFamily="2" charset="2"/>
              <a:buChar char="Ø"/>
            </a:pPr>
            <a:r>
              <a:rPr lang="en-US" sz="2400" b="1" dirty="0"/>
              <a:t>The historical significance of Chapters X &amp; XI  in combination with the whole work is ‘not only a valuable source of information on medieval Welsh society, but worked as a metaphorical barometer for the outlooks of the historians who used it’ (</a:t>
            </a:r>
            <a:r>
              <a:rPr lang="en-US" sz="1000" b="1" dirty="0"/>
              <a:t>1</a:t>
            </a:r>
            <a:r>
              <a:rPr lang="en-US" sz="2400" b="1" dirty="0"/>
              <a:t>)</a:t>
            </a:r>
          </a:p>
          <a:p>
            <a:pPr marL="285750" indent="-285750">
              <a:lnSpc>
                <a:spcPct val="110000"/>
              </a:lnSpc>
              <a:spcAft>
                <a:spcPts val="600"/>
              </a:spcAft>
              <a:buFont typeface="Wingdings" panose="05000000000000000000" pitchFamily="2" charset="2"/>
              <a:buChar char="Ø"/>
            </a:pPr>
            <a:r>
              <a:rPr lang="en-US" sz="2400" b="1" dirty="0"/>
              <a:t>Described by Robert Bartlett as ‘an ethnographic monologue</a:t>
            </a:r>
            <a:r>
              <a:rPr lang="en-US" sz="1000" b="1" dirty="0"/>
              <a:t> </a:t>
            </a:r>
            <a:r>
              <a:rPr lang="en-US" sz="2400" b="1" dirty="0"/>
              <a:t>“ Gerald describes a 12</a:t>
            </a:r>
            <a:r>
              <a:rPr lang="en-US" sz="2400" b="1" baseline="30000" dirty="0"/>
              <a:t>th</a:t>
            </a:r>
            <a:r>
              <a:rPr lang="en-US" sz="2400" b="1" dirty="0"/>
              <a:t> Century medieval Welsh society not found in any other contemporary work</a:t>
            </a:r>
            <a:r>
              <a:rPr lang="en-US" sz="1000" b="1" dirty="0"/>
              <a:t>(2)</a:t>
            </a:r>
          </a:p>
          <a:p>
            <a:pPr marL="285750" indent="-285750">
              <a:lnSpc>
                <a:spcPct val="110000"/>
              </a:lnSpc>
              <a:spcAft>
                <a:spcPts val="600"/>
              </a:spcAft>
              <a:buFont typeface="Wingdings" panose="05000000000000000000" pitchFamily="2" charset="2"/>
              <a:buChar char="Ø"/>
            </a:pPr>
            <a:r>
              <a:rPr lang="en-US" sz="2400" b="1" dirty="0"/>
              <a:t>Gerald of Wales’s </a:t>
            </a:r>
            <a:r>
              <a:rPr lang="en-US" sz="2400" b="1" i="1" dirty="0"/>
              <a:t>Description is a narration not only of Welsh culture, but of politics, religion the natural world and a mirror to the author himself</a:t>
            </a:r>
            <a:endParaRPr lang="en-US" sz="2400" b="1" dirty="0"/>
          </a:p>
          <a:p>
            <a:pPr marL="285750" indent="-285750" algn="ctr">
              <a:lnSpc>
                <a:spcPct val="110000"/>
              </a:lnSpc>
              <a:spcAft>
                <a:spcPts val="600"/>
              </a:spcAft>
              <a:buFont typeface="Wingdings" panose="05000000000000000000" pitchFamily="2" charset="2"/>
              <a:buChar char="Ø"/>
            </a:pPr>
            <a:endParaRPr lang="en-US" sz="2800" b="1" dirty="0"/>
          </a:p>
          <a:p>
            <a:pPr marL="285750" indent="-285750" algn="ctr">
              <a:lnSpc>
                <a:spcPct val="110000"/>
              </a:lnSpc>
              <a:spcAft>
                <a:spcPts val="600"/>
              </a:spcAft>
              <a:buFont typeface="Wingdings" panose="05000000000000000000" pitchFamily="2" charset="2"/>
              <a:buChar char="Ø"/>
            </a:pPr>
            <a:endParaRPr lang="en-US" dirty="0"/>
          </a:p>
        </p:txBody>
      </p:sp>
      <p:grpSp>
        <p:nvGrpSpPr>
          <p:cNvPr id="64" name="Group 63">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65" name="Rectangle 64">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66" name="Straight Connector 65">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E94A6BCD-8C56-43D6-9BE2-DF2C55D17D9B}"/>
              </a:ext>
            </a:extLst>
          </p:cNvPr>
          <p:cNvSpPr txBox="1"/>
          <p:nvPr/>
        </p:nvSpPr>
        <p:spPr>
          <a:xfrm>
            <a:off x="-1" y="6156960"/>
            <a:ext cx="3535681" cy="553998"/>
          </a:xfrm>
          <a:prstGeom prst="rect">
            <a:avLst/>
          </a:prstGeom>
          <a:noFill/>
        </p:spPr>
        <p:txBody>
          <a:bodyPr wrap="square" rtlCol="0">
            <a:spAutoFit/>
          </a:bodyPr>
          <a:lstStyle/>
          <a:p>
            <a:r>
              <a:rPr lang="en-GB" sz="1400" dirty="0"/>
              <a:t>(1)</a:t>
            </a:r>
            <a:r>
              <a:rPr lang="en-GB" sz="800" dirty="0"/>
              <a:t>Richard Marsden </a:t>
            </a:r>
            <a:r>
              <a:rPr lang="en-GB" sz="800" i="1" dirty="0"/>
              <a:t>‘Gerald of Wales and Competing Interpretations of the Welsh Middle </a:t>
            </a:r>
            <a:r>
              <a:rPr lang="en-GB" sz="800" i="1" dirty="0" err="1"/>
              <a:t>Ages.</a:t>
            </a:r>
            <a:r>
              <a:rPr lang="en-GB" sz="800" dirty="0" err="1"/>
              <a:t>Welsh</a:t>
            </a:r>
            <a:r>
              <a:rPr lang="en-GB" sz="800" dirty="0"/>
              <a:t> History Review, 25(3), 2011, 313 – 315 (p.315)</a:t>
            </a:r>
          </a:p>
          <a:p>
            <a:r>
              <a:rPr lang="en-GB" sz="800" i="1" dirty="0"/>
              <a:t>(2) Ibid pp. 315</a:t>
            </a:r>
          </a:p>
        </p:txBody>
      </p:sp>
      <p:sp>
        <p:nvSpPr>
          <p:cNvPr id="8" name="Date Placeholder 7">
            <a:extLst>
              <a:ext uri="{FF2B5EF4-FFF2-40B4-BE49-F238E27FC236}">
                <a16:creationId xmlns:a16="http://schemas.microsoft.com/office/drawing/2014/main" id="{8D89ACED-727B-44C8-91F4-2F61446AE320}"/>
              </a:ext>
            </a:extLst>
          </p:cNvPr>
          <p:cNvSpPr>
            <a:spLocks noGrp="1"/>
          </p:cNvSpPr>
          <p:nvPr>
            <p:ph type="dt" sz="half" idx="10"/>
          </p:nvPr>
        </p:nvSpPr>
        <p:spPr>
          <a:xfrm flipV="1">
            <a:off x="23434" y="8298178"/>
            <a:ext cx="12191999" cy="400051"/>
          </a:xfrm>
        </p:spPr>
        <p:txBody>
          <a:bodyPr/>
          <a:lstStyle/>
          <a:p>
            <a:endParaRPr lang="en-US" sz="800" dirty="0"/>
          </a:p>
        </p:txBody>
      </p:sp>
    </p:spTree>
    <p:extLst>
      <p:ext uri="{BB962C8B-B14F-4D97-AF65-F5344CB8AC3E}">
        <p14:creationId xmlns:p14="http://schemas.microsoft.com/office/powerpoint/2010/main" val="131967453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705" y="15902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90F85-E13D-4D03-92E3-669E9244E950}"/>
              </a:ext>
            </a:extLst>
          </p:cNvPr>
          <p:cNvSpPr>
            <a:spLocks noGrp="1"/>
          </p:cNvSpPr>
          <p:nvPr>
            <p:ph type="title"/>
          </p:nvPr>
        </p:nvSpPr>
        <p:spPr>
          <a:xfrm>
            <a:off x="2342270" y="346842"/>
            <a:ext cx="6591523" cy="704189"/>
          </a:xfrm>
        </p:spPr>
        <p:txBody>
          <a:bodyPr vert="horz" lIns="91440" tIns="45720" rIns="91440" bIns="45720" rtlCol="0" anchor="b">
            <a:normAutofit fontScale="90000"/>
          </a:bodyPr>
          <a:lstStyle/>
          <a:p>
            <a:r>
              <a:rPr lang="en-US" sz="2800" kern="1200" cap="all" spc="390" baseline="0" dirty="0">
                <a:solidFill>
                  <a:schemeClr val="tx2"/>
                </a:solidFill>
                <a:latin typeface="+mj-lt"/>
                <a:ea typeface="+mj-ea"/>
                <a:cs typeface="+mj-cs"/>
              </a:rPr>
              <a:t>		</a:t>
            </a:r>
            <a:r>
              <a:rPr lang="en-US" sz="2800" cap="all" spc="390" dirty="0"/>
              <a:t>bibliography</a:t>
            </a:r>
            <a:br>
              <a:rPr lang="en-US" sz="2800" kern="1200" cap="all" spc="390" baseline="0" dirty="0">
                <a:solidFill>
                  <a:schemeClr val="tx2"/>
                </a:solidFill>
                <a:latin typeface="+mj-lt"/>
                <a:ea typeface="+mj-ea"/>
                <a:cs typeface="+mj-cs"/>
              </a:rPr>
            </a:br>
            <a:endParaRPr lang="en-US" sz="2800" kern="1200" cap="all" spc="390" baseline="0" dirty="0">
              <a:solidFill>
                <a:schemeClr val="tx2"/>
              </a:solidFill>
              <a:latin typeface="+mj-lt"/>
              <a:ea typeface="+mj-ea"/>
              <a:cs typeface="+mj-cs"/>
            </a:endParaRPr>
          </a:p>
        </p:txBody>
      </p:sp>
      <p:grpSp>
        <p:nvGrpSpPr>
          <p:cNvPr id="19" name="Group 1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1463"/>
            <a:ext cx="867485" cy="115439"/>
            <a:chOff x="8910933" y="1861308"/>
            <a:chExt cx="867485" cy="115439"/>
          </a:xfrm>
        </p:grpSpPr>
        <p:sp>
          <p:nvSpPr>
            <p:cNvPr id="20" name="Rectangle 1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A001843E-4CF1-4034-A555-93F0006BB2A0}"/>
              </a:ext>
            </a:extLst>
          </p:cNvPr>
          <p:cNvSpPr txBox="1"/>
          <p:nvPr/>
        </p:nvSpPr>
        <p:spPr>
          <a:xfrm>
            <a:off x="1292772" y="1555531"/>
            <a:ext cx="10426262" cy="4524315"/>
          </a:xfrm>
          <a:prstGeom prst="rect">
            <a:avLst/>
          </a:prstGeom>
          <a:noFill/>
        </p:spPr>
        <p:txBody>
          <a:bodyPr wrap="square" rtlCol="0">
            <a:spAutoFit/>
          </a:bodyPr>
          <a:lstStyle/>
          <a:p>
            <a:r>
              <a:rPr lang="en-GB" dirty="0" err="1"/>
              <a:t>Cambrensis</a:t>
            </a:r>
            <a:r>
              <a:rPr lang="en-GB" dirty="0"/>
              <a:t>, </a:t>
            </a:r>
            <a:r>
              <a:rPr lang="en-GB" dirty="0" err="1"/>
              <a:t>Giraldus</a:t>
            </a:r>
            <a:r>
              <a:rPr lang="en-GB" dirty="0"/>
              <a:t>, ‘</a:t>
            </a:r>
            <a:r>
              <a:rPr lang="en-GB" i="1" dirty="0"/>
              <a:t>The Description of Wales’, </a:t>
            </a:r>
            <a:r>
              <a:rPr lang="en-GB" dirty="0"/>
              <a:t>ed.by David Price (JM Edition, 1912)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Bembo"/>
                <a:ea typeface="+mn-ea"/>
                <a:cs typeface="+mn-cs"/>
              </a:rPr>
              <a:t>Knightly, Charles, ‘</a:t>
            </a:r>
            <a:r>
              <a:rPr kumimoji="0" lang="en-GB" sz="1800" b="0" i="1" u="none" strike="noStrike" kern="1200" cap="none" spc="0" normalizeH="0" baseline="0" noProof="0" dirty="0">
                <a:ln>
                  <a:noFill/>
                </a:ln>
                <a:solidFill>
                  <a:prstClr val="black"/>
                </a:solidFill>
                <a:effectLst/>
                <a:uLnTx/>
                <a:uFillTx/>
                <a:latin typeface="Bembo"/>
                <a:ea typeface="+mn-ea"/>
                <a:cs typeface="+mn-cs"/>
              </a:rPr>
              <a:t>A Mirror of Medieval Wales; Gerald of Wales and His Journey of 1188,’ (</a:t>
            </a:r>
            <a:r>
              <a:rPr kumimoji="0" lang="en-GB" sz="1800" b="0" i="0" u="none" strike="noStrike" kern="1200" cap="none" spc="0" normalizeH="0" baseline="0" noProof="0" dirty="0">
                <a:ln>
                  <a:noFill/>
                </a:ln>
                <a:solidFill>
                  <a:prstClr val="black"/>
                </a:solidFill>
                <a:effectLst/>
                <a:uLnTx/>
                <a:uFillTx/>
                <a:latin typeface="Bembo"/>
                <a:ea typeface="+mn-ea"/>
                <a:cs typeface="+mn-cs"/>
              </a:rPr>
              <a:t>Great Britain: </a:t>
            </a:r>
            <a:r>
              <a:rPr kumimoji="0" lang="en-GB" sz="1800" b="0" i="0" u="none" strike="noStrike" kern="1200" cap="none" spc="0" normalizeH="0" baseline="0" noProof="0" dirty="0" err="1">
                <a:ln>
                  <a:noFill/>
                </a:ln>
                <a:solidFill>
                  <a:prstClr val="black"/>
                </a:solidFill>
                <a:effectLst/>
                <a:uLnTx/>
                <a:uFillTx/>
                <a:latin typeface="Bembo"/>
                <a:ea typeface="+mn-ea"/>
                <a:cs typeface="+mn-cs"/>
              </a:rPr>
              <a:t>Cadw</a:t>
            </a:r>
            <a:r>
              <a:rPr kumimoji="0" lang="en-GB" sz="1800" b="0" i="0" u="none" strike="noStrike" kern="1200" cap="none" spc="0" normalizeH="0" baseline="0" noProof="0" dirty="0">
                <a:ln>
                  <a:noFill/>
                </a:ln>
                <a:solidFill>
                  <a:prstClr val="black"/>
                </a:solidFill>
                <a:effectLst/>
                <a:uLnTx/>
                <a:uFillTx/>
                <a:latin typeface="Bembo"/>
                <a:ea typeface="+mn-ea"/>
                <a:cs typeface="+mn-cs"/>
              </a:rPr>
              <a:t>, 1988)pp. 1 - 104</a:t>
            </a:r>
          </a:p>
          <a:p>
            <a:r>
              <a:rPr lang="en-GB" dirty="0"/>
              <a:t>Roberts, </a:t>
            </a:r>
            <a:r>
              <a:rPr lang="en-GB" dirty="0" err="1"/>
              <a:t>Brynley</a:t>
            </a:r>
            <a:r>
              <a:rPr lang="en-GB" dirty="0"/>
              <a:t>, ‘</a:t>
            </a:r>
            <a:r>
              <a:rPr lang="en-GB" i="1" dirty="0"/>
              <a:t>Gerald of Wales’, </a:t>
            </a:r>
            <a:r>
              <a:rPr lang="en-GB" dirty="0"/>
              <a:t>(Wales: University of Wales Press, 1982)pp. 1 - 107</a:t>
            </a:r>
            <a:r>
              <a:rPr lang="en-GB" i="1" dirty="0"/>
              <a:t> </a:t>
            </a:r>
          </a:p>
          <a:p>
            <a:r>
              <a:rPr lang="en-GB" dirty="0"/>
              <a:t>Marsden, R ‘</a:t>
            </a:r>
            <a:r>
              <a:rPr lang="en-GB" i="1" dirty="0"/>
              <a:t>Welsh History Review’ </a:t>
            </a:r>
            <a:r>
              <a:rPr lang="en-GB" dirty="0"/>
              <a:t>25(3),(2011) pp.314-345 accessed 29.10.2021 oro.open.ac.uk</a:t>
            </a:r>
            <a:endParaRPr lang="en-GB" i="1" dirty="0"/>
          </a:p>
          <a:p>
            <a:endParaRPr lang="en-GB" dirty="0"/>
          </a:p>
          <a:p>
            <a:r>
              <a:rPr lang="en-GB" dirty="0"/>
              <a:t>Figures</a:t>
            </a:r>
          </a:p>
          <a:p>
            <a:r>
              <a:rPr lang="en-GB" dirty="0"/>
              <a:t>Fig 1. An artist’s impression of Gerald and Archbishop Baldwin departing from Hereford at the beginning of their mission  to Wales (Illustration by Ivan Lapper)</a:t>
            </a:r>
          </a:p>
          <a:p>
            <a:r>
              <a:rPr lang="en-GB" dirty="0"/>
              <a:t>Fig 2. ‘Of our travels via Hereford and Radnor’. The beginning of Gerald’s Journey through Wales, from an early fourteenth century manuscript (By courtesy of the National Library of Wales, Ms. 3024C, f.4)</a:t>
            </a:r>
          </a:p>
          <a:p>
            <a:r>
              <a:rPr lang="en-GB" dirty="0"/>
              <a:t>Fig 3.</a:t>
            </a:r>
          </a:p>
          <a:p>
            <a:r>
              <a:rPr lang="en-GB" dirty="0"/>
              <a:t>Fig 4. The Mission’s Route through Wales (Charles Knightly, 1988)</a:t>
            </a:r>
          </a:p>
          <a:p>
            <a:endParaRPr lang="en-GB" i="1" dirty="0"/>
          </a:p>
          <a:p>
            <a:endParaRPr lang="en-GB" dirty="0"/>
          </a:p>
          <a:p>
            <a:endParaRPr lang="en-GB" dirty="0"/>
          </a:p>
        </p:txBody>
      </p:sp>
      <p:sp>
        <p:nvSpPr>
          <p:cNvPr id="6" name="Date Placeholder 5">
            <a:extLst>
              <a:ext uri="{FF2B5EF4-FFF2-40B4-BE49-F238E27FC236}">
                <a16:creationId xmlns:a16="http://schemas.microsoft.com/office/drawing/2014/main" id="{71647A8C-DAEC-4ABC-877C-31D801A7755C}"/>
              </a:ext>
            </a:extLst>
          </p:cNvPr>
          <p:cNvSpPr>
            <a:spLocks noGrp="1"/>
          </p:cNvSpPr>
          <p:nvPr>
            <p:ph type="dt" sz="half" idx="10"/>
          </p:nvPr>
        </p:nvSpPr>
        <p:spPr/>
        <p:txBody>
          <a:bodyPr/>
          <a:lstStyle/>
          <a:p>
            <a:fld id="{77D674D5-3841-42F3-AEA8-BAFBAC37D342}" type="datetime1">
              <a:rPr lang="en-GB" smtClean="0"/>
              <a:t>04/10/2021</a:t>
            </a:fld>
            <a:endParaRPr lang="en-US"/>
          </a:p>
        </p:txBody>
      </p:sp>
    </p:spTree>
    <p:extLst>
      <p:ext uri="{BB962C8B-B14F-4D97-AF65-F5344CB8AC3E}">
        <p14:creationId xmlns:p14="http://schemas.microsoft.com/office/powerpoint/2010/main" val="2595508839"/>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0" ma:contentTypeDescription="Create a new document." ma:contentTypeScope="" ma:versionID="24d687e4d4335516b64ac643a0aa1440">
  <xsd:schema xmlns:xsd="http://www.w3.org/2001/XMLSchema" xmlns:xs="http://www.w3.org/2001/XMLSchema" xmlns:p="http://schemas.microsoft.com/office/2006/metadata/properties" xmlns:ns3="7b23fa32-4003-4364-bee1-595462966394" targetNamespace="http://schemas.microsoft.com/office/2006/metadata/properties" ma:root="true" ma:fieldsID="140ae84ef3824bdfc788559597f0e5c1"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36ED039-1D80-4CFD-B6BB-6D8C85A990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EBDDD51-AF2F-4A3A-A1F3-8C3ECC1BD8FA}">
  <ds:schemaRefs>
    <ds:schemaRef ds:uri="http://schemas.microsoft.com/office/2006/documentManagement/types"/>
    <ds:schemaRef ds:uri="http://purl.org/dc/terms/"/>
    <ds:schemaRef ds:uri="http://schemas.microsoft.com/office/2006/metadata/properties"/>
    <ds:schemaRef ds:uri="http://purl.org/dc/elements/1.1/"/>
    <ds:schemaRef ds:uri="http://schemas.microsoft.com/office/infopath/2007/PartnerControls"/>
    <ds:schemaRef ds:uri="http://purl.org/dc/dcmitype/"/>
    <ds:schemaRef ds:uri="7b23fa32-4003-4364-bee1-595462966394"/>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1B74B22-AFE1-4D45-B6C4-52C543851D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2417</TotalTime>
  <Words>658</Words>
  <Application>Microsoft Office PowerPoint</Application>
  <PresentationFormat>Widescreen</PresentationFormat>
  <Paragraphs>94</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Bembo</vt:lpstr>
      <vt:lpstr>Book Antiqua</vt:lpstr>
      <vt:lpstr>Calibri</vt:lpstr>
      <vt:lpstr>Wingdings</vt:lpstr>
      <vt:lpstr>AdornVTI</vt:lpstr>
      <vt:lpstr>   Chapters x &amp; xi  in  the description of Wales by  Gerald of Wales</vt:lpstr>
      <vt:lpstr> Who was Gerald of  Wales?</vt:lpstr>
      <vt:lpstr>Chapter’s X &amp; X1 in The Description of Wales by Gerald of Wales</vt:lpstr>
      <vt:lpstr> HISTORICAL CONTEXT</vt:lpstr>
      <vt:lpstr>GEOGRAPHICAL  CONTEXT</vt:lpstr>
      <vt:lpstr>Historical Significance</vt:lpstr>
      <vt:lpstr>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Description of Wales by Gerald of Wales</dc:title>
  <dc:creator>Natasha Joanne Davies (28001865)</dc:creator>
  <cp:lastModifiedBy>Natasha Joanne Davies (28001865)</cp:lastModifiedBy>
  <cp:revision>39</cp:revision>
  <dcterms:created xsi:type="dcterms:W3CDTF">2021-09-25T13:53:16Z</dcterms:created>
  <dcterms:modified xsi:type="dcterms:W3CDTF">2021-10-04T11:30:52Z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