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7" r:id="rId2"/>
    <p:sldId id="258" r:id="rId3"/>
    <p:sldId id="259" r:id="rId4"/>
    <p:sldId id="264" r:id="rId5"/>
    <p:sldId id="265" r:id="rId6"/>
    <p:sldId id="260"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6635" autoAdjust="0"/>
    <p:restoredTop sz="94660"/>
  </p:normalViewPr>
  <p:slideViewPr>
    <p:cSldViewPr snapToGrid="0">
      <p:cViewPr>
        <p:scale>
          <a:sx n="150" d="100"/>
          <a:sy n="150" d="100"/>
        </p:scale>
        <p:origin x="108" y="-8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5DCD58-B591-4384-BB0D-FFA3A7301545}" type="datetimeFigureOut">
              <a:rPr lang="en-GB" smtClean="0"/>
              <a:t>29/10/2020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C4C05F-F08E-4E74-B432-751940A487E4}" type="slidenum">
              <a:rPr lang="en-GB" smtClean="0"/>
              <a:t>‹#›</a:t>
            </a:fld>
            <a:endParaRPr lang="en-GB"/>
          </a:p>
        </p:txBody>
      </p:sp>
    </p:spTree>
    <p:extLst>
      <p:ext uri="{BB962C8B-B14F-4D97-AF65-F5344CB8AC3E}">
        <p14:creationId xmlns:p14="http://schemas.microsoft.com/office/powerpoint/2010/main" val="1398472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4034134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C4C05F-F08E-4E74-B432-751940A487E4}" type="slidenum">
              <a:rPr lang="en-GB" smtClean="0"/>
              <a:t>8</a:t>
            </a:fld>
            <a:endParaRPr lang="en-GB"/>
          </a:p>
        </p:txBody>
      </p:sp>
    </p:spTree>
    <p:extLst>
      <p:ext uri="{BB962C8B-B14F-4D97-AF65-F5344CB8AC3E}">
        <p14:creationId xmlns:p14="http://schemas.microsoft.com/office/powerpoint/2010/main" val="2336085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129EEAB-E44E-4BD0-93FC-5D32424F3820}" type="datetime1">
              <a:rPr lang="en-GB" smtClean="0"/>
              <a:t>29/10/2020</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3517987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B3E55E-9AC9-4BE8-B654-02B4A531D31F}" type="datetime1">
              <a:rPr lang="en-GB" smtClean="0"/>
              <a:t>29/10/2020</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327927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E4D18BB-A609-4748-9E8C-37905285AEFD}" type="datetime1">
              <a:rPr lang="en-GB" smtClean="0"/>
              <a:t>29/10/2020</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600775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3EB115D-7066-4DB8-83E6-07C3D7122AB4}" type="datetime1">
              <a:rPr lang="en-GB" smtClean="0"/>
              <a:t>29/10/2020</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673520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F1B4791-3284-48E6-93A3-AE43F221F52D}" type="datetime1">
              <a:rPr lang="en-GB" smtClean="0"/>
              <a:t>29/10/2020</a:t>
            </a:fld>
            <a:endParaRPr lang="en-GB"/>
          </a:p>
        </p:txBody>
      </p:sp>
      <p:sp>
        <p:nvSpPr>
          <p:cNvPr id="8" name="Footer Placeholder 7"/>
          <p:cNvSpPr>
            <a:spLocks noGrp="1"/>
          </p:cNvSpPr>
          <p:nvPr>
            <p:ph type="ftr" sz="quarter" idx="11"/>
          </p:nvPr>
        </p:nvSpPr>
        <p:spPr/>
        <p:txBody>
          <a:bodyPr/>
          <a:lstStyle/>
          <a:p>
            <a:r>
              <a:rPr lang="en-GB" smtClean="0"/>
              <a:t>(C) 2019 David C. Williams</a:t>
            </a:r>
            <a:endParaRPr lang="en-GB"/>
          </a:p>
        </p:txBody>
      </p:sp>
      <p:sp>
        <p:nvSpPr>
          <p:cNvPr id="9" name="Slide Number Placeholder 8"/>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998622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1636B65-C7F5-4CDC-ACE1-1C297B9DD96F}" type="datetime1">
              <a:rPr lang="en-GB" smtClean="0"/>
              <a:t>29/10/2020</a:t>
            </a:fld>
            <a:endParaRPr lang="en-GB"/>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88252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9E3F53-A516-4227-8C58-3901F5D99360}" type="datetime1">
              <a:rPr lang="en-GB" smtClean="0"/>
              <a:t>29/10/2020</a:t>
            </a:fld>
            <a:endParaRPr lang="en-GB"/>
          </a:p>
        </p:txBody>
      </p:sp>
      <p:sp>
        <p:nvSpPr>
          <p:cNvPr id="3" name="Footer Placeholder 2"/>
          <p:cNvSpPr>
            <a:spLocks noGrp="1"/>
          </p:cNvSpPr>
          <p:nvPr>
            <p:ph type="ftr" sz="quarter" idx="11"/>
          </p:nvPr>
        </p:nvSpPr>
        <p:spPr/>
        <p:txBody>
          <a:bodyPr/>
          <a:lstStyle/>
          <a:p>
            <a:r>
              <a:rPr lang="en-GB" smtClean="0"/>
              <a:t>(C) 2019 David C. Williams</a:t>
            </a:r>
            <a:endParaRPr lang="en-GB"/>
          </a:p>
        </p:txBody>
      </p:sp>
      <p:sp>
        <p:nvSpPr>
          <p:cNvPr id="4" name="Slide Number Placeholder 3"/>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1014212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CACB84-6CC0-4F36-B735-E7DC9A66B00C}" type="datetime1">
              <a:rPr lang="en-GB" smtClean="0"/>
              <a:t>29/10/2020</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112694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EE7AA0-85C1-4BE2-BCDA-082310EEF551}" type="datetime1">
              <a:rPr lang="en-GB" smtClean="0"/>
              <a:t>29/10/2020</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1493128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8185D13-E333-4486-90C4-D84D2F387DB8}" type="datetime1">
              <a:rPr lang="en-GB" smtClean="0"/>
              <a:t>29/10/2020</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4056155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BD5B85-4D76-4E57-9F82-070E295F42E1}" type="datetime1">
              <a:rPr lang="en-GB" smtClean="0"/>
              <a:t>29/10/2020</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425657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32AB2E-2003-41D2-8687-BD25E21B2BF3}" type="datetime1">
              <a:rPr lang="en-GB" smtClean="0"/>
              <a:t>29/10/2020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(C) 2019 David C. Williams</a:t>
            </a: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5D50C7-EC36-449C-9F7F-8E6D0CE2E923}" type="slidenum">
              <a:rPr lang="en-GB" smtClean="0"/>
              <a:t>‹#›</a:t>
            </a:fld>
            <a:endParaRPr lang="en-GB"/>
          </a:p>
        </p:txBody>
      </p:sp>
    </p:spTree>
    <p:extLst>
      <p:ext uri="{BB962C8B-B14F-4D97-AF65-F5344CB8AC3E}">
        <p14:creationId xmlns:p14="http://schemas.microsoft.com/office/powerpoint/2010/main" val="4815342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An introduction to Parallel structures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19851263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What is meant by the term Parallel Structures?</a:t>
            </a:r>
            <a:endParaRPr lang="en-GB" sz="4000" dirty="0"/>
          </a:p>
        </p:txBody>
      </p:sp>
      <p:sp>
        <p:nvSpPr>
          <p:cNvPr id="3" name="Content Placeholder 2"/>
          <p:cNvSpPr>
            <a:spLocks noGrp="1"/>
          </p:cNvSpPr>
          <p:nvPr>
            <p:ph idx="1"/>
          </p:nvPr>
        </p:nvSpPr>
        <p:spPr/>
        <p:txBody>
          <a:bodyPr/>
          <a:lstStyle/>
          <a:p>
            <a:pPr algn="just"/>
            <a:r>
              <a:rPr lang="en-GB" dirty="0" smtClean="0"/>
              <a:t>Parallel Structures (aka Parallelism) refers to the fact that </a:t>
            </a:r>
            <a:r>
              <a:rPr lang="en-GB" b="1" u="sng" dirty="0" smtClean="0">
                <a:solidFill>
                  <a:srgbClr val="FF0000"/>
                </a:solidFill>
              </a:rPr>
              <a:t>use of the same convention </a:t>
            </a:r>
            <a:r>
              <a:rPr lang="en-GB" dirty="0" smtClean="0"/>
              <a:t>is a great way to make communication more effective.</a:t>
            </a:r>
          </a:p>
          <a:p>
            <a:pPr algn="just"/>
            <a:r>
              <a:rPr lang="en-GB" dirty="0" smtClean="0"/>
              <a:t>The term same convention can be very wide ranging. For example, it could refer to use of the UK date format (</a:t>
            </a:r>
            <a:r>
              <a:rPr lang="en-GB" dirty="0" err="1" smtClean="0"/>
              <a:t>dd</a:t>
            </a:r>
            <a:r>
              <a:rPr lang="en-GB" dirty="0" smtClean="0"/>
              <a:t>/mm/</a:t>
            </a:r>
            <a:r>
              <a:rPr lang="en-GB" dirty="0" err="1" smtClean="0"/>
              <a:t>yy</a:t>
            </a:r>
            <a:r>
              <a:rPr lang="en-GB" dirty="0" smtClean="0"/>
              <a:t>), the USA date format (mm/</a:t>
            </a:r>
            <a:r>
              <a:rPr lang="en-GB" dirty="0" err="1" smtClean="0"/>
              <a:t>dd</a:t>
            </a:r>
            <a:r>
              <a:rPr lang="en-GB" dirty="0" smtClean="0"/>
              <a:t>/</a:t>
            </a:r>
            <a:r>
              <a:rPr lang="en-GB" dirty="0" err="1" smtClean="0"/>
              <a:t>yy</a:t>
            </a:r>
            <a:r>
              <a:rPr lang="en-GB" dirty="0" smtClean="0"/>
              <a:t>), a particular tense, a particular verb form, a particular part of speech (noun/verb/adjective etc…)  </a:t>
            </a:r>
            <a:endParaRPr lang="en-GB" dirty="0" smtClean="0"/>
          </a:p>
          <a:p>
            <a:pPr algn="just"/>
            <a:r>
              <a:rPr lang="en-GB" dirty="0" smtClean="0"/>
              <a:t>06/03/1959 (UK convention)</a:t>
            </a:r>
            <a:r>
              <a:rPr lang="en-GB" dirty="0" smtClean="0"/>
              <a:t> – either use this system for any dates</a:t>
            </a:r>
          </a:p>
          <a:p>
            <a:pPr algn="just"/>
            <a:r>
              <a:rPr lang="en-GB" dirty="0" smtClean="0"/>
              <a:t>03/06/1959 (USA convention) – or, use this system (NOT BOTH!)</a:t>
            </a:r>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2</a:t>
            </a:fld>
            <a:endParaRPr lang="en-GB"/>
          </a:p>
        </p:txBody>
      </p:sp>
    </p:spTree>
    <p:extLst>
      <p:ext uri="{BB962C8B-B14F-4D97-AF65-F5344CB8AC3E}">
        <p14:creationId xmlns:p14="http://schemas.microsoft.com/office/powerpoint/2010/main" val="2919946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How is it used in speech? </a:t>
            </a:r>
            <a:r>
              <a:rPr lang="en-GB" sz="2800" b="1" dirty="0" smtClean="0">
                <a:solidFill>
                  <a:srgbClr val="FF0000"/>
                </a:solidFill>
              </a:rPr>
              <a:t>Extract from the Gettysburg address</a:t>
            </a:r>
            <a:endParaRPr lang="en-GB" sz="2800" b="1" dirty="0">
              <a:solidFill>
                <a:srgbClr val="FF0000"/>
              </a:solidFill>
            </a:endParaRPr>
          </a:p>
        </p:txBody>
      </p:sp>
      <p:sp>
        <p:nvSpPr>
          <p:cNvPr id="3" name="Content Placeholder 2"/>
          <p:cNvSpPr>
            <a:spLocks noGrp="1"/>
          </p:cNvSpPr>
          <p:nvPr>
            <p:ph idx="1"/>
          </p:nvPr>
        </p:nvSpPr>
        <p:spPr/>
        <p:txBody>
          <a:bodyPr>
            <a:normAutofit lnSpcReduction="10000"/>
          </a:bodyPr>
          <a:lstStyle/>
          <a:p>
            <a:r>
              <a:rPr lang="en-GB" dirty="0" smtClean="0"/>
              <a:t>Famous speeches from (Western) history show examples of this:</a:t>
            </a:r>
          </a:p>
          <a:p>
            <a:pPr lvl="1"/>
            <a:r>
              <a:rPr lang="en-GB" dirty="0" smtClean="0"/>
              <a:t>An extract from The Gettysburg address (Abraham Lincoln)</a:t>
            </a:r>
          </a:p>
          <a:p>
            <a:pPr lvl="2" algn="just"/>
            <a:r>
              <a:rPr lang="en-GB" sz="1600" dirty="0" smtClean="0"/>
              <a:t>Fourscore </a:t>
            </a:r>
            <a:r>
              <a:rPr lang="en-GB" sz="1600" dirty="0"/>
              <a:t>and seven years ago our fathers brought forth on this continent a new nation, conceived in liberty and dedicated to the proposition that all men are created equal</a:t>
            </a:r>
            <a:r>
              <a:rPr lang="en-GB" sz="1600" dirty="0" smtClean="0"/>
              <a:t>. Now </a:t>
            </a:r>
            <a:r>
              <a:rPr lang="en-GB" sz="1600" b="1" dirty="0">
                <a:solidFill>
                  <a:srgbClr val="FF0000"/>
                </a:solidFill>
              </a:rPr>
              <a:t>we </a:t>
            </a:r>
            <a:r>
              <a:rPr lang="en-GB" sz="1600" b="1" dirty="0" smtClean="0">
                <a:solidFill>
                  <a:srgbClr val="FF0000"/>
                </a:solidFill>
              </a:rPr>
              <a:t>are engaged </a:t>
            </a:r>
            <a:r>
              <a:rPr lang="en-GB" sz="1600" dirty="0" smtClean="0"/>
              <a:t>in </a:t>
            </a:r>
            <a:r>
              <a:rPr lang="en-GB" sz="1600" dirty="0"/>
              <a:t>a great civil war, testing whether that nation, or any nation </a:t>
            </a:r>
            <a:r>
              <a:rPr lang="en-GB" sz="1600" b="1" dirty="0">
                <a:solidFill>
                  <a:srgbClr val="0070C0"/>
                </a:solidFill>
              </a:rPr>
              <a:t>so conceived </a:t>
            </a:r>
            <a:r>
              <a:rPr lang="en-GB" sz="1600" dirty="0"/>
              <a:t>and </a:t>
            </a:r>
            <a:r>
              <a:rPr lang="en-GB" sz="1600" b="1" dirty="0">
                <a:solidFill>
                  <a:srgbClr val="0070C0"/>
                </a:solidFill>
              </a:rPr>
              <a:t>so dedicated</a:t>
            </a:r>
            <a:r>
              <a:rPr lang="en-GB" sz="1600" dirty="0"/>
              <a:t>, can </a:t>
            </a:r>
            <a:r>
              <a:rPr lang="en-GB" sz="1600" dirty="0" smtClean="0"/>
              <a:t>long </a:t>
            </a:r>
            <a:r>
              <a:rPr lang="en-GB" sz="1600" dirty="0"/>
              <a:t>endure. </a:t>
            </a:r>
            <a:r>
              <a:rPr lang="en-GB" sz="1600" b="1" dirty="0">
                <a:solidFill>
                  <a:srgbClr val="FF0000"/>
                </a:solidFill>
              </a:rPr>
              <a:t>We are met </a:t>
            </a:r>
            <a:r>
              <a:rPr lang="en-GB" sz="1600" dirty="0"/>
              <a:t>on a great battle-field of that war. We have come to dedicate a portion of that field, as a final resting-place for those who here gave their lives that this nation might live. It is altogether fitting and proper that we should do this</a:t>
            </a:r>
            <a:r>
              <a:rPr lang="en-GB" sz="1600" dirty="0" smtClean="0"/>
              <a:t>.</a:t>
            </a:r>
          </a:p>
          <a:p>
            <a:pPr lvl="1" algn="just"/>
            <a:r>
              <a:rPr lang="en-GB" dirty="0" smtClean="0"/>
              <a:t>An extract from President Kennedy’s speech about going to the moon:-</a:t>
            </a:r>
          </a:p>
          <a:p>
            <a:pPr lvl="2" algn="just"/>
            <a:r>
              <a:rPr lang="en-GB" b="1" dirty="0" smtClean="0">
                <a:solidFill>
                  <a:srgbClr val="FF0000"/>
                </a:solidFill>
              </a:rPr>
              <a:t>…in a college noted for…in a city noted for…in a state noted for</a:t>
            </a:r>
            <a:r>
              <a:rPr lang="en-GB" b="1" dirty="0" smtClean="0">
                <a:solidFill>
                  <a:srgbClr val="FF0000"/>
                </a:solidFill>
              </a:rPr>
              <a:t>…</a:t>
            </a:r>
          </a:p>
          <a:p>
            <a:pPr lvl="2" algn="just"/>
            <a:r>
              <a:rPr lang="en-GB" b="1" dirty="0" smtClean="0">
                <a:solidFill>
                  <a:srgbClr val="FF0000"/>
                </a:solidFill>
              </a:rPr>
              <a:t>Convention = In a + NOUN + noted for (formula)</a:t>
            </a:r>
          </a:p>
          <a:p>
            <a:pPr lvl="2" algn="just"/>
            <a:r>
              <a:rPr lang="en-GB" b="1" dirty="0" smtClean="0">
                <a:solidFill>
                  <a:srgbClr val="FF0000"/>
                </a:solidFill>
              </a:rPr>
              <a:t>c.f. Lincoln‘s speech convention = we are + past participle</a:t>
            </a:r>
            <a:endParaRPr lang="en-GB" b="1" dirty="0" smtClean="0">
              <a:solidFill>
                <a:srgbClr val="FF0000"/>
              </a:solidFill>
            </a:endParaRPr>
          </a:p>
          <a:p>
            <a:pPr lvl="1"/>
            <a:r>
              <a:rPr lang="en-GB" dirty="0" smtClean="0"/>
              <a:t>I have a dream (Martin Luther King)</a:t>
            </a:r>
          </a:p>
          <a:p>
            <a:pPr lvl="1"/>
            <a:endParaRPr lang="en-GB" dirty="0" smtClean="0"/>
          </a:p>
          <a:p>
            <a:pPr lvl="1"/>
            <a:r>
              <a:rPr lang="en-GB" dirty="0" smtClean="0"/>
              <a:t>The Lords Prayer (Jesus Christ)</a:t>
            </a:r>
          </a:p>
          <a:p>
            <a:pPr lvl="1"/>
            <a:endParaRPr lang="en-GB" dirty="0"/>
          </a:p>
          <a:p>
            <a:pPr lvl="1"/>
            <a:endParaRPr lang="en-GB" dirty="0" smtClean="0"/>
          </a:p>
          <a:p>
            <a:pPr lvl="1"/>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3</a:t>
            </a:fld>
            <a:endParaRPr lang="en-GB"/>
          </a:p>
        </p:txBody>
      </p:sp>
    </p:spTree>
    <p:extLst>
      <p:ext uri="{BB962C8B-B14F-4D97-AF65-F5344CB8AC3E}">
        <p14:creationId xmlns:p14="http://schemas.microsoft.com/office/powerpoint/2010/main" val="3357232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How </a:t>
            </a:r>
            <a:r>
              <a:rPr lang="en-GB" sz="2800" dirty="0"/>
              <a:t>is it used in speech</a:t>
            </a:r>
            <a:r>
              <a:rPr lang="en-GB" sz="2800" dirty="0" smtClean="0"/>
              <a:t>?</a:t>
            </a:r>
            <a:r>
              <a:rPr lang="en-GB" sz="2800" b="1" dirty="0">
                <a:solidFill>
                  <a:srgbClr val="FF0000"/>
                </a:solidFill>
              </a:rPr>
              <a:t> Extract from Martin Luther King Speech (1962)</a:t>
            </a:r>
            <a:br>
              <a:rPr lang="en-GB" sz="2800" b="1" dirty="0">
                <a:solidFill>
                  <a:srgbClr val="FF0000"/>
                </a:solidFill>
              </a:rPr>
            </a:br>
            <a:endParaRPr lang="en-GB" sz="2800" dirty="0"/>
          </a:p>
        </p:txBody>
      </p:sp>
      <p:sp>
        <p:nvSpPr>
          <p:cNvPr id="3" name="Content Placeholder 2"/>
          <p:cNvSpPr>
            <a:spLocks noGrp="1"/>
          </p:cNvSpPr>
          <p:nvPr>
            <p:ph idx="1"/>
          </p:nvPr>
        </p:nvSpPr>
        <p:spPr/>
        <p:txBody>
          <a:bodyPr>
            <a:normAutofit fontScale="62500" lnSpcReduction="20000"/>
          </a:bodyPr>
          <a:lstStyle/>
          <a:p>
            <a:r>
              <a:rPr lang="en-GB" b="1" dirty="0" smtClean="0">
                <a:solidFill>
                  <a:srgbClr val="FF0000"/>
                </a:solidFill>
              </a:rPr>
              <a:t>I </a:t>
            </a:r>
            <a:r>
              <a:rPr lang="en-GB" b="1" dirty="0">
                <a:solidFill>
                  <a:srgbClr val="FF0000"/>
                </a:solidFill>
              </a:rPr>
              <a:t>have a dream </a:t>
            </a:r>
            <a:r>
              <a:rPr lang="en-GB" dirty="0"/>
              <a:t>that one day this nation will rise up and live out the true meaning of its creed: 'We hold these truths to be self-evident; that all men are created equal."</a:t>
            </a:r>
          </a:p>
          <a:p>
            <a:r>
              <a:rPr lang="en-GB" b="1" dirty="0">
                <a:solidFill>
                  <a:srgbClr val="FF0000"/>
                </a:solidFill>
              </a:rPr>
              <a:t>I have a dream </a:t>
            </a:r>
            <a:r>
              <a:rPr lang="en-GB" dirty="0"/>
              <a:t>that one day on the red hills of Georgia the sons of former slaves and the sons of former slave owners will be able to sit together at the table of brotherhood.</a:t>
            </a:r>
          </a:p>
          <a:p>
            <a:r>
              <a:rPr lang="en-GB" b="1" dirty="0">
                <a:solidFill>
                  <a:srgbClr val="FF0000"/>
                </a:solidFill>
              </a:rPr>
              <a:t>I have a dream </a:t>
            </a:r>
            <a:r>
              <a:rPr lang="en-GB" dirty="0"/>
              <a:t>that one day even the state of Mississippi, a state sweltering with the heat of injustice, sweltering with the heat of oppression, will be transformed into an oasis of freedom and justice.</a:t>
            </a:r>
          </a:p>
          <a:p>
            <a:r>
              <a:rPr lang="en-GB" b="1" dirty="0">
                <a:solidFill>
                  <a:srgbClr val="FF0000"/>
                </a:solidFill>
              </a:rPr>
              <a:t>I have a dream </a:t>
            </a:r>
            <a:r>
              <a:rPr lang="en-GB" dirty="0"/>
              <a:t>that little children will one day live in a nation where they will not be judged by the </a:t>
            </a:r>
            <a:r>
              <a:rPr lang="en-GB" dirty="0" err="1"/>
              <a:t>color</a:t>
            </a:r>
            <a:r>
              <a:rPr lang="en-GB" dirty="0"/>
              <a:t> of their skin but by the content of their character.</a:t>
            </a:r>
          </a:p>
          <a:p>
            <a:r>
              <a:rPr lang="en-GB" b="1" dirty="0">
                <a:solidFill>
                  <a:srgbClr val="FF0000"/>
                </a:solidFill>
              </a:rPr>
              <a:t>I have a dream </a:t>
            </a:r>
            <a:r>
              <a:rPr lang="en-GB" dirty="0"/>
              <a:t>today.</a:t>
            </a:r>
          </a:p>
          <a:p>
            <a:r>
              <a:rPr lang="en-GB" b="1" dirty="0">
                <a:solidFill>
                  <a:srgbClr val="FF0000"/>
                </a:solidFill>
              </a:rPr>
              <a:t>I have a dream </a:t>
            </a:r>
            <a:r>
              <a:rPr lang="en-GB" dirty="0"/>
              <a:t>that one day down in Alabama, with its vicious racists, with its Governor having his lips dripping with the words of interposition and nullification, one day right there in Alabama little black boys and black girls will be able to join hands with little white boys and white girls as sisters and brothers.</a:t>
            </a:r>
          </a:p>
          <a:p>
            <a:r>
              <a:rPr lang="en-GB" b="1" dirty="0">
                <a:solidFill>
                  <a:srgbClr val="FF0000"/>
                </a:solidFill>
              </a:rPr>
              <a:t>I have a dream </a:t>
            </a:r>
            <a:r>
              <a:rPr lang="en-GB" dirty="0"/>
              <a:t>today.</a:t>
            </a:r>
          </a:p>
          <a:p>
            <a:r>
              <a:rPr lang="en-GB" b="1" dirty="0">
                <a:solidFill>
                  <a:srgbClr val="FF0000"/>
                </a:solidFill>
              </a:rPr>
              <a:t>I have a dream </a:t>
            </a:r>
            <a:r>
              <a:rPr lang="en-GB" dirty="0"/>
              <a:t>that one day every valley shall be exalted, every hill and mountain shall be made low, the rough places plains, and the crooked places will be made straight, and before the Lord will be revealed, and all flesh shall see it together.</a:t>
            </a:r>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4</a:t>
            </a:fld>
            <a:endParaRPr lang="en-GB"/>
          </a:p>
        </p:txBody>
      </p:sp>
    </p:spTree>
    <p:extLst>
      <p:ext uri="{BB962C8B-B14F-4D97-AF65-F5344CB8AC3E}">
        <p14:creationId xmlns:p14="http://schemas.microsoft.com/office/powerpoint/2010/main" val="3675616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How is it used in speech</a:t>
            </a:r>
            <a:r>
              <a:rPr lang="en-GB" sz="2800" dirty="0" smtClean="0"/>
              <a:t>? </a:t>
            </a:r>
            <a:r>
              <a:rPr lang="en-GB" sz="2800" b="1" dirty="0" smtClean="0">
                <a:solidFill>
                  <a:srgbClr val="FF0000"/>
                </a:solidFill>
              </a:rPr>
              <a:t>The Lord’s Prayer (Jesus Christ)</a:t>
            </a:r>
            <a:endParaRPr lang="en-GB" sz="2800" b="1" dirty="0">
              <a:solidFill>
                <a:srgbClr val="FF0000"/>
              </a:solidFill>
            </a:endParaRPr>
          </a:p>
        </p:txBody>
      </p:sp>
      <p:sp>
        <p:nvSpPr>
          <p:cNvPr id="3" name="Content Placeholder 2"/>
          <p:cNvSpPr>
            <a:spLocks noGrp="1"/>
          </p:cNvSpPr>
          <p:nvPr>
            <p:ph idx="1"/>
          </p:nvPr>
        </p:nvSpPr>
        <p:spPr/>
        <p:txBody>
          <a:bodyPr/>
          <a:lstStyle/>
          <a:p>
            <a:pPr lvl="1"/>
            <a:r>
              <a:rPr lang="en-GB" dirty="0" smtClean="0"/>
              <a:t>Our Father, who are in Heaven</a:t>
            </a:r>
          </a:p>
          <a:p>
            <a:pPr lvl="1"/>
            <a:r>
              <a:rPr lang="en-GB" dirty="0" smtClean="0"/>
              <a:t>Blessed be thy name</a:t>
            </a:r>
          </a:p>
          <a:p>
            <a:pPr lvl="1"/>
            <a:r>
              <a:rPr lang="en-GB" b="1" dirty="0" smtClean="0">
                <a:solidFill>
                  <a:srgbClr val="FF0000"/>
                </a:solidFill>
              </a:rPr>
              <a:t>Thy Kingdom </a:t>
            </a:r>
            <a:r>
              <a:rPr lang="en-GB" dirty="0" smtClean="0"/>
              <a:t>come</a:t>
            </a:r>
          </a:p>
          <a:p>
            <a:pPr lvl="1"/>
            <a:r>
              <a:rPr lang="en-GB" b="1" dirty="0" smtClean="0">
                <a:solidFill>
                  <a:srgbClr val="FF0000"/>
                </a:solidFill>
              </a:rPr>
              <a:t>Thy will </a:t>
            </a:r>
            <a:r>
              <a:rPr lang="en-GB" dirty="0" smtClean="0"/>
              <a:t>be done</a:t>
            </a:r>
          </a:p>
          <a:p>
            <a:pPr lvl="1"/>
            <a:r>
              <a:rPr lang="en-GB" b="1" dirty="0" smtClean="0">
                <a:solidFill>
                  <a:srgbClr val="FF0000"/>
                </a:solidFill>
              </a:rPr>
              <a:t>On Earth</a:t>
            </a:r>
          </a:p>
          <a:p>
            <a:pPr lvl="1"/>
            <a:r>
              <a:rPr lang="en-GB" dirty="0" smtClean="0"/>
              <a:t>As it is </a:t>
            </a:r>
            <a:r>
              <a:rPr lang="en-GB" b="1" dirty="0" smtClean="0">
                <a:solidFill>
                  <a:srgbClr val="FF0000"/>
                </a:solidFill>
              </a:rPr>
              <a:t>in heaven</a:t>
            </a:r>
          </a:p>
          <a:p>
            <a:pPr lvl="1"/>
            <a:r>
              <a:rPr lang="en-GB" dirty="0" smtClean="0"/>
              <a:t>Give us this day our daily bread</a:t>
            </a:r>
          </a:p>
          <a:p>
            <a:pPr lvl="1"/>
            <a:r>
              <a:rPr lang="en-GB" dirty="0" smtClean="0"/>
              <a:t>And </a:t>
            </a:r>
            <a:r>
              <a:rPr lang="en-GB" b="1" dirty="0" smtClean="0">
                <a:solidFill>
                  <a:srgbClr val="FF0000"/>
                </a:solidFill>
              </a:rPr>
              <a:t>forgive us our trespasses </a:t>
            </a:r>
          </a:p>
          <a:p>
            <a:pPr lvl="1"/>
            <a:r>
              <a:rPr lang="en-GB" dirty="0" smtClean="0"/>
              <a:t>As we </a:t>
            </a:r>
            <a:r>
              <a:rPr lang="en-GB" b="1" dirty="0" smtClean="0">
                <a:solidFill>
                  <a:srgbClr val="FF0000"/>
                </a:solidFill>
              </a:rPr>
              <a:t>forgive those who trespass </a:t>
            </a:r>
            <a:r>
              <a:rPr lang="en-GB" dirty="0" smtClean="0"/>
              <a:t>against us</a:t>
            </a:r>
          </a:p>
          <a:p>
            <a:pPr lvl="1"/>
            <a:r>
              <a:rPr lang="en-GB" dirty="0" smtClean="0"/>
              <a:t>And </a:t>
            </a:r>
            <a:r>
              <a:rPr lang="en-GB" b="1" dirty="0" smtClean="0">
                <a:solidFill>
                  <a:srgbClr val="FF0000"/>
                </a:solidFill>
              </a:rPr>
              <a:t>lead us </a:t>
            </a:r>
            <a:r>
              <a:rPr lang="en-GB" dirty="0" smtClean="0"/>
              <a:t>not into temptation </a:t>
            </a:r>
          </a:p>
          <a:p>
            <a:pPr lvl="1"/>
            <a:r>
              <a:rPr lang="en-GB" dirty="0" smtClean="0"/>
              <a:t>But </a:t>
            </a:r>
            <a:r>
              <a:rPr lang="en-GB" b="1" dirty="0" smtClean="0">
                <a:solidFill>
                  <a:srgbClr val="FF0000"/>
                </a:solidFill>
              </a:rPr>
              <a:t>deliver us </a:t>
            </a:r>
            <a:r>
              <a:rPr lang="en-GB" dirty="0" smtClean="0"/>
              <a:t>from all evil </a:t>
            </a:r>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5</a:t>
            </a:fld>
            <a:endParaRPr lang="en-GB"/>
          </a:p>
        </p:txBody>
      </p:sp>
    </p:spTree>
    <p:extLst>
      <p:ext uri="{BB962C8B-B14F-4D97-AF65-F5344CB8AC3E}">
        <p14:creationId xmlns:p14="http://schemas.microsoft.com/office/powerpoint/2010/main" val="19514237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it used in written form?</a:t>
            </a:r>
            <a:endParaRPr lang="en-GB" dirty="0"/>
          </a:p>
        </p:txBody>
      </p:sp>
      <p:sp>
        <p:nvSpPr>
          <p:cNvPr id="3" name="Content Placeholder 2"/>
          <p:cNvSpPr>
            <a:spLocks noGrp="1"/>
          </p:cNvSpPr>
          <p:nvPr>
            <p:ph idx="1"/>
          </p:nvPr>
        </p:nvSpPr>
        <p:spPr/>
        <p:txBody>
          <a:bodyPr>
            <a:normAutofit fontScale="92500" lnSpcReduction="20000"/>
          </a:bodyPr>
          <a:lstStyle/>
          <a:p>
            <a:pPr algn="just"/>
            <a:r>
              <a:rPr lang="en-GB" sz="1900" dirty="0" smtClean="0"/>
              <a:t>Job advertisements:-</a:t>
            </a:r>
          </a:p>
          <a:p>
            <a:pPr lvl="1" algn="just"/>
            <a:r>
              <a:rPr lang="en-GB" sz="1900" dirty="0" smtClean="0"/>
              <a:t>We are looking for candidates that have the ability to</a:t>
            </a:r>
          </a:p>
          <a:p>
            <a:pPr lvl="2" algn="just"/>
            <a:r>
              <a:rPr lang="en-GB" sz="1900" dirty="0" smtClean="0"/>
              <a:t>Speak fluently in English and Mandarin</a:t>
            </a:r>
          </a:p>
          <a:p>
            <a:pPr lvl="2" algn="just"/>
            <a:r>
              <a:rPr lang="en-GB" sz="1900" dirty="0" smtClean="0"/>
              <a:t>Type at 60 words per minute</a:t>
            </a:r>
          </a:p>
          <a:p>
            <a:pPr lvl="2" algn="just"/>
            <a:r>
              <a:rPr lang="en-GB" sz="1900" dirty="0" smtClean="0"/>
              <a:t>Use EXCEL, ACCESS and most Microsoft office applications expertly</a:t>
            </a:r>
          </a:p>
          <a:p>
            <a:pPr algn="just"/>
            <a:r>
              <a:rPr lang="en-GB" sz="1900" dirty="0" smtClean="0"/>
              <a:t>Note the use of 3 bare infinitives in the above extract</a:t>
            </a:r>
          </a:p>
          <a:p>
            <a:pPr lvl="1" algn="just"/>
            <a:r>
              <a:rPr lang="en-GB" sz="1900" dirty="0" smtClean="0"/>
              <a:t>Speak</a:t>
            </a:r>
          </a:p>
          <a:p>
            <a:pPr lvl="1" algn="just"/>
            <a:r>
              <a:rPr lang="en-GB" sz="1900" dirty="0" smtClean="0"/>
              <a:t>Type</a:t>
            </a:r>
          </a:p>
          <a:p>
            <a:pPr lvl="1" algn="just"/>
            <a:r>
              <a:rPr lang="en-GB" sz="1900" dirty="0" smtClean="0"/>
              <a:t>Use</a:t>
            </a:r>
          </a:p>
          <a:p>
            <a:pPr algn="just"/>
            <a:r>
              <a:rPr lang="en-GB" sz="1900" dirty="0" smtClean="0"/>
              <a:t>Thus, the convention is </a:t>
            </a:r>
            <a:r>
              <a:rPr lang="en-GB" sz="1900" b="1" i="1" u="sng" dirty="0" smtClean="0">
                <a:solidFill>
                  <a:srgbClr val="FF0000"/>
                </a:solidFill>
              </a:rPr>
              <a:t>bare infinitive</a:t>
            </a:r>
            <a:r>
              <a:rPr lang="en-GB" sz="1900" dirty="0" smtClean="0"/>
              <a:t>. However, in a different advert, the convention  could also be different. The most important rule is to stick with the convention and not apply multiple conventions. </a:t>
            </a:r>
          </a:p>
          <a:p>
            <a:pPr algn="just"/>
            <a:r>
              <a:rPr lang="en-GB" sz="1900" dirty="0" smtClean="0"/>
              <a:t>For example </a:t>
            </a:r>
          </a:p>
          <a:p>
            <a:pPr lvl="1" algn="just"/>
            <a:r>
              <a:rPr lang="en-GB" sz="1900" dirty="0" smtClean="0"/>
              <a:t>We are looking for candidates that have the ability to </a:t>
            </a:r>
            <a:r>
              <a:rPr lang="en-GB" sz="1900" b="1" dirty="0" smtClean="0">
                <a:solidFill>
                  <a:srgbClr val="FF0000"/>
                </a:solidFill>
              </a:rPr>
              <a:t>speak</a:t>
            </a:r>
            <a:r>
              <a:rPr lang="en-GB" sz="1900" dirty="0" smtClean="0"/>
              <a:t> fluently in English and Mandarin, as well as </a:t>
            </a:r>
            <a:r>
              <a:rPr lang="en-GB" sz="1900" b="1" dirty="0" smtClean="0">
                <a:solidFill>
                  <a:srgbClr val="FF0000"/>
                </a:solidFill>
              </a:rPr>
              <a:t>typing </a:t>
            </a:r>
            <a:r>
              <a:rPr lang="en-GB" sz="1900" dirty="0" smtClean="0"/>
              <a:t>at 60 words per minute, and </a:t>
            </a:r>
            <a:r>
              <a:rPr lang="en-GB" sz="1900" b="1" dirty="0" smtClean="0">
                <a:solidFill>
                  <a:srgbClr val="FF0000"/>
                </a:solidFill>
              </a:rPr>
              <a:t>be used to </a:t>
            </a:r>
            <a:r>
              <a:rPr lang="en-GB" sz="1900" dirty="0" smtClean="0"/>
              <a:t>EXCEL, ACCESS and most Microsoft office applications. </a:t>
            </a:r>
            <a:r>
              <a:rPr lang="en-GB" sz="1900" dirty="0" smtClean="0"/>
              <a:t>While </a:t>
            </a:r>
            <a:r>
              <a:rPr lang="en-GB" sz="1900" dirty="0" smtClean="0"/>
              <a:t>the grammar is acceptable it lacks rhythm and appear clumsy on the page. The original example looks professional and communicated extremely well.</a:t>
            </a:r>
          </a:p>
          <a:p>
            <a:pPr lvl="1"/>
            <a:endParaRPr lang="en-GB" sz="1900" dirty="0"/>
          </a:p>
          <a:p>
            <a:pPr lvl="1"/>
            <a:endParaRPr lang="en-GB" sz="1900" dirty="0" smtClean="0"/>
          </a:p>
          <a:p>
            <a:endParaRPr lang="en-GB" sz="2000" dirty="0" smtClean="0"/>
          </a:p>
          <a:p>
            <a:endParaRPr lang="en-GB" dirty="0"/>
          </a:p>
          <a:p>
            <a:endParaRPr lang="en-GB" dirty="0" smtClean="0"/>
          </a:p>
          <a:p>
            <a:endParaRPr lang="en-GB" dirty="0"/>
          </a:p>
          <a:p>
            <a:endParaRPr lang="en-GB" dirty="0"/>
          </a:p>
          <a:p>
            <a:endParaRPr lang="en-GB" dirty="0" smtClean="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6</a:t>
            </a:fld>
            <a:endParaRPr lang="en-GB"/>
          </a:p>
        </p:txBody>
      </p:sp>
    </p:spTree>
    <p:extLst>
      <p:ext uri="{BB962C8B-B14F-4D97-AF65-F5344CB8AC3E}">
        <p14:creationId xmlns:p14="http://schemas.microsoft.com/office/powerpoint/2010/main" val="18943767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it used in written form?</a:t>
            </a:r>
            <a:endParaRPr lang="en-GB" dirty="0"/>
          </a:p>
        </p:txBody>
      </p:sp>
      <p:sp>
        <p:nvSpPr>
          <p:cNvPr id="3" name="Content Placeholder 2"/>
          <p:cNvSpPr>
            <a:spLocks noGrp="1"/>
          </p:cNvSpPr>
          <p:nvPr>
            <p:ph idx="1"/>
          </p:nvPr>
        </p:nvSpPr>
        <p:spPr/>
        <p:txBody>
          <a:bodyPr>
            <a:normAutofit/>
          </a:bodyPr>
          <a:lstStyle/>
          <a:p>
            <a:r>
              <a:rPr lang="en-GB" dirty="0" smtClean="0"/>
              <a:t>Extract from Gantt chart example for organising a summer concert:-</a:t>
            </a:r>
          </a:p>
          <a:p>
            <a:pPr lvl="1"/>
            <a:r>
              <a:rPr lang="en-GB" b="1" dirty="0" smtClean="0">
                <a:solidFill>
                  <a:srgbClr val="FF0000"/>
                </a:solidFill>
              </a:rPr>
              <a:t>Email</a:t>
            </a:r>
            <a:r>
              <a:rPr lang="en-GB" dirty="0" smtClean="0"/>
              <a:t> bands</a:t>
            </a:r>
          </a:p>
          <a:p>
            <a:pPr lvl="1"/>
            <a:r>
              <a:rPr lang="en-GB" b="1" dirty="0" smtClean="0">
                <a:solidFill>
                  <a:srgbClr val="FF0000"/>
                </a:solidFill>
              </a:rPr>
              <a:t>Preview</a:t>
            </a:r>
            <a:r>
              <a:rPr lang="en-GB" dirty="0" smtClean="0"/>
              <a:t> bands</a:t>
            </a:r>
          </a:p>
          <a:p>
            <a:pPr lvl="1"/>
            <a:r>
              <a:rPr lang="en-GB" b="1" dirty="0" smtClean="0">
                <a:solidFill>
                  <a:srgbClr val="FF0000"/>
                </a:solidFill>
              </a:rPr>
              <a:t>Decide</a:t>
            </a:r>
            <a:r>
              <a:rPr lang="en-GB" dirty="0" smtClean="0"/>
              <a:t> on bands</a:t>
            </a:r>
          </a:p>
          <a:p>
            <a:pPr lvl="1"/>
            <a:r>
              <a:rPr lang="en-GB" b="1" dirty="0" smtClean="0">
                <a:solidFill>
                  <a:srgbClr val="FF0000"/>
                </a:solidFill>
              </a:rPr>
              <a:t>Research</a:t>
            </a:r>
            <a:r>
              <a:rPr lang="en-GB" dirty="0" smtClean="0"/>
              <a:t> venues</a:t>
            </a:r>
          </a:p>
          <a:p>
            <a:pPr lvl="1"/>
            <a:r>
              <a:rPr lang="en-GB" b="1" dirty="0" smtClean="0">
                <a:solidFill>
                  <a:srgbClr val="FF0000"/>
                </a:solidFill>
              </a:rPr>
              <a:t>Decide</a:t>
            </a:r>
            <a:r>
              <a:rPr lang="en-GB" dirty="0" smtClean="0"/>
              <a:t> on venue</a:t>
            </a:r>
          </a:p>
          <a:p>
            <a:pPr lvl="1"/>
            <a:r>
              <a:rPr lang="en-GB" b="1" dirty="0" smtClean="0">
                <a:solidFill>
                  <a:srgbClr val="FF0000"/>
                </a:solidFill>
              </a:rPr>
              <a:t>Review</a:t>
            </a:r>
            <a:r>
              <a:rPr lang="en-GB" dirty="0" smtClean="0"/>
              <a:t> contract</a:t>
            </a:r>
          </a:p>
          <a:p>
            <a:r>
              <a:rPr lang="en-GB" dirty="0" smtClean="0"/>
              <a:t>Thus, the convention is bare infinitive as this is the verb form used in each of the highlighted words above.</a:t>
            </a:r>
            <a:endParaRPr lang="en-GB" dirty="0"/>
          </a:p>
          <a:p>
            <a:endParaRPr lang="en-GB" dirty="0" smtClean="0"/>
          </a:p>
          <a:p>
            <a:pPr lvl="1"/>
            <a:endParaRPr lang="en-GB" dirty="0" smtClean="0"/>
          </a:p>
          <a:p>
            <a:pPr lvl="1"/>
            <a:endParaRPr lang="en-GB" dirty="0" smtClean="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7</a:t>
            </a:fld>
            <a:endParaRPr lang="en-GB"/>
          </a:p>
        </p:txBody>
      </p:sp>
    </p:spTree>
    <p:extLst>
      <p:ext uri="{BB962C8B-B14F-4D97-AF65-F5344CB8AC3E}">
        <p14:creationId xmlns:p14="http://schemas.microsoft.com/office/powerpoint/2010/main" val="2062504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it used in written form?</a:t>
            </a:r>
            <a:endParaRPr lang="en-GB" dirty="0"/>
          </a:p>
        </p:txBody>
      </p:sp>
      <p:sp>
        <p:nvSpPr>
          <p:cNvPr id="3" name="Content Placeholder 2"/>
          <p:cNvSpPr>
            <a:spLocks noGrp="1"/>
          </p:cNvSpPr>
          <p:nvPr>
            <p:ph idx="1"/>
          </p:nvPr>
        </p:nvSpPr>
        <p:spPr/>
        <p:txBody>
          <a:bodyPr>
            <a:normAutofit/>
          </a:bodyPr>
          <a:lstStyle/>
          <a:p>
            <a:r>
              <a:rPr lang="en-GB" dirty="0" smtClean="0"/>
              <a:t>Academic assignments</a:t>
            </a:r>
          </a:p>
          <a:p>
            <a:pPr lvl="1"/>
            <a:r>
              <a:rPr lang="en-GB" dirty="0" smtClean="0"/>
              <a:t>Reports</a:t>
            </a:r>
          </a:p>
          <a:p>
            <a:pPr lvl="1"/>
            <a:r>
              <a:rPr lang="en-GB" dirty="0" smtClean="0"/>
              <a:t>Essays</a:t>
            </a:r>
          </a:p>
          <a:p>
            <a:pPr lvl="1"/>
            <a:r>
              <a:rPr lang="en-GB" dirty="0" smtClean="0"/>
              <a:t>Presentations</a:t>
            </a:r>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855D50C7-EC36-449C-9F7F-8E6D0CE2E923}" type="slidenum">
              <a:rPr lang="en-GB" smtClean="0"/>
              <a:t>8</a:t>
            </a:fld>
            <a:endParaRPr lang="en-GB"/>
          </a:p>
        </p:txBody>
      </p:sp>
    </p:spTree>
    <p:extLst>
      <p:ext uri="{BB962C8B-B14F-4D97-AF65-F5344CB8AC3E}">
        <p14:creationId xmlns:p14="http://schemas.microsoft.com/office/powerpoint/2010/main" val="718223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TotalTime>
  <Words>1011</Words>
  <Application>Microsoft Office PowerPoint</Application>
  <PresentationFormat>Widescreen</PresentationFormat>
  <Paragraphs>95</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           </vt:lpstr>
      <vt:lpstr>What is meant by the term Parallel Structures?</vt:lpstr>
      <vt:lpstr>How is it used in speech? Extract from the Gettysburg address</vt:lpstr>
      <vt:lpstr>How is it used in speech? Extract from Martin Luther King Speech (1962) </vt:lpstr>
      <vt:lpstr>How is it used in speech? The Lord’s Prayer (Jesus Christ)</vt:lpstr>
      <vt:lpstr>How is it used in written form?</vt:lpstr>
      <vt:lpstr>How is it used in written form?</vt:lpstr>
      <vt:lpstr>How is it used in written form?</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 lecture series by David C. Williams Lecturer in EAP (English for Academic Purposes)  UWTSD Swansea campus 2019</dc:title>
  <dc:creator>David Charles Williams (International Centre)</dc:creator>
  <cp:lastModifiedBy>David Charles Williams (International Centre)</cp:lastModifiedBy>
  <cp:revision>25</cp:revision>
  <dcterms:created xsi:type="dcterms:W3CDTF">2019-11-21T11:14:16Z</dcterms:created>
  <dcterms:modified xsi:type="dcterms:W3CDTF">2020-10-29T13:25:00Z</dcterms:modified>
</cp:coreProperties>
</file>