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2952" y="-978"/>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ph garland" userId="ab0f83c1aab0d57c" providerId="LiveId" clId="{76D8B583-7CAA-4F22-A8A5-56777ED3C5A9}"/>
    <pc:docChg chg="undo custSel modSld">
      <pc:chgData name="joseph garland" userId="ab0f83c1aab0d57c" providerId="LiveId" clId="{76D8B583-7CAA-4F22-A8A5-56777ED3C5A9}" dt="2022-05-12T22:30:03.398" v="3026" actId="113"/>
      <pc:docMkLst>
        <pc:docMk/>
      </pc:docMkLst>
      <pc:sldChg chg="addSp delSp modSp mod">
        <pc:chgData name="joseph garland" userId="ab0f83c1aab0d57c" providerId="LiveId" clId="{76D8B583-7CAA-4F22-A8A5-56777ED3C5A9}" dt="2022-05-12T22:30:03.398" v="3026" actId="113"/>
        <pc:sldMkLst>
          <pc:docMk/>
          <pc:sldMk cId="1032727246" sldId="256"/>
        </pc:sldMkLst>
        <pc:spChg chg="mod">
          <ac:chgData name="joseph garland" userId="ab0f83c1aab0d57c" providerId="LiveId" clId="{76D8B583-7CAA-4F22-A8A5-56777ED3C5A9}" dt="2022-05-12T22:22:01.857" v="2934" actId="1076"/>
          <ac:spMkLst>
            <pc:docMk/>
            <pc:sldMk cId="1032727246" sldId="256"/>
            <ac:spMk id="7" creationId="{00000000-0000-0000-0000-000000000000}"/>
          </ac:spMkLst>
        </pc:spChg>
        <pc:spChg chg="mod">
          <ac:chgData name="joseph garland" userId="ab0f83c1aab0d57c" providerId="LiveId" clId="{76D8B583-7CAA-4F22-A8A5-56777ED3C5A9}" dt="2022-05-12T22:27:01.539" v="3010" actId="20577"/>
          <ac:spMkLst>
            <pc:docMk/>
            <pc:sldMk cId="1032727246" sldId="256"/>
            <ac:spMk id="9" creationId="{00000000-0000-0000-0000-000000000000}"/>
          </ac:spMkLst>
        </pc:spChg>
        <pc:spChg chg="del mod">
          <ac:chgData name="joseph garland" userId="ab0f83c1aab0d57c" providerId="LiveId" clId="{76D8B583-7CAA-4F22-A8A5-56777ED3C5A9}" dt="2022-05-12T21:26:51.012" v="1231" actId="478"/>
          <ac:spMkLst>
            <pc:docMk/>
            <pc:sldMk cId="1032727246" sldId="256"/>
            <ac:spMk id="12" creationId="{00000000-0000-0000-0000-000000000000}"/>
          </ac:spMkLst>
        </pc:spChg>
        <pc:spChg chg="del">
          <ac:chgData name="joseph garland" userId="ab0f83c1aab0d57c" providerId="LiveId" clId="{76D8B583-7CAA-4F22-A8A5-56777ED3C5A9}" dt="2022-05-12T22:17:58.977" v="2892" actId="478"/>
          <ac:spMkLst>
            <pc:docMk/>
            <pc:sldMk cId="1032727246" sldId="256"/>
            <ac:spMk id="13" creationId="{00000000-0000-0000-0000-000000000000}"/>
          </ac:spMkLst>
        </pc:spChg>
        <pc:spChg chg="mod">
          <ac:chgData name="joseph garland" userId="ab0f83c1aab0d57c" providerId="LiveId" clId="{76D8B583-7CAA-4F22-A8A5-56777ED3C5A9}" dt="2022-05-12T21:48:24.126" v="1968" actId="1076"/>
          <ac:spMkLst>
            <pc:docMk/>
            <pc:sldMk cId="1032727246" sldId="256"/>
            <ac:spMk id="14" creationId="{00000000-0000-0000-0000-000000000000}"/>
          </ac:spMkLst>
        </pc:spChg>
        <pc:spChg chg="add del mod">
          <ac:chgData name="joseph garland" userId="ab0f83c1aab0d57c" providerId="LiveId" clId="{76D8B583-7CAA-4F22-A8A5-56777ED3C5A9}" dt="2022-05-12T21:42:58.620" v="1720" actId="1076"/>
          <ac:spMkLst>
            <pc:docMk/>
            <pc:sldMk cId="1032727246" sldId="256"/>
            <ac:spMk id="17" creationId="{00000000-0000-0000-0000-000000000000}"/>
          </ac:spMkLst>
        </pc:spChg>
        <pc:spChg chg="mod">
          <ac:chgData name="joseph garland" userId="ab0f83c1aab0d57c" providerId="LiveId" clId="{76D8B583-7CAA-4F22-A8A5-56777ED3C5A9}" dt="2022-05-12T21:54:52.687" v="2412" actId="20577"/>
          <ac:spMkLst>
            <pc:docMk/>
            <pc:sldMk cId="1032727246" sldId="256"/>
            <ac:spMk id="18" creationId="{00000000-0000-0000-0000-000000000000}"/>
          </ac:spMkLst>
        </pc:spChg>
        <pc:spChg chg="mod">
          <ac:chgData name="joseph garland" userId="ab0f83c1aab0d57c" providerId="LiveId" clId="{76D8B583-7CAA-4F22-A8A5-56777ED3C5A9}" dt="2022-05-12T22:28:04.996" v="3023" actId="20577"/>
          <ac:spMkLst>
            <pc:docMk/>
            <pc:sldMk cId="1032727246" sldId="256"/>
            <ac:spMk id="22" creationId="{00000000-0000-0000-0000-000000000000}"/>
          </ac:spMkLst>
        </pc:spChg>
        <pc:spChg chg="mod">
          <ac:chgData name="joseph garland" userId="ab0f83c1aab0d57c" providerId="LiveId" clId="{76D8B583-7CAA-4F22-A8A5-56777ED3C5A9}" dt="2022-05-12T22:19:14.836" v="2912" actId="1076"/>
          <ac:spMkLst>
            <pc:docMk/>
            <pc:sldMk cId="1032727246" sldId="256"/>
            <ac:spMk id="23" creationId="{00000000-0000-0000-0000-000000000000}"/>
          </ac:spMkLst>
        </pc:spChg>
        <pc:spChg chg="mod">
          <ac:chgData name="joseph garland" userId="ab0f83c1aab0d57c" providerId="LiveId" clId="{76D8B583-7CAA-4F22-A8A5-56777ED3C5A9}" dt="2022-05-12T22:27:54.723" v="3021" actId="20577"/>
          <ac:spMkLst>
            <pc:docMk/>
            <pc:sldMk cId="1032727246" sldId="256"/>
            <ac:spMk id="24" creationId="{00000000-0000-0000-0000-000000000000}"/>
          </ac:spMkLst>
        </pc:spChg>
        <pc:spChg chg="del mod">
          <ac:chgData name="joseph garland" userId="ab0f83c1aab0d57c" providerId="LiveId" clId="{76D8B583-7CAA-4F22-A8A5-56777ED3C5A9}" dt="2022-05-12T21:57:29.892" v="2438" actId="478"/>
          <ac:spMkLst>
            <pc:docMk/>
            <pc:sldMk cId="1032727246" sldId="256"/>
            <ac:spMk id="25" creationId="{00000000-0000-0000-0000-000000000000}"/>
          </ac:spMkLst>
        </pc:spChg>
        <pc:spChg chg="del">
          <ac:chgData name="joseph garland" userId="ab0f83c1aab0d57c" providerId="LiveId" clId="{76D8B583-7CAA-4F22-A8A5-56777ED3C5A9}" dt="2022-05-12T22:00:34.937" v="2544" actId="478"/>
          <ac:spMkLst>
            <pc:docMk/>
            <pc:sldMk cId="1032727246" sldId="256"/>
            <ac:spMk id="26" creationId="{00000000-0000-0000-0000-000000000000}"/>
          </ac:spMkLst>
        </pc:spChg>
        <pc:spChg chg="del">
          <ac:chgData name="joseph garland" userId="ab0f83c1aab0d57c" providerId="LiveId" clId="{76D8B583-7CAA-4F22-A8A5-56777ED3C5A9}" dt="2022-05-12T22:19:31.607" v="2914" actId="478"/>
          <ac:spMkLst>
            <pc:docMk/>
            <pc:sldMk cId="1032727246" sldId="256"/>
            <ac:spMk id="28" creationId="{00000000-0000-0000-0000-000000000000}"/>
          </ac:spMkLst>
        </pc:spChg>
        <pc:spChg chg="del">
          <ac:chgData name="joseph garland" userId="ab0f83c1aab0d57c" providerId="LiveId" clId="{76D8B583-7CAA-4F22-A8A5-56777ED3C5A9}" dt="2022-05-12T22:12:28.623" v="2797" actId="478"/>
          <ac:spMkLst>
            <pc:docMk/>
            <pc:sldMk cId="1032727246" sldId="256"/>
            <ac:spMk id="32" creationId="{00000000-0000-0000-0000-000000000000}"/>
          </ac:spMkLst>
        </pc:spChg>
        <pc:spChg chg="del mod">
          <ac:chgData name="joseph garland" userId="ab0f83c1aab0d57c" providerId="LiveId" clId="{76D8B583-7CAA-4F22-A8A5-56777ED3C5A9}" dt="2022-05-12T22:19:36.242" v="2916" actId="478"/>
          <ac:spMkLst>
            <pc:docMk/>
            <pc:sldMk cId="1032727246" sldId="256"/>
            <ac:spMk id="37" creationId="{00000000-0000-0000-0000-000000000000}"/>
          </ac:spMkLst>
        </pc:spChg>
        <pc:spChg chg="del">
          <ac:chgData name="joseph garland" userId="ab0f83c1aab0d57c" providerId="LiveId" clId="{76D8B583-7CAA-4F22-A8A5-56777ED3C5A9}" dt="2022-05-12T22:19:39.018" v="2917" actId="478"/>
          <ac:spMkLst>
            <pc:docMk/>
            <pc:sldMk cId="1032727246" sldId="256"/>
            <ac:spMk id="38" creationId="{00000000-0000-0000-0000-000000000000}"/>
          </ac:spMkLst>
        </pc:spChg>
        <pc:spChg chg="del">
          <ac:chgData name="joseph garland" userId="ab0f83c1aab0d57c" providerId="LiveId" clId="{76D8B583-7CAA-4F22-A8A5-56777ED3C5A9}" dt="2022-05-12T22:19:41.686" v="2918" actId="478"/>
          <ac:spMkLst>
            <pc:docMk/>
            <pc:sldMk cId="1032727246" sldId="256"/>
            <ac:spMk id="39" creationId="{00000000-0000-0000-0000-000000000000}"/>
          </ac:spMkLst>
        </pc:spChg>
        <pc:spChg chg="del">
          <ac:chgData name="joseph garland" userId="ab0f83c1aab0d57c" providerId="LiveId" clId="{76D8B583-7CAA-4F22-A8A5-56777ED3C5A9}" dt="2022-05-12T22:19:29.342" v="2913" actId="478"/>
          <ac:spMkLst>
            <pc:docMk/>
            <pc:sldMk cId="1032727246" sldId="256"/>
            <ac:spMk id="41" creationId="{00000000-0000-0000-0000-000000000000}"/>
          </ac:spMkLst>
        </pc:spChg>
        <pc:spChg chg="add del mod">
          <ac:chgData name="joseph garland" userId="ab0f83c1aab0d57c" providerId="LiveId" clId="{76D8B583-7CAA-4F22-A8A5-56777ED3C5A9}" dt="2022-05-12T21:50:25.249" v="2126" actId="20577"/>
          <ac:spMkLst>
            <pc:docMk/>
            <pc:sldMk cId="1032727246" sldId="256"/>
            <ac:spMk id="45" creationId="{00000000-0000-0000-0000-000000000000}"/>
          </ac:spMkLst>
        </pc:spChg>
        <pc:spChg chg="add mod">
          <ac:chgData name="joseph garland" userId="ab0f83c1aab0d57c" providerId="LiveId" clId="{76D8B583-7CAA-4F22-A8A5-56777ED3C5A9}" dt="2022-05-12T22:30:03.398" v="3026" actId="113"/>
          <ac:spMkLst>
            <pc:docMk/>
            <pc:sldMk cId="1032727246" sldId="256"/>
            <ac:spMk id="51" creationId="{8C4334A0-331B-DBC2-22A8-524898C9FB71}"/>
          </ac:spMkLst>
        </pc:spChg>
        <pc:graphicFrameChg chg="del">
          <ac:chgData name="joseph garland" userId="ab0f83c1aab0d57c" providerId="LiveId" clId="{76D8B583-7CAA-4F22-A8A5-56777ED3C5A9}" dt="2022-05-12T21:22:00.438" v="996" actId="478"/>
          <ac:graphicFrameMkLst>
            <pc:docMk/>
            <pc:sldMk cId="1032727246" sldId="256"/>
            <ac:graphicFrameMk id="11" creationId="{00000000-0000-0000-0000-000000000000}"/>
          </ac:graphicFrameMkLst>
        </pc:graphicFrameChg>
        <pc:graphicFrameChg chg="del">
          <ac:chgData name="joseph garland" userId="ab0f83c1aab0d57c" providerId="LiveId" clId="{76D8B583-7CAA-4F22-A8A5-56777ED3C5A9}" dt="2022-05-12T21:57:19.651" v="2436" actId="478"/>
          <ac:graphicFrameMkLst>
            <pc:docMk/>
            <pc:sldMk cId="1032727246" sldId="256"/>
            <ac:graphicFrameMk id="27" creationId="{00000000-0000-0000-0000-000000000000}"/>
          </ac:graphicFrameMkLst>
        </pc:graphicFrameChg>
        <pc:picChg chg="del">
          <ac:chgData name="joseph garland" userId="ab0f83c1aab0d57c" providerId="LiveId" clId="{76D8B583-7CAA-4F22-A8A5-56777ED3C5A9}" dt="2022-05-12T21:45:18.584" v="1946" actId="478"/>
          <ac:picMkLst>
            <pc:docMk/>
            <pc:sldMk cId="1032727246" sldId="256"/>
            <ac:picMk id="10" creationId="{00000000-0000-0000-0000-000000000000}"/>
          </ac:picMkLst>
        </pc:picChg>
        <pc:picChg chg="del">
          <ac:chgData name="joseph garland" userId="ab0f83c1aab0d57c" providerId="LiveId" clId="{76D8B583-7CAA-4F22-A8A5-56777ED3C5A9}" dt="2022-05-12T21:43:34.110" v="1721" actId="478"/>
          <ac:picMkLst>
            <pc:docMk/>
            <pc:sldMk cId="1032727246" sldId="256"/>
            <ac:picMk id="15" creationId="{00000000-0000-0000-0000-000000000000}"/>
          </ac:picMkLst>
        </pc:picChg>
        <pc:picChg chg="add del">
          <ac:chgData name="joseph garland" userId="ab0f83c1aab0d57c" providerId="LiveId" clId="{76D8B583-7CAA-4F22-A8A5-56777ED3C5A9}" dt="2022-05-12T21:41:10.538" v="1402" actId="478"/>
          <ac:picMkLst>
            <pc:docMk/>
            <pc:sldMk cId="1032727246" sldId="256"/>
            <ac:picMk id="19" creationId="{00000000-0000-0000-0000-000000000000}"/>
          </ac:picMkLst>
        </pc:picChg>
        <pc:picChg chg="del">
          <ac:chgData name="joseph garland" userId="ab0f83c1aab0d57c" providerId="LiveId" clId="{76D8B583-7CAA-4F22-A8A5-56777ED3C5A9}" dt="2022-05-12T21:39:40.792" v="1391" actId="478"/>
          <ac:picMkLst>
            <pc:docMk/>
            <pc:sldMk cId="1032727246" sldId="256"/>
            <ac:picMk id="20" creationId="{00000000-0000-0000-0000-000000000000}"/>
          </ac:picMkLst>
        </pc:picChg>
        <pc:picChg chg="del">
          <ac:chgData name="joseph garland" userId="ab0f83c1aab0d57c" providerId="LiveId" clId="{76D8B583-7CAA-4F22-A8A5-56777ED3C5A9}" dt="2022-05-12T21:51:19.395" v="2127" actId="478"/>
          <ac:picMkLst>
            <pc:docMk/>
            <pc:sldMk cId="1032727246" sldId="256"/>
            <ac:picMk id="21" creationId="{00000000-0000-0000-0000-000000000000}"/>
          </ac:picMkLst>
        </pc:picChg>
        <pc:picChg chg="add mod">
          <ac:chgData name="joseph garland" userId="ab0f83c1aab0d57c" providerId="LiveId" clId="{76D8B583-7CAA-4F22-A8A5-56777ED3C5A9}" dt="2022-05-12T21:39:53.309" v="1393" actId="1076"/>
          <ac:picMkLst>
            <pc:docMk/>
            <pc:sldMk cId="1032727246" sldId="256"/>
            <ac:picMk id="44" creationId="{C356E1C7-56C8-FC9F-8241-1138852969CB}"/>
          </ac:picMkLst>
        </pc:picChg>
        <pc:picChg chg="add del mod">
          <ac:chgData name="joseph garland" userId="ab0f83c1aab0d57c" providerId="LiveId" clId="{76D8B583-7CAA-4F22-A8A5-56777ED3C5A9}" dt="2022-05-12T21:41:06.205" v="1399"/>
          <ac:picMkLst>
            <pc:docMk/>
            <pc:sldMk cId="1032727246" sldId="256"/>
            <ac:picMk id="46" creationId="{0EC6C397-ADF8-8AC9-4018-9A8D3C016323}"/>
          </ac:picMkLst>
        </pc:picChg>
        <pc:picChg chg="add mod">
          <ac:chgData name="joseph garland" userId="ab0f83c1aab0d57c" providerId="LiveId" clId="{76D8B583-7CAA-4F22-A8A5-56777ED3C5A9}" dt="2022-05-12T22:21:49.954" v="2932" actId="1076"/>
          <ac:picMkLst>
            <pc:docMk/>
            <pc:sldMk cId="1032727246" sldId="256"/>
            <ac:picMk id="47" creationId="{81BF7712-BFD5-AF5C-805A-4EFF3D961642}"/>
          </ac:picMkLst>
        </pc:picChg>
        <pc:picChg chg="add mod">
          <ac:chgData name="joseph garland" userId="ab0f83c1aab0d57c" providerId="LiveId" clId="{76D8B583-7CAA-4F22-A8A5-56777ED3C5A9}" dt="2022-05-12T21:43:41.350" v="1723" actId="1076"/>
          <ac:picMkLst>
            <pc:docMk/>
            <pc:sldMk cId="1032727246" sldId="256"/>
            <ac:picMk id="48" creationId="{17DF4131-C869-61A7-0E6B-61AB92691642}"/>
          </ac:picMkLst>
        </pc:picChg>
        <pc:picChg chg="add mod modCrop">
          <ac:chgData name="joseph garland" userId="ab0f83c1aab0d57c" providerId="LiveId" clId="{76D8B583-7CAA-4F22-A8A5-56777ED3C5A9}" dt="2022-05-12T21:48:59.497" v="1974" actId="1076"/>
          <ac:picMkLst>
            <pc:docMk/>
            <pc:sldMk cId="1032727246" sldId="256"/>
            <ac:picMk id="49" creationId="{3416C9FE-EAAB-DF14-A292-E31881659D28}"/>
          </ac:picMkLst>
        </pc:picChg>
        <pc:picChg chg="add mod">
          <ac:chgData name="joseph garland" userId="ab0f83c1aab0d57c" providerId="LiveId" clId="{76D8B583-7CAA-4F22-A8A5-56777ED3C5A9}" dt="2022-05-12T21:53:56.896" v="2397" actId="1076"/>
          <ac:picMkLst>
            <pc:docMk/>
            <pc:sldMk cId="1032727246" sldId="256"/>
            <ac:picMk id="50" creationId="{9A15DE09-9D76-A5AE-3F70-4ECE4265A7D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5/12/2022</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301834"/>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Effects of Oil Cleanliness in Baler Equipment Within Electrolytic Tinning </a:t>
            </a:r>
          </a:p>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Line 5</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Joseph John Garland</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Thorn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310" y="6225179"/>
            <a:ext cx="6415087" cy="238333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AU" altLang="en-US" sz="2800" dirty="0"/>
              <a:t>Over the course of 2021 Electrolytic Tinning Line 5 (ETL5) had experienced an extremely high frequency of downtime related to scrap Baler malfunctions caused by poor oil cleanliness.</a:t>
            </a:r>
          </a:p>
          <a:p>
            <a:pPr>
              <a:spcBef>
                <a:spcPct val="50000"/>
              </a:spcBef>
            </a:pPr>
            <a:r>
              <a:rPr lang="en-AU" altLang="en-US" sz="2800" dirty="0"/>
              <a:t>A thorough investigation was carried out in-order to identify and eliminate the source of contamination within the Baler hydraulic system. Appropriate measures were then carried out to improve the oil cleanliness within the system and prevent the likelihood of the problem re-occurring.</a:t>
            </a:r>
          </a:p>
          <a:p>
            <a:pPr>
              <a:spcBef>
                <a:spcPct val="50000"/>
              </a:spcBef>
            </a:pPr>
            <a:r>
              <a:rPr lang="en-AU" altLang="en-US" sz="2800" dirty="0"/>
              <a:t>The DMAIC methodology was implemented during the project as a way of accessing and improving the problem on ETL 5. </a:t>
            </a:r>
          </a:p>
          <a:p>
            <a:pPr>
              <a:lnSpc>
                <a:spcPct val="200000"/>
              </a:lnSpc>
              <a:spcBef>
                <a:spcPct val="50000"/>
              </a:spcBef>
            </a:pPr>
            <a:r>
              <a:rPr lang="en-AU" altLang="en-US" sz="3600" b="1" dirty="0"/>
              <a:t>Project Aims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Reduction of ETL 5 costs &amp; down time related to baler problems.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Identify and solve the cause of the problem.</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Implement appropriate measures to combat the problem and for prevention of re-occurrence. </a:t>
            </a:r>
          </a:p>
          <a:p>
            <a:pPr>
              <a:lnSpc>
                <a:spcPct val="150000"/>
              </a:lnSpc>
              <a:spcBef>
                <a:spcPct val="50000"/>
              </a:spcBef>
            </a:pPr>
            <a:r>
              <a:rPr lang="en-US" altLang="en-US" sz="3600" b="1" dirty="0"/>
              <a:t>Oil Cleanliness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Imperative to effective operation of hydraulic systems.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Oil contamination the cause for +80% of hydraulic system failures.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Poor oil cleanliness can lead to failure of equipment such as pumps, seals, filters and valves.</a:t>
            </a:r>
          </a:p>
          <a:p>
            <a:pPr>
              <a:lnSpc>
                <a:spcPct val="150000"/>
              </a:lnSpc>
              <a:spcBef>
                <a:spcPct val="50000"/>
              </a:spcBef>
            </a:pPr>
            <a:r>
              <a:rPr lang="en-US" altLang="en-US" sz="3600" b="1" dirty="0">
                <a:latin typeface="Arial" panose="020B0604020202020204" pitchFamily="34" charset="0"/>
                <a:cs typeface="Arial" panose="020B0604020202020204" pitchFamily="34" charset="0"/>
              </a:rPr>
              <a:t>Business Risks </a:t>
            </a:r>
          </a:p>
          <a:p>
            <a:pPr marL="457200" indent="-457200">
              <a:buFont typeface="Arial" panose="020B0604020202020204" pitchFamily="34" charset="0"/>
              <a:buChar char="•"/>
            </a:pPr>
            <a:r>
              <a:rPr lang="en-GB" sz="2800" dirty="0"/>
              <a:t>Reduced line output.</a:t>
            </a:r>
          </a:p>
          <a:p>
            <a:pPr marL="457200" indent="-457200">
              <a:buFont typeface="Arial" panose="020B0604020202020204" pitchFamily="34" charset="0"/>
              <a:buChar char="•"/>
            </a:pPr>
            <a:r>
              <a:rPr lang="en-GB" sz="2800" dirty="0"/>
              <a:t>Costly material wastage due to unscheduled downtime.</a:t>
            </a:r>
          </a:p>
          <a:p>
            <a:pPr marL="457200" indent="-457200">
              <a:buFont typeface="Arial" panose="020B0604020202020204" pitchFamily="34" charset="0"/>
              <a:buChar char="•"/>
            </a:pPr>
            <a:r>
              <a:rPr lang="en-GB" sz="2800" dirty="0"/>
              <a:t>Unable to meet customer order deadlines.</a:t>
            </a:r>
          </a:p>
          <a:p>
            <a:pPr marL="457200" indent="-457200">
              <a:buFont typeface="Arial" panose="020B0604020202020204" pitchFamily="34" charset="0"/>
              <a:buChar char="•"/>
            </a:pPr>
            <a:r>
              <a:rPr lang="en-GB" sz="2800" dirty="0"/>
              <a:t>Damage to company reputation. </a:t>
            </a:r>
          </a:p>
          <a:p>
            <a:pPr marL="457200" indent="-457200">
              <a:buFont typeface="Arial" panose="020B0604020202020204" pitchFamily="34" charset="0"/>
              <a:buChar char="•"/>
            </a:pPr>
            <a:r>
              <a:rPr lang="en-GB" sz="2800" dirty="0"/>
              <a:t>Potentially costly repairs needed to baler equipment.</a:t>
            </a:r>
          </a:p>
          <a:p>
            <a:pPr>
              <a:spcBef>
                <a:spcPct val="50000"/>
              </a:spcBef>
            </a:pPr>
            <a:endParaRPr lang="en-US" altLang="en-US" sz="3600" b="1" dirty="0">
              <a:latin typeface="Arial" panose="020B0604020202020204" pitchFamily="34" charset="0"/>
              <a:cs typeface="Arial" panose="020B0604020202020204" pitchFamily="34" charset="0"/>
            </a:endParaRPr>
          </a:p>
        </p:txBody>
      </p:sp>
      <p:sp>
        <p:nvSpPr>
          <p:cNvPr id="14" name="Text Box 19"/>
          <p:cNvSpPr txBox="1">
            <a:spLocks noChangeArrowheads="1"/>
          </p:cNvSpPr>
          <p:nvPr/>
        </p:nvSpPr>
        <p:spPr bwMode="auto">
          <a:xfrm>
            <a:off x="7223019" y="22217075"/>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Oil cleanliness readings taken throughout the course of the project in accordance to ISO 4406:99</a:t>
            </a:r>
          </a:p>
        </p:txBody>
      </p:sp>
      <p:sp>
        <p:nvSpPr>
          <p:cNvPr id="16" name="Text Box 16"/>
          <p:cNvSpPr txBox="1">
            <a:spLocks noChangeArrowheads="1"/>
          </p:cNvSpPr>
          <p:nvPr/>
        </p:nvSpPr>
        <p:spPr bwMode="auto">
          <a:xfrm>
            <a:off x="7732149" y="13152629"/>
            <a:ext cx="5638800" cy="148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a:latin typeface="Times New Roman" charset="0"/>
              </a:rPr>
              <a:t>Captions can also go below the image.  Make sure to use a large resolution photo.  Web photos / Internet photos are usually really bad looking on a poster. Photo reproduced from [2].</a:t>
            </a:r>
          </a:p>
        </p:txBody>
      </p:sp>
      <p:sp>
        <p:nvSpPr>
          <p:cNvPr id="17" name="Text Box 21"/>
          <p:cNvSpPr txBox="1">
            <a:spLocks noChangeArrowheads="1"/>
          </p:cNvSpPr>
          <p:nvPr/>
        </p:nvSpPr>
        <p:spPr bwMode="auto">
          <a:xfrm>
            <a:off x="10396715" y="6927559"/>
            <a:ext cx="2825750" cy="1498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Severely contamination Pall 3 micron filter being changed on ETL 5 Baler </a:t>
            </a:r>
          </a:p>
        </p:txBody>
      </p:sp>
      <p:sp>
        <p:nvSpPr>
          <p:cNvPr id="18" name="Text Box 27"/>
          <p:cNvSpPr txBox="1">
            <a:spLocks noChangeArrowheads="1"/>
          </p:cNvSpPr>
          <p:nvPr/>
        </p:nvSpPr>
        <p:spPr bwMode="auto">
          <a:xfrm>
            <a:off x="6687019" y="15738813"/>
            <a:ext cx="2613025" cy="18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ISO 4406:99 Oil Cleanliness Chart Example for Classification of Oil Samples</a:t>
            </a:r>
          </a:p>
        </p:txBody>
      </p:sp>
      <p:sp>
        <p:nvSpPr>
          <p:cNvPr id="22" name="Text Box 10"/>
          <p:cNvSpPr txBox="1">
            <a:spLocks noChangeArrowheads="1"/>
          </p:cNvSpPr>
          <p:nvPr/>
        </p:nvSpPr>
        <p:spPr bwMode="auto">
          <a:xfrm>
            <a:off x="14704208" y="17109160"/>
            <a:ext cx="6415088" cy="3889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marL="457200" indent="-457200">
              <a:spcBef>
                <a:spcPct val="50000"/>
              </a:spcBef>
              <a:buFont typeface="Arial" panose="020B0604020202020204" pitchFamily="34" charset="0"/>
              <a:buChar char="•"/>
            </a:pPr>
            <a:r>
              <a:rPr lang="en-US" altLang="en-US" sz="2800" dirty="0"/>
              <a:t>Engineers Grant Markham, Andrew </a:t>
            </a:r>
            <a:r>
              <a:rPr lang="en-US" altLang="en-US" sz="2800" dirty="0" err="1"/>
              <a:t>Badham</a:t>
            </a:r>
            <a:r>
              <a:rPr lang="en-US" altLang="en-US" sz="2800" dirty="0"/>
              <a:t>, Callum </a:t>
            </a:r>
            <a:r>
              <a:rPr lang="en-US" altLang="en-US" sz="2800" dirty="0" err="1"/>
              <a:t>Mcdonald</a:t>
            </a:r>
            <a:r>
              <a:rPr lang="en-US" altLang="en-US" sz="2800" dirty="0"/>
              <a:t>, Greg </a:t>
            </a:r>
            <a:r>
              <a:rPr lang="en-US" altLang="en-US" sz="2800" dirty="0" err="1"/>
              <a:t>Fortey</a:t>
            </a:r>
            <a:r>
              <a:rPr lang="en-US" altLang="en-US" sz="2800" dirty="0"/>
              <a:t>, Peter Temple and Leigh Norman.</a:t>
            </a:r>
          </a:p>
          <a:p>
            <a:pPr marL="457200" indent="-457200">
              <a:buFont typeface="Arial" panose="020B0604020202020204" pitchFamily="34" charset="0"/>
              <a:buChar char="•"/>
            </a:pPr>
            <a:r>
              <a:rPr lang="en-US" altLang="en-US" sz="2800" dirty="0"/>
              <a:t>Area 3 Mechanical &amp; Electrical day craft.</a:t>
            </a:r>
          </a:p>
        </p:txBody>
      </p:sp>
      <p:sp>
        <p:nvSpPr>
          <p:cNvPr id="23" name="Text Box 11"/>
          <p:cNvSpPr txBox="1">
            <a:spLocks noChangeArrowheads="1"/>
          </p:cNvSpPr>
          <p:nvPr/>
        </p:nvSpPr>
        <p:spPr bwMode="auto">
          <a:xfrm>
            <a:off x="14704209" y="25496805"/>
            <a:ext cx="6415087" cy="3997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endParaRPr lang="en-GB" sz="1800" i="1" dirty="0"/>
          </a:p>
          <a:p>
            <a:pPr marL="171450" indent="-171450">
              <a:lnSpc>
                <a:spcPct val="150000"/>
              </a:lnSpc>
              <a:buFont typeface="Arial" panose="020B0604020202020204" pitchFamily="34" charset="0"/>
              <a:buChar char="•"/>
            </a:pPr>
            <a:r>
              <a:rPr lang="en-GB" sz="1800" dirty="0" err="1">
                <a:solidFill>
                  <a:srgbClr val="000000"/>
                </a:solidFill>
                <a:effectLst/>
                <a:ea typeface="Calibri" panose="020F0502020204030204" pitchFamily="34" charset="0"/>
                <a:cs typeface="Times New Roman" panose="02020603050405020304" pitchFamily="18" charset="0"/>
              </a:rPr>
              <a:t>Hoeg</a:t>
            </a:r>
            <a:r>
              <a:rPr lang="en-GB" sz="1800" dirty="0">
                <a:solidFill>
                  <a:srgbClr val="000000"/>
                </a:solidFill>
                <a:effectLst/>
                <a:ea typeface="Calibri" panose="020F0502020204030204" pitchFamily="34" charset="0"/>
                <a:cs typeface="Times New Roman" panose="02020603050405020304" pitchFamily="18" charset="0"/>
              </a:rPr>
              <a:t>, A., 2012. </a:t>
            </a:r>
            <a:r>
              <a:rPr lang="en-GB" sz="1800" i="1" dirty="0">
                <a:solidFill>
                  <a:srgbClr val="000000"/>
                </a:solidFill>
                <a:effectLst/>
                <a:ea typeface="Calibri" panose="020F0502020204030204" pitchFamily="34" charset="0"/>
                <a:cs typeface="Times New Roman" panose="02020603050405020304" pitchFamily="18" charset="0"/>
              </a:rPr>
              <a:t>ISO 4406: What Do Those Numbers Mean in the ISO Cleanliness Codes?</a:t>
            </a:r>
          </a:p>
          <a:p>
            <a:pPr marL="171450" indent="-171450">
              <a:lnSpc>
                <a:spcPct val="150000"/>
              </a:lnSpc>
              <a:buFont typeface="Arial" panose="020B0604020202020204" pitchFamily="34" charset="0"/>
              <a:buChar char="•"/>
            </a:pPr>
            <a:r>
              <a:rPr lang="en-GB" sz="1800" dirty="0">
                <a:solidFill>
                  <a:srgbClr val="000000"/>
                </a:solidFill>
                <a:effectLst/>
                <a:ea typeface="Calibri" panose="020F0502020204030204" pitchFamily="34" charset="0"/>
                <a:cs typeface="Times New Roman" panose="02020603050405020304" pitchFamily="18" charset="0"/>
              </a:rPr>
              <a:t>Wit, A., 2019. </a:t>
            </a:r>
            <a:r>
              <a:rPr lang="en-GB" sz="1800" i="1" dirty="0">
                <a:solidFill>
                  <a:srgbClr val="000000"/>
                </a:solidFill>
                <a:effectLst/>
                <a:ea typeface="Calibri" panose="020F0502020204030204" pitchFamily="34" charset="0"/>
                <a:cs typeface="Times New Roman" panose="02020603050405020304" pitchFamily="18" charset="0"/>
              </a:rPr>
              <a:t>How Does A Hydraulic Metal Baler Work</a:t>
            </a:r>
            <a:r>
              <a:rPr lang="en-GB" sz="1800" i="1" dirty="0">
                <a:solidFill>
                  <a:srgbClr val="000000"/>
                </a:solidFill>
                <a:ea typeface="Calibri" panose="020F0502020204030204" pitchFamily="34" charset="0"/>
                <a:cs typeface="Times New Roman" panose="02020603050405020304" pitchFamily="18" charset="0"/>
              </a:rPr>
              <a:t>?</a:t>
            </a:r>
          </a:p>
          <a:p>
            <a:pPr marL="171450" indent="-171450">
              <a:lnSpc>
                <a:spcPct val="150000"/>
              </a:lnSpc>
              <a:buFont typeface="Arial" panose="020B0604020202020204" pitchFamily="34" charset="0"/>
              <a:buChar char="•"/>
            </a:pPr>
            <a:r>
              <a:rPr lang="en-GB" sz="1800" dirty="0" err="1">
                <a:solidFill>
                  <a:srgbClr val="000000"/>
                </a:solidFill>
                <a:effectLst/>
                <a:latin typeface="Arial" panose="020B0604020202020204" pitchFamily="34" charset="0"/>
                <a:ea typeface="Calibri" panose="020F0502020204030204" pitchFamily="34" charset="0"/>
              </a:rPr>
              <a:t>Willeford</a:t>
            </a:r>
            <a:r>
              <a:rPr lang="en-GB" sz="1800" dirty="0">
                <a:solidFill>
                  <a:srgbClr val="000000"/>
                </a:solidFill>
                <a:effectLst/>
                <a:latin typeface="Arial" panose="020B0604020202020204" pitchFamily="34" charset="0"/>
                <a:ea typeface="Calibri" panose="020F0502020204030204" pitchFamily="34" charset="0"/>
              </a:rPr>
              <a:t>, R., 2016. </a:t>
            </a:r>
            <a:r>
              <a:rPr lang="en-GB" sz="1800" i="1" dirty="0">
                <a:solidFill>
                  <a:srgbClr val="000000"/>
                </a:solidFill>
                <a:effectLst/>
                <a:latin typeface="Arial" panose="020B0604020202020204" pitchFamily="34" charset="0"/>
                <a:ea typeface="Calibri" panose="020F0502020204030204" pitchFamily="34" charset="0"/>
              </a:rPr>
              <a:t>How Important is Filtration in a Hydraulic System</a:t>
            </a:r>
            <a:endPar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171450" indent="-171450">
              <a:lnSpc>
                <a:spcPct val="150000"/>
              </a:lnSpc>
              <a:buFont typeface="Arial" panose="020B0604020202020204" pitchFamily="34" charset="0"/>
              <a:buChar char="•"/>
            </a:pPr>
            <a:r>
              <a:rPr lang="en-GB" sz="1800" dirty="0">
                <a:solidFill>
                  <a:srgbClr val="000000"/>
                </a:solidFill>
                <a:effectLst/>
                <a:latin typeface="Arial" panose="020B0604020202020204" pitchFamily="34" charset="0"/>
                <a:ea typeface="Calibri" panose="020F0502020204030204" pitchFamily="34" charset="0"/>
              </a:rPr>
              <a:t>The Lean Six Sigma Company. 2022. </a:t>
            </a:r>
            <a:r>
              <a:rPr lang="en-GB" sz="1800" i="1" dirty="0">
                <a:solidFill>
                  <a:srgbClr val="000000"/>
                </a:solidFill>
                <a:effectLst/>
                <a:latin typeface="Arial" panose="020B0604020202020204" pitchFamily="34" charset="0"/>
                <a:ea typeface="Calibri" panose="020F0502020204030204" pitchFamily="34" charset="0"/>
              </a:rPr>
              <a:t>DMAIC model</a:t>
            </a:r>
            <a:endParaRPr lang="en-GB" sz="1800" dirty="0"/>
          </a:p>
          <a:p>
            <a:pPr marL="0" indent="0">
              <a:spcBef>
                <a:spcPct val="50000"/>
              </a:spcBef>
            </a:pPr>
            <a:endParaRPr lang="en-AU" altLang="en-US" sz="1800" dirty="0">
              <a:ea typeface="Arial" charset="0"/>
              <a:cs typeface="Arial" charset="0"/>
            </a:endParaRPr>
          </a:p>
        </p:txBody>
      </p:sp>
      <p:sp>
        <p:nvSpPr>
          <p:cNvPr id="24" name="Text Box 22"/>
          <p:cNvSpPr txBox="1">
            <a:spLocks noChangeArrowheads="1"/>
          </p:cNvSpPr>
          <p:nvPr/>
        </p:nvSpPr>
        <p:spPr bwMode="auto">
          <a:xfrm>
            <a:off x="14711488" y="4877514"/>
            <a:ext cx="6415087" cy="13245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nSpc>
                <a:spcPct val="200000"/>
              </a:lnSpc>
              <a:spcBef>
                <a:spcPct val="50000"/>
              </a:spcBef>
            </a:pPr>
            <a:r>
              <a:rPr lang="en-AU" altLang="en-US" sz="3600" b="1" dirty="0"/>
              <a:t>Implementation</a:t>
            </a:r>
          </a:p>
          <a:p>
            <a:pPr marL="457200" indent="-457200">
              <a:buFont typeface="Arial" panose="020B0604020202020204" pitchFamily="34" charset="0"/>
              <a:buChar char="•"/>
            </a:pPr>
            <a:r>
              <a:rPr lang="en-GB" sz="2800" dirty="0"/>
              <a:t>Preliminary investigation. </a:t>
            </a:r>
          </a:p>
          <a:p>
            <a:pPr marL="457200" indent="-457200">
              <a:buFont typeface="Arial" panose="020B0604020202020204" pitchFamily="34" charset="0"/>
              <a:buChar char="•"/>
            </a:pPr>
            <a:r>
              <a:rPr lang="en-GB" sz="2800" dirty="0"/>
              <a:t>Continuous oil sample testing. </a:t>
            </a:r>
          </a:p>
          <a:p>
            <a:pPr marL="457200" indent="-457200">
              <a:buFont typeface="Arial" panose="020B0604020202020204" pitchFamily="34" charset="0"/>
              <a:buChar char="•"/>
            </a:pPr>
            <a:r>
              <a:rPr lang="en-GB" sz="2800" dirty="0"/>
              <a:t>Change of oil within the baler hydraulic system.</a:t>
            </a:r>
          </a:p>
          <a:p>
            <a:pPr marL="457200" indent="-457200">
              <a:buFont typeface="Arial" panose="020B0604020202020204" pitchFamily="34" charset="0"/>
              <a:buChar char="•"/>
            </a:pPr>
            <a:r>
              <a:rPr lang="en-GB" sz="2800" dirty="0"/>
              <a:t>Installation of temporary additional off-line filtration unit.</a:t>
            </a:r>
          </a:p>
          <a:p>
            <a:pPr marL="457200" indent="-457200">
              <a:buFont typeface="Arial" panose="020B0604020202020204" pitchFamily="34" charset="0"/>
              <a:buChar char="•"/>
            </a:pPr>
            <a:r>
              <a:rPr lang="en-GB" sz="2800" dirty="0"/>
              <a:t>Changed of hydraulic pressure filter on baler system.</a:t>
            </a:r>
          </a:p>
          <a:p>
            <a:pPr marL="457200" indent="-457200">
              <a:buFont typeface="Arial" panose="020B0604020202020204" pitchFamily="34" charset="0"/>
              <a:buChar char="•"/>
            </a:pPr>
            <a:r>
              <a:rPr lang="en-GB" sz="2800" dirty="0"/>
              <a:t>Installation of IFM LDP100 in-line particulate monitor to baler hydraulic system</a:t>
            </a:r>
            <a:r>
              <a:rPr lang="en-AU" sz="2800" dirty="0"/>
              <a:t>.</a:t>
            </a:r>
            <a:endParaRPr lang="en-AU" altLang="en-US" sz="2800" dirty="0"/>
          </a:p>
          <a:p>
            <a:pPr>
              <a:lnSpc>
                <a:spcPct val="150000"/>
              </a:lnSpc>
            </a:pPr>
            <a:r>
              <a:rPr lang="en-AU" altLang="en-US" sz="3600" b="1" dirty="0"/>
              <a:t>Conclusion</a:t>
            </a:r>
          </a:p>
          <a:p>
            <a:pPr marL="457200" indent="-457200">
              <a:buFont typeface="Arial" panose="020B0604020202020204" pitchFamily="34" charset="0"/>
              <a:buChar char="•"/>
            </a:pPr>
            <a:r>
              <a:rPr lang="en-GB" sz="2800" dirty="0"/>
              <a:t>Oil cleanliness levels within the Baler had been allowed to reach extremely poor standards.</a:t>
            </a:r>
          </a:p>
          <a:p>
            <a:pPr marL="457200" indent="-457200">
              <a:buFont typeface="Arial" panose="020B0604020202020204" pitchFamily="34" charset="0"/>
              <a:buChar char="•"/>
            </a:pPr>
            <a:r>
              <a:rPr lang="en-GB" sz="2800" dirty="0"/>
              <a:t>Adequate filtration is key to the healthy operation of all hydraulic systems.</a:t>
            </a:r>
          </a:p>
          <a:p>
            <a:pPr marL="457200" indent="-457200">
              <a:buFont typeface="Arial" panose="020B0604020202020204" pitchFamily="34" charset="0"/>
              <a:buChar char="•"/>
            </a:pPr>
            <a:r>
              <a:rPr lang="en-GB" sz="2800" dirty="0"/>
              <a:t>Implementation of preventative maintenance measures will significantly reduce the likelihood of the problem re-occurring.</a:t>
            </a:r>
          </a:p>
          <a:p>
            <a:pPr marL="457200" indent="-457200">
              <a:buFont typeface="Arial" panose="020B0604020202020204" pitchFamily="34" charset="0"/>
              <a:buChar char="•"/>
            </a:pPr>
            <a:r>
              <a:rPr lang="en-GB" sz="2800" dirty="0"/>
              <a:t>Regular oil monitoring will help reduce changes of poor oil cleanliness levels.</a:t>
            </a:r>
          </a:p>
          <a:p>
            <a:endParaRPr lang="en-AU" altLang="en-US" sz="28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5" name="Text Box 19"/>
          <p:cNvSpPr txBox="1">
            <a:spLocks noChangeArrowheads="1"/>
          </p:cNvSpPr>
          <p:nvPr/>
        </p:nvSpPr>
        <p:spPr bwMode="auto">
          <a:xfrm>
            <a:off x="7137881" y="27846065"/>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ETL 5 Baler Issue Total Cost Chart for 2021. £74,504.30</a:t>
            </a:r>
            <a:endParaRPr lang="en-AU" altLang="en-US" sz="2000" i="1" dirty="0">
              <a:latin typeface="Times New Roman" charset="0"/>
            </a:endParaRPr>
          </a:p>
        </p:txBody>
      </p:sp>
      <p:pic>
        <p:nvPicPr>
          <p:cNvPr id="33" name="Picture 32">
            <a:extLst>
              <a:ext uri="{FF2B5EF4-FFF2-40B4-BE49-F238E27FC236}">
                <a16:creationId xmlns:a16="http://schemas.microsoft.com/office/drawing/2014/main" id="{5FE4BBD3-116D-1CD3-D59C-7BBA0CF6C205}"/>
              </a:ext>
            </a:extLst>
          </p:cNvPr>
          <p:cNvPicPr>
            <a:picLocks noChangeAspect="1"/>
          </p:cNvPicPr>
          <p:nvPr/>
        </p:nvPicPr>
        <p:blipFill rotWithShape="1">
          <a:blip r:embed="rId4"/>
          <a:srcRect l="30034" t="2812" r="50000" b="45118"/>
          <a:stretch/>
        </p:blipFill>
        <p:spPr>
          <a:xfrm>
            <a:off x="264329" y="1975680"/>
            <a:ext cx="2834642" cy="4158400"/>
          </a:xfrm>
          <a:prstGeom prst="rect">
            <a:avLst/>
          </a:prstGeom>
        </p:spPr>
      </p:pic>
      <p:pic>
        <p:nvPicPr>
          <p:cNvPr id="35" name="Picture 34">
            <a:extLst>
              <a:ext uri="{FF2B5EF4-FFF2-40B4-BE49-F238E27FC236}">
                <a16:creationId xmlns:a16="http://schemas.microsoft.com/office/drawing/2014/main" id="{58876740-44F7-AE52-BE6E-304B65DB3904}"/>
              </a:ext>
            </a:extLst>
          </p:cNvPr>
          <p:cNvPicPr>
            <a:picLocks noChangeAspect="1"/>
          </p:cNvPicPr>
          <p:nvPr/>
        </p:nvPicPr>
        <p:blipFill rotWithShape="1">
          <a:blip r:embed="rId5"/>
          <a:srcRect l="23620" t="83651" r="66609" b="12070"/>
          <a:stretch/>
        </p:blipFill>
        <p:spPr>
          <a:xfrm>
            <a:off x="743952" y="29099871"/>
            <a:ext cx="5567662" cy="1118977"/>
          </a:xfrm>
          <a:prstGeom prst="rect">
            <a:avLst/>
          </a:prstGeom>
        </p:spPr>
      </p:pic>
      <p:pic>
        <p:nvPicPr>
          <p:cNvPr id="44" name="Picture 43">
            <a:extLst>
              <a:ext uri="{FF2B5EF4-FFF2-40B4-BE49-F238E27FC236}">
                <a16:creationId xmlns:a16="http://schemas.microsoft.com/office/drawing/2014/main" id="{C356E1C7-56C8-FC9F-8241-1138852969CB}"/>
              </a:ext>
            </a:extLst>
          </p:cNvPr>
          <p:cNvPicPr>
            <a:picLocks noChangeAspect="1"/>
          </p:cNvPicPr>
          <p:nvPr/>
        </p:nvPicPr>
        <p:blipFill>
          <a:blip r:embed="rId6"/>
          <a:stretch>
            <a:fillRect/>
          </a:stretch>
        </p:blipFill>
        <p:spPr>
          <a:xfrm>
            <a:off x="7075930" y="9789162"/>
            <a:ext cx="6389162" cy="5096698"/>
          </a:xfrm>
          <a:prstGeom prst="rect">
            <a:avLst/>
          </a:prstGeom>
        </p:spPr>
      </p:pic>
      <p:pic>
        <p:nvPicPr>
          <p:cNvPr id="47" name="Picture 46">
            <a:extLst>
              <a:ext uri="{FF2B5EF4-FFF2-40B4-BE49-F238E27FC236}">
                <a16:creationId xmlns:a16="http://schemas.microsoft.com/office/drawing/2014/main" id="{81BF7712-BFD5-AF5C-805A-4EFF3D961642}"/>
              </a:ext>
            </a:extLst>
          </p:cNvPr>
          <p:cNvPicPr>
            <a:picLocks noChangeAspect="1"/>
          </p:cNvPicPr>
          <p:nvPr/>
        </p:nvPicPr>
        <p:blipFill>
          <a:blip r:embed="rId7"/>
          <a:stretch>
            <a:fillRect/>
          </a:stretch>
        </p:blipFill>
        <p:spPr>
          <a:xfrm>
            <a:off x="7570965" y="6251085"/>
            <a:ext cx="2825750" cy="3918284"/>
          </a:xfrm>
          <a:prstGeom prst="rect">
            <a:avLst/>
          </a:prstGeom>
        </p:spPr>
      </p:pic>
      <p:pic>
        <p:nvPicPr>
          <p:cNvPr id="48" name="Picture 47">
            <a:extLst>
              <a:ext uri="{FF2B5EF4-FFF2-40B4-BE49-F238E27FC236}">
                <a16:creationId xmlns:a16="http://schemas.microsoft.com/office/drawing/2014/main" id="{17DF4131-C869-61A7-0E6B-61AB92691642}"/>
              </a:ext>
            </a:extLst>
          </p:cNvPr>
          <p:cNvPicPr>
            <a:picLocks noChangeAspect="1"/>
          </p:cNvPicPr>
          <p:nvPr/>
        </p:nvPicPr>
        <p:blipFill>
          <a:blip r:embed="rId8"/>
          <a:stretch>
            <a:fillRect/>
          </a:stretch>
        </p:blipFill>
        <p:spPr>
          <a:xfrm>
            <a:off x="6415259" y="18566013"/>
            <a:ext cx="7913294" cy="3883489"/>
          </a:xfrm>
          <a:prstGeom prst="rect">
            <a:avLst/>
          </a:prstGeom>
        </p:spPr>
      </p:pic>
      <p:pic>
        <p:nvPicPr>
          <p:cNvPr id="49" name="Picture 48">
            <a:extLst>
              <a:ext uri="{FF2B5EF4-FFF2-40B4-BE49-F238E27FC236}">
                <a16:creationId xmlns:a16="http://schemas.microsoft.com/office/drawing/2014/main" id="{3416C9FE-EAAB-DF14-A292-E31881659D28}"/>
              </a:ext>
            </a:extLst>
          </p:cNvPr>
          <p:cNvPicPr>
            <a:picLocks noChangeAspect="1"/>
          </p:cNvPicPr>
          <p:nvPr/>
        </p:nvPicPr>
        <p:blipFill rotWithShape="1">
          <a:blip r:embed="rId9"/>
          <a:srcRect l="27148" t="-278" b="20978"/>
          <a:stretch/>
        </p:blipFill>
        <p:spPr>
          <a:xfrm>
            <a:off x="6758527" y="23180193"/>
            <a:ext cx="7257288" cy="4878785"/>
          </a:xfrm>
          <a:prstGeom prst="rect">
            <a:avLst/>
          </a:prstGeom>
          <a:ln>
            <a:solidFill>
              <a:schemeClr val="tx1"/>
            </a:solidFill>
          </a:ln>
        </p:spPr>
      </p:pic>
      <p:pic>
        <p:nvPicPr>
          <p:cNvPr id="50" name="Picture 49">
            <a:extLst>
              <a:ext uri="{FF2B5EF4-FFF2-40B4-BE49-F238E27FC236}">
                <a16:creationId xmlns:a16="http://schemas.microsoft.com/office/drawing/2014/main" id="{9A15DE09-9D76-A5AE-3F70-4ECE4265A7DD}"/>
              </a:ext>
            </a:extLst>
          </p:cNvPr>
          <p:cNvPicPr>
            <a:picLocks noChangeAspect="1"/>
          </p:cNvPicPr>
          <p:nvPr/>
        </p:nvPicPr>
        <p:blipFill>
          <a:blip r:embed="rId10"/>
          <a:stretch>
            <a:fillRect/>
          </a:stretch>
        </p:blipFill>
        <p:spPr>
          <a:xfrm>
            <a:off x="9447974" y="14591844"/>
            <a:ext cx="4967654" cy="3837014"/>
          </a:xfrm>
          <a:prstGeom prst="rect">
            <a:avLst/>
          </a:prstGeom>
        </p:spPr>
      </p:pic>
      <p:sp>
        <p:nvSpPr>
          <p:cNvPr id="51" name="TextBox 50">
            <a:extLst>
              <a:ext uri="{FF2B5EF4-FFF2-40B4-BE49-F238E27FC236}">
                <a16:creationId xmlns:a16="http://schemas.microsoft.com/office/drawing/2014/main" id="{8C4334A0-331B-DBC2-22A8-524898C9FB71}"/>
              </a:ext>
            </a:extLst>
          </p:cNvPr>
          <p:cNvSpPr txBox="1"/>
          <p:nvPr/>
        </p:nvSpPr>
        <p:spPr>
          <a:xfrm>
            <a:off x="14867557" y="20718056"/>
            <a:ext cx="5370952" cy="5386090"/>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Further Work</a:t>
            </a:r>
          </a:p>
          <a:p>
            <a:r>
              <a:rPr lang="en-GB" sz="2800" b="1" dirty="0">
                <a:latin typeface="Arial" panose="020B0604020202020204" pitchFamily="34" charset="0"/>
                <a:cs typeface="Arial" panose="020B0604020202020204" pitchFamily="34" charset="0"/>
              </a:rPr>
              <a:t>Short term</a:t>
            </a:r>
            <a:r>
              <a:rPr lang="en-GB" sz="2800" dirty="0">
                <a:latin typeface="Arial" panose="020B0604020202020204" pitchFamily="34" charset="0"/>
                <a:cs typeface="Arial" panose="020B0604020202020204" pitchFamily="34" charset="0"/>
              </a:rPr>
              <a:t>: Introduction of additional preventative maintenance measures for baler hydraulics.</a:t>
            </a:r>
          </a:p>
          <a:p>
            <a:r>
              <a:rPr lang="en-GB" sz="2800" b="1" dirty="0">
                <a:latin typeface="Arial" panose="020B0604020202020204" pitchFamily="34" charset="0"/>
                <a:cs typeface="Arial" panose="020B0604020202020204" pitchFamily="34" charset="0"/>
              </a:rPr>
              <a:t>Medium term</a:t>
            </a:r>
            <a:r>
              <a:rPr lang="en-GB" sz="2800" dirty="0">
                <a:latin typeface="Arial" panose="020B0604020202020204" pitchFamily="34" charset="0"/>
                <a:cs typeface="Arial" panose="020B0604020202020204" pitchFamily="34" charset="0"/>
              </a:rPr>
              <a:t>: Installation of Pall pressure indicator nipples to filters within baler system.</a:t>
            </a:r>
          </a:p>
          <a:p>
            <a:r>
              <a:rPr lang="en-GB" sz="2800" b="1" dirty="0">
                <a:latin typeface="Arial" panose="020B0604020202020204" pitchFamily="34" charset="0"/>
                <a:cs typeface="Arial" panose="020B0604020202020204" pitchFamily="34" charset="0"/>
              </a:rPr>
              <a:t>Long term</a:t>
            </a:r>
            <a:r>
              <a:rPr lang="en-GB" sz="2800" dirty="0">
                <a:latin typeface="Arial" panose="020B0604020202020204" pitchFamily="34" charset="0"/>
                <a:cs typeface="Arial" panose="020B0604020202020204" pitchFamily="34" charset="0"/>
              </a:rPr>
              <a:t>: introduction of oil cleanliness monitors to all critical hydraulic systems across plant.</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567</TotalTime>
  <Words>565</Words>
  <Application>Microsoft Office PowerPoint</Application>
  <PresentationFormat>Custom</PresentationFormat>
  <Paragraphs>55</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joseph garland</cp:lastModifiedBy>
  <cp:revision>31</cp:revision>
  <dcterms:created xsi:type="dcterms:W3CDTF">2016-02-25T08:27:32Z</dcterms:created>
  <dcterms:modified xsi:type="dcterms:W3CDTF">2022-05-12T22:30:08Z</dcterms:modified>
</cp:coreProperties>
</file>