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70" r:id="rId3"/>
    <p:sldId id="257" r:id="rId4"/>
    <p:sldId id="264" r:id="rId5"/>
    <p:sldId id="258" r:id="rId6"/>
    <p:sldId id="263" r:id="rId7"/>
    <p:sldId id="260" r:id="rId8"/>
    <p:sldId id="261" r:id="rId9"/>
    <p:sldId id="262" r:id="rId10"/>
    <p:sldId id="265" r:id="rId11"/>
    <p:sldId id="266" r:id="rId12"/>
    <p:sldId id="267" r:id="rId13"/>
    <p:sldId id="268" r:id="rId14"/>
    <p:sldId id="259"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6"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81671"/>
  </p:normalViewPr>
  <p:slideViewPr>
    <p:cSldViewPr snapToGrid="0" snapToObjects="1">
      <p:cViewPr varScale="1">
        <p:scale>
          <a:sx n="86" d="100"/>
          <a:sy n="86" d="100"/>
        </p:scale>
        <p:origin x="927"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1/23/2020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Sharing your findings:</a:t>
            </a:r>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You can share your findings in any format you wish (e.g. PowerPoint, poster, information sheet).</a:t>
            </a:r>
          </a:p>
          <a:p>
            <a:pPr lvl="0"/>
            <a:r>
              <a:rPr lang="en-GB" sz="1200" kern="1200" dirty="0" smtClean="0">
                <a:solidFill>
                  <a:schemeClr val="tx1"/>
                </a:solidFill>
                <a:effectLst/>
                <a:latin typeface="+mn-lt"/>
                <a:ea typeface="+mn-ea"/>
                <a:cs typeface="+mn-cs"/>
              </a:rPr>
              <a:t>You should use the questions above to structure your findings, and you’re welcome to add more questions to answer and share with others, should you wish.</a:t>
            </a:r>
          </a:p>
          <a:p>
            <a:pPr lvl="0"/>
            <a:r>
              <a:rPr lang="en-GB" sz="1200" kern="1200" dirty="0" smtClean="0">
                <a:solidFill>
                  <a:schemeClr val="tx1"/>
                </a:solidFill>
                <a:effectLst/>
                <a:latin typeface="+mn-lt"/>
                <a:ea typeface="+mn-ea"/>
                <a:cs typeface="+mn-cs"/>
              </a:rPr>
              <a:t>If there is more than one BA1 student-teacher at the same placement school, you may share your findings as a pair/small group.</a:t>
            </a:r>
          </a:p>
          <a:p>
            <a:pPr lvl="0"/>
            <a:r>
              <a:rPr lang="en-GB" sz="1200" kern="1200" dirty="0" smtClean="0">
                <a:solidFill>
                  <a:schemeClr val="tx1"/>
                </a:solidFill>
                <a:effectLst/>
                <a:latin typeface="+mn-lt"/>
                <a:ea typeface="+mn-ea"/>
                <a:cs typeface="+mn-cs"/>
              </a:rPr>
              <a:t>You are expected to share your findings with your peers on January 24</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a:t>
            </a:r>
          </a:p>
          <a:p>
            <a:pPr lvl="0"/>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Rhannu’ch canfyddiadau:</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cy-GB" sz="1200" kern="1200" dirty="0" smtClean="0">
                <a:solidFill>
                  <a:schemeClr val="tx1"/>
                </a:solidFill>
                <a:effectLst/>
                <a:latin typeface="+mn-lt"/>
                <a:ea typeface="+mn-ea"/>
                <a:cs typeface="+mn-cs"/>
              </a:rPr>
              <a:t>Gallwch rannu'ch canfyddiadau mewn unrhyw fformat y dymunwch (e.e. PowerPoint, poster, taflen wybodaeth).</a:t>
            </a:r>
            <a:endParaRPr lang="en-GB" sz="1200" kern="1200" dirty="0" smtClean="0">
              <a:solidFill>
                <a:schemeClr val="tx1"/>
              </a:solidFill>
              <a:effectLst/>
              <a:latin typeface="+mn-lt"/>
              <a:ea typeface="+mn-ea"/>
              <a:cs typeface="+mn-cs"/>
            </a:endParaRPr>
          </a:p>
          <a:p>
            <a:pPr lvl="0"/>
            <a:r>
              <a:rPr lang="cy-GB" sz="1200" kern="1200" dirty="0" smtClean="0">
                <a:solidFill>
                  <a:schemeClr val="tx1"/>
                </a:solidFill>
                <a:effectLst/>
                <a:latin typeface="+mn-lt"/>
                <a:ea typeface="+mn-ea"/>
                <a:cs typeface="+mn-cs"/>
              </a:rPr>
              <a:t>Dylech ddefnyddio'r cwestiynau uchod i strwythuro'ch canfyddiadau, ac mae croeso i chi ychwanegu mwy o gwestiynau i'w hateb a'u rhannu ag eraill, os dymunwch.</a:t>
            </a:r>
            <a:endParaRPr lang="en-GB" sz="1200" kern="1200" dirty="0" smtClean="0">
              <a:solidFill>
                <a:schemeClr val="tx1"/>
              </a:solidFill>
              <a:effectLst/>
              <a:latin typeface="+mn-lt"/>
              <a:ea typeface="+mn-ea"/>
              <a:cs typeface="+mn-cs"/>
            </a:endParaRPr>
          </a:p>
          <a:p>
            <a:pPr lvl="0"/>
            <a:r>
              <a:rPr lang="cy-GB" sz="1200" kern="1200" dirty="0" smtClean="0">
                <a:solidFill>
                  <a:schemeClr val="tx1"/>
                </a:solidFill>
                <a:effectLst/>
                <a:latin typeface="+mn-lt"/>
                <a:ea typeface="+mn-ea"/>
                <a:cs typeface="+mn-cs"/>
              </a:rPr>
              <a:t>Os oes mwy nag un darpar athro BA1 yn yr un ysgol leoliad, gallwch rannu eich canfyddiadau fel pâr / grŵp bach.</a:t>
            </a:r>
            <a:endParaRPr lang="en-GB" sz="1200" kern="1200" dirty="0" smtClean="0">
              <a:solidFill>
                <a:schemeClr val="tx1"/>
              </a:solidFill>
              <a:effectLst/>
              <a:latin typeface="+mn-lt"/>
              <a:ea typeface="+mn-ea"/>
              <a:cs typeface="+mn-cs"/>
            </a:endParaRPr>
          </a:p>
          <a:p>
            <a:pPr lvl="0"/>
            <a:r>
              <a:rPr lang="cy-GB" sz="1200" kern="1200" dirty="0" smtClean="0">
                <a:solidFill>
                  <a:schemeClr val="tx1"/>
                </a:solidFill>
                <a:effectLst/>
                <a:latin typeface="+mn-lt"/>
                <a:ea typeface="+mn-ea"/>
                <a:cs typeface="+mn-cs"/>
              </a:rPr>
              <a:t>Disgwylir i chi rannu'ch canfyddiadau â'ch cyfoedion ar Ionawr 24ain.</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1588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err="1" smtClean="0"/>
              <a:t>Sgiliau</a:t>
            </a:r>
            <a:r>
              <a:rPr lang="en-GB" dirty="0" smtClean="0"/>
              <a:t> </a:t>
            </a:r>
            <a:r>
              <a:rPr lang="en-GB" dirty="0" err="1" smtClean="0"/>
              <a:t>iaith</a:t>
            </a:r>
            <a:r>
              <a:rPr lang="en-GB" dirty="0" smtClean="0"/>
              <a:t> </a:t>
            </a:r>
            <a:r>
              <a:rPr lang="en-GB" dirty="0" err="1" smtClean="0"/>
              <a:t>yn</a:t>
            </a:r>
            <a:r>
              <a:rPr lang="en-GB" dirty="0" smtClean="0"/>
              <a:t> </a:t>
            </a:r>
            <a:r>
              <a:rPr lang="en-GB" dirty="0" err="1" smtClean="0"/>
              <a:t>dair</a:t>
            </a:r>
            <a:r>
              <a:rPr lang="en-GB" dirty="0" smtClean="0"/>
              <a:t> </a:t>
            </a:r>
            <a:r>
              <a:rPr lang="en-GB" dirty="0" err="1" smtClean="0"/>
              <a:t>oed</a:t>
            </a:r>
            <a:r>
              <a:rPr lang="en-GB" dirty="0" smtClean="0"/>
              <a:t>: </a:t>
            </a:r>
            <a:r>
              <a:rPr lang="en-GB" dirty="0" err="1" smtClean="0"/>
              <a:t>mae</a:t>
            </a:r>
            <a:r>
              <a:rPr lang="en-GB" dirty="0" smtClean="0"/>
              <a:t> </a:t>
            </a:r>
            <a:r>
              <a:rPr lang="en-GB" dirty="0" err="1" smtClean="0"/>
              <a:t>sgiliau</a:t>
            </a:r>
            <a:r>
              <a:rPr lang="en-GB" dirty="0" smtClean="0"/>
              <a:t> </a:t>
            </a:r>
            <a:r>
              <a:rPr lang="en-GB" dirty="0" err="1" smtClean="0"/>
              <a:t>iaith</a:t>
            </a:r>
            <a:r>
              <a:rPr lang="en-GB" dirty="0" smtClean="0"/>
              <a:t> plant </a:t>
            </a:r>
            <a:r>
              <a:rPr lang="en-GB" dirty="0" err="1" smtClean="0"/>
              <a:t>yn</a:t>
            </a:r>
            <a:r>
              <a:rPr lang="en-GB" dirty="0" smtClean="0"/>
              <a:t> </a:t>
            </a:r>
            <a:r>
              <a:rPr lang="en-GB" dirty="0" err="1" smtClean="0"/>
              <a:t>ystod</a:t>
            </a:r>
            <a:r>
              <a:rPr lang="en-GB" dirty="0" smtClean="0"/>
              <a:t> y </a:t>
            </a:r>
            <a:r>
              <a:rPr lang="en-GB" dirty="0" err="1" smtClean="0"/>
              <a:t>blynyddoedd</a:t>
            </a:r>
            <a:r>
              <a:rPr lang="en-GB" dirty="0" smtClean="0"/>
              <a:t> </a:t>
            </a:r>
            <a:r>
              <a:rPr lang="en-GB" dirty="0" err="1" smtClean="0"/>
              <a:t>cyntaf</a:t>
            </a:r>
            <a:r>
              <a:rPr lang="en-GB" dirty="0" smtClean="0"/>
              <a:t> </a:t>
            </a:r>
            <a:r>
              <a:rPr lang="en-GB" dirty="0" err="1" smtClean="0"/>
              <a:t>yn</a:t>
            </a:r>
            <a:r>
              <a:rPr lang="en-GB" dirty="0" smtClean="0"/>
              <a:t> </a:t>
            </a:r>
            <a:r>
              <a:rPr lang="en-GB" dirty="0" err="1" smtClean="0"/>
              <a:t>cael</a:t>
            </a:r>
            <a:r>
              <a:rPr lang="en-GB" dirty="0" smtClean="0"/>
              <a:t> </a:t>
            </a:r>
            <a:r>
              <a:rPr lang="en-GB" dirty="0" err="1" smtClean="0"/>
              <a:t>effaith</a:t>
            </a:r>
            <a:r>
              <a:rPr lang="en-GB" dirty="0" smtClean="0"/>
              <a:t> </a:t>
            </a:r>
            <a:r>
              <a:rPr lang="en-GB" dirty="0" err="1" smtClean="0"/>
              <a:t>enfawr</a:t>
            </a:r>
            <a:r>
              <a:rPr lang="en-GB" dirty="0" smtClean="0"/>
              <a:t> </a:t>
            </a:r>
            <a:r>
              <a:rPr lang="en-GB" dirty="0" err="1" smtClean="0"/>
              <a:t>ar</a:t>
            </a:r>
            <a:r>
              <a:rPr lang="en-GB" dirty="0" smtClean="0"/>
              <a:t> </a:t>
            </a:r>
            <a:r>
              <a:rPr lang="en-GB" dirty="0" err="1" smtClean="0"/>
              <a:t>eu</a:t>
            </a:r>
            <a:r>
              <a:rPr lang="en-GB" dirty="0" smtClean="0"/>
              <a:t> </a:t>
            </a:r>
            <a:r>
              <a:rPr lang="en-GB" dirty="0" err="1" smtClean="0"/>
              <a:t>sgiliau</a:t>
            </a:r>
            <a:r>
              <a:rPr lang="en-GB" dirty="0" smtClean="0"/>
              <a:t> </a:t>
            </a:r>
            <a:r>
              <a:rPr lang="en-GB" dirty="0" err="1" smtClean="0"/>
              <a:t>iaith</a:t>
            </a:r>
            <a:r>
              <a:rPr lang="en-GB" dirty="0" smtClean="0"/>
              <a:t> </a:t>
            </a:r>
            <a:r>
              <a:rPr lang="en-GB" dirty="0" err="1" smtClean="0"/>
              <a:t>erbyn</a:t>
            </a:r>
            <a:r>
              <a:rPr lang="en-GB" dirty="0" smtClean="0"/>
              <a:t> </a:t>
            </a:r>
            <a:r>
              <a:rPr lang="en-GB" dirty="0" err="1" smtClean="0"/>
              <a:t>cyrraedd</a:t>
            </a:r>
            <a:r>
              <a:rPr lang="en-GB" dirty="0" smtClean="0"/>
              <a:t> pump </a:t>
            </a:r>
            <a:r>
              <a:rPr lang="en-GB" dirty="0" err="1" smtClean="0"/>
              <a:t>oed</a:t>
            </a:r>
            <a:r>
              <a:rPr lang="en-GB" dirty="0" smtClean="0"/>
              <a:t>. Mae </a:t>
            </a:r>
            <a:r>
              <a:rPr lang="en-GB" dirty="0" err="1" smtClean="0"/>
              <a:t>hyn</a:t>
            </a:r>
            <a:r>
              <a:rPr lang="en-GB" dirty="0" smtClean="0"/>
              <a:t> </a:t>
            </a:r>
            <a:r>
              <a:rPr lang="en-GB" dirty="0" err="1" smtClean="0"/>
              <a:t>yn</a:t>
            </a:r>
            <a:r>
              <a:rPr lang="en-GB" dirty="0" smtClean="0"/>
              <a:t> </a:t>
            </a:r>
            <a:r>
              <a:rPr lang="en-GB" dirty="0" err="1" smtClean="0"/>
              <a:t>dangos</a:t>
            </a:r>
            <a:r>
              <a:rPr lang="en-GB" dirty="0" smtClean="0"/>
              <a:t> </a:t>
            </a:r>
            <a:r>
              <a:rPr lang="en-GB" dirty="0" err="1" smtClean="0"/>
              <a:t>pwysigrwydd</a:t>
            </a:r>
            <a:r>
              <a:rPr lang="en-GB" dirty="0" smtClean="0"/>
              <a:t> </a:t>
            </a:r>
            <a:r>
              <a:rPr lang="en-GB" dirty="0" err="1" smtClean="0"/>
              <a:t>gweithredu’n</a:t>
            </a:r>
            <a:r>
              <a:rPr lang="en-GB" dirty="0" smtClean="0"/>
              <a:t> </a:t>
            </a:r>
            <a:r>
              <a:rPr lang="en-GB" dirty="0" err="1" smtClean="0"/>
              <a:t>gynnar</a:t>
            </a:r>
            <a:r>
              <a:rPr lang="en-GB" dirty="0" smtClean="0"/>
              <a:t> </a:t>
            </a:r>
            <a:r>
              <a:rPr lang="en-GB" dirty="0" err="1" smtClean="0"/>
              <a:t>i</a:t>
            </a:r>
            <a:r>
              <a:rPr lang="en-GB" dirty="0" smtClean="0"/>
              <a:t> </a:t>
            </a:r>
            <a:r>
              <a:rPr lang="en-GB" dirty="0" err="1" smtClean="0"/>
              <a:t>gefnogi</a:t>
            </a:r>
            <a:r>
              <a:rPr lang="en-GB" dirty="0" smtClean="0"/>
              <a:t> </a:t>
            </a:r>
            <a:r>
              <a:rPr lang="en-GB" dirty="0" err="1" smtClean="0"/>
              <a:t>datblygiad</a:t>
            </a:r>
            <a:r>
              <a:rPr lang="en-GB" dirty="0" smtClean="0"/>
              <a:t> </a:t>
            </a:r>
            <a:r>
              <a:rPr lang="en-GB" dirty="0" err="1" smtClean="0"/>
              <a:t>iaith</a:t>
            </a:r>
            <a:r>
              <a:rPr lang="en-GB" dirty="0" smtClean="0"/>
              <a:t> plant </a:t>
            </a:r>
            <a:r>
              <a:rPr lang="en-GB" dirty="0" err="1" smtClean="0"/>
              <a:t>o’u</a:t>
            </a:r>
            <a:r>
              <a:rPr lang="en-GB" dirty="0" smtClean="0"/>
              <a:t> </a:t>
            </a:r>
            <a:r>
              <a:rPr lang="en-GB" dirty="0" err="1" smtClean="0"/>
              <a:t>genedigaeth</a:t>
            </a:r>
            <a:r>
              <a:rPr lang="en-GB" dirty="0" smtClean="0"/>
              <a:t>. </a:t>
            </a:r>
          </a:p>
          <a:p>
            <a:pPr marL="228600" indent="-228600">
              <a:buAutoNum type="arabicPeriod"/>
            </a:pPr>
            <a:r>
              <a:rPr lang="en-GB" dirty="0" err="1" smtClean="0"/>
              <a:t>Yr</a:t>
            </a:r>
            <a:r>
              <a:rPr lang="en-GB" dirty="0" smtClean="0"/>
              <a:t> </a:t>
            </a:r>
            <a:r>
              <a:rPr lang="en-GB" dirty="0" err="1" smtClean="0"/>
              <a:t>hyn</a:t>
            </a:r>
            <a:r>
              <a:rPr lang="en-GB" dirty="0" smtClean="0"/>
              <a:t> y </a:t>
            </a:r>
            <a:r>
              <a:rPr lang="en-GB" dirty="0" err="1" smtClean="0"/>
              <a:t>mae</a:t>
            </a:r>
            <a:r>
              <a:rPr lang="en-GB" dirty="0" smtClean="0"/>
              <a:t> </a:t>
            </a:r>
            <a:r>
              <a:rPr lang="en-GB" dirty="0" err="1" smtClean="0"/>
              <a:t>rhieni’n</a:t>
            </a:r>
            <a:r>
              <a:rPr lang="en-GB" dirty="0" smtClean="0"/>
              <a:t> </a:t>
            </a:r>
            <a:r>
              <a:rPr lang="en-GB" dirty="0" err="1" smtClean="0"/>
              <a:t>ei</a:t>
            </a:r>
            <a:r>
              <a:rPr lang="en-GB" dirty="0" smtClean="0"/>
              <a:t> </a:t>
            </a:r>
            <a:r>
              <a:rPr lang="en-GB" dirty="0" err="1" smtClean="0"/>
              <a:t>wneud</a:t>
            </a:r>
            <a:r>
              <a:rPr lang="en-GB" dirty="0" smtClean="0"/>
              <a:t>: </a:t>
            </a:r>
            <a:r>
              <a:rPr lang="en-GB" dirty="0" err="1" smtClean="0"/>
              <a:t>mae’r</a:t>
            </a:r>
            <a:r>
              <a:rPr lang="en-GB" dirty="0" smtClean="0"/>
              <a:t> </a:t>
            </a:r>
            <a:r>
              <a:rPr lang="en-GB" dirty="0" err="1" smtClean="0"/>
              <a:t>cwlwm</a:t>
            </a:r>
            <a:r>
              <a:rPr lang="en-GB" dirty="0" smtClean="0"/>
              <a:t> </a:t>
            </a:r>
            <a:r>
              <a:rPr lang="en-GB" dirty="0" err="1" smtClean="0"/>
              <a:t>rhwng</a:t>
            </a:r>
            <a:r>
              <a:rPr lang="en-GB" dirty="0" smtClean="0"/>
              <a:t> </a:t>
            </a:r>
            <a:r>
              <a:rPr lang="en-GB" dirty="0" err="1" smtClean="0"/>
              <a:t>rhiant</a:t>
            </a:r>
            <a:r>
              <a:rPr lang="en-GB" dirty="0" smtClean="0"/>
              <a:t> a </a:t>
            </a:r>
            <a:r>
              <a:rPr lang="en-GB" dirty="0" err="1" smtClean="0"/>
              <a:t>phlentyn</a:t>
            </a:r>
            <a:r>
              <a:rPr lang="en-GB" dirty="0" smtClean="0"/>
              <a:t>, </a:t>
            </a:r>
            <a:r>
              <a:rPr lang="en-GB" dirty="0" err="1" smtClean="0"/>
              <a:t>a’r</a:t>
            </a:r>
            <a:r>
              <a:rPr lang="en-GB" dirty="0" smtClean="0"/>
              <a:t> </a:t>
            </a:r>
            <a:r>
              <a:rPr lang="en-GB" dirty="0" err="1" smtClean="0"/>
              <a:t>ffordd</a:t>
            </a:r>
            <a:r>
              <a:rPr lang="en-GB" dirty="0" smtClean="0"/>
              <a:t> y </a:t>
            </a:r>
            <a:r>
              <a:rPr lang="en-GB" dirty="0" err="1" smtClean="0"/>
              <a:t>mae</a:t>
            </a:r>
            <a:r>
              <a:rPr lang="en-GB" dirty="0" smtClean="0"/>
              <a:t> </a:t>
            </a:r>
            <a:r>
              <a:rPr lang="en-GB" dirty="0" err="1" smtClean="0"/>
              <a:t>rhieni’n</a:t>
            </a:r>
            <a:r>
              <a:rPr lang="en-GB" dirty="0" smtClean="0"/>
              <a:t> </a:t>
            </a:r>
            <a:r>
              <a:rPr lang="en-GB" dirty="0" err="1" smtClean="0"/>
              <a:t>defnyddio</a:t>
            </a:r>
            <a:r>
              <a:rPr lang="en-GB" dirty="0" smtClean="0"/>
              <a:t> </a:t>
            </a:r>
            <a:r>
              <a:rPr lang="en-GB" dirty="0" err="1" smtClean="0"/>
              <a:t>iaith</a:t>
            </a:r>
            <a:r>
              <a:rPr lang="en-GB" dirty="0" smtClean="0"/>
              <a:t> </a:t>
            </a:r>
            <a:r>
              <a:rPr lang="en-GB" dirty="0" err="1" smtClean="0"/>
              <a:t>yn</a:t>
            </a:r>
            <a:r>
              <a:rPr lang="en-GB" dirty="0" smtClean="0"/>
              <a:t> y </a:t>
            </a:r>
            <a:r>
              <a:rPr lang="en-GB" dirty="0" err="1" smtClean="0"/>
              <a:t>cartref</a:t>
            </a:r>
            <a:r>
              <a:rPr lang="en-GB" dirty="0" smtClean="0"/>
              <a:t>, </a:t>
            </a:r>
            <a:r>
              <a:rPr lang="en-GB" dirty="0" err="1" smtClean="0"/>
              <a:t>yn</a:t>
            </a:r>
            <a:r>
              <a:rPr lang="en-GB" dirty="0" smtClean="0"/>
              <a:t> </a:t>
            </a:r>
            <a:r>
              <a:rPr lang="en-GB" dirty="0" err="1" smtClean="0"/>
              <a:t>hanfodol</a:t>
            </a:r>
            <a:r>
              <a:rPr lang="en-GB" dirty="0" smtClean="0"/>
              <a:t>. Mae </a:t>
            </a:r>
            <a:r>
              <a:rPr lang="en-GB" dirty="0" err="1" smtClean="0"/>
              <a:t>gan</a:t>
            </a:r>
            <a:r>
              <a:rPr lang="en-GB" dirty="0" smtClean="0"/>
              <a:t> </a:t>
            </a:r>
            <a:r>
              <a:rPr lang="en-GB" dirty="0" err="1" smtClean="0"/>
              <a:t>rieni</a:t>
            </a:r>
            <a:r>
              <a:rPr lang="en-GB" dirty="0" smtClean="0"/>
              <a:t> </a:t>
            </a:r>
            <a:r>
              <a:rPr lang="en-GB" dirty="0" err="1" smtClean="0"/>
              <a:t>hefyd</a:t>
            </a:r>
            <a:r>
              <a:rPr lang="en-GB" dirty="0" smtClean="0"/>
              <a:t> </a:t>
            </a:r>
            <a:r>
              <a:rPr lang="en-GB" dirty="0" err="1" smtClean="0"/>
              <a:t>rôl</a:t>
            </a:r>
            <a:r>
              <a:rPr lang="en-GB" dirty="0" smtClean="0"/>
              <a:t> </a:t>
            </a:r>
            <a:r>
              <a:rPr lang="en-GB" dirty="0" err="1" smtClean="0"/>
              <a:t>hanfodol</a:t>
            </a:r>
            <a:r>
              <a:rPr lang="en-GB" dirty="0" smtClean="0"/>
              <a:t> </a:t>
            </a:r>
            <a:r>
              <a:rPr lang="en-GB" dirty="0" err="1" smtClean="0"/>
              <a:t>yn</a:t>
            </a:r>
            <a:r>
              <a:rPr lang="en-GB" dirty="0" smtClean="0"/>
              <a:t> </a:t>
            </a:r>
            <a:r>
              <a:rPr lang="en-GB" dirty="0" err="1" smtClean="0"/>
              <a:t>creu</a:t>
            </a:r>
            <a:r>
              <a:rPr lang="en-GB" dirty="0" smtClean="0"/>
              <a:t> </a:t>
            </a:r>
            <a:r>
              <a:rPr lang="en-GB" dirty="0" err="1" smtClean="0"/>
              <a:t>cyfleoedd</a:t>
            </a:r>
            <a:r>
              <a:rPr lang="en-GB" dirty="0" smtClean="0"/>
              <a:t> </a:t>
            </a:r>
            <a:r>
              <a:rPr lang="en-GB" dirty="0" err="1" smtClean="0"/>
              <a:t>dysgu</a:t>
            </a:r>
            <a:r>
              <a:rPr lang="en-GB" dirty="0" smtClean="0"/>
              <a:t> </a:t>
            </a:r>
            <a:r>
              <a:rPr lang="en-GB" dirty="0" err="1" smtClean="0"/>
              <a:t>cynnar</a:t>
            </a:r>
            <a:r>
              <a:rPr lang="en-GB" dirty="0" smtClean="0"/>
              <a:t>, </a:t>
            </a:r>
            <a:r>
              <a:rPr lang="en-GB" dirty="0" err="1" smtClean="0"/>
              <a:t>fel</a:t>
            </a:r>
            <a:r>
              <a:rPr lang="en-GB" dirty="0" smtClean="0"/>
              <a:t> </a:t>
            </a:r>
            <a:r>
              <a:rPr lang="en-GB" dirty="0" err="1" smtClean="0"/>
              <a:t>rhannu</a:t>
            </a:r>
            <a:r>
              <a:rPr lang="en-GB" dirty="0" smtClean="0"/>
              <a:t> </a:t>
            </a:r>
            <a:r>
              <a:rPr lang="en-GB" dirty="0" err="1" smtClean="0"/>
              <a:t>straeon</a:t>
            </a:r>
            <a:r>
              <a:rPr lang="en-GB" dirty="0" smtClean="0"/>
              <a:t>, </a:t>
            </a:r>
            <a:r>
              <a:rPr lang="en-GB" dirty="0" err="1" smtClean="0"/>
              <a:t>canu</a:t>
            </a:r>
            <a:r>
              <a:rPr lang="en-GB" dirty="0" smtClean="0"/>
              <a:t> </a:t>
            </a:r>
            <a:r>
              <a:rPr lang="en-GB" dirty="0" err="1" smtClean="0"/>
              <a:t>rhigymau</a:t>
            </a:r>
            <a:r>
              <a:rPr lang="en-GB" dirty="0" smtClean="0"/>
              <a:t>, </a:t>
            </a:r>
            <a:r>
              <a:rPr lang="en-GB" dirty="0" err="1" smtClean="0"/>
              <a:t>neu</a:t>
            </a:r>
            <a:r>
              <a:rPr lang="en-GB" dirty="0" smtClean="0"/>
              <a:t> </a:t>
            </a:r>
            <a:r>
              <a:rPr lang="en-GB" dirty="0" err="1" smtClean="0"/>
              <a:t>chwarae</a:t>
            </a:r>
            <a:r>
              <a:rPr lang="en-GB" dirty="0" smtClean="0"/>
              <a:t> </a:t>
            </a:r>
            <a:r>
              <a:rPr lang="en-GB" dirty="0" err="1" smtClean="0"/>
              <a:t>gemau</a:t>
            </a:r>
            <a:r>
              <a:rPr lang="en-GB" dirty="0" smtClean="0"/>
              <a:t> </a:t>
            </a:r>
            <a:r>
              <a:rPr lang="en-GB" dirty="0" err="1" smtClean="0"/>
              <a:t>geiriau</a:t>
            </a:r>
            <a:r>
              <a:rPr lang="en-GB" dirty="0" smtClean="0"/>
              <a:t>.</a:t>
            </a:r>
          </a:p>
          <a:p>
            <a:pPr marL="228600" indent="-228600">
              <a:buAutoNum type="arabicPeriod"/>
            </a:pPr>
            <a:r>
              <a:rPr lang="en-GB" dirty="0" err="1" smtClean="0"/>
              <a:t>Tlodi</a:t>
            </a:r>
            <a:r>
              <a:rPr lang="en-GB" dirty="0" smtClean="0"/>
              <a:t>: gall </a:t>
            </a:r>
            <a:r>
              <a:rPr lang="en-GB" dirty="0" err="1" smtClean="0"/>
              <a:t>tlodi</a:t>
            </a:r>
            <a:r>
              <a:rPr lang="en-GB" dirty="0" smtClean="0"/>
              <a:t> </a:t>
            </a:r>
            <a:r>
              <a:rPr lang="en-GB" dirty="0" err="1" smtClean="0"/>
              <a:t>roi</a:t>
            </a:r>
            <a:r>
              <a:rPr lang="en-GB" dirty="0" smtClean="0"/>
              <a:t> </a:t>
            </a:r>
            <a:r>
              <a:rPr lang="en-GB" dirty="0" err="1" smtClean="0"/>
              <a:t>rhieni</a:t>
            </a:r>
            <a:r>
              <a:rPr lang="en-GB" dirty="0" smtClean="0"/>
              <a:t> o </a:t>
            </a:r>
            <a:r>
              <a:rPr lang="en-GB" dirty="0" err="1" smtClean="0"/>
              <a:t>dan</a:t>
            </a:r>
            <a:r>
              <a:rPr lang="en-GB" dirty="0" smtClean="0"/>
              <a:t> </a:t>
            </a:r>
            <a:r>
              <a:rPr lang="en-GB" dirty="0" err="1" smtClean="0"/>
              <a:t>straen</a:t>
            </a:r>
            <a:r>
              <a:rPr lang="en-GB" dirty="0" smtClean="0"/>
              <a:t>, </a:t>
            </a:r>
            <a:r>
              <a:rPr lang="en-GB" dirty="0" err="1" smtClean="0"/>
              <a:t>eu</a:t>
            </a:r>
            <a:r>
              <a:rPr lang="en-GB" dirty="0" smtClean="0"/>
              <a:t> </a:t>
            </a:r>
            <a:r>
              <a:rPr lang="en-GB" dirty="0" err="1" smtClean="0"/>
              <a:t>gwneud</a:t>
            </a:r>
            <a:r>
              <a:rPr lang="en-GB" dirty="0" smtClean="0"/>
              <a:t> </a:t>
            </a:r>
            <a:r>
              <a:rPr lang="en-GB" dirty="0" err="1" smtClean="0"/>
              <a:t>i</a:t>
            </a:r>
            <a:r>
              <a:rPr lang="en-GB" dirty="0" smtClean="0"/>
              <a:t> </a:t>
            </a:r>
            <a:r>
              <a:rPr lang="en-GB" dirty="0" err="1" smtClean="0"/>
              <a:t>boeni</a:t>
            </a:r>
            <a:r>
              <a:rPr lang="en-GB" dirty="0" smtClean="0"/>
              <a:t> </a:t>
            </a:r>
            <a:r>
              <a:rPr lang="en-GB" dirty="0" err="1" smtClean="0"/>
              <a:t>neu</a:t>
            </a:r>
            <a:r>
              <a:rPr lang="en-GB" dirty="0" smtClean="0"/>
              <a:t> </a:t>
            </a:r>
            <a:r>
              <a:rPr lang="en-GB" dirty="0" err="1" smtClean="0"/>
              <a:t>fod</a:t>
            </a:r>
            <a:r>
              <a:rPr lang="en-GB" dirty="0" smtClean="0"/>
              <a:t> â </a:t>
            </a:r>
            <a:r>
              <a:rPr lang="en-GB" dirty="0" err="1" smtClean="0"/>
              <a:t>diffyg</a:t>
            </a:r>
            <a:r>
              <a:rPr lang="en-GB" dirty="0" smtClean="0"/>
              <a:t> </a:t>
            </a:r>
            <a:r>
              <a:rPr lang="en-GB" dirty="0" err="1" smtClean="0"/>
              <a:t>hyder</a:t>
            </a:r>
            <a:r>
              <a:rPr lang="en-GB" dirty="0" smtClean="0"/>
              <a:t>, a all </a:t>
            </a:r>
            <a:r>
              <a:rPr lang="en-GB" dirty="0" err="1" smtClean="0"/>
              <a:t>ei</a:t>
            </a:r>
            <a:r>
              <a:rPr lang="en-GB" dirty="0" smtClean="0"/>
              <a:t> </a:t>
            </a:r>
            <a:r>
              <a:rPr lang="en-GB" dirty="0" err="1" smtClean="0"/>
              <a:t>wneud</a:t>
            </a:r>
            <a:r>
              <a:rPr lang="en-GB" dirty="0" smtClean="0"/>
              <a:t> </a:t>
            </a:r>
            <a:r>
              <a:rPr lang="en-GB" dirty="0" err="1" smtClean="0"/>
              <a:t>yn</a:t>
            </a:r>
            <a:r>
              <a:rPr lang="en-GB" dirty="0" smtClean="0"/>
              <a:t> </a:t>
            </a:r>
            <a:r>
              <a:rPr lang="en-GB" dirty="0" err="1" smtClean="0"/>
              <a:t>fwy</a:t>
            </a:r>
            <a:r>
              <a:rPr lang="en-GB" dirty="0" smtClean="0"/>
              <a:t> </a:t>
            </a:r>
            <a:r>
              <a:rPr lang="en-GB" dirty="0" err="1" smtClean="0"/>
              <a:t>anodd</a:t>
            </a:r>
            <a:r>
              <a:rPr lang="en-GB" dirty="0" smtClean="0"/>
              <a:t> </a:t>
            </a:r>
            <a:r>
              <a:rPr lang="en-GB" dirty="0" err="1" smtClean="0"/>
              <a:t>iddynt</a:t>
            </a:r>
            <a:r>
              <a:rPr lang="en-GB" dirty="0" smtClean="0"/>
              <a:t> </a:t>
            </a:r>
            <a:r>
              <a:rPr lang="en-GB" dirty="0" err="1" smtClean="0"/>
              <a:t>greu</a:t>
            </a:r>
            <a:r>
              <a:rPr lang="en-GB" dirty="0" smtClean="0"/>
              <a:t> </a:t>
            </a:r>
            <a:r>
              <a:rPr lang="en-GB" dirty="0" err="1" smtClean="0"/>
              <a:t>llawer</a:t>
            </a:r>
            <a:r>
              <a:rPr lang="en-GB" dirty="0" smtClean="0"/>
              <a:t> o </a:t>
            </a:r>
            <a:r>
              <a:rPr lang="en-GB" dirty="0" err="1" smtClean="0"/>
              <a:t>gyfleoedd</a:t>
            </a:r>
            <a:r>
              <a:rPr lang="en-GB" dirty="0" smtClean="0"/>
              <a:t> </a:t>
            </a:r>
            <a:r>
              <a:rPr lang="en-GB" dirty="0" err="1" smtClean="0"/>
              <a:t>dysgu</a:t>
            </a:r>
            <a:r>
              <a:rPr lang="en-GB" dirty="0" smtClean="0"/>
              <a:t> </a:t>
            </a:r>
            <a:r>
              <a:rPr lang="en-GB" dirty="0" err="1" smtClean="0"/>
              <a:t>cynnar</a:t>
            </a:r>
            <a:r>
              <a:rPr lang="en-GB" dirty="0" smtClean="0"/>
              <a:t>. Mae </a:t>
            </a:r>
            <a:r>
              <a:rPr lang="en-GB" dirty="0" err="1" smtClean="0"/>
              <a:t>mwy</a:t>
            </a:r>
            <a:r>
              <a:rPr lang="en-GB" dirty="0" smtClean="0"/>
              <a:t> o </a:t>
            </a:r>
            <a:r>
              <a:rPr lang="en-GB" dirty="0" err="1" smtClean="0"/>
              <a:t>gymorth</a:t>
            </a:r>
            <a:r>
              <a:rPr lang="en-GB" dirty="0" smtClean="0"/>
              <a:t> a </a:t>
            </a:r>
            <a:r>
              <a:rPr lang="en-GB" dirty="0" err="1" smtClean="0"/>
              <a:t>gwybodaeth</a:t>
            </a:r>
            <a:r>
              <a:rPr lang="en-GB" dirty="0" smtClean="0"/>
              <a:t> </a:t>
            </a:r>
            <a:r>
              <a:rPr lang="en-GB" dirty="0" err="1" smtClean="0"/>
              <a:t>i</a:t>
            </a:r>
            <a:r>
              <a:rPr lang="en-GB" dirty="0" smtClean="0"/>
              <a:t> </a:t>
            </a:r>
            <a:r>
              <a:rPr lang="en-GB" dirty="0" err="1" smtClean="0"/>
              <a:t>rieni</a:t>
            </a:r>
            <a:r>
              <a:rPr lang="en-GB" dirty="0" smtClean="0"/>
              <a:t> </a:t>
            </a:r>
            <a:r>
              <a:rPr lang="en-GB" dirty="0" err="1" smtClean="0"/>
              <a:t>yn</a:t>
            </a:r>
            <a:r>
              <a:rPr lang="en-GB" dirty="0" smtClean="0"/>
              <a:t> </a:t>
            </a:r>
            <a:r>
              <a:rPr lang="en-GB" dirty="0" err="1" smtClean="0"/>
              <a:t>allweddol</a:t>
            </a:r>
            <a:r>
              <a:rPr lang="en-GB" dirty="0" smtClean="0"/>
              <a:t>. </a:t>
            </a:r>
            <a:r>
              <a:rPr lang="en-GB" dirty="0" err="1" smtClean="0"/>
              <a:t>Yn</a:t>
            </a:r>
            <a:r>
              <a:rPr lang="en-GB" dirty="0" smtClean="0"/>
              <a:t> </a:t>
            </a:r>
            <a:r>
              <a:rPr lang="en-GB" dirty="0" err="1" smtClean="0"/>
              <a:t>arbennig</a:t>
            </a:r>
            <a:r>
              <a:rPr lang="en-GB" dirty="0" smtClean="0"/>
              <a:t> </a:t>
            </a:r>
            <a:r>
              <a:rPr lang="en-GB" dirty="0" err="1" smtClean="0"/>
              <a:t>yng</a:t>
            </a:r>
            <a:r>
              <a:rPr lang="en-GB" dirty="0" smtClean="0"/>
              <a:t> </a:t>
            </a:r>
            <a:r>
              <a:rPr lang="en-GB" dirty="0" err="1" smtClean="0"/>
              <a:t>nghyd-destun</a:t>
            </a:r>
            <a:r>
              <a:rPr lang="en-GB" dirty="0" smtClean="0"/>
              <a:t> </a:t>
            </a:r>
            <a:r>
              <a:rPr lang="en-GB" dirty="0" err="1" smtClean="0"/>
              <a:t>cyfraddau</a:t>
            </a:r>
            <a:r>
              <a:rPr lang="en-GB" dirty="0" smtClean="0"/>
              <a:t> </a:t>
            </a:r>
            <a:r>
              <a:rPr lang="en-GB" dirty="0" err="1" smtClean="0"/>
              <a:t>tlodi</a:t>
            </a:r>
            <a:r>
              <a:rPr lang="en-GB" dirty="0" smtClean="0"/>
              <a:t> plant </a:t>
            </a:r>
            <a:r>
              <a:rPr lang="en-GB" dirty="0" err="1" smtClean="0"/>
              <a:t>sy’n</a:t>
            </a:r>
            <a:r>
              <a:rPr lang="en-GB" dirty="0" smtClean="0"/>
              <a:t> </a:t>
            </a:r>
            <a:r>
              <a:rPr lang="en-GB" dirty="0" err="1" smtClean="0"/>
              <a:t>ystyfnig</a:t>
            </a:r>
            <a:r>
              <a:rPr lang="en-GB" dirty="0" smtClean="0"/>
              <a:t> o </a:t>
            </a:r>
            <a:r>
              <a:rPr lang="en-GB" dirty="0" err="1" smtClean="0"/>
              <a:t>uchel</a:t>
            </a:r>
            <a:r>
              <a:rPr lang="en-GB" dirty="0" smtClean="0"/>
              <a:t> </a:t>
            </a:r>
            <a:r>
              <a:rPr lang="en-GB" dirty="0" err="1" smtClean="0"/>
              <a:t>yng</a:t>
            </a:r>
            <a:r>
              <a:rPr lang="en-GB" dirty="0" smtClean="0"/>
              <a:t> </a:t>
            </a:r>
            <a:r>
              <a:rPr lang="en-GB" dirty="0" err="1" smtClean="0"/>
              <a:t>Nghymru</a:t>
            </a:r>
            <a:r>
              <a:rPr lang="en-GB" dirty="0" smtClean="0"/>
              <a:t>. </a:t>
            </a:r>
          </a:p>
          <a:p>
            <a:pPr marL="228600" indent="-228600">
              <a:buAutoNum type="arabicPeriod"/>
            </a:pPr>
            <a:r>
              <a:rPr lang="en-GB" dirty="0" err="1" smtClean="0"/>
              <a:t>Dysgu</a:t>
            </a:r>
            <a:r>
              <a:rPr lang="en-GB" dirty="0" smtClean="0"/>
              <a:t> </a:t>
            </a:r>
            <a:r>
              <a:rPr lang="en-GB" dirty="0" err="1" smtClean="0"/>
              <a:t>cynnar</a:t>
            </a:r>
            <a:r>
              <a:rPr lang="en-GB" dirty="0" smtClean="0"/>
              <a:t> a </a:t>
            </a:r>
            <a:r>
              <a:rPr lang="en-GB" dirty="0" err="1" smtClean="0"/>
              <a:t>gofal</a:t>
            </a:r>
            <a:r>
              <a:rPr lang="en-GB" dirty="0" smtClean="0"/>
              <a:t> plant: gall </a:t>
            </a:r>
            <a:r>
              <a:rPr lang="en-GB" dirty="0" err="1" smtClean="0"/>
              <a:t>dysgu</a:t>
            </a:r>
            <a:r>
              <a:rPr lang="en-GB" dirty="0" smtClean="0"/>
              <a:t> </a:t>
            </a:r>
            <a:r>
              <a:rPr lang="en-GB" dirty="0" err="1" smtClean="0"/>
              <a:t>cynnar</a:t>
            </a:r>
            <a:r>
              <a:rPr lang="en-GB" dirty="0" smtClean="0"/>
              <a:t> a </a:t>
            </a:r>
            <a:r>
              <a:rPr lang="en-GB" dirty="0" err="1" smtClean="0"/>
              <a:t>gofal</a:t>
            </a:r>
            <a:r>
              <a:rPr lang="en-GB" dirty="0" smtClean="0"/>
              <a:t> plant o </a:t>
            </a:r>
            <a:r>
              <a:rPr lang="en-GB" dirty="0" err="1" smtClean="0"/>
              <a:t>ansawdd</a:t>
            </a:r>
            <a:r>
              <a:rPr lang="en-GB" dirty="0" smtClean="0"/>
              <a:t> </a:t>
            </a:r>
            <a:r>
              <a:rPr lang="en-GB" dirty="0" err="1" smtClean="0"/>
              <a:t>uchel</a:t>
            </a:r>
            <a:r>
              <a:rPr lang="en-GB" dirty="0" smtClean="0"/>
              <a:t> </a:t>
            </a:r>
            <a:r>
              <a:rPr lang="en-GB" dirty="0" err="1" smtClean="0"/>
              <a:t>fod</a:t>
            </a:r>
            <a:r>
              <a:rPr lang="en-GB" dirty="0" smtClean="0"/>
              <a:t> o </a:t>
            </a:r>
            <a:r>
              <a:rPr lang="en-GB" dirty="0" err="1" smtClean="0"/>
              <a:t>fudd</a:t>
            </a:r>
            <a:r>
              <a:rPr lang="en-GB" dirty="0" smtClean="0"/>
              <a:t> </a:t>
            </a:r>
            <a:r>
              <a:rPr lang="en-GB" dirty="0" err="1" smtClean="0"/>
              <a:t>sylweddol</a:t>
            </a:r>
            <a:r>
              <a:rPr lang="en-GB" dirty="0" smtClean="0"/>
              <a:t>, </a:t>
            </a:r>
            <a:r>
              <a:rPr lang="en-GB" dirty="0" err="1" smtClean="0"/>
              <a:t>yn</a:t>
            </a:r>
            <a:r>
              <a:rPr lang="en-GB" dirty="0" smtClean="0"/>
              <a:t> </a:t>
            </a:r>
            <a:r>
              <a:rPr lang="en-GB" dirty="0" err="1" smtClean="0"/>
              <a:t>arbennig</a:t>
            </a:r>
            <a:r>
              <a:rPr lang="en-GB" dirty="0" smtClean="0"/>
              <a:t> </a:t>
            </a:r>
            <a:r>
              <a:rPr lang="en-GB" dirty="0" err="1" smtClean="0"/>
              <a:t>ar</a:t>
            </a:r>
            <a:r>
              <a:rPr lang="en-GB" dirty="0" smtClean="0"/>
              <a:t> </a:t>
            </a:r>
            <a:r>
              <a:rPr lang="en-GB" dirty="0" err="1" smtClean="0"/>
              <a:t>gyfer</a:t>
            </a:r>
            <a:r>
              <a:rPr lang="en-GB" dirty="0" smtClean="0"/>
              <a:t> plant </a:t>
            </a:r>
            <a:r>
              <a:rPr lang="en-GB" dirty="0" err="1" smtClean="0"/>
              <a:t>cyn-ysgol</a:t>
            </a:r>
            <a:r>
              <a:rPr lang="en-GB" dirty="0" smtClean="0"/>
              <a:t> </a:t>
            </a:r>
            <a:r>
              <a:rPr lang="en-GB" dirty="0" err="1" smtClean="0"/>
              <a:t>hyˆn</a:t>
            </a:r>
            <a:r>
              <a:rPr lang="en-GB" dirty="0" smtClean="0"/>
              <a:t> ac </a:t>
            </a:r>
            <a:r>
              <a:rPr lang="en-GB" dirty="0" err="1" smtClean="0"/>
              <a:t>ar</a:t>
            </a:r>
            <a:r>
              <a:rPr lang="en-GB" dirty="0" smtClean="0"/>
              <a:t> </a:t>
            </a:r>
            <a:r>
              <a:rPr lang="en-GB" dirty="0" err="1" smtClean="0"/>
              <a:t>gyfer</a:t>
            </a:r>
            <a:r>
              <a:rPr lang="en-GB" dirty="0" smtClean="0"/>
              <a:t> y </a:t>
            </a:r>
            <a:r>
              <a:rPr lang="en-GB" dirty="0" err="1" smtClean="0"/>
              <a:t>rheiny</a:t>
            </a:r>
            <a:r>
              <a:rPr lang="en-GB" dirty="0" smtClean="0"/>
              <a:t> </a:t>
            </a:r>
            <a:r>
              <a:rPr lang="en-GB" dirty="0" err="1" smtClean="0"/>
              <a:t>sy’n</a:t>
            </a:r>
            <a:r>
              <a:rPr lang="en-GB" dirty="0" smtClean="0"/>
              <a:t> </a:t>
            </a:r>
            <a:r>
              <a:rPr lang="en-GB" dirty="0" err="1" smtClean="0"/>
              <a:t>byw</a:t>
            </a:r>
            <a:r>
              <a:rPr lang="en-GB" dirty="0" smtClean="0"/>
              <a:t> </a:t>
            </a:r>
            <a:r>
              <a:rPr lang="en-GB" dirty="0" err="1" smtClean="0"/>
              <a:t>mewn</a:t>
            </a:r>
            <a:r>
              <a:rPr lang="en-GB" dirty="0" smtClean="0"/>
              <a:t> </a:t>
            </a:r>
            <a:r>
              <a:rPr lang="en-GB" dirty="0" err="1" smtClean="0"/>
              <a:t>tlodi</a:t>
            </a:r>
            <a:r>
              <a:rPr lang="en-GB" dirty="0" smtClean="0"/>
              <a:t>. </a:t>
            </a:r>
            <a:r>
              <a:rPr lang="en-GB" dirty="0" err="1" smtClean="0"/>
              <a:t>Addysg</a:t>
            </a:r>
            <a:r>
              <a:rPr lang="en-GB" dirty="0" smtClean="0"/>
              <a:t> y </a:t>
            </a:r>
            <a:r>
              <a:rPr lang="en-GB" dirty="0" err="1" smtClean="0"/>
              <a:t>blynyddoedd</a:t>
            </a:r>
            <a:r>
              <a:rPr lang="en-GB" dirty="0" smtClean="0"/>
              <a:t> </a:t>
            </a:r>
            <a:r>
              <a:rPr lang="en-GB" dirty="0" err="1" smtClean="0"/>
              <a:t>cynnar</a:t>
            </a:r>
            <a:r>
              <a:rPr lang="en-GB" dirty="0" smtClean="0"/>
              <a:t> </a:t>
            </a:r>
            <a:r>
              <a:rPr lang="en-GB" dirty="0" err="1" smtClean="0"/>
              <a:t>sy’n</a:t>
            </a:r>
            <a:r>
              <a:rPr lang="en-GB" dirty="0" smtClean="0"/>
              <a:t> </a:t>
            </a:r>
            <a:r>
              <a:rPr lang="en-GB" dirty="0" err="1" smtClean="0"/>
              <a:t>cael</a:t>
            </a:r>
            <a:r>
              <a:rPr lang="en-GB" dirty="0" smtClean="0"/>
              <a:t> </a:t>
            </a:r>
            <a:r>
              <a:rPr lang="en-GB" dirty="0" err="1" smtClean="0"/>
              <a:t>yr</a:t>
            </a:r>
            <a:r>
              <a:rPr lang="en-GB" dirty="0" smtClean="0"/>
              <a:t> </a:t>
            </a:r>
            <a:r>
              <a:rPr lang="en-GB" dirty="0" err="1" smtClean="0"/>
              <a:t>effaith</a:t>
            </a:r>
            <a:r>
              <a:rPr lang="en-GB" dirty="0" smtClean="0"/>
              <a:t> </a:t>
            </a:r>
            <a:r>
              <a:rPr lang="en-GB" dirty="0" err="1" smtClean="0"/>
              <a:t>fwyaf</a:t>
            </a:r>
            <a:r>
              <a:rPr lang="en-GB" dirty="0" smtClean="0"/>
              <a:t> </a:t>
            </a:r>
            <a:r>
              <a:rPr lang="en-GB" dirty="0" err="1" smtClean="0"/>
              <a:t>ar</a:t>
            </a:r>
            <a:r>
              <a:rPr lang="en-GB" dirty="0" smtClean="0"/>
              <a:t> </a:t>
            </a:r>
            <a:r>
              <a:rPr lang="en-GB" dirty="0" err="1" smtClean="0"/>
              <a:t>sgiliau</a:t>
            </a:r>
            <a:r>
              <a:rPr lang="en-GB" dirty="0" smtClean="0"/>
              <a:t> </a:t>
            </a:r>
            <a:r>
              <a:rPr lang="en-GB" dirty="0" err="1" smtClean="0"/>
              <a:t>iaith</a:t>
            </a:r>
            <a:r>
              <a:rPr lang="en-GB" dirty="0" smtClean="0"/>
              <a:t> pan </a:t>
            </a:r>
            <a:r>
              <a:rPr lang="en-GB" dirty="0" err="1" smtClean="0"/>
              <a:t>gaiff</a:t>
            </a:r>
            <a:r>
              <a:rPr lang="en-GB" dirty="0" smtClean="0"/>
              <a:t> </a:t>
            </a:r>
            <a:r>
              <a:rPr lang="en-GB" dirty="0" err="1" smtClean="0"/>
              <a:t>ei</a:t>
            </a:r>
            <a:r>
              <a:rPr lang="en-GB" dirty="0" smtClean="0"/>
              <a:t> </a:t>
            </a:r>
            <a:r>
              <a:rPr lang="en-GB" dirty="0" err="1" smtClean="0"/>
              <a:t>arwain</a:t>
            </a:r>
            <a:r>
              <a:rPr lang="en-GB" dirty="0" smtClean="0"/>
              <a:t> </a:t>
            </a:r>
            <a:r>
              <a:rPr lang="en-GB" dirty="0" err="1" smtClean="0"/>
              <a:t>gan</a:t>
            </a:r>
            <a:r>
              <a:rPr lang="en-GB" dirty="0" smtClean="0"/>
              <a:t> </a:t>
            </a:r>
            <a:r>
              <a:rPr lang="en-GB" dirty="0" err="1" smtClean="0"/>
              <a:t>athro</a:t>
            </a:r>
            <a:r>
              <a:rPr lang="en-GB" dirty="0" smtClean="0"/>
              <a:t> </a:t>
            </a:r>
            <a:r>
              <a:rPr lang="en-GB" dirty="0" err="1" smtClean="0"/>
              <a:t>cymwys</a:t>
            </a:r>
            <a:r>
              <a:rPr lang="en-GB" dirty="0" smtClean="0"/>
              <a:t> </a:t>
            </a:r>
            <a:r>
              <a:rPr lang="en-GB" dirty="0" err="1" smtClean="0"/>
              <a:t>neu</a:t>
            </a:r>
            <a:r>
              <a:rPr lang="en-GB" dirty="0" smtClean="0"/>
              <a:t> </a:t>
            </a:r>
            <a:r>
              <a:rPr lang="en-GB" dirty="0" err="1" smtClean="0"/>
              <a:t>rywun</a:t>
            </a:r>
            <a:r>
              <a:rPr lang="en-GB" dirty="0" smtClean="0"/>
              <a:t> â </a:t>
            </a:r>
            <a:r>
              <a:rPr lang="en-GB" dirty="0" err="1" smtClean="0"/>
              <a:t>gradd</a:t>
            </a:r>
            <a:r>
              <a:rPr lang="en-GB" dirty="0" smtClean="0"/>
              <a:t> </a:t>
            </a:r>
            <a:r>
              <a:rPr lang="en-GB" dirty="0" err="1" smtClean="0"/>
              <a:t>yn</a:t>
            </a:r>
            <a:r>
              <a:rPr lang="en-GB" dirty="0" smtClean="0"/>
              <a:t> y </a:t>
            </a:r>
            <a:r>
              <a:rPr lang="en-GB" dirty="0" err="1" smtClean="0"/>
              <a:t>blynyddoedd</a:t>
            </a:r>
            <a:r>
              <a:rPr lang="en-GB" dirty="0" smtClean="0"/>
              <a:t> </a:t>
            </a:r>
            <a:r>
              <a:rPr lang="en-GB" dirty="0" err="1" smtClean="0"/>
              <a:t>cynnar</a:t>
            </a:r>
            <a:r>
              <a:rPr lang="en-GB" dirty="0" smtClean="0"/>
              <a:t>. </a:t>
            </a:r>
          </a:p>
          <a:p>
            <a:pPr marL="228600" indent="-228600">
              <a:buAutoNum type="arabicPeriod"/>
            </a:pPr>
            <a:endParaRPr lang="en-GB" dirty="0" smtClean="0"/>
          </a:p>
          <a:p>
            <a:pPr marL="228600" indent="-228600">
              <a:buAutoNum type="arabicPeriod"/>
            </a:pPr>
            <a:r>
              <a:rPr lang="en-GB" dirty="0" smtClean="0"/>
              <a:t>Language skills at age three: children’s language skills in the first few years of life have a massive impact on their language skills by the age of five. This demonstrates the importance of early action to support young children’s language development from birth.</a:t>
            </a:r>
          </a:p>
          <a:p>
            <a:pPr marL="228600" indent="-228600">
              <a:buAutoNum type="arabicPeriod"/>
            </a:pPr>
            <a:r>
              <a:rPr lang="en-GB" dirty="0" smtClean="0"/>
              <a:t>What parents do: the bond between parent and child, and the way parents use language at home, are crucial. Parents also have a vital role in creating early learning opportunities, like sharing stories, singing rhymes, or playing word games. </a:t>
            </a:r>
          </a:p>
          <a:p>
            <a:pPr marL="228600" indent="-228600">
              <a:buAutoNum type="arabicPeriod"/>
            </a:pPr>
            <a:r>
              <a:rPr lang="en-GB" dirty="0" smtClean="0"/>
              <a:t>Poverty: poverty can leave parents feeling stressed, worried or lacking in confidence, which can make it harder for them to create lots of early learning opportunities. More support and information for parents are key, particularly in the context of stubbornly high child poverty rates in Wales. </a:t>
            </a:r>
          </a:p>
          <a:p>
            <a:pPr marL="228600" indent="-228600">
              <a:buAutoNum type="arabicPeriod"/>
            </a:pPr>
            <a:r>
              <a:rPr lang="en-GB" dirty="0" smtClean="0"/>
              <a:t>Early learning and childcare: high-quality early learning and childcare can be a major benefit, especially for older pre-school children and for those living in poverty. Early years education has the biggest impact on language skills when it is led by a trained teacher or early years graduate.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010142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BookTrust</a:t>
            </a:r>
            <a:r>
              <a:rPr lang="en-GB" dirty="0" smtClean="0"/>
              <a:t> </a:t>
            </a:r>
            <a:r>
              <a:rPr lang="en-GB" dirty="0" err="1" smtClean="0"/>
              <a:t>Cymru</a:t>
            </a:r>
            <a:r>
              <a:rPr lang="en-GB" dirty="0" smtClean="0"/>
              <a:t> – </a:t>
            </a:r>
            <a:r>
              <a:rPr lang="en-GB" dirty="0" err="1" smtClean="0"/>
              <a:t>Bookstart</a:t>
            </a:r>
            <a:r>
              <a:rPr lang="en-GB" dirty="0" smtClean="0"/>
              <a:t> – </a:t>
            </a:r>
            <a:r>
              <a:rPr lang="en-GB" dirty="0" err="1" smtClean="0"/>
              <a:t>Dechrau</a:t>
            </a:r>
            <a:r>
              <a:rPr lang="en-GB" dirty="0" smtClean="0"/>
              <a:t> Da</a:t>
            </a:r>
          </a:p>
          <a:p>
            <a:r>
              <a:rPr lang="en-GB" dirty="0" smtClean="0"/>
              <a:t>Reading Communities</a:t>
            </a:r>
            <a:r>
              <a:rPr lang="en-GB" baseline="0" dirty="0" smtClean="0"/>
              <a:t> – </a:t>
            </a:r>
            <a:r>
              <a:rPr lang="en-GB" baseline="0" dirty="0" err="1" smtClean="0"/>
              <a:t>Cymunedau’n</a:t>
            </a:r>
            <a:r>
              <a:rPr lang="en-GB" baseline="0" dirty="0" smtClean="0"/>
              <a:t> </a:t>
            </a:r>
            <a:r>
              <a:rPr lang="en-GB" baseline="0" dirty="0" err="1" smtClean="0"/>
              <a:t>Darllen</a:t>
            </a:r>
            <a:endParaRPr lang="en-GB" baseline="0" dirty="0" smtClean="0"/>
          </a:p>
          <a:p>
            <a:r>
              <a:rPr lang="en-GB" baseline="0" dirty="0" smtClean="0"/>
              <a:t>Summer Reading Challenge – </a:t>
            </a:r>
            <a:r>
              <a:rPr lang="en-GB" baseline="0" dirty="0" err="1" smtClean="0"/>
              <a:t>Sialens</a:t>
            </a:r>
            <a:r>
              <a:rPr lang="en-GB" baseline="0" dirty="0" smtClean="0"/>
              <a:t> </a:t>
            </a:r>
            <a:r>
              <a:rPr lang="en-GB" baseline="0" dirty="0" err="1" smtClean="0"/>
              <a:t>Ddarllen</a:t>
            </a:r>
            <a:r>
              <a:rPr lang="en-GB" baseline="0" dirty="0" smtClean="0"/>
              <a:t> </a:t>
            </a:r>
            <a:r>
              <a:rPr lang="en-GB" baseline="0" dirty="0" err="1" smtClean="0"/>
              <a:t>yr</a:t>
            </a:r>
            <a:r>
              <a:rPr lang="en-GB" baseline="0" dirty="0" smtClean="0"/>
              <a:t> </a:t>
            </a:r>
            <a:r>
              <a:rPr lang="en-GB" baseline="0" dirty="0" err="1" smtClean="0"/>
              <a:t>Haf</a:t>
            </a:r>
            <a:endParaRPr lang="en-GB" baseline="0" dirty="0" smtClean="0"/>
          </a:p>
          <a:p>
            <a:r>
              <a:rPr lang="en-GB" baseline="0" dirty="0" smtClean="0"/>
              <a:t>LNF – </a:t>
            </a:r>
            <a:r>
              <a:rPr lang="en-GB" baseline="0" dirty="0" err="1" smtClean="0"/>
              <a:t>FfLlRh</a:t>
            </a:r>
            <a:endParaRPr lang="en-GB" baseline="0" dirty="0" smtClean="0"/>
          </a:p>
          <a:p>
            <a:r>
              <a:rPr lang="en-GB" baseline="0" dirty="0" smtClean="0"/>
              <a:t>National Literacy Tests – </a:t>
            </a:r>
            <a:r>
              <a:rPr lang="en-GB" baseline="0" dirty="0" err="1" smtClean="0"/>
              <a:t>Profion</a:t>
            </a:r>
            <a:r>
              <a:rPr lang="en-GB" baseline="0" dirty="0" smtClean="0"/>
              <a:t> </a:t>
            </a:r>
            <a:r>
              <a:rPr lang="en-GB" baseline="0" dirty="0" err="1" smtClean="0"/>
              <a:t>Llythrennedd</a:t>
            </a:r>
            <a:r>
              <a:rPr lang="en-GB" baseline="0" dirty="0" smtClean="0"/>
              <a:t> </a:t>
            </a:r>
            <a:r>
              <a:rPr lang="en-GB" baseline="0" dirty="0" err="1" smtClean="0"/>
              <a:t>Cenedlaethol</a:t>
            </a:r>
            <a:endParaRPr lang="en-GB" baseline="0" dirty="0" smtClean="0"/>
          </a:p>
          <a:p>
            <a:r>
              <a:rPr lang="en-GB" baseline="0" dirty="0" smtClean="0"/>
              <a:t>‘Read on. Get on’ campaign – </a:t>
            </a:r>
            <a:r>
              <a:rPr lang="en-GB" baseline="0" dirty="0" err="1" smtClean="0"/>
              <a:t>Ymgyrch</a:t>
            </a:r>
            <a:r>
              <a:rPr lang="en-GB" baseline="0" dirty="0" smtClean="0"/>
              <a:t> ‘</a:t>
            </a:r>
            <a:r>
              <a:rPr lang="en-GB" baseline="0" dirty="0" err="1" smtClean="0"/>
              <a:t>Darllena</a:t>
            </a:r>
            <a:r>
              <a:rPr lang="en-GB" baseline="0" dirty="0" smtClean="0"/>
              <a:t>. </a:t>
            </a:r>
            <a:r>
              <a:rPr lang="en-GB" baseline="0" dirty="0" err="1" smtClean="0"/>
              <a:t>Datblyga</a:t>
            </a:r>
            <a:r>
              <a:rPr lang="en-GB" baseline="0" dirty="0" smtClean="0"/>
              <a:t>’.</a:t>
            </a:r>
          </a:p>
          <a:p>
            <a:r>
              <a:rPr lang="en-GB" baseline="0" dirty="0" smtClean="0"/>
              <a:t>Parenting. Give it Time. – </a:t>
            </a:r>
            <a:r>
              <a:rPr lang="en-GB" baseline="0" dirty="0" err="1" smtClean="0"/>
              <a:t>Magu</a:t>
            </a:r>
            <a:r>
              <a:rPr lang="en-GB" baseline="0" dirty="0" smtClean="0"/>
              <a:t> Plant. </a:t>
            </a:r>
            <a:r>
              <a:rPr lang="en-GB" baseline="0" dirty="0" err="1" smtClean="0"/>
              <a:t>Rhowch</a:t>
            </a:r>
            <a:r>
              <a:rPr lang="en-GB" baseline="0" dirty="0" smtClean="0"/>
              <a:t> </a:t>
            </a:r>
            <a:r>
              <a:rPr lang="en-GB" baseline="0" dirty="0" err="1" smtClean="0"/>
              <a:t>amser</a:t>
            </a:r>
            <a:r>
              <a:rPr lang="en-GB" baseline="0" dirty="0" smtClean="0"/>
              <a:t> </a:t>
            </a:r>
            <a:r>
              <a:rPr lang="en-GB" baseline="0" dirty="0" err="1" smtClean="0"/>
              <a:t>iddo</a:t>
            </a:r>
            <a:r>
              <a:rPr lang="en-GB" baseline="0" dirty="0" smtClean="0"/>
              <a:t>.</a:t>
            </a:r>
          </a:p>
          <a:p>
            <a:r>
              <a:rPr lang="en-GB" baseline="0" dirty="0" smtClean="0"/>
              <a:t>Education begins at home – </a:t>
            </a:r>
            <a:r>
              <a:rPr lang="en-GB" baseline="0" dirty="0" err="1" smtClean="0"/>
              <a:t>Addysg</a:t>
            </a:r>
            <a:r>
              <a:rPr lang="en-GB" baseline="0" dirty="0" smtClean="0"/>
              <a:t> </a:t>
            </a:r>
            <a:r>
              <a:rPr lang="en-GB" baseline="0" dirty="0" err="1" smtClean="0"/>
              <a:t>yn</a:t>
            </a:r>
            <a:r>
              <a:rPr lang="en-GB" baseline="0" dirty="0" smtClean="0"/>
              <a:t> </a:t>
            </a:r>
            <a:r>
              <a:rPr lang="en-GB" baseline="0" dirty="0" err="1" smtClean="0"/>
              <a:t>dechrau</a:t>
            </a:r>
            <a:r>
              <a:rPr lang="en-GB" baseline="0" dirty="0" smtClean="0"/>
              <a:t> </a:t>
            </a:r>
            <a:r>
              <a:rPr lang="en-GB" baseline="0" dirty="0" err="1" smtClean="0"/>
              <a:t>yn</a:t>
            </a:r>
            <a:r>
              <a:rPr lang="en-GB" baseline="0" dirty="0" smtClean="0"/>
              <a:t> y </a:t>
            </a:r>
            <a:r>
              <a:rPr lang="en-GB" baseline="0" dirty="0" err="1" smtClean="0"/>
              <a:t>cartref</a:t>
            </a:r>
            <a:r>
              <a:rPr lang="en-GB" baseline="0" dirty="0" smtClean="0"/>
              <a:t>.</a:t>
            </a:r>
          </a:p>
          <a:p>
            <a:r>
              <a:rPr lang="en-GB" baseline="0" dirty="0" smtClean="0"/>
              <a:t>Flying Start – </a:t>
            </a:r>
            <a:r>
              <a:rPr lang="en-GB" baseline="0" dirty="0" err="1" smtClean="0"/>
              <a:t>Dechrau’n</a:t>
            </a:r>
            <a:r>
              <a:rPr lang="en-GB" baseline="0" dirty="0" smtClean="0"/>
              <a:t> Deg.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Children’s Minister – </a:t>
            </a:r>
            <a:r>
              <a:rPr lang="en-GB" baseline="0" dirty="0" err="1" smtClean="0"/>
              <a:t>Gweinidog</a:t>
            </a:r>
            <a:r>
              <a:rPr lang="en-GB" baseline="0" dirty="0" smtClean="0"/>
              <a:t> Plant (it was </a:t>
            </a:r>
            <a:r>
              <a:rPr lang="en-GB" sz="1200" b="0" i="0" kern="1200" dirty="0" err="1" smtClean="0">
                <a:solidFill>
                  <a:schemeClr val="tx1"/>
                </a:solidFill>
                <a:effectLst/>
                <a:latin typeface="+mn-lt"/>
                <a:ea typeface="+mn-ea"/>
                <a:cs typeface="+mn-cs"/>
              </a:rPr>
              <a:t>Huw</a:t>
            </a:r>
            <a:r>
              <a:rPr lang="en-GB" sz="1200" b="0" i="0" kern="1200" dirty="0" smtClean="0">
                <a:solidFill>
                  <a:schemeClr val="tx1"/>
                </a:solidFill>
                <a:effectLst/>
                <a:latin typeface="+mn-lt"/>
                <a:ea typeface="+mn-ea"/>
                <a:cs typeface="+mn-cs"/>
              </a:rPr>
              <a:t> </a:t>
            </a:r>
            <a:r>
              <a:rPr lang="en-GB" sz="1200" b="0" i="0" kern="1200" dirty="0" err="1" smtClean="0">
                <a:solidFill>
                  <a:schemeClr val="tx1"/>
                </a:solidFill>
                <a:effectLst/>
                <a:latin typeface="+mn-lt"/>
                <a:ea typeface="+mn-ea"/>
                <a:cs typeface="+mn-cs"/>
              </a:rPr>
              <a:t>Irranca</a:t>
            </a:r>
            <a:r>
              <a:rPr lang="en-GB" sz="1200" b="0" i="0" kern="1200" dirty="0" smtClean="0">
                <a:solidFill>
                  <a:schemeClr val="tx1"/>
                </a:solidFill>
                <a:effectLst/>
                <a:latin typeface="+mn-lt"/>
                <a:ea typeface="+mn-ea"/>
                <a:cs typeface="+mn-cs"/>
              </a:rPr>
              <a:t>-Davies – who</a:t>
            </a:r>
            <a:r>
              <a:rPr lang="en-GB" sz="1200" b="0" i="0" kern="1200" baseline="0" dirty="0" smtClean="0">
                <a:solidFill>
                  <a:schemeClr val="tx1"/>
                </a:solidFill>
                <a:effectLst/>
                <a:latin typeface="+mn-lt"/>
                <a:ea typeface="+mn-ea"/>
                <a:cs typeface="+mn-cs"/>
              </a:rPr>
              <a:t> is it now?)</a:t>
            </a:r>
            <a:endParaRPr lang="en-GB" sz="1200" b="0" i="0" kern="1200" dirty="0" smtClean="0">
              <a:solidFill>
                <a:schemeClr val="tx1"/>
              </a:solidFill>
              <a:effectLst/>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5484824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1/23/2020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1/23/2020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researchrichpedagogies.org/research/theme/reading-aloud"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hEgREFpqFfA"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booktrust.org.uk/cy-gb/what-we-do/programmes-and-campaigns/bookstart/practitioners/bookstart-in-wales/"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3454"/>
            <a:ext cx="7886700" cy="1325563"/>
          </a:xfrm>
        </p:spPr>
        <p:txBody>
          <a:bodyPr/>
          <a:lstStyle/>
          <a:p>
            <a:r>
              <a:rPr lang="en-GB" b="1" dirty="0" err="1" smtClean="0"/>
              <a:t>Rhannu</a:t>
            </a:r>
            <a:r>
              <a:rPr lang="en-GB" b="1" dirty="0" smtClean="0"/>
              <a:t> 1</a:t>
            </a:r>
            <a:br>
              <a:rPr lang="en-GB" b="1" dirty="0" smtClean="0"/>
            </a:br>
            <a:r>
              <a:rPr lang="en-GB" b="1" dirty="0" smtClean="0"/>
              <a:t>Share 1</a:t>
            </a:r>
            <a:endParaRPr lang="en-GB" b="1" dirty="0"/>
          </a:p>
        </p:txBody>
      </p:sp>
      <p:sp>
        <p:nvSpPr>
          <p:cNvPr id="3" name="Content Placeholder 2"/>
          <p:cNvSpPr>
            <a:spLocks noGrp="1"/>
          </p:cNvSpPr>
          <p:nvPr>
            <p:ph sz="half" idx="1"/>
          </p:nvPr>
        </p:nvSpPr>
        <p:spPr>
          <a:xfrm>
            <a:off x="628650" y="1548534"/>
            <a:ext cx="3886200" cy="4351338"/>
          </a:xfrm>
        </p:spPr>
        <p:txBody>
          <a:bodyPr>
            <a:normAutofit fontScale="70000" lnSpcReduction="20000"/>
          </a:bodyPr>
          <a:lstStyle/>
          <a:p>
            <a:pPr lvl="0" eaLnBrk="0" hangingPunct="0"/>
            <a:r>
              <a:rPr lang="cy-GB" sz="2600" b="1" dirty="0"/>
              <a:t>Beth wnaethoch chi ei ddarganfod yn ystod Diwrnod Prawf 1?</a:t>
            </a:r>
            <a:endParaRPr lang="en-GB" sz="2600" dirty="0"/>
          </a:p>
          <a:p>
            <a:pPr lvl="0" eaLnBrk="0" hangingPunct="0"/>
            <a:r>
              <a:rPr lang="cy-GB" sz="2600" b="1" dirty="0"/>
              <a:t>Sut mae hyn yn cysylltu â'r cysyniadau / syniadau / damcaniaethau / ymchwil allweddol a gyfarfuwyd yn ystod Diwrnod Cwrdd 1?</a:t>
            </a:r>
            <a:endParaRPr lang="en-GB" sz="2600" dirty="0"/>
          </a:p>
          <a:p>
            <a:pPr lvl="0" eaLnBrk="0" hangingPunct="0"/>
            <a:r>
              <a:rPr lang="cy-GB" sz="2600" b="1" dirty="0"/>
              <a:t>Beth sydd o ddiddordeb i chi fwyaf am Ddiwrnod Profi 1?</a:t>
            </a:r>
            <a:endParaRPr lang="en-GB" sz="2600" dirty="0"/>
          </a:p>
          <a:p>
            <a:pPr lvl="0" eaLnBrk="0" hangingPunct="0"/>
            <a:r>
              <a:rPr lang="cy-GB" sz="2600" b="1" dirty="0"/>
              <a:t>Pam roedd hyn yn ddiddorol i chi?</a:t>
            </a:r>
            <a:endParaRPr lang="en-GB" sz="2600" dirty="0"/>
          </a:p>
          <a:p>
            <a:pPr lvl="0" eaLnBrk="0" hangingPunct="0"/>
            <a:r>
              <a:rPr lang="cy-GB" sz="2600" b="1" dirty="0"/>
              <a:t>Sut gallai hyn effeithio ar eich ymarfer?</a:t>
            </a:r>
            <a:endParaRPr lang="en-GB" sz="2600" dirty="0"/>
          </a:p>
          <a:p>
            <a:pPr lvl="0" eaLnBrk="0" hangingPunct="0"/>
            <a:r>
              <a:rPr lang="cy-GB" sz="2600" b="1" dirty="0"/>
              <a:t>Beth yw'r peth mwyaf arwyddocaol rydych chi wedi'i ddysgu am rôl yr amgylchedd wrth alluogi dysgu?</a:t>
            </a:r>
            <a:endParaRPr lang="en-GB" sz="2600" dirty="0"/>
          </a:p>
          <a:p>
            <a:pPr lvl="0" eaLnBrk="0" hangingPunct="0"/>
            <a:r>
              <a:rPr lang="cy-GB" sz="2600" b="1" dirty="0"/>
              <a:t>Sut gallai hyn effeithio ar eich ymarfer?</a:t>
            </a:r>
            <a:endParaRPr lang="en-GB" sz="2600" dirty="0"/>
          </a:p>
          <a:p>
            <a:endParaRPr lang="en-GB" dirty="0"/>
          </a:p>
        </p:txBody>
      </p:sp>
      <p:sp>
        <p:nvSpPr>
          <p:cNvPr id="4" name="Content Placeholder 3"/>
          <p:cNvSpPr>
            <a:spLocks noGrp="1"/>
          </p:cNvSpPr>
          <p:nvPr>
            <p:ph sz="half" idx="2"/>
          </p:nvPr>
        </p:nvSpPr>
        <p:spPr>
          <a:xfrm>
            <a:off x="4629150" y="1548534"/>
            <a:ext cx="3886200" cy="4351338"/>
          </a:xfrm>
        </p:spPr>
        <p:txBody>
          <a:bodyPr>
            <a:normAutofit fontScale="70000" lnSpcReduction="20000"/>
          </a:bodyPr>
          <a:lstStyle/>
          <a:p>
            <a:pPr lvl="0"/>
            <a:r>
              <a:rPr lang="en-GB" sz="2600" b="1" dirty="0"/>
              <a:t>What did you discover during Test Day 1?</a:t>
            </a:r>
            <a:endParaRPr lang="en-GB" sz="2600" dirty="0"/>
          </a:p>
          <a:p>
            <a:pPr lvl="0" eaLnBrk="0" hangingPunct="0"/>
            <a:r>
              <a:rPr lang="en-GB" sz="2600" b="1" dirty="0"/>
              <a:t>How does this link to the key concepts/ideas/theories/research met during Meet Day 1?</a:t>
            </a:r>
            <a:endParaRPr lang="en-GB" sz="2600" dirty="0"/>
          </a:p>
          <a:p>
            <a:pPr lvl="0" eaLnBrk="0" hangingPunct="0"/>
            <a:r>
              <a:rPr lang="en-GB" sz="2600" b="1" dirty="0"/>
              <a:t>What interested you most about Test Day 1?</a:t>
            </a:r>
            <a:endParaRPr lang="en-GB" sz="2600" dirty="0"/>
          </a:p>
          <a:p>
            <a:pPr lvl="0" eaLnBrk="0" hangingPunct="0"/>
            <a:r>
              <a:rPr lang="en-GB" sz="2600" b="1" dirty="0"/>
              <a:t>Why did you find this interesting?</a:t>
            </a:r>
            <a:endParaRPr lang="en-GB" sz="2600" dirty="0"/>
          </a:p>
          <a:p>
            <a:pPr lvl="0" eaLnBrk="0" hangingPunct="0"/>
            <a:r>
              <a:rPr lang="en-GB" sz="2600" b="1" dirty="0"/>
              <a:t>How might this impact your practice?</a:t>
            </a:r>
            <a:endParaRPr lang="en-GB" sz="2600" dirty="0"/>
          </a:p>
          <a:p>
            <a:pPr lvl="0" eaLnBrk="0" hangingPunct="0"/>
            <a:r>
              <a:rPr lang="en-GB" sz="2600" b="1" dirty="0"/>
              <a:t>What’s the most significant thing you’ve learned about the role of the environment in enabling learning?</a:t>
            </a:r>
            <a:endParaRPr lang="en-GB" sz="2600" dirty="0"/>
          </a:p>
          <a:p>
            <a:pPr lvl="0" eaLnBrk="0" hangingPunct="0"/>
            <a:r>
              <a:rPr lang="en-GB" sz="2600" b="1" dirty="0"/>
              <a:t>How might this impact your practice?</a:t>
            </a:r>
            <a:endParaRPr lang="en-GB" sz="2600" dirty="0"/>
          </a:p>
          <a:p>
            <a:endParaRPr lang="en-GB" dirty="0"/>
          </a:p>
        </p:txBody>
      </p:sp>
    </p:spTree>
    <p:extLst>
      <p:ext uri="{BB962C8B-B14F-4D97-AF65-F5344CB8AC3E}">
        <p14:creationId xmlns:p14="http://schemas.microsoft.com/office/powerpoint/2010/main" val="2240475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Amcan</a:t>
            </a:r>
            <a:r>
              <a:rPr lang="en-GB" b="1" dirty="0" smtClean="0"/>
              <a:t> – </a:t>
            </a:r>
            <a:r>
              <a:rPr lang="en-GB" b="1" dirty="0" err="1" smtClean="0"/>
              <a:t>Cwrdd</a:t>
            </a:r>
            <a:r>
              <a:rPr lang="en-GB" b="1" dirty="0" smtClean="0"/>
              <a:t> 2</a:t>
            </a:r>
            <a:br>
              <a:rPr lang="en-GB" b="1" dirty="0" smtClean="0"/>
            </a:br>
            <a:r>
              <a:rPr lang="en-GB" b="1" dirty="0" smtClean="0"/>
              <a:t>Aim – Meet 2</a:t>
            </a:r>
            <a:endParaRPr lang="en-GB" b="1" dirty="0"/>
          </a:p>
        </p:txBody>
      </p:sp>
      <p:sp>
        <p:nvSpPr>
          <p:cNvPr id="3" name="Content Placeholder 2"/>
          <p:cNvSpPr>
            <a:spLocks noGrp="1"/>
          </p:cNvSpPr>
          <p:nvPr>
            <p:ph sz="half" idx="1"/>
          </p:nvPr>
        </p:nvSpPr>
        <p:spPr/>
        <p:txBody>
          <a:bodyPr>
            <a:normAutofit/>
          </a:bodyPr>
          <a:lstStyle/>
          <a:p>
            <a:r>
              <a:rPr lang="en-GB" dirty="0"/>
              <a:t>Bydd </a:t>
            </a:r>
            <a:r>
              <a:rPr lang="en-GB" dirty="0" err="1"/>
              <a:t>darpar</a:t>
            </a:r>
            <a:r>
              <a:rPr lang="en-GB" dirty="0"/>
              <a:t> </a:t>
            </a:r>
            <a:r>
              <a:rPr lang="en-GB" dirty="0" err="1"/>
              <a:t>athrawon</a:t>
            </a:r>
            <a:r>
              <a:rPr lang="en-GB" dirty="0"/>
              <a:t> </a:t>
            </a:r>
            <a:r>
              <a:rPr lang="en-GB" dirty="0" err="1"/>
              <a:t>yn</a:t>
            </a:r>
            <a:r>
              <a:rPr lang="en-GB" dirty="0"/>
              <a:t> </a:t>
            </a:r>
            <a:r>
              <a:rPr lang="en-GB" dirty="0" err="1"/>
              <a:t>datblygu</a:t>
            </a:r>
            <a:r>
              <a:rPr lang="en-GB" dirty="0"/>
              <a:t> </a:t>
            </a:r>
            <a:r>
              <a:rPr lang="en-GB" dirty="0" err="1"/>
              <a:t>eu</a:t>
            </a:r>
            <a:r>
              <a:rPr lang="en-GB" dirty="0"/>
              <a:t> </a:t>
            </a:r>
            <a:r>
              <a:rPr lang="en-GB" dirty="0" err="1"/>
              <a:t>dealltwriaeth</a:t>
            </a:r>
            <a:r>
              <a:rPr lang="en-GB" dirty="0"/>
              <a:t> o </a:t>
            </a:r>
            <a:r>
              <a:rPr lang="en-GB" dirty="0" err="1" smtClean="0"/>
              <a:t>sut</a:t>
            </a:r>
            <a:r>
              <a:rPr lang="en-GB" dirty="0" smtClean="0"/>
              <a:t> </a:t>
            </a:r>
            <a:r>
              <a:rPr lang="en-GB" dirty="0" err="1"/>
              <a:t>mae</a:t>
            </a:r>
            <a:r>
              <a:rPr lang="en-GB" dirty="0"/>
              <a:t> </a:t>
            </a:r>
            <a:r>
              <a:rPr lang="en-GB" dirty="0" err="1"/>
              <a:t>polisi</a:t>
            </a:r>
            <a:r>
              <a:rPr lang="en-GB" dirty="0"/>
              <a:t> </a:t>
            </a:r>
            <a:r>
              <a:rPr lang="en-GB" dirty="0" err="1"/>
              <a:t>Llywodraethol</a:t>
            </a:r>
            <a:r>
              <a:rPr lang="en-GB" dirty="0"/>
              <a:t> </a:t>
            </a:r>
            <a:r>
              <a:rPr lang="en-GB" dirty="0" err="1"/>
              <a:t>yn</a:t>
            </a:r>
            <a:r>
              <a:rPr lang="en-GB" dirty="0"/>
              <a:t> </a:t>
            </a:r>
            <a:r>
              <a:rPr lang="en-GB" dirty="0" err="1"/>
              <a:t>adlewyrchu</a:t>
            </a:r>
            <a:r>
              <a:rPr lang="en-GB" dirty="0"/>
              <a:t> </a:t>
            </a:r>
            <a:r>
              <a:rPr lang="en-GB" dirty="0" err="1"/>
              <a:t>anghenion</a:t>
            </a:r>
            <a:r>
              <a:rPr lang="en-GB" dirty="0"/>
              <a:t> </a:t>
            </a:r>
            <a:r>
              <a:rPr lang="en-GB" dirty="0" err="1"/>
              <a:t>ysgolion</a:t>
            </a:r>
            <a:r>
              <a:rPr lang="en-GB" dirty="0"/>
              <a:t>, </a:t>
            </a:r>
            <a:r>
              <a:rPr lang="en-GB" dirty="0" err="1"/>
              <a:t>cymunedau</a:t>
            </a:r>
            <a:r>
              <a:rPr lang="en-GB" dirty="0"/>
              <a:t> a </a:t>
            </a:r>
            <a:r>
              <a:rPr lang="en-GB" dirty="0" err="1"/>
              <a:t>dysgwyr</a:t>
            </a:r>
            <a:r>
              <a:rPr lang="en-GB" dirty="0"/>
              <a:t>; a </a:t>
            </a:r>
            <a:r>
              <a:rPr lang="en-GB" dirty="0" err="1"/>
              <a:t>sut</a:t>
            </a:r>
            <a:r>
              <a:rPr lang="en-GB" dirty="0"/>
              <a:t> </a:t>
            </a:r>
            <a:r>
              <a:rPr lang="en-GB" dirty="0" err="1"/>
              <a:t>mae</a:t>
            </a:r>
            <a:r>
              <a:rPr lang="en-GB" dirty="0"/>
              <a:t> </a:t>
            </a:r>
            <a:r>
              <a:rPr lang="en-GB" dirty="0" err="1"/>
              <a:t>dysgu</a:t>
            </a:r>
            <a:r>
              <a:rPr lang="en-GB" dirty="0"/>
              <a:t> ac </a:t>
            </a:r>
            <a:r>
              <a:rPr lang="en-GB" dirty="0" err="1"/>
              <a:t>addysgu</a:t>
            </a:r>
            <a:r>
              <a:rPr lang="en-GB" dirty="0"/>
              <a:t> </a:t>
            </a:r>
            <a:r>
              <a:rPr lang="en-GB" dirty="0" err="1"/>
              <a:t>yn</a:t>
            </a:r>
            <a:r>
              <a:rPr lang="en-GB" dirty="0"/>
              <a:t> </a:t>
            </a:r>
            <a:r>
              <a:rPr lang="en-GB" dirty="0" err="1"/>
              <a:t>adlewyrchu</a:t>
            </a:r>
            <a:r>
              <a:rPr lang="en-GB" dirty="0"/>
              <a:t> </a:t>
            </a:r>
            <a:r>
              <a:rPr lang="en-GB" dirty="0" err="1"/>
              <a:t>polisi</a:t>
            </a:r>
            <a:r>
              <a:rPr lang="en-GB" dirty="0"/>
              <a:t>. </a:t>
            </a:r>
          </a:p>
        </p:txBody>
      </p:sp>
      <p:sp>
        <p:nvSpPr>
          <p:cNvPr id="4" name="Content Placeholder 3"/>
          <p:cNvSpPr>
            <a:spLocks noGrp="1"/>
          </p:cNvSpPr>
          <p:nvPr>
            <p:ph sz="half" idx="2"/>
          </p:nvPr>
        </p:nvSpPr>
        <p:spPr/>
        <p:txBody>
          <a:bodyPr>
            <a:normAutofit/>
          </a:bodyPr>
          <a:lstStyle/>
          <a:p>
            <a:pPr eaLnBrk="0" hangingPunct="0"/>
            <a:r>
              <a:rPr lang="en-GB" dirty="0" smtClean="0"/>
              <a:t>Student-teachers </a:t>
            </a:r>
            <a:r>
              <a:rPr lang="en-GB" dirty="0"/>
              <a:t>will develop their understanding of </a:t>
            </a:r>
            <a:r>
              <a:rPr lang="en-GB" dirty="0" smtClean="0"/>
              <a:t>how </a:t>
            </a:r>
            <a:r>
              <a:rPr lang="en-GB" dirty="0"/>
              <a:t>Government policy reflects the needs of school, communities and learners; and how teaching and learning reflects policy. </a:t>
            </a:r>
          </a:p>
        </p:txBody>
      </p:sp>
    </p:spTree>
    <p:extLst>
      <p:ext uri="{BB962C8B-B14F-4D97-AF65-F5344CB8AC3E}">
        <p14:creationId xmlns:p14="http://schemas.microsoft.com/office/powerpoint/2010/main" val="186401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27419" y="-119660"/>
            <a:ext cx="7200000" cy="5401524"/>
          </a:xfrm>
          <a:prstGeom prst="rect">
            <a:avLst/>
          </a:prstGeom>
        </p:spPr>
      </p:pic>
    </p:spTree>
    <p:extLst>
      <p:ext uri="{BB962C8B-B14F-4D97-AF65-F5344CB8AC3E}">
        <p14:creationId xmlns:p14="http://schemas.microsoft.com/office/powerpoint/2010/main" val="2635356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smtClean="0"/>
              <a:t>Datblygu</a:t>
            </a:r>
            <a:r>
              <a:rPr lang="en-GB" sz="3600" b="1" dirty="0" smtClean="0"/>
              <a:t> </a:t>
            </a:r>
            <a:r>
              <a:rPr lang="en-GB" sz="3600" b="1" dirty="0" err="1" smtClean="0"/>
              <a:t>darllen</a:t>
            </a:r>
            <a:r>
              <a:rPr lang="en-GB" sz="3600" b="1" dirty="0" smtClean="0"/>
              <a:t> plant </a:t>
            </a:r>
            <a:r>
              <a:rPr lang="en-GB" sz="3600" b="1" dirty="0" err="1" smtClean="0"/>
              <a:t>yng</a:t>
            </a:r>
            <a:r>
              <a:rPr lang="en-GB" sz="3600" b="1" dirty="0" smtClean="0"/>
              <a:t> </a:t>
            </a:r>
            <a:r>
              <a:rPr lang="en-GB" sz="3600" b="1" dirty="0" err="1" smtClean="0"/>
              <a:t>Nghymru</a:t>
            </a:r>
            <a:r>
              <a:rPr lang="en-GB" sz="3600" b="1" dirty="0" smtClean="0"/>
              <a:t/>
            </a:r>
            <a:br>
              <a:rPr lang="en-GB" sz="3600" b="1" dirty="0" smtClean="0"/>
            </a:br>
            <a:r>
              <a:rPr lang="en-GB" sz="3600" b="1" dirty="0" smtClean="0"/>
              <a:t>Developing children’s reading in Wales</a:t>
            </a:r>
            <a:endParaRPr lang="en-GB" sz="3600" b="1" dirty="0"/>
          </a:p>
        </p:txBody>
      </p:sp>
      <p:sp>
        <p:nvSpPr>
          <p:cNvPr id="3" name="Content Placeholder 2"/>
          <p:cNvSpPr>
            <a:spLocks noGrp="1"/>
          </p:cNvSpPr>
          <p:nvPr>
            <p:ph sz="half" idx="1"/>
          </p:nvPr>
        </p:nvSpPr>
        <p:spPr/>
        <p:txBody>
          <a:bodyPr>
            <a:normAutofit/>
          </a:bodyPr>
          <a:lstStyle/>
          <a:p>
            <a:r>
              <a:rPr lang="en-GB" sz="2000" dirty="0"/>
              <a:t>Mae </a:t>
            </a:r>
            <a:r>
              <a:rPr lang="en-GB" sz="2000" dirty="0" err="1"/>
              <a:t>gallu</a:t>
            </a:r>
            <a:r>
              <a:rPr lang="en-GB" sz="2000" dirty="0"/>
              <a:t> </a:t>
            </a:r>
            <a:r>
              <a:rPr lang="en-GB" sz="2000" dirty="0" err="1"/>
              <a:t>darllen</a:t>
            </a:r>
            <a:r>
              <a:rPr lang="en-GB" sz="2000" dirty="0"/>
              <a:t> </a:t>
            </a:r>
            <a:r>
              <a:rPr lang="en-GB" sz="2000" dirty="0" err="1"/>
              <a:t>yn</a:t>
            </a:r>
            <a:r>
              <a:rPr lang="en-GB" sz="2000" dirty="0"/>
              <a:t> </a:t>
            </a:r>
            <a:r>
              <a:rPr lang="en-GB" sz="2000" dirty="0" err="1"/>
              <a:t>dda</a:t>
            </a:r>
            <a:r>
              <a:rPr lang="en-GB" sz="2000" dirty="0"/>
              <a:t> </a:t>
            </a:r>
            <a:r>
              <a:rPr lang="en-GB" sz="2000" dirty="0" err="1"/>
              <a:t>yn</a:t>
            </a:r>
            <a:r>
              <a:rPr lang="en-GB" sz="2000" dirty="0"/>
              <a:t> </a:t>
            </a:r>
            <a:r>
              <a:rPr lang="en-GB" sz="2000" dirty="0" err="1"/>
              <a:t>hanfodol</a:t>
            </a:r>
            <a:r>
              <a:rPr lang="en-GB" sz="2000" dirty="0"/>
              <a:t> </a:t>
            </a:r>
            <a:r>
              <a:rPr lang="en-GB" sz="2000" dirty="0" err="1"/>
              <a:t>i</a:t>
            </a:r>
            <a:r>
              <a:rPr lang="en-GB" sz="2000" dirty="0"/>
              <a:t> </a:t>
            </a:r>
            <a:r>
              <a:rPr lang="en-GB" sz="2000" dirty="0" err="1"/>
              <a:t>ragolygon</a:t>
            </a:r>
            <a:r>
              <a:rPr lang="en-GB" sz="2000" dirty="0"/>
              <a:t> </a:t>
            </a:r>
            <a:r>
              <a:rPr lang="en-GB" sz="2000" dirty="0" err="1"/>
              <a:t>plentyn</a:t>
            </a:r>
            <a:r>
              <a:rPr lang="en-GB" sz="2000" dirty="0"/>
              <a:t> </a:t>
            </a:r>
            <a:r>
              <a:rPr lang="en-GB" sz="2000" dirty="0" err="1"/>
              <a:t>yn</a:t>
            </a:r>
            <a:r>
              <a:rPr lang="en-GB" sz="2000" dirty="0"/>
              <a:t> </a:t>
            </a:r>
            <a:r>
              <a:rPr lang="en-GB" sz="2000" dirty="0" err="1"/>
              <a:t>yr</a:t>
            </a:r>
            <a:r>
              <a:rPr lang="en-GB" sz="2000" dirty="0"/>
              <a:t> </a:t>
            </a:r>
            <a:r>
              <a:rPr lang="en-GB" sz="2000" dirty="0" err="1"/>
              <a:t>ysgol</a:t>
            </a:r>
            <a:r>
              <a:rPr lang="en-GB" sz="2000" dirty="0"/>
              <a:t> ac </a:t>
            </a:r>
            <a:r>
              <a:rPr lang="en-GB" sz="2000" dirty="0" err="1"/>
              <a:t>mewn</a:t>
            </a:r>
            <a:r>
              <a:rPr lang="en-GB" sz="2000" dirty="0"/>
              <a:t> </a:t>
            </a:r>
            <a:r>
              <a:rPr lang="en-GB" sz="2000" dirty="0" err="1"/>
              <a:t>bywyd</a:t>
            </a:r>
            <a:r>
              <a:rPr lang="en-GB" sz="2000" dirty="0"/>
              <a:t>. </a:t>
            </a:r>
            <a:r>
              <a:rPr lang="en-GB" sz="2000" dirty="0" err="1"/>
              <a:t>Ond</a:t>
            </a:r>
            <a:r>
              <a:rPr lang="en-GB" sz="2000" dirty="0"/>
              <a:t> </a:t>
            </a:r>
            <a:r>
              <a:rPr lang="en-GB" sz="2000" dirty="0" err="1"/>
              <a:t>mae</a:t>
            </a:r>
            <a:r>
              <a:rPr lang="en-GB" sz="2000" dirty="0"/>
              <a:t> un </a:t>
            </a:r>
            <a:r>
              <a:rPr lang="en-GB" sz="2000" dirty="0" err="1"/>
              <a:t>ym</a:t>
            </a:r>
            <a:r>
              <a:rPr lang="en-GB" sz="2000" dirty="0"/>
              <a:t> </a:t>
            </a:r>
            <a:r>
              <a:rPr lang="en-GB" sz="2000" dirty="0" err="1"/>
              <a:t>mhob</a:t>
            </a:r>
            <a:r>
              <a:rPr lang="en-GB" sz="2000" dirty="0"/>
              <a:t> </a:t>
            </a:r>
            <a:r>
              <a:rPr lang="en-GB" sz="2000" dirty="0" err="1"/>
              <a:t>pedwar</a:t>
            </a:r>
            <a:r>
              <a:rPr lang="en-GB" sz="2000" dirty="0"/>
              <a:t> </a:t>
            </a:r>
            <a:r>
              <a:rPr lang="en-GB" sz="2000" dirty="0" err="1"/>
              <a:t>plentyn</a:t>
            </a:r>
            <a:r>
              <a:rPr lang="en-GB" sz="2000" dirty="0"/>
              <a:t> </a:t>
            </a:r>
            <a:r>
              <a:rPr lang="en-GB" sz="2000" dirty="0" err="1"/>
              <a:t>sy’n</a:t>
            </a:r>
            <a:r>
              <a:rPr lang="en-GB" sz="2000" dirty="0"/>
              <a:t> </a:t>
            </a:r>
            <a:r>
              <a:rPr lang="en-GB" sz="2000" dirty="0" err="1"/>
              <a:t>cael</a:t>
            </a:r>
            <a:r>
              <a:rPr lang="en-GB" sz="2000" dirty="0"/>
              <a:t> </a:t>
            </a:r>
            <a:r>
              <a:rPr lang="en-GB" sz="2000" dirty="0" err="1"/>
              <a:t>eu</a:t>
            </a:r>
            <a:r>
              <a:rPr lang="en-GB" sz="2000" dirty="0"/>
              <a:t> </a:t>
            </a:r>
            <a:r>
              <a:rPr lang="en-GB" sz="2000" dirty="0" err="1"/>
              <a:t>magu</a:t>
            </a:r>
            <a:r>
              <a:rPr lang="en-GB" sz="2000" dirty="0"/>
              <a:t> </a:t>
            </a:r>
            <a:r>
              <a:rPr lang="en-GB" sz="2000" dirty="0" err="1"/>
              <a:t>mewn</a:t>
            </a:r>
            <a:r>
              <a:rPr lang="en-GB" sz="2000" dirty="0"/>
              <a:t> </a:t>
            </a:r>
            <a:r>
              <a:rPr lang="en-GB" sz="2000" dirty="0" err="1"/>
              <a:t>tlodi</a:t>
            </a:r>
            <a:r>
              <a:rPr lang="en-GB" sz="2000" dirty="0"/>
              <a:t> </a:t>
            </a:r>
            <a:r>
              <a:rPr lang="en-GB" sz="2000" dirty="0" err="1"/>
              <a:t>yng</a:t>
            </a:r>
            <a:r>
              <a:rPr lang="en-GB" sz="2000" dirty="0"/>
              <a:t> </a:t>
            </a:r>
            <a:r>
              <a:rPr lang="en-GB" sz="2000" dirty="0" err="1"/>
              <a:t>Nghymru</a:t>
            </a:r>
            <a:r>
              <a:rPr lang="en-GB" sz="2000" dirty="0"/>
              <a:t> </a:t>
            </a:r>
            <a:r>
              <a:rPr lang="en-GB" sz="2000" dirty="0" err="1"/>
              <a:t>yn</a:t>
            </a:r>
            <a:r>
              <a:rPr lang="en-GB" sz="2000" dirty="0"/>
              <a:t> </a:t>
            </a:r>
            <a:r>
              <a:rPr lang="en-GB" sz="2000" dirty="0" err="1"/>
              <a:t>gadael</a:t>
            </a:r>
            <a:r>
              <a:rPr lang="en-GB" sz="2000" dirty="0"/>
              <a:t> </a:t>
            </a:r>
            <a:r>
              <a:rPr lang="en-GB" sz="2000" dirty="0" err="1"/>
              <a:t>yr</a:t>
            </a:r>
            <a:r>
              <a:rPr lang="en-GB" sz="2000" dirty="0"/>
              <a:t> </a:t>
            </a:r>
            <a:r>
              <a:rPr lang="en-GB" sz="2000" dirty="0" err="1"/>
              <a:t>ysgol</a:t>
            </a:r>
            <a:r>
              <a:rPr lang="en-GB" sz="2000" dirty="0"/>
              <a:t> </a:t>
            </a:r>
            <a:r>
              <a:rPr lang="en-GB" sz="2000" dirty="0" err="1"/>
              <a:t>gynradd</a:t>
            </a:r>
            <a:r>
              <a:rPr lang="en-GB" sz="2000" dirty="0"/>
              <a:t> </a:t>
            </a:r>
            <a:r>
              <a:rPr lang="en-GB" sz="2000" dirty="0" err="1"/>
              <a:t>yn</a:t>
            </a:r>
            <a:r>
              <a:rPr lang="en-GB" sz="2000" dirty="0"/>
              <a:t> </a:t>
            </a:r>
            <a:r>
              <a:rPr lang="en-GB" sz="2000" dirty="0" err="1"/>
              <a:t>methu</a:t>
            </a:r>
            <a:r>
              <a:rPr lang="en-GB" sz="2000" dirty="0"/>
              <a:t> </a:t>
            </a:r>
            <a:r>
              <a:rPr lang="en-GB" sz="2000" dirty="0" err="1"/>
              <a:t>darllen</a:t>
            </a:r>
            <a:r>
              <a:rPr lang="en-GB" sz="2000" dirty="0"/>
              <a:t> </a:t>
            </a:r>
            <a:r>
              <a:rPr lang="en-GB" sz="2000" dirty="0" err="1"/>
              <a:t>yn</a:t>
            </a:r>
            <a:r>
              <a:rPr lang="en-GB" sz="2000" dirty="0"/>
              <a:t> </a:t>
            </a:r>
            <a:r>
              <a:rPr lang="en-GB" sz="2000" dirty="0" err="1"/>
              <a:t>dda</a:t>
            </a:r>
            <a:r>
              <a:rPr lang="en-GB" sz="2000" dirty="0"/>
              <a:t>, ac </a:t>
            </a:r>
            <a:r>
              <a:rPr lang="en-GB" sz="2000" dirty="0" err="1"/>
              <a:t>mae’r</a:t>
            </a:r>
            <a:r>
              <a:rPr lang="en-GB" sz="2000" dirty="0"/>
              <a:t> </a:t>
            </a:r>
            <a:r>
              <a:rPr lang="en-GB" sz="2000" dirty="0" err="1"/>
              <a:t>bwlch</a:t>
            </a:r>
            <a:r>
              <a:rPr lang="en-GB" sz="2000" dirty="0"/>
              <a:t> </a:t>
            </a:r>
            <a:r>
              <a:rPr lang="en-GB" sz="2000" dirty="0" err="1"/>
              <a:t>hwn</a:t>
            </a:r>
            <a:r>
              <a:rPr lang="en-GB" sz="2000" dirty="0"/>
              <a:t> </a:t>
            </a:r>
            <a:r>
              <a:rPr lang="en-GB" sz="2000" dirty="0" err="1"/>
              <a:t>yn</a:t>
            </a:r>
            <a:r>
              <a:rPr lang="en-GB" sz="2000" dirty="0"/>
              <a:t> </a:t>
            </a:r>
            <a:r>
              <a:rPr lang="en-GB" sz="2000" dirty="0" err="1"/>
              <a:t>dechrau</a:t>
            </a:r>
            <a:r>
              <a:rPr lang="en-GB" sz="2000" dirty="0"/>
              <a:t> </a:t>
            </a:r>
            <a:r>
              <a:rPr lang="en-GB" sz="2000" dirty="0" err="1"/>
              <a:t>yn</a:t>
            </a:r>
            <a:r>
              <a:rPr lang="en-GB" sz="2000" dirty="0"/>
              <a:t> y </a:t>
            </a:r>
            <a:r>
              <a:rPr lang="en-GB" sz="2000" dirty="0" err="1"/>
              <a:t>blynyddoedd</a:t>
            </a:r>
            <a:r>
              <a:rPr lang="en-GB" sz="2000" dirty="0"/>
              <a:t> </a:t>
            </a:r>
            <a:r>
              <a:rPr lang="en-GB" sz="2000" dirty="0" err="1"/>
              <a:t>cynnar</a:t>
            </a:r>
            <a:r>
              <a:rPr lang="en-GB" sz="2000" dirty="0"/>
              <a:t>.</a:t>
            </a:r>
          </a:p>
        </p:txBody>
      </p:sp>
      <p:sp>
        <p:nvSpPr>
          <p:cNvPr id="4" name="Content Placeholder 3"/>
          <p:cNvSpPr>
            <a:spLocks noGrp="1"/>
          </p:cNvSpPr>
          <p:nvPr>
            <p:ph sz="half" idx="2"/>
          </p:nvPr>
        </p:nvSpPr>
        <p:spPr/>
        <p:txBody>
          <a:bodyPr>
            <a:normAutofit/>
          </a:bodyPr>
          <a:lstStyle/>
          <a:p>
            <a:r>
              <a:rPr lang="en-GB" sz="2000" dirty="0"/>
              <a:t>Being able to read well is vital for a child’s prospects at school and in life. Yet one in four children growing up in poverty in Wales leaves primary school unable to read well, and this gap begins in the early years. </a:t>
            </a:r>
          </a:p>
        </p:txBody>
      </p:sp>
      <p:pic>
        <p:nvPicPr>
          <p:cNvPr id="5" name="Picture 4"/>
          <p:cNvPicPr>
            <a:picLocks noChangeAspect="1"/>
          </p:cNvPicPr>
          <p:nvPr/>
        </p:nvPicPr>
        <p:blipFill>
          <a:blip r:embed="rId2"/>
          <a:stretch>
            <a:fillRect/>
          </a:stretch>
        </p:blipFill>
        <p:spPr>
          <a:xfrm>
            <a:off x="6278880" y="4001294"/>
            <a:ext cx="2192135" cy="1457770"/>
          </a:xfrm>
          <a:prstGeom prst="rect">
            <a:avLst/>
          </a:prstGeom>
        </p:spPr>
      </p:pic>
    </p:spTree>
    <p:extLst>
      <p:ext uri="{BB962C8B-B14F-4D97-AF65-F5344CB8AC3E}">
        <p14:creationId xmlns:p14="http://schemas.microsoft.com/office/powerpoint/2010/main" val="3222183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Ystyriaethau</a:t>
            </a:r>
            <a:r>
              <a:rPr lang="en-GB" b="1" dirty="0" smtClean="0"/>
              <a:t> </a:t>
            </a:r>
            <a:r>
              <a:rPr lang="en-GB" b="1" dirty="0" err="1" smtClean="0"/>
              <a:t>pwysig</a:t>
            </a:r>
            <a:r>
              <a:rPr lang="en-GB" b="1" dirty="0" smtClean="0"/>
              <a:t/>
            </a:r>
            <a:br>
              <a:rPr lang="en-GB" b="1" dirty="0" smtClean="0"/>
            </a:br>
            <a:r>
              <a:rPr lang="en-GB" b="1" dirty="0" smtClean="0"/>
              <a:t>Important considerations</a:t>
            </a:r>
            <a:endParaRPr lang="en-GB" b="1" dirty="0"/>
          </a:p>
        </p:txBody>
      </p:sp>
      <p:sp>
        <p:nvSpPr>
          <p:cNvPr id="3" name="Content Placeholder 2"/>
          <p:cNvSpPr>
            <a:spLocks noGrp="1"/>
          </p:cNvSpPr>
          <p:nvPr>
            <p:ph sz="half" idx="1"/>
          </p:nvPr>
        </p:nvSpPr>
        <p:spPr/>
        <p:txBody>
          <a:bodyPr/>
          <a:lstStyle/>
          <a:p>
            <a:r>
              <a:rPr lang="en-GB" dirty="0" err="1"/>
              <a:t>Sgiliau</a:t>
            </a:r>
            <a:r>
              <a:rPr lang="en-GB" dirty="0"/>
              <a:t> </a:t>
            </a:r>
            <a:r>
              <a:rPr lang="en-GB" dirty="0" err="1"/>
              <a:t>iaith</a:t>
            </a:r>
            <a:r>
              <a:rPr lang="en-GB" dirty="0"/>
              <a:t> </a:t>
            </a:r>
            <a:r>
              <a:rPr lang="en-GB" dirty="0" err="1"/>
              <a:t>yn</a:t>
            </a:r>
            <a:r>
              <a:rPr lang="en-GB" dirty="0"/>
              <a:t> </a:t>
            </a:r>
            <a:r>
              <a:rPr lang="en-GB" dirty="0" err="1"/>
              <a:t>dair</a:t>
            </a:r>
            <a:r>
              <a:rPr lang="en-GB" dirty="0"/>
              <a:t> </a:t>
            </a:r>
            <a:r>
              <a:rPr lang="en-GB" dirty="0" err="1" smtClean="0"/>
              <a:t>oed</a:t>
            </a:r>
            <a:endParaRPr lang="en-GB" dirty="0" smtClean="0"/>
          </a:p>
          <a:p>
            <a:r>
              <a:rPr lang="en-GB" dirty="0" err="1"/>
              <a:t>Yr</a:t>
            </a:r>
            <a:r>
              <a:rPr lang="en-GB" dirty="0"/>
              <a:t> </a:t>
            </a:r>
            <a:r>
              <a:rPr lang="en-GB" dirty="0" err="1"/>
              <a:t>hyn</a:t>
            </a:r>
            <a:r>
              <a:rPr lang="en-GB" dirty="0"/>
              <a:t> y </a:t>
            </a:r>
            <a:r>
              <a:rPr lang="en-GB" dirty="0" err="1"/>
              <a:t>mae</a:t>
            </a:r>
            <a:r>
              <a:rPr lang="en-GB" dirty="0"/>
              <a:t> </a:t>
            </a:r>
            <a:r>
              <a:rPr lang="en-GB" dirty="0" err="1"/>
              <a:t>rhieni’n</a:t>
            </a:r>
            <a:r>
              <a:rPr lang="en-GB" dirty="0"/>
              <a:t> </a:t>
            </a:r>
            <a:r>
              <a:rPr lang="en-GB" dirty="0" err="1"/>
              <a:t>ei</a:t>
            </a:r>
            <a:r>
              <a:rPr lang="en-GB" dirty="0"/>
              <a:t> </a:t>
            </a:r>
            <a:r>
              <a:rPr lang="en-GB" dirty="0" err="1" smtClean="0"/>
              <a:t>wneud</a:t>
            </a:r>
            <a:endParaRPr lang="en-GB" dirty="0" smtClean="0"/>
          </a:p>
          <a:p>
            <a:r>
              <a:rPr lang="en-GB" dirty="0" err="1" smtClean="0"/>
              <a:t>Tlodi</a:t>
            </a:r>
            <a:endParaRPr lang="en-GB" dirty="0" smtClean="0"/>
          </a:p>
          <a:p>
            <a:r>
              <a:rPr lang="en-GB" dirty="0" err="1"/>
              <a:t>Dysgu</a:t>
            </a:r>
            <a:r>
              <a:rPr lang="en-GB" dirty="0"/>
              <a:t> </a:t>
            </a:r>
            <a:r>
              <a:rPr lang="en-GB" dirty="0" err="1"/>
              <a:t>cynnar</a:t>
            </a:r>
            <a:r>
              <a:rPr lang="en-GB" dirty="0"/>
              <a:t> a </a:t>
            </a:r>
            <a:r>
              <a:rPr lang="en-GB" dirty="0" err="1"/>
              <a:t>gofal</a:t>
            </a:r>
            <a:r>
              <a:rPr lang="en-GB" dirty="0"/>
              <a:t> plant</a:t>
            </a:r>
          </a:p>
        </p:txBody>
      </p:sp>
      <p:sp>
        <p:nvSpPr>
          <p:cNvPr id="4" name="Content Placeholder 3"/>
          <p:cNvSpPr>
            <a:spLocks noGrp="1"/>
          </p:cNvSpPr>
          <p:nvPr>
            <p:ph sz="half" idx="2"/>
          </p:nvPr>
        </p:nvSpPr>
        <p:spPr/>
        <p:txBody>
          <a:bodyPr/>
          <a:lstStyle/>
          <a:p>
            <a:r>
              <a:rPr lang="en-GB" dirty="0"/>
              <a:t>Language skills at age </a:t>
            </a:r>
            <a:r>
              <a:rPr lang="en-GB" dirty="0" smtClean="0"/>
              <a:t>three</a:t>
            </a:r>
          </a:p>
          <a:p>
            <a:r>
              <a:rPr lang="en-GB" dirty="0"/>
              <a:t>What parents </a:t>
            </a:r>
            <a:r>
              <a:rPr lang="en-GB" dirty="0" smtClean="0"/>
              <a:t>do</a:t>
            </a:r>
          </a:p>
          <a:p>
            <a:r>
              <a:rPr lang="en-GB" dirty="0" smtClean="0"/>
              <a:t>Poverty</a:t>
            </a:r>
          </a:p>
          <a:p>
            <a:r>
              <a:rPr lang="en-GB" dirty="0"/>
              <a:t>Early learning and childcare</a:t>
            </a:r>
            <a:endParaRPr lang="en-GB" dirty="0" smtClean="0"/>
          </a:p>
          <a:p>
            <a:endParaRPr lang="en-GB" dirty="0"/>
          </a:p>
        </p:txBody>
      </p:sp>
      <p:pic>
        <p:nvPicPr>
          <p:cNvPr id="5" name="Picture 4"/>
          <p:cNvPicPr>
            <a:picLocks noChangeAspect="1"/>
          </p:cNvPicPr>
          <p:nvPr/>
        </p:nvPicPr>
        <p:blipFill>
          <a:blip r:embed="rId3"/>
          <a:stretch>
            <a:fillRect/>
          </a:stretch>
        </p:blipFill>
        <p:spPr>
          <a:xfrm>
            <a:off x="6738851" y="365127"/>
            <a:ext cx="2007164" cy="1003582"/>
          </a:xfrm>
          <a:prstGeom prst="rect">
            <a:avLst/>
          </a:prstGeom>
        </p:spPr>
      </p:pic>
    </p:spTree>
    <p:extLst>
      <p:ext uri="{BB962C8B-B14F-4D97-AF65-F5344CB8AC3E}">
        <p14:creationId xmlns:p14="http://schemas.microsoft.com/office/powerpoint/2010/main" val="1755734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Rhai </a:t>
            </a:r>
            <a:r>
              <a:rPr lang="en-GB" b="1" dirty="0" err="1" smtClean="0"/>
              <a:t>ystadegau</a:t>
            </a:r>
            <a:r>
              <a:rPr lang="en-GB" b="1" dirty="0" smtClean="0"/>
              <a:t/>
            </a:r>
            <a:br>
              <a:rPr lang="en-GB" b="1" dirty="0" smtClean="0"/>
            </a:br>
            <a:r>
              <a:rPr lang="en-GB" b="1" dirty="0" smtClean="0"/>
              <a:t>Some statistics</a:t>
            </a:r>
            <a:endParaRPr lang="en-GB" b="1" dirty="0"/>
          </a:p>
        </p:txBody>
      </p:sp>
      <p:sp>
        <p:nvSpPr>
          <p:cNvPr id="3" name="Content Placeholder 2"/>
          <p:cNvSpPr>
            <a:spLocks noGrp="1"/>
          </p:cNvSpPr>
          <p:nvPr>
            <p:ph sz="half" idx="1"/>
          </p:nvPr>
        </p:nvSpPr>
        <p:spPr/>
        <p:txBody>
          <a:bodyPr/>
          <a:lstStyle/>
          <a:p>
            <a:r>
              <a:rPr lang="en-GB" dirty="0"/>
              <a:t>Mae </a:t>
            </a:r>
            <a:r>
              <a:rPr lang="en-GB" dirty="0" err="1"/>
              <a:t>plentyn</a:t>
            </a:r>
            <a:r>
              <a:rPr lang="en-GB" dirty="0"/>
              <a:t> â </a:t>
            </a:r>
            <a:r>
              <a:rPr lang="en-GB" dirty="0" err="1"/>
              <a:t>sgiliau</a:t>
            </a:r>
            <a:r>
              <a:rPr lang="en-GB" dirty="0"/>
              <a:t> </a:t>
            </a:r>
            <a:r>
              <a:rPr lang="en-GB" dirty="0" err="1"/>
              <a:t>iaith</a:t>
            </a:r>
            <a:r>
              <a:rPr lang="en-GB" dirty="0"/>
              <a:t> </a:t>
            </a:r>
            <a:r>
              <a:rPr lang="en-GB" dirty="0" err="1"/>
              <a:t>gwan</a:t>
            </a:r>
            <a:r>
              <a:rPr lang="en-GB" dirty="0"/>
              <a:t> </a:t>
            </a:r>
            <a:r>
              <a:rPr lang="en-GB" dirty="0" err="1"/>
              <a:t>yn</a:t>
            </a:r>
            <a:r>
              <a:rPr lang="en-GB" dirty="0"/>
              <a:t> bump </a:t>
            </a:r>
            <a:r>
              <a:rPr lang="en-GB" dirty="0" err="1"/>
              <a:t>oed</a:t>
            </a:r>
            <a:r>
              <a:rPr lang="en-GB" dirty="0"/>
              <a:t> </a:t>
            </a:r>
            <a:r>
              <a:rPr lang="en-GB" dirty="0" err="1"/>
              <a:t>yn</a:t>
            </a:r>
            <a:r>
              <a:rPr lang="en-GB" dirty="0"/>
              <a:t> </a:t>
            </a:r>
            <a:r>
              <a:rPr lang="en-GB" dirty="0" err="1"/>
              <a:t>llawer</a:t>
            </a:r>
            <a:r>
              <a:rPr lang="en-GB" dirty="0"/>
              <a:t> </a:t>
            </a:r>
            <a:r>
              <a:rPr lang="en-GB" dirty="0" err="1"/>
              <a:t>llai</a:t>
            </a:r>
            <a:r>
              <a:rPr lang="en-GB" dirty="0"/>
              <a:t> </a:t>
            </a:r>
            <a:r>
              <a:rPr lang="en-GB" dirty="0" err="1"/>
              <a:t>tebygol</a:t>
            </a:r>
            <a:r>
              <a:rPr lang="en-GB" dirty="0"/>
              <a:t> o </a:t>
            </a:r>
            <a:r>
              <a:rPr lang="en-GB" dirty="0" err="1"/>
              <a:t>fod</a:t>
            </a:r>
            <a:r>
              <a:rPr lang="en-GB" dirty="0"/>
              <a:t> </a:t>
            </a:r>
            <a:r>
              <a:rPr lang="en-GB" dirty="0" err="1"/>
              <a:t>yn</a:t>
            </a:r>
            <a:r>
              <a:rPr lang="en-GB" dirty="0"/>
              <a:t> </a:t>
            </a:r>
            <a:r>
              <a:rPr lang="en-GB" dirty="0" err="1"/>
              <a:t>ddarllenwr</a:t>
            </a:r>
            <a:r>
              <a:rPr lang="en-GB" dirty="0"/>
              <a:t> </a:t>
            </a:r>
            <a:r>
              <a:rPr lang="en-GB" dirty="0" err="1"/>
              <a:t>cryf</a:t>
            </a:r>
            <a:r>
              <a:rPr lang="en-GB" dirty="0"/>
              <a:t> </a:t>
            </a:r>
            <a:r>
              <a:rPr lang="en-GB" dirty="0" err="1"/>
              <a:t>yn</a:t>
            </a:r>
            <a:r>
              <a:rPr lang="en-GB" dirty="0"/>
              <a:t> 11 </a:t>
            </a:r>
            <a:r>
              <a:rPr lang="en-GB" dirty="0" err="1"/>
              <a:t>oed</a:t>
            </a:r>
            <a:r>
              <a:rPr lang="en-GB" dirty="0"/>
              <a:t> </a:t>
            </a:r>
            <a:r>
              <a:rPr lang="en-GB" dirty="0" err="1"/>
              <a:t>na</a:t>
            </a:r>
            <a:r>
              <a:rPr lang="en-GB" dirty="0"/>
              <a:t> </a:t>
            </a:r>
            <a:r>
              <a:rPr lang="en-GB" dirty="0" err="1"/>
              <a:t>phlentyn</a:t>
            </a:r>
            <a:r>
              <a:rPr lang="en-GB" dirty="0"/>
              <a:t> pump </a:t>
            </a:r>
            <a:r>
              <a:rPr lang="en-GB" dirty="0" err="1"/>
              <a:t>oed</a:t>
            </a:r>
            <a:r>
              <a:rPr lang="en-GB" dirty="0"/>
              <a:t> â </a:t>
            </a:r>
            <a:r>
              <a:rPr lang="en-GB" dirty="0" err="1"/>
              <a:t>sgiliau</a:t>
            </a:r>
            <a:r>
              <a:rPr lang="en-GB" dirty="0"/>
              <a:t> </a:t>
            </a:r>
            <a:r>
              <a:rPr lang="en-GB" dirty="0" err="1"/>
              <a:t>iaith</a:t>
            </a:r>
            <a:r>
              <a:rPr lang="en-GB" dirty="0"/>
              <a:t> </a:t>
            </a:r>
            <a:r>
              <a:rPr lang="en-GB" dirty="0" err="1"/>
              <a:t>cryf</a:t>
            </a:r>
            <a:endParaRPr lang="en-GB" dirty="0"/>
          </a:p>
        </p:txBody>
      </p:sp>
      <p:sp>
        <p:nvSpPr>
          <p:cNvPr id="4" name="Content Placeholder 3"/>
          <p:cNvSpPr>
            <a:spLocks noGrp="1"/>
          </p:cNvSpPr>
          <p:nvPr>
            <p:ph sz="half" idx="2"/>
          </p:nvPr>
        </p:nvSpPr>
        <p:spPr/>
        <p:txBody>
          <a:bodyPr/>
          <a:lstStyle/>
          <a:p>
            <a:r>
              <a:rPr lang="en-GB" dirty="0"/>
              <a:t>A child with weak language skills at the age of five is much less likely to be a strong reader at the age of 11 than a five-year-old with strong language skills </a:t>
            </a:r>
          </a:p>
        </p:txBody>
      </p:sp>
      <p:pic>
        <p:nvPicPr>
          <p:cNvPr id="5" name="Picture 4"/>
          <p:cNvPicPr>
            <a:picLocks noChangeAspect="1"/>
          </p:cNvPicPr>
          <p:nvPr/>
        </p:nvPicPr>
        <p:blipFill>
          <a:blip r:embed="rId2"/>
          <a:stretch>
            <a:fillRect/>
          </a:stretch>
        </p:blipFill>
        <p:spPr>
          <a:xfrm>
            <a:off x="5896494" y="230190"/>
            <a:ext cx="2065020" cy="1307846"/>
          </a:xfrm>
          <a:prstGeom prst="rect">
            <a:avLst/>
          </a:prstGeom>
        </p:spPr>
      </p:pic>
    </p:spTree>
    <p:extLst>
      <p:ext uri="{BB962C8B-B14F-4D97-AF65-F5344CB8AC3E}">
        <p14:creationId xmlns:p14="http://schemas.microsoft.com/office/powerpoint/2010/main" val="2109020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Rhai </a:t>
            </a:r>
            <a:r>
              <a:rPr lang="en-GB" b="1" dirty="0" err="1"/>
              <a:t>ystadegau</a:t>
            </a:r>
            <a:r>
              <a:rPr lang="en-GB" b="1" dirty="0"/>
              <a:t/>
            </a:r>
            <a:br>
              <a:rPr lang="en-GB" b="1" dirty="0"/>
            </a:br>
            <a:r>
              <a:rPr lang="en-GB" b="1" dirty="0"/>
              <a:t>Some statistics</a:t>
            </a:r>
          </a:p>
        </p:txBody>
      </p:sp>
      <p:sp>
        <p:nvSpPr>
          <p:cNvPr id="6" name="Content Placeholder 5"/>
          <p:cNvSpPr>
            <a:spLocks noGrp="1"/>
          </p:cNvSpPr>
          <p:nvPr>
            <p:ph sz="half" idx="1"/>
          </p:nvPr>
        </p:nvSpPr>
        <p:spPr/>
        <p:txBody>
          <a:bodyPr>
            <a:normAutofit/>
          </a:bodyPr>
          <a:lstStyle/>
          <a:p>
            <a:r>
              <a:rPr lang="en-GB" sz="2400" dirty="0"/>
              <a:t>Mae </a:t>
            </a:r>
            <a:r>
              <a:rPr lang="en-GB" sz="2400" dirty="0" err="1"/>
              <a:t>plentyn</a:t>
            </a:r>
            <a:r>
              <a:rPr lang="en-GB" sz="2400" dirty="0"/>
              <a:t> </a:t>
            </a:r>
            <a:r>
              <a:rPr lang="en-GB" sz="2400" dirty="0" err="1"/>
              <a:t>sydd</a:t>
            </a:r>
            <a:r>
              <a:rPr lang="en-GB" sz="2400" dirty="0"/>
              <a:t> </a:t>
            </a:r>
            <a:r>
              <a:rPr lang="en-GB" sz="2400" dirty="0" err="1"/>
              <a:t>wedi</a:t>
            </a:r>
            <a:r>
              <a:rPr lang="en-GB" sz="2400" dirty="0"/>
              <a:t> </a:t>
            </a:r>
            <a:r>
              <a:rPr lang="en-GB" sz="2400" dirty="0" err="1"/>
              <a:t>cael</a:t>
            </a:r>
            <a:r>
              <a:rPr lang="en-GB" sz="2400" dirty="0"/>
              <a:t> </a:t>
            </a:r>
            <a:r>
              <a:rPr lang="en-GB" sz="2400" dirty="0" err="1"/>
              <a:t>profiad</a:t>
            </a:r>
            <a:r>
              <a:rPr lang="en-GB" sz="2400" dirty="0"/>
              <a:t> o </a:t>
            </a:r>
            <a:r>
              <a:rPr lang="en-GB" sz="2400" dirty="0" err="1"/>
              <a:t>dlodi</a:t>
            </a:r>
            <a:r>
              <a:rPr lang="en-GB" sz="2400" dirty="0"/>
              <a:t> </a:t>
            </a:r>
            <a:r>
              <a:rPr lang="en-GB" sz="2400" dirty="0" err="1"/>
              <a:t>yn</a:t>
            </a:r>
            <a:r>
              <a:rPr lang="en-GB" sz="2400" dirty="0"/>
              <a:t> </a:t>
            </a:r>
            <a:r>
              <a:rPr lang="en-GB" sz="2400" dirty="0" err="1"/>
              <a:t>barhaus</a:t>
            </a:r>
            <a:r>
              <a:rPr lang="en-GB" sz="2400" dirty="0"/>
              <a:t> ac </a:t>
            </a:r>
            <a:r>
              <a:rPr lang="en-GB" sz="2400" dirty="0" err="1"/>
              <a:t>sydd</a:t>
            </a:r>
            <a:r>
              <a:rPr lang="en-GB" sz="2400" dirty="0"/>
              <a:t> â </a:t>
            </a:r>
            <a:r>
              <a:rPr lang="en-GB" sz="2400" dirty="0" err="1"/>
              <a:t>sgiliau</a:t>
            </a:r>
            <a:r>
              <a:rPr lang="en-GB" sz="2400" dirty="0"/>
              <a:t> </a:t>
            </a:r>
            <a:r>
              <a:rPr lang="en-GB" sz="2400" dirty="0" err="1"/>
              <a:t>iaith</a:t>
            </a:r>
            <a:r>
              <a:rPr lang="en-GB" sz="2400" dirty="0"/>
              <a:t> </a:t>
            </a:r>
            <a:r>
              <a:rPr lang="en-GB" sz="2400" dirty="0" err="1"/>
              <a:t>islaw’r</a:t>
            </a:r>
            <a:r>
              <a:rPr lang="en-GB" sz="2400" dirty="0"/>
              <a:t> </a:t>
            </a:r>
            <a:r>
              <a:rPr lang="en-GB" sz="2400" dirty="0" err="1"/>
              <a:t>cyfartaledd</a:t>
            </a:r>
            <a:r>
              <a:rPr lang="en-GB" sz="2400" dirty="0"/>
              <a:t> </a:t>
            </a:r>
            <a:r>
              <a:rPr lang="en-GB" sz="2400" dirty="0" err="1"/>
              <a:t>yn</a:t>
            </a:r>
            <a:r>
              <a:rPr lang="en-GB" sz="2400" dirty="0"/>
              <a:t> </a:t>
            </a:r>
            <a:r>
              <a:rPr lang="en-GB" sz="2400" dirty="0" err="1"/>
              <a:t>cael</a:t>
            </a:r>
            <a:r>
              <a:rPr lang="en-GB" sz="2400" dirty="0"/>
              <a:t> </a:t>
            </a:r>
            <a:r>
              <a:rPr lang="en-GB" sz="2400" dirty="0" err="1"/>
              <a:t>sgôr</a:t>
            </a:r>
            <a:r>
              <a:rPr lang="en-GB" sz="2400" dirty="0"/>
              <a:t> o 35% </a:t>
            </a:r>
            <a:r>
              <a:rPr lang="en-GB" sz="2400" dirty="0" err="1"/>
              <a:t>yn</a:t>
            </a:r>
            <a:r>
              <a:rPr lang="en-GB" sz="2400" dirty="0"/>
              <a:t> </a:t>
            </a:r>
            <a:r>
              <a:rPr lang="en-GB" sz="2400" dirty="0" err="1"/>
              <a:t>llai</a:t>
            </a:r>
            <a:r>
              <a:rPr lang="en-GB" sz="2400" dirty="0"/>
              <a:t> </a:t>
            </a:r>
            <a:r>
              <a:rPr lang="en-GB" sz="2400" dirty="0" err="1"/>
              <a:t>mewn</a:t>
            </a:r>
            <a:r>
              <a:rPr lang="en-GB" sz="2400" dirty="0"/>
              <a:t> </a:t>
            </a:r>
            <a:r>
              <a:rPr lang="en-GB" sz="2400" dirty="0" err="1"/>
              <a:t>profion</a:t>
            </a:r>
            <a:r>
              <a:rPr lang="en-GB" sz="2400" dirty="0"/>
              <a:t> </a:t>
            </a:r>
            <a:r>
              <a:rPr lang="en-GB" sz="2400" dirty="0" err="1"/>
              <a:t>darllen</a:t>
            </a:r>
            <a:r>
              <a:rPr lang="en-GB" sz="2400" dirty="0"/>
              <a:t> </a:t>
            </a:r>
            <a:r>
              <a:rPr lang="en-GB" sz="2400" dirty="0" err="1"/>
              <a:t>yn</a:t>
            </a:r>
            <a:r>
              <a:rPr lang="en-GB" sz="2400" dirty="0"/>
              <a:t> </a:t>
            </a:r>
            <a:r>
              <a:rPr lang="en-GB" sz="2400" dirty="0" err="1"/>
              <a:t>saith</a:t>
            </a:r>
            <a:r>
              <a:rPr lang="en-GB" sz="2400" dirty="0"/>
              <a:t> </a:t>
            </a:r>
            <a:r>
              <a:rPr lang="en-GB" sz="2400" dirty="0" err="1"/>
              <a:t>oed</a:t>
            </a:r>
            <a:r>
              <a:rPr lang="en-GB" sz="2400" dirty="0"/>
              <a:t> a 22% </a:t>
            </a:r>
            <a:r>
              <a:rPr lang="en-GB" sz="2400" dirty="0" err="1"/>
              <a:t>yn</a:t>
            </a:r>
            <a:r>
              <a:rPr lang="en-GB" sz="2400" dirty="0"/>
              <a:t> </a:t>
            </a:r>
            <a:r>
              <a:rPr lang="en-GB" sz="2400" dirty="0" err="1"/>
              <a:t>llai</a:t>
            </a:r>
            <a:r>
              <a:rPr lang="en-GB" sz="2400" dirty="0"/>
              <a:t> </a:t>
            </a:r>
            <a:r>
              <a:rPr lang="en-GB" sz="2400" dirty="0" err="1"/>
              <a:t>mewn</a:t>
            </a:r>
            <a:r>
              <a:rPr lang="en-GB" sz="2400" dirty="0"/>
              <a:t> </a:t>
            </a:r>
            <a:r>
              <a:rPr lang="en-GB" sz="2400" dirty="0" err="1"/>
              <a:t>profion</a:t>
            </a:r>
            <a:r>
              <a:rPr lang="en-GB" sz="2400" dirty="0"/>
              <a:t> </a:t>
            </a:r>
            <a:r>
              <a:rPr lang="en-GB" sz="2400" dirty="0" err="1"/>
              <a:t>darllen</a:t>
            </a:r>
            <a:r>
              <a:rPr lang="en-GB" sz="2400" dirty="0"/>
              <a:t> a </a:t>
            </a:r>
            <a:r>
              <a:rPr lang="en-GB" sz="2400" dirty="0" err="1"/>
              <a:t>deall</a:t>
            </a:r>
            <a:r>
              <a:rPr lang="en-GB" sz="2400" dirty="0"/>
              <a:t> </a:t>
            </a:r>
            <a:r>
              <a:rPr lang="en-GB" sz="2400" dirty="0" err="1"/>
              <a:t>yn</a:t>
            </a:r>
            <a:r>
              <a:rPr lang="en-GB" sz="2400" dirty="0"/>
              <a:t> 11 </a:t>
            </a:r>
            <a:r>
              <a:rPr lang="en-GB" sz="2400" dirty="0" err="1"/>
              <a:t>oed</a:t>
            </a:r>
            <a:r>
              <a:rPr lang="en-GB" sz="2400" dirty="0"/>
              <a:t> </a:t>
            </a:r>
            <a:r>
              <a:rPr lang="en-GB" sz="2400" dirty="0" err="1"/>
              <a:t>na</a:t>
            </a:r>
            <a:r>
              <a:rPr lang="en-GB" sz="2400" dirty="0"/>
              <a:t> </a:t>
            </a:r>
            <a:r>
              <a:rPr lang="en-GB" sz="2400" dirty="0" err="1"/>
              <a:t>phlentyn</a:t>
            </a:r>
            <a:r>
              <a:rPr lang="en-GB" sz="2400" dirty="0"/>
              <a:t> </a:t>
            </a:r>
            <a:r>
              <a:rPr lang="en-GB" sz="2400" dirty="0" err="1"/>
              <a:t>sydd</a:t>
            </a:r>
            <a:r>
              <a:rPr lang="en-GB" sz="2400" dirty="0"/>
              <a:t> </a:t>
            </a:r>
            <a:r>
              <a:rPr lang="en-GB" sz="2400" dirty="0" err="1"/>
              <a:t>erioed</a:t>
            </a:r>
            <a:r>
              <a:rPr lang="en-GB" sz="2400" dirty="0"/>
              <a:t> </a:t>
            </a:r>
            <a:r>
              <a:rPr lang="en-GB" sz="2400" dirty="0" err="1"/>
              <a:t>wedi</a:t>
            </a:r>
            <a:r>
              <a:rPr lang="en-GB" sz="2400" dirty="0"/>
              <a:t> </a:t>
            </a:r>
            <a:r>
              <a:rPr lang="en-GB" sz="2400" dirty="0" err="1"/>
              <a:t>profi</a:t>
            </a:r>
            <a:r>
              <a:rPr lang="en-GB" sz="2400" dirty="0"/>
              <a:t> </a:t>
            </a:r>
            <a:r>
              <a:rPr lang="en-GB" sz="2400" dirty="0" err="1"/>
              <a:t>tlodi</a:t>
            </a:r>
            <a:r>
              <a:rPr lang="en-GB" sz="2400" dirty="0"/>
              <a:t> </a:t>
            </a:r>
          </a:p>
        </p:txBody>
      </p:sp>
      <p:sp>
        <p:nvSpPr>
          <p:cNvPr id="7" name="Content Placeholder 6"/>
          <p:cNvSpPr>
            <a:spLocks noGrp="1"/>
          </p:cNvSpPr>
          <p:nvPr>
            <p:ph sz="half" idx="2"/>
          </p:nvPr>
        </p:nvSpPr>
        <p:spPr/>
        <p:txBody>
          <a:bodyPr>
            <a:normAutofit/>
          </a:bodyPr>
          <a:lstStyle/>
          <a:p>
            <a:r>
              <a:rPr lang="en-GB" sz="2400" dirty="0"/>
              <a:t>A child who has experienced poverty persistently and has below average language skills scores 35% less on reading tests at age seven, and 22% less on comprehension tests at age 11, than a child who has never experienced poverty</a:t>
            </a:r>
          </a:p>
        </p:txBody>
      </p:sp>
      <p:pic>
        <p:nvPicPr>
          <p:cNvPr id="8" name="Picture 7"/>
          <p:cNvPicPr>
            <a:picLocks noChangeAspect="1"/>
          </p:cNvPicPr>
          <p:nvPr/>
        </p:nvPicPr>
        <p:blipFill>
          <a:blip r:embed="rId2"/>
          <a:stretch>
            <a:fillRect/>
          </a:stretch>
        </p:blipFill>
        <p:spPr>
          <a:xfrm>
            <a:off x="5716572" y="305020"/>
            <a:ext cx="2066723" cy="1304657"/>
          </a:xfrm>
          <a:prstGeom prst="rect">
            <a:avLst/>
          </a:prstGeom>
        </p:spPr>
      </p:pic>
    </p:spTree>
    <p:extLst>
      <p:ext uri="{BB962C8B-B14F-4D97-AF65-F5344CB8AC3E}">
        <p14:creationId xmlns:p14="http://schemas.microsoft.com/office/powerpoint/2010/main" val="2408613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Beth </a:t>
            </a:r>
            <a:r>
              <a:rPr lang="en-GB" sz="3600" b="1" dirty="0" err="1" smtClean="0"/>
              <a:t>yw</a:t>
            </a:r>
            <a:r>
              <a:rPr lang="en-GB" sz="3600" b="1" dirty="0" smtClean="0"/>
              <a:t> </a:t>
            </a:r>
            <a:r>
              <a:rPr lang="en-GB" sz="3600" b="1" dirty="0" err="1" smtClean="0"/>
              <a:t>ymateb</a:t>
            </a:r>
            <a:r>
              <a:rPr lang="en-GB" sz="3600" b="1" dirty="0" smtClean="0"/>
              <a:t> </a:t>
            </a:r>
            <a:r>
              <a:rPr lang="en-GB" sz="3600" b="1" dirty="0" err="1" smtClean="0"/>
              <a:t>Llywodraeth</a:t>
            </a:r>
            <a:r>
              <a:rPr lang="en-GB" sz="3600" b="1" dirty="0" smtClean="0"/>
              <a:t> </a:t>
            </a:r>
            <a:r>
              <a:rPr lang="en-GB" sz="3600" b="1" dirty="0" err="1" smtClean="0"/>
              <a:t>Cymru</a:t>
            </a:r>
            <a:r>
              <a:rPr lang="en-GB" sz="3600" b="1" dirty="0" smtClean="0"/>
              <a:t>?</a:t>
            </a:r>
            <a:br>
              <a:rPr lang="en-GB" sz="3600" b="1" dirty="0" smtClean="0"/>
            </a:br>
            <a:r>
              <a:rPr lang="en-GB" sz="3600" b="1" dirty="0" smtClean="0"/>
              <a:t>What is Welsh Government’s response?</a:t>
            </a:r>
            <a:endParaRPr lang="en-GB" sz="3600" b="1" dirty="0"/>
          </a:p>
        </p:txBody>
      </p:sp>
      <p:sp>
        <p:nvSpPr>
          <p:cNvPr id="3" name="Content Placeholder 2"/>
          <p:cNvSpPr>
            <a:spLocks noGrp="1"/>
          </p:cNvSpPr>
          <p:nvPr>
            <p:ph sz="half" idx="1"/>
          </p:nvPr>
        </p:nvSpPr>
        <p:spPr/>
        <p:txBody>
          <a:bodyPr/>
          <a:lstStyle/>
          <a:p>
            <a:pPr marL="514350" indent="-514350">
              <a:buFont typeface="+mj-lt"/>
              <a:buAutoNum type="arabicPeriod"/>
            </a:pPr>
            <a:r>
              <a:rPr lang="en-GB" dirty="0" err="1"/>
              <a:t>Buddsoddi</a:t>
            </a:r>
            <a:r>
              <a:rPr lang="en-GB" dirty="0"/>
              <a:t> </a:t>
            </a:r>
            <a:r>
              <a:rPr lang="en-GB" dirty="0" err="1"/>
              <a:t>mwy</a:t>
            </a:r>
            <a:r>
              <a:rPr lang="en-GB" dirty="0"/>
              <a:t> </a:t>
            </a:r>
            <a:r>
              <a:rPr lang="en-GB" dirty="0" err="1"/>
              <a:t>yn</a:t>
            </a:r>
            <a:r>
              <a:rPr lang="en-GB" dirty="0"/>
              <a:t> </a:t>
            </a:r>
            <a:r>
              <a:rPr lang="en-GB" dirty="0" err="1"/>
              <a:t>ansawdd</a:t>
            </a:r>
            <a:r>
              <a:rPr lang="en-GB" dirty="0"/>
              <a:t> </a:t>
            </a:r>
            <a:r>
              <a:rPr lang="en-GB" dirty="0" err="1"/>
              <a:t>gweithlu</a:t>
            </a:r>
            <a:r>
              <a:rPr lang="en-GB" dirty="0"/>
              <a:t> </a:t>
            </a:r>
            <a:r>
              <a:rPr lang="en-GB" dirty="0" err="1"/>
              <a:t>addysg</a:t>
            </a:r>
            <a:r>
              <a:rPr lang="en-GB" dirty="0"/>
              <a:t> </a:t>
            </a:r>
            <a:r>
              <a:rPr lang="en-GB" dirty="0" err="1" smtClean="0"/>
              <a:t>gynnar</a:t>
            </a:r>
            <a:r>
              <a:rPr lang="en-GB" dirty="0" smtClean="0"/>
              <a:t>.</a:t>
            </a:r>
          </a:p>
          <a:p>
            <a:pPr marL="514350" indent="-514350">
              <a:buFont typeface="+mj-lt"/>
              <a:buAutoNum type="arabicPeriod"/>
            </a:pPr>
            <a:r>
              <a:rPr lang="en-GB" dirty="0" err="1"/>
              <a:t>Cryfhau</a:t>
            </a:r>
            <a:r>
              <a:rPr lang="en-GB" dirty="0"/>
              <a:t> </a:t>
            </a:r>
            <a:r>
              <a:rPr lang="en-GB" dirty="0" err="1"/>
              <a:t>cymorth</a:t>
            </a:r>
            <a:r>
              <a:rPr lang="en-GB" dirty="0"/>
              <a:t> </a:t>
            </a:r>
            <a:r>
              <a:rPr lang="en-GB" dirty="0" err="1"/>
              <a:t>i</a:t>
            </a:r>
            <a:r>
              <a:rPr lang="en-GB" dirty="0"/>
              <a:t> </a:t>
            </a:r>
            <a:r>
              <a:rPr lang="en-GB" dirty="0" err="1" smtClean="0"/>
              <a:t>rieni</a:t>
            </a:r>
            <a:r>
              <a:rPr lang="en-GB" dirty="0" smtClean="0"/>
              <a:t>.</a:t>
            </a:r>
          </a:p>
          <a:p>
            <a:pPr marL="514350" indent="-514350">
              <a:buFont typeface="+mj-lt"/>
              <a:buAutoNum type="arabicPeriod"/>
            </a:pPr>
            <a:r>
              <a:rPr lang="en-GB" dirty="0" err="1"/>
              <a:t>Arweinyddiaeth</a:t>
            </a:r>
            <a:r>
              <a:rPr lang="en-GB" dirty="0"/>
              <a:t> </a:t>
            </a:r>
            <a:r>
              <a:rPr lang="en-GB" dirty="0" err="1"/>
              <a:t>gref</a:t>
            </a:r>
            <a:r>
              <a:rPr lang="en-GB" dirty="0"/>
              <a:t> ac </a:t>
            </a:r>
            <a:r>
              <a:rPr lang="en-GB" dirty="0" err="1"/>
              <a:t>uchelgeisiol</a:t>
            </a:r>
            <a:r>
              <a:rPr lang="en-GB" dirty="0"/>
              <a:t> </a:t>
            </a:r>
            <a:r>
              <a:rPr lang="en-GB" dirty="0" err="1"/>
              <a:t>ar</a:t>
            </a:r>
            <a:r>
              <a:rPr lang="en-GB" dirty="0"/>
              <a:t> </a:t>
            </a:r>
            <a:r>
              <a:rPr lang="en-GB" dirty="0" err="1"/>
              <a:t>gyfer</a:t>
            </a:r>
            <a:r>
              <a:rPr lang="en-GB" dirty="0"/>
              <a:t> plant</a:t>
            </a:r>
          </a:p>
        </p:txBody>
      </p:sp>
      <p:sp>
        <p:nvSpPr>
          <p:cNvPr id="4" name="Content Placeholder 3"/>
          <p:cNvSpPr>
            <a:spLocks noGrp="1"/>
          </p:cNvSpPr>
          <p:nvPr>
            <p:ph sz="half" idx="2"/>
          </p:nvPr>
        </p:nvSpPr>
        <p:spPr/>
        <p:txBody>
          <a:bodyPr/>
          <a:lstStyle/>
          <a:p>
            <a:pPr marL="514350" indent="-514350">
              <a:buAutoNum type="arabicPeriod"/>
            </a:pPr>
            <a:r>
              <a:rPr lang="en-GB" dirty="0" smtClean="0"/>
              <a:t>Investing </a:t>
            </a:r>
            <a:r>
              <a:rPr lang="en-GB" dirty="0"/>
              <a:t>further in the quality of the early education </a:t>
            </a:r>
            <a:r>
              <a:rPr lang="en-GB" dirty="0" smtClean="0"/>
              <a:t>workforce.</a:t>
            </a:r>
          </a:p>
          <a:p>
            <a:pPr marL="514350" indent="-514350">
              <a:buAutoNum type="arabicPeriod"/>
            </a:pPr>
            <a:r>
              <a:rPr lang="en-GB" dirty="0" smtClean="0"/>
              <a:t>Strengthening </a:t>
            </a:r>
            <a:r>
              <a:rPr lang="en-GB" dirty="0"/>
              <a:t>support for </a:t>
            </a:r>
            <a:r>
              <a:rPr lang="en-GB" dirty="0" smtClean="0"/>
              <a:t>parents.</a:t>
            </a:r>
          </a:p>
          <a:p>
            <a:pPr marL="514350" indent="-514350">
              <a:buAutoNum type="arabicPeriod"/>
            </a:pPr>
            <a:r>
              <a:rPr lang="en-GB" dirty="0" smtClean="0"/>
              <a:t>Strong </a:t>
            </a:r>
            <a:r>
              <a:rPr lang="en-GB" dirty="0"/>
              <a:t>and ambitious leadership for children </a:t>
            </a:r>
          </a:p>
        </p:txBody>
      </p:sp>
    </p:spTree>
    <p:extLst>
      <p:ext uri="{BB962C8B-B14F-4D97-AF65-F5344CB8AC3E}">
        <p14:creationId xmlns:p14="http://schemas.microsoft.com/office/powerpoint/2010/main" val="778099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err="1" smtClean="0"/>
              <a:t>Ydych</a:t>
            </a:r>
            <a:r>
              <a:rPr lang="en-GB" sz="2800" b="1" dirty="0" smtClean="0"/>
              <a:t> </a:t>
            </a:r>
            <a:r>
              <a:rPr lang="en-GB" sz="2800" b="1" dirty="0" err="1" smtClean="0"/>
              <a:t>chi’n</a:t>
            </a:r>
            <a:r>
              <a:rPr lang="en-GB" sz="2800" b="1" dirty="0" smtClean="0"/>
              <a:t> </a:t>
            </a:r>
            <a:r>
              <a:rPr lang="en-GB" sz="2800" b="1" dirty="0" err="1" smtClean="0"/>
              <a:t>gwybod</a:t>
            </a:r>
            <a:r>
              <a:rPr lang="en-GB" sz="2800" b="1" dirty="0" smtClean="0"/>
              <a:t> am </a:t>
            </a:r>
            <a:r>
              <a:rPr lang="en-GB" sz="2800" b="1" dirty="0" err="1" smtClean="0"/>
              <a:t>unryw</a:t>
            </a:r>
            <a:r>
              <a:rPr lang="en-GB" sz="2800" b="1" dirty="0" smtClean="0"/>
              <a:t> </a:t>
            </a:r>
            <a:r>
              <a:rPr lang="en-GB" sz="2800" b="1" dirty="0" err="1" smtClean="0"/>
              <a:t>bolisiau</a:t>
            </a:r>
            <a:r>
              <a:rPr lang="en-GB" sz="2800" b="1" dirty="0" smtClean="0"/>
              <a:t> </a:t>
            </a:r>
            <a:r>
              <a:rPr lang="en-GB" sz="2800" b="1" dirty="0" err="1" smtClean="0"/>
              <a:t>neu</a:t>
            </a:r>
            <a:r>
              <a:rPr lang="en-GB" sz="2800" b="1" dirty="0" smtClean="0"/>
              <a:t> </a:t>
            </a:r>
            <a:r>
              <a:rPr lang="en-GB" sz="2800" b="1" dirty="0" err="1" smtClean="0"/>
              <a:t>fentrau</a:t>
            </a:r>
            <a:r>
              <a:rPr lang="en-GB" sz="2800" b="1" dirty="0" smtClean="0"/>
              <a:t>?</a:t>
            </a:r>
            <a:br>
              <a:rPr lang="en-GB" sz="2800" b="1" dirty="0" smtClean="0"/>
            </a:br>
            <a:r>
              <a:rPr lang="en-GB" sz="2800" b="1" dirty="0" smtClean="0"/>
              <a:t>Do you know of any policies or initiatives? </a:t>
            </a:r>
            <a:endParaRPr lang="en-GB" sz="2800" b="1" dirty="0"/>
          </a:p>
        </p:txBody>
      </p:sp>
      <p:pic>
        <p:nvPicPr>
          <p:cNvPr id="5" name="Picture 4" descr="Children Learning To Use The Bible - Ministry-To-Childre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5556" y="1871143"/>
            <a:ext cx="1895302" cy="2943641"/>
          </a:xfrm>
          <a:prstGeom prst="rect">
            <a:avLst/>
          </a:prstGeom>
        </p:spPr>
      </p:pic>
      <p:sp>
        <p:nvSpPr>
          <p:cNvPr id="6" name="Line Callout 2 (No Border) 5"/>
          <p:cNvSpPr/>
          <p:nvPr/>
        </p:nvSpPr>
        <p:spPr>
          <a:xfrm>
            <a:off x="6395258" y="2128058"/>
            <a:ext cx="1873135" cy="509847"/>
          </a:xfrm>
          <a:prstGeom prst="callout2">
            <a:avLst>
              <a:gd name="adj1" fmla="val 18750"/>
              <a:gd name="adj2" fmla="val -8333"/>
              <a:gd name="adj3" fmla="val 18750"/>
              <a:gd name="adj4" fmla="val -16667"/>
              <a:gd name="adj5" fmla="val 265226"/>
              <a:gd name="adj6" fmla="val -7425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Line Callout 2 7"/>
          <p:cNvSpPr/>
          <p:nvPr/>
        </p:nvSpPr>
        <p:spPr>
          <a:xfrm>
            <a:off x="6212378" y="3502429"/>
            <a:ext cx="2421775" cy="604058"/>
          </a:xfrm>
          <a:prstGeom prst="borderCallout2">
            <a:avLst>
              <a:gd name="adj1" fmla="val 18750"/>
              <a:gd name="adj2" fmla="val -8333"/>
              <a:gd name="adj3" fmla="val 18750"/>
              <a:gd name="adj4" fmla="val -16667"/>
              <a:gd name="adj5" fmla="val 20757"/>
              <a:gd name="adj6" fmla="val -411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ine Callout 2 (No Border) 8"/>
          <p:cNvSpPr/>
          <p:nvPr/>
        </p:nvSpPr>
        <p:spPr>
          <a:xfrm rot="10800000">
            <a:off x="1066799" y="2164295"/>
            <a:ext cx="1873135" cy="509847"/>
          </a:xfrm>
          <a:prstGeom prst="callout2">
            <a:avLst>
              <a:gd name="adj1" fmla="val 18750"/>
              <a:gd name="adj2" fmla="val -8333"/>
              <a:gd name="adj3" fmla="val 18750"/>
              <a:gd name="adj4" fmla="val -16667"/>
              <a:gd name="adj5" fmla="val -152165"/>
              <a:gd name="adj6" fmla="val -636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ine Callout 2 9"/>
          <p:cNvSpPr/>
          <p:nvPr/>
        </p:nvSpPr>
        <p:spPr>
          <a:xfrm rot="10800000">
            <a:off x="540326" y="3455325"/>
            <a:ext cx="2421775" cy="604058"/>
          </a:xfrm>
          <a:prstGeom prst="borderCallout2">
            <a:avLst>
              <a:gd name="adj1" fmla="val 18750"/>
              <a:gd name="adj2" fmla="val -8333"/>
              <a:gd name="adj3" fmla="val 18750"/>
              <a:gd name="adj4" fmla="val -16667"/>
              <a:gd name="adj5" fmla="val 91399"/>
              <a:gd name="adj6" fmla="val -4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9222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Pam </a:t>
            </a:r>
            <a:r>
              <a:rPr lang="en-GB" b="1" dirty="0" err="1" smtClean="0"/>
              <a:t>darllen</a:t>
            </a:r>
            <a:r>
              <a:rPr lang="en-GB" b="1" dirty="0" smtClean="0"/>
              <a:t> </a:t>
            </a:r>
            <a:r>
              <a:rPr lang="en-GB" b="1" dirty="0" err="1" smtClean="0"/>
              <a:t>yn</a:t>
            </a:r>
            <a:r>
              <a:rPr lang="en-GB" b="1" dirty="0" smtClean="0"/>
              <a:t> </a:t>
            </a:r>
            <a:r>
              <a:rPr lang="en-GB" b="1" dirty="0" err="1" smtClean="0"/>
              <a:t>uchel</a:t>
            </a:r>
            <a:r>
              <a:rPr lang="en-GB" b="1" dirty="0" smtClean="0"/>
              <a:t>?</a:t>
            </a:r>
            <a:br>
              <a:rPr lang="en-GB" b="1" dirty="0" smtClean="0"/>
            </a:br>
            <a:r>
              <a:rPr lang="en-GB" b="1" dirty="0" smtClean="0"/>
              <a:t>Why read aloud?</a:t>
            </a:r>
            <a:endParaRPr lang="en-GB" b="1" dirty="0"/>
          </a:p>
        </p:txBody>
      </p:sp>
      <p:sp>
        <p:nvSpPr>
          <p:cNvPr id="5" name="Rectangle 4"/>
          <p:cNvSpPr/>
          <p:nvPr/>
        </p:nvSpPr>
        <p:spPr>
          <a:xfrm>
            <a:off x="2286000" y="4369370"/>
            <a:ext cx="4572000" cy="1754326"/>
          </a:xfrm>
          <a:prstGeom prst="rect">
            <a:avLst/>
          </a:prstGeom>
        </p:spPr>
        <p:txBody>
          <a:bodyPr>
            <a:spAutoFit/>
          </a:bodyPr>
          <a:lstStyle/>
          <a:p>
            <a:pPr algn="ctr"/>
            <a:r>
              <a:rPr lang="en-GB" dirty="0">
                <a:hlinkClick r:id="rId2"/>
              </a:rPr>
              <a:t>https://</a:t>
            </a:r>
            <a:r>
              <a:rPr lang="en-GB" dirty="0" smtClean="0">
                <a:hlinkClick r:id="rId2"/>
              </a:rPr>
              <a:t>www.researchrichpedagogies.org/research/theme/reading-aloud</a:t>
            </a:r>
            <a:endParaRPr lang="en-GB" dirty="0" smtClean="0"/>
          </a:p>
          <a:p>
            <a:pPr algn="ctr"/>
            <a:endParaRPr lang="en-GB" dirty="0"/>
          </a:p>
          <a:p>
            <a:pPr algn="ctr"/>
            <a:endParaRPr lang="en-GB" dirty="0" smtClean="0"/>
          </a:p>
          <a:p>
            <a:pPr algn="ctr"/>
            <a:endParaRPr lang="en-GB" dirty="0"/>
          </a:p>
          <a:p>
            <a:pPr algn="ctr"/>
            <a:endParaRPr lang="en-GB" dirty="0"/>
          </a:p>
        </p:txBody>
      </p:sp>
      <p:pic>
        <p:nvPicPr>
          <p:cNvPr id="6" name="Picture 5"/>
          <p:cNvPicPr>
            <a:picLocks noChangeAspect="1"/>
          </p:cNvPicPr>
          <p:nvPr/>
        </p:nvPicPr>
        <p:blipFill>
          <a:blip r:embed="rId3"/>
          <a:stretch>
            <a:fillRect/>
          </a:stretch>
        </p:blipFill>
        <p:spPr>
          <a:xfrm>
            <a:off x="2669883" y="1899088"/>
            <a:ext cx="3804234" cy="2139881"/>
          </a:xfrm>
          <a:prstGeom prst="rect">
            <a:avLst/>
          </a:prstGeom>
        </p:spPr>
      </p:pic>
    </p:spTree>
    <p:extLst>
      <p:ext uri="{BB962C8B-B14F-4D97-AF65-F5344CB8AC3E}">
        <p14:creationId xmlns:p14="http://schemas.microsoft.com/office/powerpoint/2010/main" val="3081085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Sut </a:t>
            </a:r>
            <a:r>
              <a:rPr lang="en-GB" b="1" dirty="0" err="1" smtClean="0"/>
              <a:t>mae</a:t>
            </a:r>
            <a:r>
              <a:rPr lang="en-GB" b="1" dirty="0" smtClean="0"/>
              <a:t> </a:t>
            </a:r>
            <a:r>
              <a:rPr lang="en-GB" b="1" dirty="0" err="1" smtClean="0"/>
              <a:t>darllen</a:t>
            </a:r>
            <a:r>
              <a:rPr lang="en-GB" b="1" dirty="0" smtClean="0"/>
              <a:t> </a:t>
            </a:r>
            <a:r>
              <a:rPr lang="en-GB" b="1" dirty="0" err="1" smtClean="0"/>
              <a:t>yn</a:t>
            </a:r>
            <a:r>
              <a:rPr lang="en-GB" b="1" dirty="0" smtClean="0"/>
              <a:t> </a:t>
            </a:r>
            <a:r>
              <a:rPr lang="en-GB" b="1" dirty="0" err="1" smtClean="0"/>
              <a:t>uchel</a:t>
            </a:r>
            <a:r>
              <a:rPr lang="en-GB" b="1" dirty="0" smtClean="0"/>
              <a:t>?</a:t>
            </a:r>
            <a:br>
              <a:rPr lang="en-GB" b="1" dirty="0" smtClean="0"/>
            </a:br>
            <a:r>
              <a:rPr lang="en-GB" b="1" dirty="0" smtClean="0"/>
              <a:t>How do I read aloud?</a:t>
            </a:r>
            <a:endParaRPr lang="en-GB" b="1" dirty="0"/>
          </a:p>
        </p:txBody>
      </p:sp>
      <p:sp>
        <p:nvSpPr>
          <p:cNvPr id="3" name="Rectangle 2"/>
          <p:cNvSpPr/>
          <p:nvPr/>
        </p:nvSpPr>
        <p:spPr>
          <a:xfrm>
            <a:off x="2026919" y="4718505"/>
            <a:ext cx="5090160" cy="369332"/>
          </a:xfrm>
          <a:prstGeom prst="rect">
            <a:avLst/>
          </a:prstGeom>
        </p:spPr>
        <p:txBody>
          <a:bodyPr wrap="square">
            <a:spAutoFit/>
          </a:bodyPr>
          <a:lstStyle/>
          <a:p>
            <a:pPr algn="ctr"/>
            <a:r>
              <a:rPr lang="en-GB" dirty="0">
                <a:hlinkClick r:id="rId2"/>
              </a:rPr>
              <a:t>https://www.youtube.com/watch?v=hEgREFpqFfA</a:t>
            </a:r>
            <a:endParaRPr lang="en-GB" dirty="0"/>
          </a:p>
        </p:txBody>
      </p:sp>
      <p:pic>
        <p:nvPicPr>
          <p:cNvPr id="4" name="Picture 3"/>
          <p:cNvPicPr>
            <a:picLocks noChangeAspect="1"/>
          </p:cNvPicPr>
          <p:nvPr/>
        </p:nvPicPr>
        <p:blipFill>
          <a:blip r:embed="rId3"/>
          <a:stretch>
            <a:fillRect/>
          </a:stretch>
        </p:blipFill>
        <p:spPr>
          <a:xfrm>
            <a:off x="2648038" y="1940664"/>
            <a:ext cx="3801649" cy="2526041"/>
          </a:xfrm>
          <a:prstGeom prst="rect">
            <a:avLst/>
          </a:prstGeom>
        </p:spPr>
      </p:pic>
    </p:spTree>
    <p:extLst>
      <p:ext uri="{BB962C8B-B14F-4D97-AF65-F5344CB8AC3E}">
        <p14:creationId xmlns:p14="http://schemas.microsoft.com/office/powerpoint/2010/main" val="1133716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smtClean="0"/>
              <a:t>Tasg</a:t>
            </a:r>
            <a:r>
              <a:rPr lang="en-GB" b="1" dirty="0" smtClean="0"/>
              <a:t/>
            </a:r>
            <a:br>
              <a:rPr lang="en-GB" b="1" dirty="0" smtClean="0"/>
            </a:br>
            <a:r>
              <a:rPr lang="en-GB" b="1" dirty="0" smtClean="0"/>
              <a:t>Task</a:t>
            </a:r>
            <a:endParaRPr lang="en-GB" b="1" dirty="0"/>
          </a:p>
        </p:txBody>
      </p:sp>
      <p:sp>
        <p:nvSpPr>
          <p:cNvPr id="4" name="Content Placeholder 3"/>
          <p:cNvSpPr>
            <a:spLocks noGrp="1"/>
          </p:cNvSpPr>
          <p:nvPr>
            <p:ph sz="half" idx="1"/>
          </p:nvPr>
        </p:nvSpPr>
        <p:spPr/>
        <p:txBody>
          <a:bodyPr/>
          <a:lstStyle/>
          <a:p>
            <a:r>
              <a:rPr lang="en-GB" dirty="0" err="1" smtClean="0"/>
              <a:t>Edrychwch</a:t>
            </a:r>
            <a:r>
              <a:rPr lang="en-GB" dirty="0" smtClean="0"/>
              <a:t> </a:t>
            </a:r>
            <a:r>
              <a:rPr lang="en-GB" dirty="0" err="1" smtClean="0"/>
              <a:t>eto</a:t>
            </a:r>
            <a:r>
              <a:rPr lang="en-GB" dirty="0" smtClean="0"/>
              <a:t> </a:t>
            </a:r>
            <a:r>
              <a:rPr lang="en-GB" dirty="0" err="1" smtClean="0"/>
              <a:t>ar</a:t>
            </a:r>
            <a:r>
              <a:rPr lang="en-GB" dirty="0" smtClean="0"/>
              <a:t> </a:t>
            </a:r>
            <a:r>
              <a:rPr lang="en-GB" dirty="0" err="1" smtClean="0"/>
              <a:t>eich</a:t>
            </a:r>
            <a:r>
              <a:rPr lang="en-GB" dirty="0" smtClean="0"/>
              <a:t> </a:t>
            </a:r>
            <a:r>
              <a:rPr lang="en-GB" dirty="0" err="1" smtClean="0"/>
              <a:t>paratoadau</a:t>
            </a:r>
            <a:r>
              <a:rPr lang="en-GB" dirty="0" smtClean="0"/>
              <a:t> </a:t>
            </a:r>
            <a:r>
              <a:rPr lang="en-GB" dirty="0" err="1" smtClean="0"/>
              <a:t>ar</a:t>
            </a:r>
            <a:r>
              <a:rPr lang="en-GB" dirty="0" smtClean="0"/>
              <a:t> </a:t>
            </a:r>
            <a:r>
              <a:rPr lang="en-GB" dirty="0" err="1" smtClean="0"/>
              <a:t>gyfer</a:t>
            </a:r>
            <a:r>
              <a:rPr lang="en-GB" dirty="0" smtClean="0"/>
              <a:t> </a:t>
            </a:r>
            <a:r>
              <a:rPr lang="en-GB" dirty="0" err="1" smtClean="0"/>
              <a:t>eich</a:t>
            </a:r>
            <a:r>
              <a:rPr lang="en-GB" dirty="0" smtClean="0"/>
              <a:t> </a:t>
            </a:r>
            <a:r>
              <a:rPr lang="en-GB" dirty="0" err="1" smtClean="0"/>
              <a:t>sesiwn</a:t>
            </a:r>
            <a:r>
              <a:rPr lang="en-GB" dirty="0" smtClean="0"/>
              <a:t> </a:t>
            </a:r>
            <a:r>
              <a:rPr lang="en-GB" dirty="0" err="1" smtClean="0"/>
              <a:t>ddarllen</a:t>
            </a:r>
            <a:r>
              <a:rPr lang="en-GB" dirty="0" smtClean="0"/>
              <a:t> </a:t>
            </a:r>
            <a:r>
              <a:rPr lang="en-GB" dirty="0" err="1" smtClean="0"/>
              <a:t>ddydd</a:t>
            </a:r>
            <a:r>
              <a:rPr lang="en-GB" dirty="0" smtClean="0"/>
              <a:t> </a:t>
            </a:r>
            <a:r>
              <a:rPr lang="en-GB" dirty="0" err="1" smtClean="0"/>
              <a:t>Llun</a:t>
            </a:r>
            <a:r>
              <a:rPr lang="en-GB" dirty="0" smtClean="0"/>
              <a:t>.</a:t>
            </a:r>
          </a:p>
          <a:p>
            <a:r>
              <a:rPr lang="en-GB" dirty="0" err="1" smtClean="0"/>
              <a:t>Addaswch</a:t>
            </a:r>
            <a:r>
              <a:rPr lang="en-GB" dirty="0" smtClean="0"/>
              <a:t> y </a:t>
            </a:r>
            <a:r>
              <a:rPr lang="en-GB" dirty="0" err="1" smtClean="0"/>
              <a:t>sesiwn</a:t>
            </a:r>
            <a:r>
              <a:rPr lang="en-GB" dirty="0" smtClean="0"/>
              <a:t> </a:t>
            </a:r>
            <a:r>
              <a:rPr lang="en-GB" dirty="0" err="1" smtClean="0"/>
              <a:t>yn</a:t>
            </a:r>
            <a:r>
              <a:rPr lang="en-GB" dirty="0" smtClean="0"/>
              <a:t> </a:t>
            </a:r>
            <a:r>
              <a:rPr lang="en-GB" dirty="0" err="1" smtClean="0"/>
              <a:t>sgîl</a:t>
            </a:r>
            <a:r>
              <a:rPr lang="en-GB" dirty="0" smtClean="0"/>
              <a:t> y </a:t>
            </a:r>
            <a:r>
              <a:rPr lang="en-GB" dirty="0" err="1" smtClean="0"/>
              <a:t>wybodaeth</a:t>
            </a:r>
            <a:r>
              <a:rPr lang="en-GB" dirty="0" smtClean="0"/>
              <a:t> </a:t>
            </a:r>
            <a:r>
              <a:rPr lang="en-GB" dirty="0" err="1" smtClean="0"/>
              <a:t>newydd</a:t>
            </a:r>
            <a:r>
              <a:rPr lang="en-GB" dirty="0" smtClean="0"/>
              <a:t> </a:t>
            </a:r>
            <a:r>
              <a:rPr lang="en-GB" dirty="0" err="1" smtClean="0"/>
              <a:t>rydych</a:t>
            </a:r>
            <a:r>
              <a:rPr lang="en-GB" dirty="0" smtClean="0"/>
              <a:t> </a:t>
            </a:r>
            <a:r>
              <a:rPr lang="en-GB" dirty="0" err="1" smtClean="0"/>
              <a:t>wedi’i</a:t>
            </a:r>
            <a:r>
              <a:rPr lang="en-GB" dirty="0" smtClean="0"/>
              <a:t> </a:t>
            </a:r>
            <a:r>
              <a:rPr lang="en-GB" dirty="0" err="1" smtClean="0"/>
              <a:t>derbyn</a:t>
            </a:r>
            <a:r>
              <a:rPr lang="en-GB" dirty="0" smtClean="0"/>
              <a:t>.</a:t>
            </a:r>
            <a:endParaRPr lang="en-GB" dirty="0"/>
          </a:p>
        </p:txBody>
      </p:sp>
      <p:sp>
        <p:nvSpPr>
          <p:cNvPr id="5" name="Content Placeholder 4"/>
          <p:cNvSpPr>
            <a:spLocks noGrp="1"/>
          </p:cNvSpPr>
          <p:nvPr>
            <p:ph sz="half" idx="2"/>
          </p:nvPr>
        </p:nvSpPr>
        <p:spPr/>
        <p:txBody>
          <a:bodyPr/>
          <a:lstStyle/>
          <a:p>
            <a:r>
              <a:rPr lang="en-GB" dirty="0" smtClean="0"/>
              <a:t>Look again at your preparations for Monday’s reading session.</a:t>
            </a:r>
          </a:p>
          <a:p>
            <a:r>
              <a:rPr lang="en-GB" dirty="0" smtClean="0"/>
              <a:t>Adapt the session in light of the new information you’ve received.</a:t>
            </a:r>
            <a:endParaRPr lang="en-GB" dirty="0"/>
          </a:p>
        </p:txBody>
      </p:sp>
    </p:spTree>
    <p:extLst>
      <p:ext uri="{BB962C8B-B14F-4D97-AF65-F5344CB8AC3E}">
        <p14:creationId xmlns:p14="http://schemas.microsoft.com/office/powerpoint/2010/main" val="545452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r>
              <a:rPr lang="en-GB" sz="1600" dirty="0">
                <a:hlinkClick r:id="rId2"/>
              </a:rPr>
              <a:t/>
            </a:r>
            <a:br>
              <a:rPr lang="en-GB" sz="1600" dirty="0">
                <a:hlinkClick r:id="rId2"/>
              </a:rPr>
            </a:br>
            <a:r>
              <a:rPr lang="en-GB" sz="1600" dirty="0" smtClean="0">
                <a:hlinkClick r:id="rId2"/>
              </a:rPr>
              <a:t/>
            </a:r>
            <a:br>
              <a:rPr lang="en-GB" sz="1600" dirty="0" smtClean="0">
                <a:hlinkClick r:id="rId2"/>
              </a:rPr>
            </a:br>
            <a:endParaRPr lang="en-GB" sz="1600" dirty="0"/>
          </a:p>
        </p:txBody>
      </p:sp>
      <p:sp>
        <p:nvSpPr>
          <p:cNvPr id="8" name="Content Placeholder 7"/>
          <p:cNvSpPr>
            <a:spLocks noGrp="1"/>
          </p:cNvSpPr>
          <p:nvPr>
            <p:ph sz="half" idx="1"/>
          </p:nvPr>
        </p:nvSpPr>
        <p:spPr/>
        <p:txBody>
          <a:bodyPr>
            <a:normAutofit/>
          </a:bodyPr>
          <a:lstStyle/>
          <a:p>
            <a:r>
              <a:rPr lang="en-GB" sz="2000" dirty="0" err="1" smtClean="0"/>
              <a:t>Yn</a:t>
            </a:r>
            <a:r>
              <a:rPr lang="en-GB" sz="2000" dirty="0" smtClean="0"/>
              <a:t> </a:t>
            </a:r>
            <a:r>
              <a:rPr lang="en-GB" sz="2000" dirty="0" err="1" smtClean="0"/>
              <a:t>ogystal</a:t>
            </a:r>
            <a:r>
              <a:rPr lang="en-GB" sz="2000" dirty="0" smtClean="0"/>
              <a:t> </a:t>
            </a:r>
            <a:r>
              <a:rPr lang="en-GB" sz="2000" dirty="0" err="1" smtClean="0"/>
              <a:t>â’ch</a:t>
            </a:r>
            <a:r>
              <a:rPr lang="en-GB" sz="2000" dirty="0" smtClean="0"/>
              <a:t> </a:t>
            </a:r>
            <a:r>
              <a:rPr lang="en-GB" sz="2000" dirty="0" err="1" smtClean="0"/>
              <a:t>sesiwn</a:t>
            </a:r>
            <a:r>
              <a:rPr lang="en-GB" sz="2000" dirty="0" smtClean="0"/>
              <a:t> </a:t>
            </a:r>
            <a:r>
              <a:rPr lang="en-GB" sz="2000" dirty="0" err="1" smtClean="0"/>
              <a:t>ddarllen</a:t>
            </a:r>
            <a:r>
              <a:rPr lang="en-GB" sz="2000" dirty="0" smtClean="0"/>
              <a:t> </a:t>
            </a:r>
            <a:r>
              <a:rPr lang="en-GB" sz="2000" dirty="0" err="1" smtClean="0"/>
              <a:t>ddydd</a:t>
            </a:r>
            <a:r>
              <a:rPr lang="en-GB" sz="2000" dirty="0" smtClean="0"/>
              <a:t> </a:t>
            </a:r>
            <a:r>
              <a:rPr lang="en-GB" sz="2000" dirty="0" err="1" smtClean="0"/>
              <a:t>Llun</a:t>
            </a:r>
            <a:r>
              <a:rPr lang="en-GB" sz="2000" dirty="0" smtClean="0"/>
              <a:t>, </a:t>
            </a:r>
            <a:r>
              <a:rPr lang="en-GB" sz="2000" dirty="0" err="1" smtClean="0"/>
              <a:t>ffeindiwch</a:t>
            </a:r>
            <a:r>
              <a:rPr lang="en-GB" sz="2000" dirty="0" smtClean="0"/>
              <a:t> mas am y </a:t>
            </a:r>
            <a:r>
              <a:rPr lang="en-GB" sz="2000" dirty="0" err="1" smtClean="0"/>
              <a:t>canlynol</a:t>
            </a:r>
            <a:r>
              <a:rPr lang="en-GB" sz="2000" dirty="0" smtClean="0"/>
              <a:t>:</a:t>
            </a:r>
          </a:p>
          <a:p>
            <a:r>
              <a:rPr lang="en-GB" sz="2000" dirty="0" smtClean="0"/>
              <a:t>Sut </a:t>
            </a:r>
            <a:r>
              <a:rPr lang="en-GB" sz="2000" dirty="0" err="1" smtClean="0"/>
              <a:t>mae</a:t>
            </a:r>
            <a:r>
              <a:rPr lang="en-GB" sz="2000" dirty="0" smtClean="0"/>
              <a:t> </a:t>
            </a:r>
            <a:r>
              <a:rPr lang="en-GB" sz="2000" dirty="0" err="1" smtClean="0"/>
              <a:t>sgiliau</a:t>
            </a:r>
            <a:r>
              <a:rPr lang="en-GB" sz="2000" dirty="0" smtClean="0"/>
              <a:t> </a:t>
            </a:r>
            <a:r>
              <a:rPr lang="en-GB" sz="2000" dirty="0" err="1" smtClean="0"/>
              <a:t>llythrennedd</a:t>
            </a:r>
            <a:r>
              <a:rPr lang="en-GB" sz="2000" dirty="0" smtClean="0"/>
              <a:t> </a:t>
            </a:r>
            <a:r>
              <a:rPr lang="en-GB" sz="2000" dirty="0" err="1" smtClean="0"/>
              <a:t>dysgwyr</a:t>
            </a:r>
            <a:r>
              <a:rPr lang="en-GB" sz="2000" dirty="0" smtClean="0"/>
              <a:t>, </a:t>
            </a:r>
            <a:r>
              <a:rPr lang="en-GB" sz="2000" dirty="0" err="1" smtClean="0"/>
              <a:t>yn</a:t>
            </a:r>
            <a:r>
              <a:rPr lang="en-GB" sz="2000" dirty="0" smtClean="0"/>
              <a:t> </a:t>
            </a:r>
            <a:r>
              <a:rPr lang="en-GB" sz="2000" dirty="0" err="1" smtClean="0"/>
              <a:t>enwedig</a:t>
            </a:r>
            <a:r>
              <a:rPr lang="en-GB" sz="2000" dirty="0" smtClean="0"/>
              <a:t> </a:t>
            </a:r>
            <a:r>
              <a:rPr lang="en-GB" sz="2000" dirty="0" err="1" smtClean="0"/>
              <a:t>darllen</a:t>
            </a:r>
            <a:r>
              <a:rPr lang="en-GB" sz="2000" dirty="0" smtClean="0"/>
              <a:t>, </a:t>
            </a:r>
            <a:r>
              <a:rPr lang="en-GB" sz="2000" dirty="0" err="1" smtClean="0"/>
              <a:t>yn</a:t>
            </a:r>
            <a:r>
              <a:rPr lang="en-GB" sz="2000" dirty="0" smtClean="0"/>
              <a:t> </a:t>
            </a:r>
            <a:r>
              <a:rPr lang="en-GB" sz="2000" dirty="0" err="1" smtClean="0"/>
              <a:t>cael</a:t>
            </a:r>
            <a:r>
              <a:rPr lang="en-GB" sz="2000" dirty="0" smtClean="0"/>
              <a:t> </a:t>
            </a:r>
            <a:r>
              <a:rPr lang="en-GB" sz="2000" dirty="0" err="1" smtClean="0"/>
              <a:t>eu</a:t>
            </a:r>
            <a:r>
              <a:rPr lang="en-GB" sz="2000" dirty="0" smtClean="0"/>
              <a:t> </a:t>
            </a:r>
            <a:r>
              <a:rPr lang="en-GB" sz="2000" dirty="0" err="1" smtClean="0"/>
              <a:t>datblygu</a:t>
            </a:r>
            <a:r>
              <a:rPr lang="en-GB" sz="2000" dirty="0" smtClean="0"/>
              <a:t>?</a:t>
            </a:r>
          </a:p>
          <a:p>
            <a:r>
              <a:rPr lang="en-GB" sz="2000" dirty="0" smtClean="0"/>
              <a:t>Sut </a:t>
            </a:r>
            <a:r>
              <a:rPr lang="en-GB" sz="2000" dirty="0" err="1" smtClean="0"/>
              <a:t>caiff</a:t>
            </a:r>
            <a:r>
              <a:rPr lang="en-GB" sz="2000" dirty="0" smtClean="0"/>
              <a:t> </a:t>
            </a:r>
            <a:r>
              <a:rPr lang="en-GB" sz="2000" dirty="0" err="1" smtClean="0"/>
              <a:t>rhieni</a:t>
            </a:r>
            <a:r>
              <a:rPr lang="en-GB" sz="2000" dirty="0" smtClean="0"/>
              <a:t> </a:t>
            </a:r>
            <a:r>
              <a:rPr lang="en-GB" sz="2000" dirty="0" err="1" smtClean="0"/>
              <a:t>eu</a:t>
            </a:r>
            <a:r>
              <a:rPr lang="en-GB" sz="2000" dirty="0" smtClean="0"/>
              <a:t> </a:t>
            </a:r>
            <a:r>
              <a:rPr lang="en-GB" sz="2000" dirty="0" err="1" smtClean="0"/>
              <a:t>hannog</a:t>
            </a:r>
            <a:r>
              <a:rPr lang="en-GB" sz="2000" dirty="0" smtClean="0"/>
              <a:t> </a:t>
            </a:r>
            <a:r>
              <a:rPr lang="en-GB" sz="2000" dirty="0" err="1" smtClean="0"/>
              <a:t>i</a:t>
            </a:r>
            <a:r>
              <a:rPr lang="en-GB" sz="2000" dirty="0" smtClean="0"/>
              <a:t> </a:t>
            </a:r>
            <a:r>
              <a:rPr lang="en-GB" sz="2000" dirty="0" err="1" smtClean="0"/>
              <a:t>gymryd</a:t>
            </a:r>
            <a:r>
              <a:rPr lang="en-GB" sz="2000" dirty="0" smtClean="0"/>
              <a:t> </a:t>
            </a:r>
            <a:r>
              <a:rPr lang="en-GB" sz="2000" dirty="0" err="1" smtClean="0"/>
              <a:t>rhan</a:t>
            </a:r>
            <a:r>
              <a:rPr lang="en-GB" sz="2000" dirty="0" smtClean="0"/>
              <a:t> </a:t>
            </a:r>
            <a:r>
              <a:rPr lang="en-GB" sz="2000" dirty="0" err="1" smtClean="0"/>
              <a:t>mewn</a:t>
            </a:r>
            <a:r>
              <a:rPr lang="en-GB" sz="2000" dirty="0" smtClean="0"/>
              <a:t> </a:t>
            </a:r>
            <a:r>
              <a:rPr lang="en-GB" sz="2000" dirty="0" err="1" smtClean="0"/>
              <a:t>datblygu’r</a:t>
            </a:r>
            <a:r>
              <a:rPr lang="en-GB" sz="2000" dirty="0" smtClean="0"/>
              <a:t> </a:t>
            </a:r>
            <a:r>
              <a:rPr lang="en-GB" sz="2000" dirty="0" err="1" smtClean="0"/>
              <a:t>sgiliau</a:t>
            </a:r>
            <a:r>
              <a:rPr lang="en-GB" sz="2000" dirty="0" smtClean="0"/>
              <a:t> </a:t>
            </a:r>
            <a:r>
              <a:rPr lang="en-GB" sz="2000" dirty="0" err="1" smtClean="0"/>
              <a:t>hyn</a:t>
            </a:r>
            <a:r>
              <a:rPr lang="en-GB" sz="2000" dirty="0" smtClean="0"/>
              <a:t>?</a:t>
            </a:r>
          </a:p>
          <a:p>
            <a:r>
              <a:rPr lang="en-GB" sz="2000" dirty="0" smtClean="0"/>
              <a:t>Pa </a:t>
            </a:r>
            <a:r>
              <a:rPr lang="en-GB" sz="2000" dirty="0" err="1" smtClean="0"/>
              <a:t>bolisiau</a:t>
            </a:r>
            <a:r>
              <a:rPr lang="en-GB" sz="2000" dirty="0" smtClean="0"/>
              <a:t> a </a:t>
            </a:r>
            <a:r>
              <a:rPr lang="en-GB" sz="2000" dirty="0" err="1" smtClean="0"/>
              <a:t>mentrau</a:t>
            </a:r>
            <a:r>
              <a:rPr lang="en-GB" sz="2000" dirty="0" smtClean="0"/>
              <a:t> </a:t>
            </a:r>
            <a:r>
              <a:rPr lang="en-GB" sz="2000" dirty="0" err="1" smtClean="0"/>
              <a:t>sydd</a:t>
            </a:r>
            <a:r>
              <a:rPr lang="en-GB" sz="2000" dirty="0" smtClean="0"/>
              <a:t> </a:t>
            </a:r>
            <a:r>
              <a:rPr lang="en-GB" sz="2000" dirty="0" err="1" smtClean="0"/>
              <a:t>gan</a:t>
            </a:r>
            <a:r>
              <a:rPr lang="en-GB" sz="2000" dirty="0" smtClean="0"/>
              <a:t> </a:t>
            </a:r>
            <a:r>
              <a:rPr lang="en-GB" sz="2000" dirty="0" err="1" smtClean="0"/>
              <a:t>eich</a:t>
            </a:r>
            <a:r>
              <a:rPr lang="en-GB" sz="2000" dirty="0" smtClean="0"/>
              <a:t> </a:t>
            </a:r>
            <a:r>
              <a:rPr lang="en-GB" sz="2000" dirty="0" err="1" smtClean="0"/>
              <a:t>ysgol</a:t>
            </a:r>
            <a:r>
              <a:rPr lang="en-GB" sz="2000" dirty="0" smtClean="0"/>
              <a:t> </a:t>
            </a:r>
            <a:r>
              <a:rPr lang="en-GB" sz="2000" dirty="0" err="1" smtClean="0"/>
              <a:t>leoliad</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annog</a:t>
            </a:r>
            <a:r>
              <a:rPr lang="en-GB" sz="2000" dirty="0" smtClean="0"/>
              <a:t> plant </a:t>
            </a:r>
            <a:r>
              <a:rPr lang="en-GB" sz="2000" dirty="0" err="1" smtClean="0"/>
              <a:t>i</a:t>
            </a:r>
            <a:r>
              <a:rPr lang="en-GB" sz="2000" dirty="0" smtClean="0"/>
              <a:t> </a:t>
            </a:r>
            <a:r>
              <a:rPr lang="en-GB" sz="2000" dirty="0" err="1" smtClean="0"/>
              <a:t>ddarllen</a:t>
            </a:r>
            <a:r>
              <a:rPr lang="en-GB" sz="2000" dirty="0" smtClean="0"/>
              <a:t>? Pam?</a:t>
            </a:r>
            <a:endParaRPr lang="en-GB" sz="2000" dirty="0"/>
          </a:p>
        </p:txBody>
      </p:sp>
      <p:sp>
        <p:nvSpPr>
          <p:cNvPr id="9" name="Content Placeholder 8"/>
          <p:cNvSpPr>
            <a:spLocks noGrp="1"/>
          </p:cNvSpPr>
          <p:nvPr>
            <p:ph sz="half" idx="2"/>
          </p:nvPr>
        </p:nvSpPr>
        <p:spPr/>
        <p:txBody>
          <a:bodyPr>
            <a:normAutofit/>
          </a:bodyPr>
          <a:lstStyle/>
          <a:p>
            <a:r>
              <a:rPr lang="en-US" sz="2000" dirty="0" smtClean="0"/>
              <a:t>In addition to your reading session on Monday, find out about the following:</a:t>
            </a:r>
          </a:p>
          <a:p>
            <a:r>
              <a:rPr lang="en-US" sz="2000" dirty="0" smtClean="0"/>
              <a:t>How are </a:t>
            </a:r>
            <a:r>
              <a:rPr lang="en-US" sz="2000" dirty="0"/>
              <a:t>learners’ literacy skills, </a:t>
            </a:r>
            <a:r>
              <a:rPr lang="en-US" sz="2000" dirty="0" smtClean="0"/>
              <a:t>especially </a:t>
            </a:r>
            <a:r>
              <a:rPr lang="en-US" sz="2000" dirty="0"/>
              <a:t>reading, </a:t>
            </a:r>
            <a:r>
              <a:rPr lang="en-US" sz="2000" dirty="0" smtClean="0"/>
              <a:t>developed?</a:t>
            </a:r>
          </a:p>
          <a:p>
            <a:r>
              <a:rPr lang="en-US" sz="2000" dirty="0" smtClean="0"/>
              <a:t>How are parents encouraged </a:t>
            </a:r>
            <a:r>
              <a:rPr lang="en-US" sz="2000" dirty="0"/>
              <a:t>to be involved in developing these </a:t>
            </a:r>
            <a:r>
              <a:rPr lang="en-US" sz="2000" dirty="0" smtClean="0"/>
              <a:t>skills?</a:t>
            </a:r>
          </a:p>
          <a:p>
            <a:r>
              <a:rPr lang="en-US" sz="2000" dirty="0" smtClean="0"/>
              <a:t>What policies and initiatives does your placement school have in place for engaging children in reading? Why?</a:t>
            </a:r>
            <a:endParaRPr lang="en-GB" sz="2000" dirty="0"/>
          </a:p>
        </p:txBody>
      </p:sp>
      <p:sp>
        <p:nvSpPr>
          <p:cNvPr id="10" name="Title 1"/>
          <p:cNvSpPr txBox="1">
            <a:spLocks/>
          </p:cNvSpPr>
          <p:nvPr/>
        </p:nvSpPr>
        <p:spPr>
          <a:xfrm>
            <a:off x="628650" y="500062"/>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err="1" smtClean="0"/>
              <a:t>Profi</a:t>
            </a:r>
            <a:r>
              <a:rPr lang="en-GB" b="1" dirty="0" smtClean="0"/>
              <a:t> 2 – 27/01/20</a:t>
            </a:r>
          </a:p>
          <a:p>
            <a:r>
              <a:rPr lang="en-GB" b="1" dirty="0" smtClean="0"/>
              <a:t>Test 2 – 27/01/20</a:t>
            </a:r>
            <a:endParaRPr lang="en-GB" b="1" dirty="0"/>
          </a:p>
          <a:p>
            <a:endParaRPr lang="en-GB" b="1" dirty="0"/>
          </a:p>
        </p:txBody>
      </p:sp>
    </p:spTree>
    <p:extLst>
      <p:ext uri="{BB962C8B-B14F-4D97-AF65-F5344CB8AC3E}">
        <p14:creationId xmlns:p14="http://schemas.microsoft.com/office/powerpoint/2010/main" val="3748972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err="1" smtClean="0"/>
              <a:t>Rhannu</a:t>
            </a:r>
            <a:r>
              <a:rPr lang="en-GB" b="1" dirty="0" smtClean="0"/>
              <a:t> 2 – 31/01/20</a:t>
            </a:r>
            <a:br>
              <a:rPr lang="en-GB" b="1" dirty="0" smtClean="0"/>
            </a:br>
            <a:r>
              <a:rPr lang="en-GB" b="1" dirty="0" smtClean="0"/>
              <a:t>Share 2 – 31/01/20</a:t>
            </a:r>
            <a:endParaRPr lang="en-GB" b="1" dirty="0"/>
          </a:p>
        </p:txBody>
      </p:sp>
      <p:sp>
        <p:nvSpPr>
          <p:cNvPr id="4" name="Content Placeholder 3"/>
          <p:cNvSpPr>
            <a:spLocks noGrp="1"/>
          </p:cNvSpPr>
          <p:nvPr>
            <p:ph sz="half" idx="1"/>
          </p:nvPr>
        </p:nvSpPr>
        <p:spPr/>
        <p:txBody>
          <a:bodyPr/>
          <a:lstStyle/>
          <a:p>
            <a:r>
              <a:rPr lang="en-GB" dirty="0" err="1" smtClean="0"/>
              <a:t>Gwerthusiad</a:t>
            </a:r>
            <a:r>
              <a:rPr lang="en-GB" dirty="0" smtClean="0"/>
              <a:t> </a:t>
            </a:r>
            <a:r>
              <a:rPr lang="en-GB" dirty="0" err="1" smtClean="0"/>
              <a:t>o’ch</a:t>
            </a:r>
            <a:r>
              <a:rPr lang="en-GB" dirty="0" smtClean="0"/>
              <a:t> </a:t>
            </a:r>
            <a:r>
              <a:rPr lang="en-GB" dirty="0" err="1" smtClean="0"/>
              <a:t>sesiwn</a:t>
            </a:r>
            <a:r>
              <a:rPr lang="en-GB" dirty="0" smtClean="0"/>
              <a:t> </a:t>
            </a:r>
            <a:r>
              <a:rPr lang="en-GB" dirty="0" err="1" smtClean="0"/>
              <a:t>ddarllen</a:t>
            </a:r>
            <a:r>
              <a:rPr lang="en-GB" dirty="0" smtClean="0"/>
              <a:t>.</a:t>
            </a:r>
          </a:p>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sesiwn</a:t>
            </a:r>
            <a:r>
              <a:rPr lang="en-GB" dirty="0" smtClean="0"/>
              <a:t> </a:t>
            </a:r>
            <a:r>
              <a:rPr lang="en-GB" dirty="0" err="1" smtClean="0"/>
              <a:t>ddarllen</a:t>
            </a:r>
            <a:r>
              <a:rPr lang="en-GB" dirty="0" smtClean="0"/>
              <a:t>.</a:t>
            </a:r>
          </a:p>
          <a:p>
            <a:r>
              <a:rPr lang="en-GB" dirty="0" err="1" smtClean="0"/>
              <a:t>Defnyddiwch</a:t>
            </a:r>
            <a:r>
              <a:rPr lang="en-GB" dirty="0" smtClean="0"/>
              <a:t> y </a:t>
            </a:r>
            <a:r>
              <a:rPr lang="en-GB" dirty="0" err="1" smtClean="0"/>
              <a:t>ffurflen</a:t>
            </a:r>
            <a:r>
              <a:rPr lang="en-GB" dirty="0" smtClean="0"/>
              <a:t> ‘</a:t>
            </a:r>
            <a:r>
              <a:rPr lang="en-GB" dirty="0" err="1" smtClean="0"/>
              <a:t>Cynllun</a:t>
            </a:r>
            <a:r>
              <a:rPr lang="en-GB" dirty="0" smtClean="0"/>
              <a:t> </a:t>
            </a:r>
            <a:r>
              <a:rPr lang="en-GB" dirty="0" err="1" smtClean="0"/>
              <a:t>Gwers</a:t>
            </a:r>
            <a:r>
              <a:rPr lang="en-GB" dirty="0" smtClean="0"/>
              <a:t>’.</a:t>
            </a:r>
            <a:endParaRPr lang="en-GB" dirty="0"/>
          </a:p>
        </p:txBody>
      </p:sp>
      <p:sp>
        <p:nvSpPr>
          <p:cNvPr id="5" name="Content Placeholder 4"/>
          <p:cNvSpPr>
            <a:spLocks noGrp="1"/>
          </p:cNvSpPr>
          <p:nvPr>
            <p:ph sz="half" idx="2"/>
          </p:nvPr>
        </p:nvSpPr>
        <p:spPr/>
        <p:txBody>
          <a:bodyPr/>
          <a:lstStyle/>
          <a:p>
            <a:r>
              <a:rPr lang="en-GB" dirty="0" smtClean="0"/>
              <a:t>An evaluation of your reading session.</a:t>
            </a:r>
          </a:p>
          <a:p>
            <a:r>
              <a:rPr lang="en-GB" dirty="0" smtClean="0"/>
              <a:t>A reflection on your reading session.</a:t>
            </a:r>
          </a:p>
          <a:p>
            <a:r>
              <a:rPr lang="en-GB" dirty="0" smtClean="0"/>
              <a:t>Use the ‘Lesson Plan’ form.</a:t>
            </a:r>
            <a:endParaRPr lang="en-GB" dirty="0"/>
          </a:p>
        </p:txBody>
      </p:sp>
    </p:spTree>
    <p:extLst>
      <p:ext uri="{BB962C8B-B14F-4D97-AF65-F5344CB8AC3E}">
        <p14:creationId xmlns:p14="http://schemas.microsoft.com/office/powerpoint/2010/main" val="23246536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2513</TotalTime>
  <Words>1274</Words>
  <Application>Microsoft Office PowerPoint</Application>
  <PresentationFormat>On-screen Show (4:3)</PresentationFormat>
  <Paragraphs>109</Paragraphs>
  <Slides>15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Rhannu 1 Share 1</vt:lpstr>
      <vt:lpstr>Amcan – Cwrdd 2 Aim – Meet 2</vt:lpstr>
      <vt:lpstr>PowerPoint Presentation</vt:lpstr>
      <vt:lpstr>Datblygu darllen plant yng Nghymru Developing children’s reading in Wales</vt:lpstr>
      <vt:lpstr>Ystyriaethau pwysig Important considerations</vt:lpstr>
      <vt:lpstr>Rhai ystadegau Some statistics</vt:lpstr>
      <vt:lpstr>Rhai ystadegau Some statistics</vt:lpstr>
      <vt:lpstr>Beth yw ymateb Llywodraeth Cymru? What is Welsh Government’s response?</vt:lpstr>
      <vt:lpstr>Ydych chi’n gwybod am unryw bolisiau neu fentrau? Do you know of any policies or initiatives? </vt:lpstr>
      <vt:lpstr>Pam darllen yn uchel? Why read aloud?</vt:lpstr>
      <vt:lpstr>Sut mae darllen yn uchel? How do I read aloud?</vt:lpstr>
      <vt:lpstr>Tasg Task</vt:lpstr>
      <vt:lpstr>                           </vt:lpstr>
      <vt:lpstr>Rhannu 2 – 31/01/20 Share 2 – 31/01/20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62</cp:revision>
  <dcterms:created xsi:type="dcterms:W3CDTF">2017-02-08T11:33:06Z</dcterms:created>
  <dcterms:modified xsi:type="dcterms:W3CDTF">2020-01-23T19:20:00Z</dcterms:modified>
</cp:coreProperties>
</file>