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35"/>
  </p:notesMasterIdLst>
  <p:handoutMasterIdLst>
    <p:handoutMasterId r:id="rId36"/>
  </p:handout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8" r:id="rId21"/>
    <p:sldId id="276" r:id="rId22"/>
    <p:sldId id="277" r:id="rId23"/>
    <p:sldId id="275" r:id="rId24"/>
    <p:sldId id="279" r:id="rId25"/>
    <p:sldId id="282" r:id="rId26"/>
    <p:sldId id="283" r:id="rId27"/>
    <p:sldId id="280" r:id="rId28"/>
    <p:sldId id="281" r:id="rId29"/>
    <p:sldId id="284" r:id="rId30"/>
    <p:sldId id="285" r:id="rId31"/>
    <p:sldId id="286" r:id="rId32"/>
    <p:sldId id="287" r:id="rId33"/>
    <p:sldId id="288" r:id="rId34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2433124-5B59-B4A2-7C77-38A90B28F7CA}" v="3618" dt="2024-02-20T23:36:03.3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38" y="33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12.xml" Id="rId13" /><Relationship Type="http://schemas.openxmlformats.org/officeDocument/2006/relationships/slide" Target="slides/slide17.xml" Id="rId18" /><Relationship Type="http://schemas.openxmlformats.org/officeDocument/2006/relationships/slide" Target="slides/slide25.xml" Id="rId26" /><Relationship Type="http://schemas.openxmlformats.org/officeDocument/2006/relationships/theme" Target="theme/theme1.xml" Id="rId39" /><Relationship Type="http://schemas.openxmlformats.org/officeDocument/2006/relationships/slide" Target="slides/slide20.xml" Id="rId21" /><Relationship Type="http://schemas.openxmlformats.org/officeDocument/2006/relationships/slide" Target="slides/slide33.xml" Id="rId34" /><Relationship Type="http://schemas.microsoft.com/office/2015/10/relationships/revisionInfo" Target="revisionInfo.xml" Id="rId42" /><Relationship Type="http://schemas.openxmlformats.org/officeDocument/2006/relationships/slide" Target="slides/slide6.xml" Id="rId7" /><Relationship Type="http://schemas.openxmlformats.org/officeDocument/2006/relationships/slide" Target="slides/slide1.xml" Id="rId2" /><Relationship Type="http://schemas.openxmlformats.org/officeDocument/2006/relationships/slide" Target="slides/slide15.xml" Id="rId16" /><Relationship Type="http://schemas.openxmlformats.org/officeDocument/2006/relationships/slide" Target="slides/slide19.xml" Id="rId20" /><Relationship Type="http://schemas.openxmlformats.org/officeDocument/2006/relationships/slide" Target="slides/slide28.xml" Id="rId29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openxmlformats.org/officeDocument/2006/relationships/slide" Target="slides/slide23.xml" Id="rId24" /><Relationship Type="http://schemas.openxmlformats.org/officeDocument/2006/relationships/slide" Target="slides/slide31.xml" Id="rId32" /><Relationship Type="http://schemas.openxmlformats.org/officeDocument/2006/relationships/presProps" Target="presProps.xml" Id="rId37" /><Relationship Type="http://schemas.openxmlformats.org/officeDocument/2006/relationships/tableStyles" Target="tableStyles.xml" Id="rId40" /><Relationship Type="http://schemas.openxmlformats.org/officeDocument/2006/relationships/slide" Target="slides/slide4.xml" Id="rId5" /><Relationship Type="http://schemas.openxmlformats.org/officeDocument/2006/relationships/slide" Target="slides/slide14.xml" Id="rId15" /><Relationship Type="http://schemas.openxmlformats.org/officeDocument/2006/relationships/slide" Target="slides/slide22.xml" Id="rId23" /><Relationship Type="http://schemas.openxmlformats.org/officeDocument/2006/relationships/slide" Target="slides/slide27.xml" Id="rId28" /><Relationship Type="http://schemas.openxmlformats.org/officeDocument/2006/relationships/handoutMaster" Target="handoutMasters/handoutMaster1.xml" Id="rId36" /><Relationship Type="http://schemas.openxmlformats.org/officeDocument/2006/relationships/slide" Target="slides/slide9.xml" Id="rId10" /><Relationship Type="http://schemas.openxmlformats.org/officeDocument/2006/relationships/slide" Target="slides/slide18.xml" Id="rId19" /><Relationship Type="http://schemas.openxmlformats.org/officeDocument/2006/relationships/slide" Target="slides/slide30.xml" Id="rId31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slide" Target="slides/slide13.xml" Id="rId14" /><Relationship Type="http://schemas.openxmlformats.org/officeDocument/2006/relationships/slide" Target="slides/slide21.xml" Id="rId22" /><Relationship Type="http://schemas.openxmlformats.org/officeDocument/2006/relationships/slide" Target="slides/slide26.xml" Id="rId27" /><Relationship Type="http://schemas.openxmlformats.org/officeDocument/2006/relationships/slide" Target="slides/slide29.xml" Id="rId30" /><Relationship Type="http://schemas.openxmlformats.org/officeDocument/2006/relationships/notesMaster" Target="notesMasters/notesMaster1.xml" Id="rId35" /><Relationship Type="http://schemas.openxmlformats.org/officeDocument/2006/relationships/slide" Target="slides/slide7.xml" Id="rId8" /><Relationship Type="http://schemas.openxmlformats.org/officeDocument/2006/relationships/slide" Target="slides/slide2.xml" Id="rId3" /><Relationship Type="http://schemas.openxmlformats.org/officeDocument/2006/relationships/slide" Target="slides/slide11.xml" Id="rId12" /><Relationship Type="http://schemas.openxmlformats.org/officeDocument/2006/relationships/slide" Target="slides/slide16.xml" Id="rId17" /><Relationship Type="http://schemas.openxmlformats.org/officeDocument/2006/relationships/slide" Target="slides/slide24.xml" Id="rId25" /><Relationship Type="http://schemas.openxmlformats.org/officeDocument/2006/relationships/slide" Target="slides/slide32.xml" Id="rId33" /><Relationship Type="http://schemas.openxmlformats.org/officeDocument/2006/relationships/viewProps" Target="viewProps.xml" Id="rId38" 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CC06296-350F-41A3-B635-86930044B5B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D47FE-EAAB-4252-B888-893E08A95D7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864392-7AE3-4B42-B385-CB31D23C310F}" type="datetime1">
              <a:rPr lang="en-GB" smtClean="0"/>
              <a:t>20/02/2024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3FE9A3-70A3-47BC-A785-61BC82F5B5C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CF08E1-ADDE-4D52-8B64-0B8271C44FC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F181D9-CE39-4F33-A733-A2CFDEE4CA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13459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1612B8-74A5-4CD7-B01D-1A870619231F}" type="datetime1">
              <a:rPr lang="en-GB" smtClean="0"/>
              <a:pPr/>
              <a:t>20/02/2024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24C352-C60C-421E-857A-17D2004F1C6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5398725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24C352-C60C-421E-857A-17D2004F1C6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89434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rtlCol="0" anchor="b">
            <a:noAutofit/>
          </a:bodyPr>
          <a:lstStyle>
            <a:lvl1pPr algn="r">
              <a:defRPr sz="54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 rtlCol="0"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BC49D1B-5AAC-4DC3-8B4E-267FA90C717D}" type="datetime1">
              <a:rPr lang="en-GB" noProof="0" smtClean="0"/>
              <a:t>20/02/2024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6167F19-5076-49BD-AB3D-6B128DFAF7B2}" type="datetime1">
              <a:rPr lang="en-GB" noProof="0" smtClean="0"/>
              <a:t>20/02/2024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rtlCol="0" anchor="ctr">
            <a:normAutofit/>
          </a:bodyPr>
          <a:lstStyle>
            <a:lvl1pPr algn="r"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680322" y="4232171"/>
            <a:ext cx="9613860" cy="1704017"/>
          </a:xfrm>
        </p:spPr>
        <p:txBody>
          <a:bodyPr rtlCol="0"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6C3FA1F-FD87-4255-BCA6-545FAC9A9300}" type="datetime1">
              <a:rPr lang="en-GB" noProof="0" smtClean="0"/>
              <a:t>20/02/2024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680320" y="2336873"/>
            <a:ext cx="4698358" cy="3599316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5594123" y="2336873"/>
            <a:ext cx="4700058" cy="3599316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A9EFA0A-133E-486A-9A8B-A9EA11CE30FA}" type="datetime1">
              <a:rPr lang="en-GB" noProof="0" smtClean="0"/>
              <a:t>20/02/2024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906350" y="2336873"/>
            <a:ext cx="4472327" cy="693135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680322" y="3030008"/>
            <a:ext cx="4698355" cy="2906179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5820154" y="2336873"/>
            <a:ext cx="4474028" cy="692076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 hasCustomPrompt="1"/>
          </p:nvPr>
        </p:nvSpPr>
        <p:spPr>
          <a:xfrm>
            <a:off x="5594123" y="3030008"/>
            <a:ext cx="4700059" cy="2906179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A8E3D01-C823-43BE-989D-D92F36BAA385}" type="datetime1">
              <a:rPr lang="en-GB" noProof="0" smtClean="0"/>
              <a:t>20/02/2024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5ABFD7C-AFAA-4962-8D66-AFB6356F4F3D}" type="datetime1">
              <a:rPr lang="en-GB" noProof="0" smtClean="0"/>
              <a:t>20/02/2024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B7F8CA2-B077-45F9-89A3-F0CDC27436F1}" type="datetime1">
              <a:rPr lang="en-GB" noProof="0" smtClean="0"/>
              <a:t>20/02/2024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rtlCol="0" anchor="ctr">
            <a:normAutofit/>
          </a:bodyPr>
          <a:lstStyle>
            <a:lvl1pPr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685846" y="2336873"/>
            <a:ext cx="5608336" cy="3599313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680322" y="2336872"/>
            <a:ext cx="3790078" cy="3599317"/>
          </a:xfrm>
        </p:spPr>
        <p:txBody>
          <a:bodyPr rtlCol="0"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726A474-256E-4F89-934C-FE7B2ED5F992}" type="datetime1">
              <a:rPr lang="en-GB" noProof="0" smtClean="0"/>
              <a:t>20/02/2024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rtlCol="0" anchor="ctr">
            <a:normAutofit/>
          </a:bodyPr>
          <a:lstStyle>
            <a:lvl1pPr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680323" y="2336873"/>
            <a:ext cx="3876256" cy="3599315"/>
          </a:xfrm>
        </p:spPr>
        <p:txBody>
          <a:bodyPr rtlCol="0"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2F3DEA2-A3DB-4E9B-9795-3D9A14C807DC}" type="datetime1">
              <a:rPr lang="en-GB" noProof="0" smtClean="0"/>
              <a:t>20/02/2024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rtlCol="0" anchor="b">
            <a:normAutofit/>
          </a:bodyPr>
          <a:lstStyle>
            <a:lvl1pPr>
              <a:defRPr sz="24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680319" y="5169583"/>
            <a:ext cx="9613862" cy="622971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2F3AFED-6C5B-4190-AD6D-79BBDB7451E7}" type="datetime1">
              <a:rPr lang="en-GB" noProof="0" smtClean="0"/>
              <a:t>20/02/2024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rtlCol="0" anchor="ctr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680322" y="4711615"/>
            <a:ext cx="9613859" cy="1090789"/>
          </a:xfrm>
        </p:spPr>
        <p:txBody>
          <a:bodyPr rtlCol="0"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ECD5951-A553-44A3-BDDA-45C2174D900E}" type="datetime1">
              <a:rPr lang="en-GB" noProof="0" smtClean="0"/>
              <a:t>20/02/2024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rtlCol="0" anchor="ctr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 hasCustomPrompt="1"/>
          </p:nvPr>
        </p:nvSpPr>
        <p:spPr>
          <a:xfrm>
            <a:off x="1402288" y="3653379"/>
            <a:ext cx="8156579" cy="548968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680322" y="4711615"/>
            <a:ext cx="9613859" cy="1090789"/>
          </a:xfrm>
        </p:spPr>
        <p:txBody>
          <a:bodyPr rtlCol="0"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EE13C22-AD56-4ED9-A1BD-54884F7BC294}" type="datetime1">
              <a:rPr lang="en-GB" noProof="0" smtClean="0"/>
              <a:t>20/02/2024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rtl="0"/>
            <a:r>
              <a:rPr lang="en-GB" sz="7200" noProof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en-GB" sz="7200" noProof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680320" y="5300149"/>
            <a:ext cx="9613862" cy="502255"/>
          </a:xfrm>
        </p:spPr>
        <p:txBody>
          <a:bodyPr rtlCol="0"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B35ABEE-10BE-43C3-8DAC-0E6058B9CB2D}" type="datetime1">
              <a:rPr lang="en-GB" noProof="0" smtClean="0"/>
              <a:t>20/02/2024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660946" y="2336873"/>
            <a:ext cx="3070034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 hasCustomPrompt="1"/>
          </p:nvPr>
        </p:nvSpPr>
        <p:spPr>
          <a:xfrm>
            <a:off x="680322" y="3022673"/>
            <a:ext cx="3049702" cy="2913513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3956025" y="2336873"/>
            <a:ext cx="3063240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 hasCustomPrompt="1"/>
          </p:nvPr>
        </p:nvSpPr>
        <p:spPr>
          <a:xfrm>
            <a:off x="3945470" y="3022673"/>
            <a:ext cx="3063240" cy="2913513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 hasCustomPrompt="1"/>
          </p:nvPr>
        </p:nvSpPr>
        <p:spPr>
          <a:xfrm>
            <a:off x="7224156" y="2336873"/>
            <a:ext cx="3070025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 hasCustomPrompt="1"/>
          </p:nvPr>
        </p:nvSpPr>
        <p:spPr>
          <a:xfrm>
            <a:off x="7224156" y="3022673"/>
            <a:ext cx="3070025" cy="2913513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2148A7B-F02E-49AD-9ABE-1B7CA9E15D0E}" type="datetime1">
              <a:rPr lang="en-GB" noProof="0" smtClean="0"/>
              <a:t>20/02/2024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680318" y="4297503"/>
            <a:ext cx="3049705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 hasCustomPrompt="1"/>
          </p:nvPr>
        </p:nvSpPr>
        <p:spPr>
          <a:xfrm>
            <a:off x="680318" y="4873765"/>
            <a:ext cx="3049705" cy="106242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3945471" y="4297503"/>
            <a:ext cx="3063240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 hasCustomPrompt="1"/>
          </p:nvPr>
        </p:nvSpPr>
        <p:spPr>
          <a:xfrm>
            <a:off x="3944117" y="4873764"/>
            <a:ext cx="3067297" cy="106242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 hasCustomPrompt="1"/>
          </p:nvPr>
        </p:nvSpPr>
        <p:spPr>
          <a:xfrm>
            <a:off x="7230678" y="4297503"/>
            <a:ext cx="3063505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 hasCustomPrompt="1"/>
          </p:nvPr>
        </p:nvSpPr>
        <p:spPr>
          <a:xfrm>
            <a:off x="7230553" y="4873762"/>
            <a:ext cx="3067563" cy="106242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A58F047-B9F1-418B-96EE-088BDF9E1117}" type="datetime1">
              <a:rPr lang="en-GB" noProof="0" smtClean="0"/>
              <a:t>20/02/2024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r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3931655-8C82-450C-AF5A-F8CAB9E610F4}" type="datetime1">
              <a:rPr lang="en-GB" noProof="0" smtClean="0"/>
              <a:t>20/02/2024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680322" y="609597"/>
            <a:ext cx="8870004" cy="5326589"/>
          </a:xfrm>
        </p:spPr>
        <p:txBody>
          <a:bodyPr vert="eaVert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 rtlCol="0"/>
          <a:lstStyle/>
          <a:p>
            <a:pPr rtl="0"/>
            <a:fld id="{65C21DCF-FF7F-431D-A249-D0DAFDAF8236}" type="datetime1">
              <a:rPr lang="en-GB" noProof="0" smtClean="0"/>
              <a:t>20/02/2024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BE9670BE-ACA1-4916-9E70-1442474B0D33}" type="datetime1">
              <a:rPr lang="en-GB" noProof="0" smtClean="0"/>
              <a:t>20/02/2024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Y7m9eNoB3NU?feature=oembed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File:Maslow's_hierarchy_of_needs.png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5hENFA3CJUY?feature=oembed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d5enAGG51PQ?feature=oembed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hczW4Bqf3Qk?feature=oembed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r>
              <a:rPr lang="en-GB" dirty="0"/>
              <a:t>Leading for Innovation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21st February 2024</a:t>
            </a:r>
          </a:p>
        </p:txBody>
      </p:sp>
    </p:spTree>
    <p:extLst>
      <p:ext uri="{BB962C8B-B14F-4D97-AF65-F5344CB8AC3E}">
        <p14:creationId xmlns:p14="http://schemas.microsoft.com/office/powerpoint/2010/main" val="41442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holding a globe">
            <a:extLst>
              <a:ext uri="{FF2B5EF4-FFF2-40B4-BE49-F238E27FC236}">
                <a16:creationId xmlns:a16="http://schemas.microsoft.com/office/drawing/2014/main" id="{EC237139-B9DB-352A-AAF8-02D7DFE1864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543" r="17000" b="4"/>
          <a:stretch/>
        </p:blipFill>
        <p:spPr>
          <a:xfrm>
            <a:off x="4636008" y="10"/>
            <a:ext cx="7552815" cy="6856310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56E28FF-C86D-0D02-DA9F-71925551A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753228"/>
            <a:ext cx="3679028" cy="1080938"/>
          </a:xfrm>
        </p:spPr>
        <p:txBody>
          <a:bodyPr>
            <a:normAutofit/>
          </a:bodyPr>
          <a:lstStyle/>
          <a:p>
            <a:r>
              <a:rPr lang="en-GB" sz="320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6DA931-3D19-BAD5-B745-E5E3EFACF9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2" y="2336873"/>
            <a:ext cx="3581635" cy="359931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 dirty="0"/>
              <a:t>Our world is defined by: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Technological change</a:t>
            </a:r>
            <a:endParaRPr lang="en-GB" sz="1600" dirty="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Multi-generational </a:t>
            </a:r>
            <a:r>
              <a:rPr lang="en-GB"/>
              <a:t>working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Sociological change</a:t>
            </a:r>
          </a:p>
          <a:p>
            <a:pPr lvl="1">
              <a:buFont typeface="Courier New" panose="020B0604020202020204" pitchFamily="34" charset="0"/>
              <a:buChar char="o"/>
            </a:pPr>
            <a:endParaRPr lang="en-GB" dirty="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VUCA – rapidly changing environment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597A1D28-6E2F-C52D-DA4D-BA79DD29E0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423211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tint val="75000"/>
                  </a:prstClr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Sample Footer Text Element</a:t>
            </a:r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1699BA81-6365-07D8-6D34-C4F1747B3D3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67873" y="5936188"/>
            <a:ext cx="2526308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2C6A528F-AA73-F245-8B3F-70604FD152C4}" type="datetime1">
              <a:rPr kumimoji="0" lang="x-none" sz="1050" b="0" i="0" u="none" strike="noStrike" kern="1200" cap="none" spc="0" normalizeH="0" baseline="0" noProof="0" smtClean="0">
                <a:ln>
                  <a:noFill/>
                </a:ln>
                <a:solidFill>
                  <a:prstClr val="white">
                    <a:tint val="75000"/>
                  </a:prst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  <a:uLnTx/>
                <a:uFillTx/>
                <a:latin typeface="Trebuchet MS" panose="020B0603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2/20/2024</a:t>
            </a:fld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tint val="75000"/>
                </a:prstClr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0E22AFA5-250A-372C-F3FD-4ADD8B08C0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00372" y="5936189"/>
            <a:ext cx="914400" cy="365122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6D22F896-40B5-4ADD-8801-0D06FADFA095}" type="slidenum">
              <a:rPr lang="en-US" sz="1050">
                <a:solidFill>
                  <a:prstClr val="white">
                    <a:tint val="75000"/>
                  </a:prst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  <a:latin typeface="Trebuchet MS" panose="020B0603020202020204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lang="en-US" sz="1050" dirty="0">
              <a:solidFill>
                <a:prstClr val="white">
                  <a:tint val="75000"/>
                </a:prstClr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  <a:latin typeface="Trebuchet MS" panose="020B0603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28180894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3BF69D-19D4-A82C-0414-E509DF44BA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21st century organisations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88C912-41A8-AA4A-1D8E-00B4C5A1B6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Humphrey (2014): organisations must:</a:t>
            </a:r>
            <a:endParaRPr lang="en-US" dirty="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be more flexible and adaptable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And have employees who are more educated and demand more than just a </a:t>
            </a:r>
            <a:r>
              <a:rPr lang="en-GB" dirty="0" err="1"/>
              <a:t>paycheck</a:t>
            </a:r>
          </a:p>
          <a:p>
            <a:pPr lvl="1">
              <a:buFont typeface="Courier New" panose="020B0604020202020204" pitchFamily="34" charset="0"/>
              <a:buChar char="o"/>
            </a:pPr>
            <a:endParaRPr lang="en-GB" dirty="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Increasing numbers of "knowledge workers" producing technology driven products and services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Nature of work has changed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All requires a fresh look at leadership</a:t>
            </a:r>
          </a:p>
        </p:txBody>
      </p:sp>
    </p:spTree>
    <p:extLst>
      <p:ext uri="{BB962C8B-B14F-4D97-AF65-F5344CB8AC3E}">
        <p14:creationId xmlns:p14="http://schemas.microsoft.com/office/powerpoint/2010/main" val="22323942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8FE94A-474B-68BF-22BD-2539E31B21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innovation?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5C4D61-68B3-47F4-23C1-8CF6C064AA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"The systematic practice of developing and marketing breakthrough products and services for adoption by customers"</a:t>
            </a:r>
          </a:p>
          <a:p>
            <a:r>
              <a:rPr lang="en-GB"/>
              <a:t>McKinsey (2022)</a:t>
            </a:r>
          </a:p>
          <a:p>
            <a:r>
              <a:rPr lang="en-GB" dirty="0"/>
              <a:t>McKinsey argue that innovation is a team sport Managers must create a culture of innovation, but how?</a:t>
            </a:r>
          </a:p>
          <a:p>
            <a:r>
              <a:rPr lang="en-GB" dirty="0"/>
              <a:t>Strong connection between an organisation's innovation capabilities and their abilities to increase value </a:t>
            </a:r>
          </a:p>
        </p:txBody>
      </p:sp>
    </p:spTree>
    <p:extLst>
      <p:ext uri="{BB962C8B-B14F-4D97-AF65-F5344CB8AC3E}">
        <p14:creationId xmlns:p14="http://schemas.microsoft.com/office/powerpoint/2010/main" val="7218131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774C17-5357-59BA-DE43-9F93508BC8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Innovation as a constant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CD4786-E1B6-3BB3-1324-446E017024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Pace of technological change continues to increase</a:t>
            </a:r>
          </a:p>
          <a:p>
            <a:r>
              <a:rPr lang="en-GB" dirty="0"/>
              <a:t>New technologies create new markets </a:t>
            </a:r>
          </a:p>
          <a:p>
            <a:r>
              <a:rPr lang="en-GB" dirty="0"/>
              <a:t>Innovation can be radical or incremental </a:t>
            </a:r>
          </a:p>
        </p:txBody>
      </p:sp>
    </p:spTree>
    <p:extLst>
      <p:ext uri="{BB962C8B-B14F-4D97-AF65-F5344CB8AC3E}">
        <p14:creationId xmlns:p14="http://schemas.microsoft.com/office/powerpoint/2010/main" val="33358798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16149-ECB4-C0E1-973D-963C011FA2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role of Emotional Intelligence </a:t>
            </a:r>
            <a:endParaRPr lang="en-US" dirty="0"/>
          </a:p>
        </p:txBody>
      </p:sp>
      <p:pic>
        <p:nvPicPr>
          <p:cNvPr id="4" name="Online Media 3" title="Daniel Goleman Introduces Emotional Intelligence | Big Think">
            <a:hlinkClick r:id="" action="ppaction://media"/>
            <a:extLst>
              <a:ext uri="{FF2B5EF4-FFF2-40B4-BE49-F238E27FC236}">
                <a16:creationId xmlns:a16="http://schemas.microsoft.com/office/drawing/2014/main" id="{8FF076F9-EDB7-19C1-0737-41F77A728F4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521412" y="2388992"/>
            <a:ext cx="6321425" cy="3598863"/>
          </a:xfrm>
        </p:spPr>
      </p:pic>
    </p:spTree>
    <p:extLst>
      <p:ext uri="{BB962C8B-B14F-4D97-AF65-F5344CB8AC3E}">
        <p14:creationId xmlns:p14="http://schemas.microsoft.com/office/powerpoint/2010/main" val="40727894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BDF51A-C4AA-E12A-CA94-9BA0772B73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role of psychological safety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B0067-2BC2-06FB-0D1A-D9FC229390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"It is a climate where people are comfortable expressing and being themselves...when a work environment has reasonably high safety, good things happen" Edmonson, 2019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Mistakes get reported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Seamless coordination between groups</a:t>
            </a:r>
            <a:endParaRPr lang="en-GB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Game-changing ideas for innovation are shared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2535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96CB7-79B5-9E78-482D-42A563D5CB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EI &amp; Psychological Safety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169F07-DEEB-179C-3418-73CD86BFFB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People can express themselves in a productive manner</a:t>
            </a:r>
          </a:p>
          <a:p>
            <a:r>
              <a:rPr lang="en-GB" dirty="0"/>
              <a:t>People have confidence their voice is welcome</a:t>
            </a:r>
          </a:p>
          <a:p>
            <a:r>
              <a:rPr lang="en-GB" dirty="0"/>
              <a:t>Continuous learning is enabled</a:t>
            </a:r>
          </a:p>
          <a:p>
            <a:r>
              <a:rPr lang="en-GB" dirty="0"/>
              <a:t>People are good at managing relationships</a:t>
            </a:r>
          </a:p>
          <a:p>
            <a:r>
              <a:rPr lang="en-GB" dirty="0"/>
              <a:t>Leaders invite participation, express appreciation</a:t>
            </a:r>
          </a:p>
        </p:txBody>
      </p:sp>
    </p:spTree>
    <p:extLst>
      <p:ext uri="{BB962C8B-B14F-4D97-AF65-F5344CB8AC3E}">
        <p14:creationId xmlns:p14="http://schemas.microsoft.com/office/powerpoint/2010/main" val="33083290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076C26-B22A-2089-89E6-934121DEB8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4136123" cy="1080938"/>
          </a:xfrm>
        </p:spPr>
        <p:txBody>
          <a:bodyPr>
            <a:normAutofit/>
          </a:bodyPr>
          <a:lstStyle/>
          <a:p>
            <a:r>
              <a:rPr lang="en-GB" sz="2400"/>
              <a:t>A leadership model for innovation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29CA54-AF8A-0203-0520-FC16AB4818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4136123" cy="359931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/>
              <a:t>Builds on Maslow's hierarchy of needs</a:t>
            </a:r>
          </a:p>
          <a:p>
            <a:r>
              <a:rPr lang="en-GB" sz="1800"/>
              <a:t>Humans have a tiered hierarchy of emotional needs</a:t>
            </a:r>
          </a:p>
          <a:p>
            <a:r>
              <a:rPr lang="en-GB" sz="1800"/>
              <a:t>Each level must be satisfied to move to the next</a:t>
            </a:r>
          </a:p>
          <a:p>
            <a:endParaRPr lang="en-GB" sz="18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2B5D035-635E-8E73-5E42-5599731822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276090" y="1349483"/>
            <a:ext cx="6303134" cy="4128553"/>
          </a:xfrm>
          <a:prstGeom prst="rect">
            <a:avLst/>
          </a:prstGeo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7E93DFE6-B898-10C9-0CA9-1963D2AF6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0322" y="6310313"/>
            <a:ext cx="3810198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Sample Footer Text Element</a:t>
            </a:r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3F2D103A-374E-4D34-3127-5685E3F7C3C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67873" y="6310313"/>
            <a:ext cx="2526308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2C6A528F-AA73-F245-8B3F-70604FD152C4}" type="datetime1">
              <a:rPr kumimoji="0" lang="x-none" sz="105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uLnTx/>
                <a:uFillTx/>
                <a:latin typeface="Trebuchet MS" panose="020B0603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2/20/2024</a:t>
            </a:fld>
            <a:endParaRPr kumimoji="0" lang="en-US" sz="105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C5FC6EAF-B46D-AAF2-D7FF-5575276A3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00372" y="6310314"/>
            <a:ext cx="914400" cy="365122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6D22F896-40B5-4ADD-8801-0D06FADFA095}" type="slidenum">
              <a:rPr lang="en-US" sz="1050">
                <a:solidFill>
                  <a:schemeClr val="tx1"/>
                </a:solidFill>
                <a:latin typeface="Trebuchet MS" panose="020B0603020202020204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lang="en-US" sz="1050" dirty="0">
              <a:solidFill>
                <a:schemeClr val="tx1"/>
              </a:solidFill>
              <a:latin typeface="Trebuchet MS" panose="020B060302020202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BD46BD6-4D45-1CD8-1155-D5BB340EA5BD}"/>
              </a:ext>
            </a:extLst>
          </p:cNvPr>
          <p:cNvSpPr txBox="1"/>
          <p:nvPr/>
        </p:nvSpPr>
        <p:spPr>
          <a:xfrm>
            <a:off x="9025320" y="5277981"/>
            <a:ext cx="255390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815212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AFE128-878C-F146-A396-2EF7BDEF34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First level: transparency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B2ED50-149A-86B3-C714-B2D31BA550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The foundation of the innovation pyramid is transparency </a:t>
            </a:r>
          </a:p>
          <a:p>
            <a:r>
              <a:rPr lang="en-GB" dirty="0"/>
              <a:t>Leaders must be open and honest in all communication</a:t>
            </a:r>
          </a:p>
          <a:p>
            <a:r>
              <a:rPr lang="en-GB" dirty="0"/>
              <a:t>We need this in our working lives</a:t>
            </a:r>
          </a:p>
          <a:p>
            <a:r>
              <a:rPr lang="en-GB" dirty="0"/>
              <a:t>Without transparency, we question motives and intentions</a:t>
            </a:r>
          </a:p>
        </p:txBody>
      </p:sp>
    </p:spTree>
    <p:extLst>
      <p:ext uri="{BB962C8B-B14F-4D97-AF65-F5344CB8AC3E}">
        <p14:creationId xmlns:p14="http://schemas.microsoft.com/office/powerpoint/2010/main" val="25010276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6067D5-A866-061E-090B-71C79B749D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 level: trust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2BDD33-30D2-9F75-55A3-7650B279B4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In work, psychological safety and job safety lead to trust</a:t>
            </a:r>
          </a:p>
          <a:p>
            <a:r>
              <a:rPr lang="en-GB" dirty="0"/>
              <a:t>People are more likely to express their voices</a:t>
            </a:r>
          </a:p>
          <a:p>
            <a:r>
              <a:rPr lang="en-GB" dirty="0"/>
              <a:t>This empowers people </a:t>
            </a:r>
          </a:p>
          <a:p>
            <a:r>
              <a:rPr lang="en-GB" dirty="0"/>
              <a:t>Where there is trust, people are more likely to share their fears, weaknesses, mistakes</a:t>
            </a:r>
          </a:p>
        </p:txBody>
      </p:sp>
    </p:spTree>
    <p:extLst>
      <p:ext uri="{BB962C8B-B14F-4D97-AF65-F5344CB8AC3E}">
        <p14:creationId xmlns:p14="http://schemas.microsoft.com/office/powerpoint/2010/main" val="7639845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AEE5E-4382-E65C-97FE-A244ECDEDD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Third level: the dynamics of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71000F-29F8-FE55-64FD-6806D6743F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Shein (1992) views culture as being all around us, and created by our interactions with others</a:t>
            </a:r>
          </a:p>
          <a:p>
            <a:r>
              <a:rPr lang="en-GB" dirty="0"/>
              <a:t>Linking EI, leadership and culture</a:t>
            </a:r>
          </a:p>
          <a:p>
            <a:r>
              <a:rPr lang="en-GB" dirty="0"/>
              <a:t>Culture must adapt and change to openness</a:t>
            </a:r>
          </a:p>
          <a:p>
            <a:r>
              <a:rPr lang="en-GB" dirty="0"/>
              <a:t>Breaking down silos and power structures</a:t>
            </a:r>
          </a:p>
          <a:p>
            <a:r>
              <a:rPr lang="en-GB" dirty="0"/>
              <a:t>Servant leadership becoming the new normal</a:t>
            </a:r>
          </a:p>
          <a:p>
            <a:r>
              <a:rPr lang="en-GB" dirty="0"/>
              <a:t>Leaders must create the right culture</a:t>
            </a:r>
          </a:p>
        </p:txBody>
      </p:sp>
    </p:spTree>
    <p:extLst>
      <p:ext uri="{BB962C8B-B14F-4D97-AF65-F5344CB8AC3E}">
        <p14:creationId xmlns:p14="http://schemas.microsoft.com/office/powerpoint/2010/main" val="23336243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0CB8CB-A109-D1D8-A916-222532D493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Fourth level: autonomy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567CC5-0086-5F2A-A4F6-4DA53D70DB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Empowering employees builds self-esteem</a:t>
            </a:r>
          </a:p>
          <a:p>
            <a:r>
              <a:rPr lang="en-GB" dirty="0"/>
              <a:t>Leaders can provide people with the scope to expand their responsibilities </a:t>
            </a:r>
          </a:p>
          <a:p>
            <a:r>
              <a:rPr lang="en-GB" dirty="0"/>
              <a:t>Builds self-esteem and efficiency </a:t>
            </a:r>
          </a:p>
        </p:txBody>
      </p:sp>
    </p:spTree>
    <p:extLst>
      <p:ext uri="{BB962C8B-B14F-4D97-AF65-F5344CB8AC3E}">
        <p14:creationId xmlns:p14="http://schemas.microsoft.com/office/powerpoint/2010/main" val="22877718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ADA8AD-F955-A0D5-5242-3EE3370C1E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Fifth level: the pinnacle of creative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0881C-0AC7-82C8-5F18-2404C82887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This is where innovation happens</a:t>
            </a:r>
          </a:p>
          <a:p>
            <a:r>
              <a:rPr lang="en-GB" dirty="0"/>
              <a:t>Engaged teams are less likely to leave</a:t>
            </a:r>
          </a:p>
          <a:p>
            <a:r>
              <a:rPr lang="en-GB" dirty="0"/>
              <a:t>Creative engagement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Creation of novel and useful </a:t>
            </a:r>
            <a:r>
              <a:rPr lang="en-GB" dirty="0" err="1"/>
              <a:t>solitions</a:t>
            </a:r>
            <a:r>
              <a:rPr lang="en-GB" dirty="0"/>
              <a:t>...that engage the energy of people working alone or in groups</a:t>
            </a:r>
          </a:p>
        </p:txBody>
      </p:sp>
    </p:spTree>
    <p:extLst>
      <p:ext uri="{BB962C8B-B14F-4D97-AF65-F5344CB8AC3E}">
        <p14:creationId xmlns:p14="http://schemas.microsoft.com/office/powerpoint/2010/main" val="41340780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0634AD-30E7-25C1-2A00-56C31D447B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Implications for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AF677B-EC37-0F1C-879D-0ABD2A97BD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Be transparent in all communications</a:t>
            </a:r>
          </a:p>
          <a:p>
            <a:r>
              <a:rPr lang="en-GB"/>
              <a:t>Clearly state the vision for the organisation</a:t>
            </a:r>
          </a:p>
          <a:p>
            <a:r>
              <a:rPr lang="en-GB"/>
              <a:t>Build and maintain trust by making and keeping promises</a:t>
            </a:r>
          </a:p>
          <a:p>
            <a:r>
              <a:rPr lang="en-GB"/>
              <a:t>Develop the social and emotional skills of the team </a:t>
            </a:r>
          </a:p>
          <a:p>
            <a:r>
              <a:rPr lang="en-GB"/>
              <a:t>Engage employees in goal-setting, visioning and change management</a:t>
            </a:r>
          </a:p>
          <a:p>
            <a:r>
              <a:rPr lang="en-GB"/>
              <a:t>Cultivate an interest in innovation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70901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647D6-CFB6-3993-9FA2-F14B8B39BA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does an innovation culture feel like?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34DA01-EAE2-6C60-EBC4-F7E615B91E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A culture of innovation encourages questions, conversations and new ideas</a:t>
            </a:r>
          </a:p>
          <a:p>
            <a:r>
              <a:rPr lang="en-GB" dirty="0"/>
              <a:t>It's where all employees feel emotionally connected through the company's mission strategy</a:t>
            </a:r>
          </a:p>
          <a:p>
            <a:r>
              <a:rPr lang="en-GB" dirty="0"/>
              <a:t>It also comes from a diversity of perspectives</a:t>
            </a:r>
          </a:p>
        </p:txBody>
      </p:sp>
    </p:spTree>
    <p:extLst>
      <p:ext uri="{BB962C8B-B14F-4D97-AF65-F5344CB8AC3E}">
        <p14:creationId xmlns:p14="http://schemas.microsoft.com/office/powerpoint/2010/main" val="34986726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1C8DDD-3C6C-0D83-879A-4BD65933BF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can leaders build psychologically safe workplaces?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FFA89B-4FA7-E456-1826-AA2226A10B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First coined by Edmondson</a:t>
            </a:r>
          </a:p>
          <a:p>
            <a:r>
              <a:rPr lang="en-GB" dirty="0"/>
              <a:t>She found that medical teams that made more mistakes had better outcomes for patients</a:t>
            </a:r>
          </a:p>
          <a:p>
            <a:r>
              <a:rPr lang="en-GB" dirty="0"/>
              <a:t>The other teams were making mistakes – but they were hiding them</a:t>
            </a:r>
          </a:p>
          <a:p>
            <a:r>
              <a:rPr lang="en-GB" dirty="0"/>
              <a:t>Simon </a:t>
            </a:r>
            <a:r>
              <a:rPr lang="en-GB" dirty="0" err="1"/>
              <a:t>Sineck</a:t>
            </a:r>
            <a:r>
              <a:rPr lang="en-GB" dirty="0"/>
              <a:t> also wrote about this in "Leaders Eat Last"</a:t>
            </a:r>
          </a:p>
          <a:p>
            <a:r>
              <a:rPr lang="en-GB" dirty="0"/>
              <a:t>He said that leadership is about making teams feel safe so that they can </a:t>
            </a:r>
            <a:r>
              <a:rPr lang="en-GB" dirty="0" err="1"/>
              <a:t>docus</a:t>
            </a:r>
            <a:r>
              <a:rPr lang="en-GB" dirty="0"/>
              <a:t> on work without fear for their survival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38516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47BAE-78EE-1B7C-C165-840371C99C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5D83A5-5782-DBC7-12E0-615E6C52E4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Inclusion – people are welcome as their authentic selves</a:t>
            </a:r>
            <a:endParaRPr lang="en-US"/>
          </a:p>
          <a:p>
            <a:r>
              <a:rPr lang="en-GB" dirty="0"/>
              <a:t>You are free to ask questions and make mistakes while you learn</a:t>
            </a:r>
          </a:p>
          <a:p>
            <a:r>
              <a:rPr lang="en-GB" dirty="0"/>
              <a:t>People are encouraged to share ideas without fear of retribution</a:t>
            </a:r>
          </a:p>
          <a:p>
            <a:r>
              <a:rPr lang="en-GB" dirty="0"/>
              <a:t>You are safe to challenge the status quo, raise concerns</a:t>
            </a:r>
          </a:p>
        </p:txBody>
      </p:sp>
    </p:spTree>
    <p:extLst>
      <p:ext uri="{BB962C8B-B14F-4D97-AF65-F5344CB8AC3E}">
        <p14:creationId xmlns:p14="http://schemas.microsoft.com/office/powerpoint/2010/main" val="36317007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131F4-47CD-618A-6223-78B7880B04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Leadership traits for safety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783287-A9C6-560E-4830-2D5A7C179B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Be vulnerable – admit to making mistakes</a:t>
            </a:r>
            <a:endParaRPr lang="en-US"/>
          </a:p>
          <a:p>
            <a:r>
              <a:rPr lang="en-GB" dirty="0"/>
              <a:t>Be transparent</a:t>
            </a:r>
          </a:p>
          <a:p>
            <a:r>
              <a:rPr lang="en-GB" dirty="0"/>
              <a:t>Be fair</a:t>
            </a:r>
          </a:p>
          <a:p>
            <a:r>
              <a:rPr lang="en-GB" dirty="0"/>
              <a:t>Be curious</a:t>
            </a:r>
          </a:p>
          <a:p>
            <a:r>
              <a:rPr lang="en-GB" dirty="0"/>
              <a:t>Be reasonable </a:t>
            </a:r>
          </a:p>
        </p:txBody>
      </p:sp>
    </p:spTree>
    <p:extLst>
      <p:ext uri="{BB962C8B-B14F-4D97-AF65-F5344CB8AC3E}">
        <p14:creationId xmlns:p14="http://schemas.microsoft.com/office/powerpoint/2010/main" val="807790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4A12B-C621-AA09-635B-C71E514DD1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Apple case study</a:t>
            </a:r>
          </a:p>
        </p:txBody>
      </p:sp>
      <p:pic>
        <p:nvPicPr>
          <p:cNvPr id="4" name="Online Media 3" title="How Apple Is Organized for Innovation: The Functional Organization">
            <a:hlinkClick r:id="" action="ppaction://media"/>
            <a:extLst>
              <a:ext uri="{FF2B5EF4-FFF2-40B4-BE49-F238E27FC236}">
                <a16:creationId xmlns:a16="http://schemas.microsoft.com/office/drawing/2014/main" id="{F2B5CFB2-849C-6B92-3D95-FE6401C3837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303463" y="2336800"/>
            <a:ext cx="6369050" cy="3598863"/>
          </a:xfrm>
        </p:spPr>
      </p:pic>
    </p:spTree>
    <p:extLst>
      <p:ext uri="{BB962C8B-B14F-4D97-AF65-F5344CB8AC3E}">
        <p14:creationId xmlns:p14="http://schemas.microsoft.com/office/powerpoint/2010/main" val="8706967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4E280-6527-EE7B-35DA-53E8866AC1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Apple is organised for innovation</a:t>
            </a:r>
          </a:p>
        </p:txBody>
      </p:sp>
      <p:pic>
        <p:nvPicPr>
          <p:cNvPr id="4" name="Online Media 3" title="How Apple Is Organized for Innovation: The Leadership Model">
            <a:hlinkClick r:id="" action="ppaction://media"/>
            <a:extLst>
              <a:ext uri="{FF2B5EF4-FFF2-40B4-BE49-F238E27FC236}">
                <a16:creationId xmlns:a16="http://schemas.microsoft.com/office/drawing/2014/main" id="{68F4E2F5-AF4D-D89E-1479-569A4145BAFF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303463" y="2336800"/>
            <a:ext cx="6369050" cy="3598863"/>
          </a:xfrm>
        </p:spPr>
      </p:pic>
    </p:spTree>
    <p:extLst>
      <p:ext uri="{BB962C8B-B14F-4D97-AF65-F5344CB8AC3E}">
        <p14:creationId xmlns:p14="http://schemas.microsoft.com/office/powerpoint/2010/main" val="232052362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3B5D2-87C4-65F6-8073-759E06AABB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More Apple</a:t>
            </a:r>
          </a:p>
        </p:txBody>
      </p:sp>
      <p:pic>
        <p:nvPicPr>
          <p:cNvPr id="4" name="Online Media 3" title="How Apple Is Organized for Innovation: Leadership at Scale">
            <a:hlinkClick r:id="" action="ppaction://media"/>
            <a:extLst>
              <a:ext uri="{FF2B5EF4-FFF2-40B4-BE49-F238E27FC236}">
                <a16:creationId xmlns:a16="http://schemas.microsoft.com/office/drawing/2014/main" id="{F27A5BA2-01E9-6455-C040-6B1E3330839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303463" y="2336800"/>
            <a:ext cx="6369050" cy="3598863"/>
          </a:xfrm>
        </p:spPr>
      </p:pic>
    </p:spTree>
    <p:extLst>
      <p:ext uri="{BB962C8B-B14F-4D97-AF65-F5344CB8AC3E}">
        <p14:creationId xmlns:p14="http://schemas.microsoft.com/office/powerpoint/2010/main" val="88608212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BDECC1-2A01-2411-123B-DE7B4943A9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F51AE-BCE4-399D-7688-1F9410D131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Pick a leader or company known for innovation </a:t>
            </a:r>
            <a:endParaRPr lang="en-GB"/>
          </a:p>
          <a:p>
            <a:r>
              <a:rPr lang="en-GB" dirty="0"/>
              <a:t>Describe this leader or company and their leadership traits on Moodle</a:t>
            </a:r>
          </a:p>
          <a:p>
            <a:r>
              <a:rPr lang="en-GB" dirty="0"/>
              <a:t>You have 30 minutes to research this</a:t>
            </a:r>
          </a:p>
        </p:txBody>
      </p:sp>
    </p:spTree>
    <p:extLst>
      <p:ext uri="{BB962C8B-B14F-4D97-AF65-F5344CB8AC3E}">
        <p14:creationId xmlns:p14="http://schemas.microsoft.com/office/powerpoint/2010/main" val="14946598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FE0082-3FB2-C1C6-EAD3-433FC194F8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2EB5EA-CA63-41E0-F63F-7BAB634B8F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Defining feature of a work organisation</a:t>
            </a:r>
          </a:p>
          <a:p>
            <a:r>
              <a:rPr lang="en-GB" dirty="0"/>
              <a:t>Without it, it will not reach optimum performance</a:t>
            </a:r>
          </a:p>
          <a:p>
            <a:r>
              <a:rPr lang="en-GB" dirty="0"/>
              <a:t>Its purpose is the division and coordination of work </a:t>
            </a:r>
          </a:p>
          <a:p>
            <a:r>
              <a:rPr lang="en-GB" dirty="0"/>
              <a:t>Structure defines tasks and responsibilities, relationships and communication</a:t>
            </a:r>
          </a:p>
        </p:txBody>
      </p:sp>
    </p:spTree>
    <p:extLst>
      <p:ext uri="{BB962C8B-B14F-4D97-AF65-F5344CB8AC3E}">
        <p14:creationId xmlns:p14="http://schemas.microsoft.com/office/powerpoint/2010/main" val="300631791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02E11-AA48-2E9F-9A9E-E9B1EE781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structure?</a:t>
            </a:r>
          </a:p>
        </p:txBody>
      </p:sp>
      <p:pic>
        <p:nvPicPr>
          <p:cNvPr id="4" name="Content Placeholder 3" descr="A diagram of a company&#10;&#10;Description automatically generated">
            <a:extLst>
              <a:ext uri="{FF2B5EF4-FFF2-40B4-BE49-F238E27FC236}">
                <a16:creationId xmlns:a16="http://schemas.microsoft.com/office/drawing/2014/main" id="{72734AB3-872D-BCDA-654E-2C4B4E849F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42669" y="1962890"/>
            <a:ext cx="12384347" cy="4939127"/>
          </a:xfrm>
        </p:spPr>
      </p:pic>
    </p:spTree>
    <p:extLst>
      <p:ext uri="{BB962C8B-B14F-4D97-AF65-F5344CB8AC3E}">
        <p14:creationId xmlns:p14="http://schemas.microsoft.com/office/powerpoint/2010/main" val="237592151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4D42D-64F2-5858-A0F5-35702D6FD1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Zhixing</a:t>
            </a:r>
            <a:r>
              <a:rPr lang="en-GB" dirty="0"/>
              <a:t> Group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85FD815-AE89-9129-B68A-7650A8A2C4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296640" y="-21718"/>
            <a:ext cx="12538552" cy="6933415"/>
          </a:xfrm>
        </p:spPr>
      </p:pic>
    </p:spTree>
    <p:extLst>
      <p:ext uri="{BB962C8B-B14F-4D97-AF65-F5344CB8AC3E}">
        <p14:creationId xmlns:p14="http://schemas.microsoft.com/office/powerpoint/2010/main" val="17581567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A1AD3-D52A-6036-8C0E-AF8942D20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Structural deficiencies (Child)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2E82FF-5812-09B4-5B6D-4C3808325C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Low motivation and morale</a:t>
            </a:r>
          </a:p>
          <a:p>
            <a:r>
              <a:rPr lang="en-GB" dirty="0"/>
              <a:t>Poor decision-making</a:t>
            </a:r>
          </a:p>
          <a:p>
            <a:r>
              <a:rPr lang="en-GB" dirty="0"/>
              <a:t>Conflict and lack of cooperation</a:t>
            </a:r>
          </a:p>
          <a:p>
            <a:r>
              <a:rPr lang="en-GB" dirty="0"/>
              <a:t>Slow response to change</a:t>
            </a:r>
          </a:p>
          <a:p>
            <a:r>
              <a:rPr lang="en-GB" dirty="0"/>
              <a:t>Rising costs</a:t>
            </a:r>
          </a:p>
        </p:txBody>
      </p:sp>
    </p:spTree>
    <p:extLst>
      <p:ext uri="{BB962C8B-B14F-4D97-AF65-F5344CB8AC3E}">
        <p14:creationId xmlns:p14="http://schemas.microsoft.com/office/powerpoint/2010/main" val="100282600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D30F8-3340-1323-5580-8ECA841359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Drucker on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BA17BC-2237-1776-EEC0-BCB0E0AD4A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Good organisation structure does not by itself produce good performance.  But a poor structure makes good performance impossible, no matter how good the managers are.  Improving structure will always improve performance </a:t>
            </a:r>
          </a:p>
        </p:txBody>
      </p:sp>
    </p:spTree>
    <p:extLst>
      <p:ext uri="{BB962C8B-B14F-4D97-AF65-F5344CB8AC3E}">
        <p14:creationId xmlns:p14="http://schemas.microsoft.com/office/powerpoint/2010/main" val="388955006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99AEEF-22F1-9412-9883-EB709B8399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Division</a:t>
            </a:r>
            <a:r>
              <a:rPr lang="en-GB" dirty="0"/>
              <a:t> of work and grouping of people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5DF1E1-521A-797B-1A6F-6AFC8DF40F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Division of work and grouping of people, usually organised by a common characteristic: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/>
              <a:t>Major purpose of function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/>
              <a:t>Project or product</a:t>
            </a:r>
            <a:endParaRPr lang="en-GB" dirty="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/>
              <a:t>Location</a:t>
            </a:r>
            <a:endParaRPr lang="en-GB" dirty="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/>
              <a:t>Nature of work</a:t>
            </a:r>
            <a:endParaRPr lang="en-GB" dirty="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/>
              <a:t>Customers served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028188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0BD9D-0531-ACD3-D652-EA28E98830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Hierarchy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FD660D-F3DD-1B01-2E75-53D3391D25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Early management theorists drew attention to the importance of hierarchy</a:t>
            </a:r>
          </a:p>
          <a:p>
            <a:r>
              <a:rPr lang="en-GB"/>
              <a:t>Changing nature of role has led to discussion about the role of hierarchy </a:t>
            </a:r>
          </a:p>
          <a:p>
            <a:r>
              <a:rPr lang="en-GB"/>
              <a:t>Drucker: says this is wrong – there is always a boss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453037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555B3F-0213-FB7D-5F10-3D156811B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Holocracy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4F5761-EC93-B7BC-DCB8-EB93922546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A structure without a hierarchy </a:t>
            </a:r>
          </a:p>
          <a:p>
            <a:r>
              <a:rPr lang="en-GB"/>
              <a:t>Teams are self-managing </a:t>
            </a:r>
          </a:p>
          <a:p>
            <a:r>
              <a:rPr lang="en-GB"/>
              <a:t>Authority and decision-making is invested to teams</a:t>
            </a:r>
          </a:p>
          <a:p>
            <a:r>
              <a:rPr lang="en-GB"/>
              <a:t>About processes, not personal power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291791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BDD0F-81FC-99F8-F056-AC15962E8E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Matrix organisation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B768C-2209-EE0D-6920-B54AE896AB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Offers flexibility but can be complex</a:t>
            </a:r>
          </a:p>
          <a:p>
            <a:r>
              <a:rPr lang="en-GB"/>
              <a:t>People often have more than one manager</a:t>
            </a:r>
          </a:p>
          <a:p>
            <a:r>
              <a:rPr lang="en-GB"/>
              <a:t>Requires co-operation and communication</a:t>
            </a:r>
            <a:endParaRPr lang="en-GB" dirty="0"/>
          </a:p>
          <a:p>
            <a:r>
              <a:rPr lang="en-GB"/>
              <a:t>Typically found in universities and IT companies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456703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10395-59E0-EF77-7082-D392A66E28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Activity: Swansea Arena</a:t>
            </a:r>
          </a:p>
        </p:txBody>
      </p:sp>
      <p:pic>
        <p:nvPicPr>
          <p:cNvPr id="4" name="Content Placeholder 3" descr="A large building with a sign&#10;&#10;Description automatically generated">
            <a:extLst>
              <a:ext uri="{FF2B5EF4-FFF2-40B4-BE49-F238E27FC236}">
                <a16:creationId xmlns:a16="http://schemas.microsoft.com/office/drawing/2014/main" id="{830E86DA-F6EE-C727-6A58-F5B38756D8D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3721" y="2303034"/>
            <a:ext cx="6380445" cy="3640898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C3F5FB2-CF48-4770-03EA-E2B4473A352D}"/>
              </a:ext>
            </a:extLst>
          </p:cNvPr>
          <p:cNvSpPr txBox="1"/>
          <p:nvPr/>
        </p:nvSpPr>
        <p:spPr>
          <a:xfrm>
            <a:off x="7072543" y="2648504"/>
            <a:ext cx="4653419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Swansea Arena is an entertainment venue hosting audiences of up to 3,500.  It hosts </a:t>
            </a:r>
            <a:r>
              <a:rPr lang="en-GB"/>
              <a:t>conferences, graduations and gigs.</a:t>
            </a:r>
          </a:p>
          <a:p>
            <a:endParaRPr lang="en-GB" dirty="0"/>
          </a:p>
          <a:p>
            <a:r>
              <a:rPr lang="en-GB" dirty="0"/>
              <a:t>Imagine it is 6 months before it is due to open.  You have been asked to design an organisational chart that will ensure that customer</a:t>
            </a:r>
            <a:r>
              <a:rPr lang="en-GB"/>
              <a:t> expectations are fulfilled.  </a:t>
            </a:r>
          </a:p>
          <a:p>
            <a:endParaRPr lang="en-GB" dirty="0"/>
          </a:p>
          <a:p>
            <a:r>
              <a:rPr lang="en-GB" dirty="0"/>
              <a:t>What roles need to be filled?  What </a:t>
            </a:r>
            <a:r>
              <a:rPr lang="en-GB"/>
              <a:t>departments will need to exist?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6402733"/>
      </p:ext>
    </p:extLst>
  </p:cSld>
  <p:clrMapOvr>
    <a:masterClrMapping/>
  </p:clrMapOvr>
</p:sld>
</file>

<file path=ppt/theme/theme1.xml><?xml version="1.0" encoding="utf-8"?>
<a:theme xmlns:a="http://schemas.openxmlformats.org/drawingml/2006/main" name="TM04033917[[fn=Berlin]]_novariants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04033917[[fn=Berlin]]_novariants" id="{309C13C0-3BE0-4E8F-8916-1D5516B3B5DD}" vid="{18E1BE87-7240-45DF-8788-3CAEB7F17AB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TM00001032</Template>
  <TotalTime>0</TotalTime>
  <Words>1</Words>
  <Application>Microsoft Office PowerPoint</Application>
  <PresentationFormat>Widescreen</PresentationFormat>
  <Paragraphs>1</Paragraphs>
  <Slides>33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4" baseType="lpstr">
      <vt:lpstr>TM04033917[[fn=Berlin]]_novariants</vt:lpstr>
      <vt:lpstr>Leading for Innovation</vt:lpstr>
      <vt:lpstr>Introduction</vt:lpstr>
      <vt:lpstr>21st century organisations</vt:lpstr>
      <vt:lpstr>What is innovation?</vt:lpstr>
      <vt:lpstr>Innovation as a constant </vt:lpstr>
      <vt:lpstr>The role of Emotional Intelligence </vt:lpstr>
      <vt:lpstr>The role of psychological safety</vt:lpstr>
      <vt:lpstr>EI &amp; Psychological Safety</vt:lpstr>
      <vt:lpstr>A leadership model for innovation</vt:lpstr>
      <vt:lpstr>First level: transparency</vt:lpstr>
      <vt:lpstr>Second level: trust</vt:lpstr>
      <vt:lpstr>Third level: the dynamics of culture</vt:lpstr>
      <vt:lpstr>Fourth level: autonomy</vt:lpstr>
      <vt:lpstr>Fifth level: the pinnacle of creative engagement</vt:lpstr>
      <vt:lpstr>Implications for practice</vt:lpstr>
      <vt:lpstr>What does an innovation culture feel like?</vt:lpstr>
      <vt:lpstr>How can leaders build psychologically safe workplaces?</vt:lpstr>
      <vt:lpstr>How?</vt:lpstr>
      <vt:lpstr>Leadership traits for safety</vt:lpstr>
      <vt:lpstr>Apple case study</vt:lpstr>
      <vt:lpstr>How Apple is organised for innovation</vt:lpstr>
      <vt:lpstr>More Apple</vt:lpstr>
      <vt:lpstr>Activity</vt:lpstr>
      <vt:lpstr>Structure </vt:lpstr>
      <vt:lpstr>What is a structure?</vt:lpstr>
      <vt:lpstr>Zhixing Group</vt:lpstr>
      <vt:lpstr>Structural deficiencies (Child)</vt:lpstr>
      <vt:lpstr>Drucker on structure</vt:lpstr>
      <vt:lpstr>Division of work and grouping of people</vt:lpstr>
      <vt:lpstr>Hierarchy</vt:lpstr>
      <vt:lpstr>Holocracy</vt:lpstr>
      <vt:lpstr>Matrix organisation</vt:lpstr>
      <vt:lpstr>Activity: Swansea Arena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499</cp:revision>
  <dcterms:created xsi:type="dcterms:W3CDTF">2024-02-20T12:06:15Z</dcterms:created>
  <dcterms:modified xsi:type="dcterms:W3CDTF">2024-02-20T23:36:05Z</dcterms:modified>
</cp:coreProperties>
</file>