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429" autoAdjust="0"/>
  </p:normalViewPr>
  <p:slideViewPr>
    <p:cSldViewPr snapToGrid="0">
      <p:cViewPr varScale="1">
        <p:scale>
          <a:sx n="45" d="100"/>
          <a:sy n="45" d="100"/>
        </p:scale>
        <p:origin x="1090"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256A25-FBDB-44E4-887C-2AC34541A77A}" type="datetimeFigureOut">
              <a:rPr lang="en-US" smtClean="0"/>
              <a:t>11/20/2023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1DDF61-BEC1-4E15-873E-3A75126A0210}" type="slidenum">
              <a:rPr lang="en-US" smtClean="0"/>
              <a:t>‹#›</a:t>
            </a:fld>
            <a:endParaRPr lang="en-US"/>
          </a:p>
        </p:txBody>
      </p:sp>
    </p:spTree>
    <p:extLst>
      <p:ext uri="{BB962C8B-B14F-4D97-AF65-F5344CB8AC3E}">
        <p14:creationId xmlns:p14="http://schemas.microsoft.com/office/powerpoint/2010/main" val="223198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D1DDF61-BEC1-4E15-873E-3A75126A0210}" type="slidenum">
              <a:rPr lang="en-US" smtClean="0"/>
              <a:t>1</a:t>
            </a:fld>
            <a:endParaRPr lang="en-US"/>
          </a:p>
        </p:txBody>
      </p:sp>
    </p:spTree>
    <p:extLst>
      <p:ext uri="{BB962C8B-B14F-4D97-AF65-F5344CB8AC3E}">
        <p14:creationId xmlns:p14="http://schemas.microsoft.com/office/powerpoint/2010/main" val="2849669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presentation aims to critically evaluate digital innovations that could develop communities in the present and future. The focus is on understanding the role of key digital tools, critically evaluating their advantages and disadvantages, and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real-world examples. This presentation aims to investigate technology's role during COVID-19 restrictions to current tools fostering community development and, finally, to make insightful predictions about their evolving future impact in shaping communities.</a:t>
            </a:r>
          </a:p>
        </p:txBody>
      </p:sp>
      <p:sp>
        <p:nvSpPr>
          <p:cNvPr id="4" name="Slide Number Placeholder 3"/>
          <p:cNvSpPr>
            <a:spLocks noGrp="1"/>
          </p:cNvSpPr>
          <p:nvPr>
            <p:ph type="sldNum" sz="quarter" idx="5"/>
          </p:nvPr>
        </p:nvSpPr>
        <p:spPr/>
        <p:txBody>
          <a:bodyPr/>
          <a:lstStyle/>
          <a:p>
            <a:fld id="{2D1DDF61-BEC1-4E15-873E-3A75126A0210}" type="slidenum">
              <a:rPr lang="en-US" smtClean="0"/>
              <a:t>2</a:t>
            </a:fld>
            <a:endParaRPr lang="en-US"/>
          </a:p>
        </p:txBody>
      </p:sp>
    </p:spTree>
    <p:extLst>
      <p:ext uri="{BB962C8B-B14F-4D97-AF65-F5344CB8AC3E}">
        <p14:creationId xmlns:p14="http://schemas.microsoft.com/office/powerpoint/2010/main" val="3516738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Telehealth and Telemedicine</a:t>
            </a:r>
          </a:p>
          <a:p>
            <a:r>
              <a:rPr lang="en-US" sz="1200" kern="1200" dirty="0">
                <a:solidFill>
                  <a:schemeClr val="tx1"/>
                </a:solidFill>
                <a:effectLst/>
                <a:latin typeface="+mn-lt"/>
                <a:ea typeface="+mn-ea"/>
                <a:cs typeface="+mn-cs"/>
              </a:rPr>
              <a:t>Farias et al. (2020) define telehealth as utilising telecommunications for remote patient consultations and monitoring, while telemedicine involves diagnosing and treating patients remotely through digital communication tools. </a:t>
            </a:r>
            <a:r>
              <a:rPr lang="en-US" sz="1200" kern="1200" dirty="0" err="1">
                <a:solidFill>
                  <a:schemeClr val="tx1"/>
                </a:solidFill>
                <a:effectLst/>
                <a:latin typeface="+mn-lt"/>
                <a:ea typeface="+mn-ea"/>
                <a:cs typeface="+mn-cs"/>
              </a:rPr>
              <a:t>Vimalananda</a:t>
            </a:r>
            <a:r>
              <a:rPr lang="en-US" sz="1200" kern="1200" dirty="0">
                <a:solidFill>
                  <a:schemeClr val="tx1"/>
                </a:solidFill>
                <a:effectLst/>
                <a:latin typeface="+mn-lt"/>
                <a:ea typeface="+mn-ea"/>
                <a:cs typeface="+mn-cs"/>
              </a:rPr>
              <a:t> et al. (2022)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pivotal role of Telehealth and Telemedicine during the COVID-19 pandemic, serving as essential lifelines by enabling remote medical consultations and ensuring continuity of care while mitigating the virus spread. These technologies became crucial for maintaining community well-being during social distancing and isolation.</a:t>
            </a:r>
          </a:p>
          <a:p>
            <a:r>
              <a:rPr lang="en-US" sz="1200" b="1" i="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Imlach et al. (2020) stated that telehealth has proven valuable in maintaining healthcare access when in-person contact is limited. During the COVID-19 pandemic, the National Health Service (NHS) launched the NHS Digital Covid-19 response framework, which included a range of telehealth services. Patients could consult with their GPs via video calls or phone appointments, reducing the risk of virus transmission and improving the overall efficiency of healthcare delivery. Hutchings (2020) stated that this approach allowed healthcare providers to continue delivering essential care while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physical presence of patients in healthcare facilities.</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3</a:t>
            </a:fld>
            <a:endParaRPr lang="en-US"/>
          </a:p>
        </p:txBody>
      </p:sp>
    </p:spTree>
    <p:extLst>
      <p:ext uri="{BB962C8B-B14F-4D97-AF65-F5344CB8AC3E}">
        <p14:creationId xmlns:p14="http://schemas.microsoft.com/office/powerpoint/2010/main" val="589993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Disadvantages</a:t>
            </a:r>
          </a:p>
          <a:p>
            <a:r>
              <a:rPr lang="en-US" sz="1200" kern="1200" dirty="0">
                <a:solidFill>
                  <a:schemeClr val="tx1"/>
                </a:solidFill>
                <a:effectLst/>
                <a:latin typeface="+mn-lt"/>
                <a:ea typeface="+mn-ea"/>
                <a:cs typeface="+mn-cs"/>
              </a:rPr>
              <a:t>According to Chang et al. (2021), the digital divide was one of the drawbacks faced during the pandemic. Not all communities had equal access to the necessary technology for telehealth services. Rural and economically disadvantaged areas often had limited internet connectivity and device access. This digital divide highlighted disparities in healthcare access and raised concerns about equitable care delivery.</a:t>
            </a:r>
          </a:p>
          <a:p>
            <a:r>
              <a:rPr lang="en-US" sz="1200" b="1" i="1" kern="1200" dirty="0">
                <a:solidFill>
                  <a:schemeClr val="tx1"/>
                </a:solidFill>
                <a:effectLst/>
                <a:latin typeface="+mn-lt"/>
                <a:ea typeface="+mn-ea"/>
                <a:cs typeface="+mn-cs"/>
              </a:rPr>
              <a:t>Current Role in Present Community Interactions and Future Impact</a:t>
            </a:r>
          </a:p>
          <a:p>
            <a:r>
              <a:rPr lang="en-US" sz="1200" kern="1200" dirty="0">
                <a:solidFill>
                  <a:schemeClr val="tx1"/>
                </a:solidFill>
                <a:effectLst/>
                <a:latin typeface="+mn-lt"/>
                <a:ea typeface="+mn-ea"/>
                <a:cs typeface="+mn-cs"/>
              </a:rPr>
              <a:t>Thomas et al. (2022) articulated that telehealth has become a permanent and essential component of the healthcare system. The NHS has continued supporting and expanding telehealth initiatives, ensuring patients can access healthcare remotely. The capacity to avail healthcare services within the confines of one's residence has proven especially advantageous for populations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vulnerability and individuals contending with chronic health conditions. The ongoing integration of telehealth is anticipated to </a:t>
            </a:r>
            <a:r>
              <a:rPr lang="en-US" sz="1200" kern="1200" dirty="0" err="1">
                <a:solidFill>
                  <a:schemeClr val="tx1"/>
                </a:solidFill>
                <a:effectLst/>
                <a:latin typeface="+mn-lt"/>
                <a:ea typeface="+mn-ea"/>
                <a:cs typeface="+mn-cs"/>
              </a:rPr>
              <a:t>revolutionise</a:t>
            </a:r>
            <a:r>
              <a:rPr lang="en-US" sz="1200" kern="1200" dirty="0">
                <a:solidFill>
                  <a:schemeClr val="tx1"/>
                </a:solidFill>
                <a:effectLst/>
                <a:latin typeface="+mn-lt"/>
                <a:ea typeface="+mn-ea"/>
                <a:cs typeface="+mn-cs"/>
              </a:rPr>
              <a:t> the mode of dispensing healthcare services, enhancing their accessibility and operational efficiency.</a:t>
            </a:r>
          </a:p>
          <a:p>
            <a:r>
              <a:rPr lang="en-US" sz="1200" kern="1200" dirty="0" err="1">
                <a:solidFill>
                  <a:schemeClr val="tx1"/>
                </a:solidFill>
                <a:effectLst/>
                <a:latin typeface="+mn-lt"/>
                <a:ea typeface="+mn-ea"/>
                <a:cs typeface="+mn-cs"/>
              </a:rPr>
              <a:t>Eddison</a:t>
            </a:r>
            <a:r>
              <a:rPr lang="en-US" sz="1200" kern="1200" dirty="0">
                <a:solidFill>
                  <a:schemeClr val="tx1"/>
                </a:solidFill>
                <a:effectLst/>
                <a:latin typeface="+mn-lt"/>
                <a:ea typeface="+mn-ea"/>
                <a:cs typeface="+mn-cs"/>
              </a:rPr>
              <a:t> et al. (2022) enunciated that telehealth will likely see further integration into routine healthcare. The NHS invests in digital infrastructure to ensure equitable access to these services. Furthermore, Tan et al. (2021) asserted that collaborative endeavors between the NHS and private healthcare entities have witnessed augmentation, thereby providing an extended spectrum of telehealth alternatives. The encounter with telehealth amid the pandemic has laid the groundwork for continual advancements and the evolution of sophisticated telemedicine instruments, anticipated to assume a pivotal role in the landscape of community healthcare in the foreseeable future.</a:t>
            </a:r>
          </a:p>
          <a:p>
            <a:r>
              <a:rPr lang="en-US" sz="1200" b="1" i="1" kern="1200" dirty="0">
                <a:solidFill>
                  <a:schemeClr val="tx1"/>
                </a:solidFill>
                <a:effectLst/>
                <a:latin typeface="+mn-lt"/>
                <a:ea typeface="+mn-ea"/>
                <a:cs typeface="+mn-cs"/>
              </a:rPr>
              <a:t>Real-life Examples</a:t>
            </a:r>
          </a:p>
          <a:p>
            <a:r>
              <a:rPr lang="en-US" sz="1200" kern="1200" dirty="0">
                <a:solidFill>
                  <a:schemeClr val="tx1"/>
                </a:solidFill>
                <a:effectLst/>
                <a:latin typeface="+mn-lt"/>
                <a:ea typeface="+mn-ea"/>
                <a:cs typeface="+mn-cs"/>
              </a:rPr>
              <a:t>As per NHS Digital (2023), NHS England rolled out the "GP Connect" service during the pandemic, which enabled patients to book virtual appointments with their general practitioners. Additionally, the NHS launched the "111 Online" service, allowing people to receive healthcare advice and assessment through a website or mobile app. These initiatives have eased the burden on healthcare facilities and provided communities with a convenient and safe way to access healthcare services (NHS England, 2022).</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4</a:t>
            </a:fld>
            <a:endParaRPr lang="en-US"/>
          </a:p>
        </p:txBody>
      </p:sp>
    </p:spTree>
    <p:extLst>
      <p:ext uri="{BB962C8B-B14F-4D97-AF65-F5344CB8AC3E}">
        <p14:creationId xmlns:p14="http://schemas.microsoft.com/office/powerpoint/2010/main" val="1666557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Contact Tracing Apps</a:t>
            </a:r>
          </a:p>
          <a:p>
            <a:r>
              <a:rPr lang="en-US" sz="1200" kern="1200" dirty="0">
                <a:solidFill>
                  <a:schemeClr val="tx1"/>
                </a:solidFill>
                <a:effectLst/>
                <a:latin typeface="+mn-lt"/>
                <a:ea typeface="+mn-ea"/>
                <a:cs typeface="+mn-cs"/>
              </a:rPr>
              <a:t>Tran and Nguyen (2021) depicted that amid the COVID-19 pandemic, when in-person contact became a rarity and social distancing became the norm, communities around the world, including in the United Kingdom, turned to Contact Tracing Apps as a vital tool to navigate the unprecedented challenges. These apps were instrumental in tracking the virus, informing individuals of potential exposure, and serving as a bridge to maintain community connections during physical disconnection.</a:t>
            </a:r>
          </a:p>
          <a:p>
            <a:r>
              <a:rPr lang="en-US" sz="1200" b="1" i="1" kern="1200" dirty="0">
                <a:solidFill>
                  <a:schemeClr val="tx1"/>
                </a:solidFill>
                <a:effectLst/>
                <a:latin typeface="+mn-lt"/>
                <a:ea typeface="+mn-ea"/>
                <a:cs typeface="+mn-cs"/>
              </a:rPr>
              <a:t>Advantages of Contact Tracing Apps</a:t>
            </a:r>
          </a:p>
          <a:p>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Kassab</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Destefanis</a:t>
            </a:r>
            <a:r>
              <a:rPr lang="en-US" sz="1200" kern="1200" dirty="0">
                <a:solidFill>
                  <a:schemeClr val="tx1"/>
                </a:solidFill>
                <a:effectLst/>
                <a:latin typeface="+mn-lt"/>
                <a:ea typeface="+mn-ea"/>
                <a:cs typeface="+mn-cs"/>
              </a:rPr>
              <a:t> (2021), contact tracing apps offer several key advantages in the fight against COVID-19. Firstly, they played a critical role in breaking the chains of transmission. By promptly notifying individuals who may have been close to someone infected with the virus, these apps helped reduce the spread of COVID-19 within communities. Moreover, they allowed for a more targeted approach to quarantine and testing,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disruptions to daily life.</a:t>
            </a:r>
          </a:p>
          <a:p>
            <a:r>
              <a:rPr lang="en-US" sz="1200" kern="1200" dirty="0">
                <a:solidFill>
                  <a:schemeClr val="tx1"/>
                </a:solidFill>
                <a:effectLst/>
                <a:latin typeface="+mn-lt"/>
                <a:ea typeface="+mn-ea"/>
                <a:cs typeface="+mn-cs"/>
              </a:rPr>
              <a:t>Additionally, WHO (2021) stated that these apps' speed and efficiency were another advantage. Traditional contact tracing through interviews and manual record-keeping is labor-intensive and time-consuming. Contact Tracing Apps automated this process, enabling rapid identification of potential exposure and timely intervention. This not only protected individuals but also prevented healthcare systems from being overwhelmed. Moreover, </a:t>
            </a:r>
            <a:r>
              <a:rPr lang="en-US" sz="1200" kern="1200" dirty="0" err="1">
                <a:solidFill>
                  <a:schemeClr val="tx1"/>
                </a:solidFill>
                <a:effectLst/>
                <a:latin typeface="+mn-lt"/>
                <a:ea typeface="+mn-ea"/>
                <a:cs typeface="+mn-cs"/>
              </a:rPr>
              <a:t>Megnin-Viggars</a:t>
            </a:r>
            <a:r>
              <a:rPr lang="en-US" sz="1200" kern="1200" dirty="0">
                <a:solidFill>
                  <a:schemeClr val="tx1"/>
                </a:solidFill>
                <a:effectLst/>
                <a:latin typeface="+mn-lt"/>
                <a:ea typeface="+mn-ea"/>
                <a:cs typeface="+mn-cs"/>
              </a:rPr>
              <a:t> (2020) depicted that these apps gave individuals a sense of empowerment by giving them control over their health information. Users could voluntarily input their positive test results and receive alerts if they had been near someone with COVID-19. This self-reporting feature encouraged community members to act responsibly and consider the health of others.</a:t>
            </a:r>
          </a:p>
          <a:p>
            <a:r>
              <a:rPr lang="en-US" sz="1200" b="1" i="1" kern="1200" dirty="0">
                <a:solidFill>
                  <a:schemeClr val="tx1"/>
                </a:solidFill>
                <a:effectLst/>
                <a:latin typeface="+mn-lt"/>
                <a:ea typeface="+mn-ea"/>
                <a:cs typeface="+mn-cs"/>
              </a:rPr>
              <a:t>Disadvantages of Contact Tracing Apps</a:t>
            </a:r>
          </a:p>
          <a:p>
            <a:r>
              <a:rPr lang="en-US" sz="1200" kern="1200" dirty="0">
                <a:solidFill>
                  <a:schemeClr val="tx1"/>
                </a:solidFill>
                <a:effectLst/>
                <a:latin typeface="+mn-lt"/>
                <a:ea typeface="+mn-ea"/>
                <a:cs typeface="+mn-cs"/>
              </a:rPr>
              <a:t>Despite their advantages, </a:t>
            </a:r>
            <a:r>
              <a:rPr lang="en-US" sz="1200" kern="1200" dirty="0" err="1">
                <a:solidFill>
                  <a:schemeClr val="tx1"/>
                </a:solidFill>
                <a:effectLst/>
                <a:latin typeface="+mn-lt"/>
                <a:ea typeface="+mn-ea"/>
                <a:cs typeface="+mn-cs"/>
              </a:rPr>
              <a:t>Sowmiya</a:t>
            </a:r>
            <a:r>
              <a:rPr lang="en-US" sz="1200" kern="1200" dirty="0">
                <a:solidFill>
                  <a:schemeClr val="tx1"/>
                </a:solidFill>
                <a:effectLst/>
                <a:latin typeface="+mn-lt"/>
                <a:ea typeface="+mn-ea"/>
                <a:cs typeface="+mn-cs"/>
              </a:rPr>
              <a:t> et al. (2021) argued that contact tracing apps were not without their drawbacks. Privacy concerns were a significant issue. Many were apprehensive about sharing their location and health data with government or private entities. To address these concerns, </a:t>
            </a:r>
            <a:r>
              <a:rPr lang="en-US" sz="1200" kern="1200" dirty="0" err="1">
                <a:solidFill>
                  <a:schemeClr val="tx1"/>
                </a:solidFill>
                <a:effectLst/>
                <a:latin typeface="+mn-lt"/>
                <a:ea typeface="+mn-ea"/>
                <a:cs typeface="+mn-cs"/>
              </a:rPr>
              <a:t>Alo</a:t>
            </a:r>
            <a:r>
              <a:rPr lang="en-US" sz="1200" kern="1200" dirty="0">
                <a:solidFill>
                  <a:schemeClr val="tx1"/>
                </a:solidFill>
                <a:effectLst/>
                <a:latin typeface="+mn-lt"/>
                <a:ea typeface="+mn-ea"/>
                <a:cs typeface="+mn-cs"/>
              </a:rPr>
              <a:t> et al. (2021) depicted that the NHS Covid-19 app, for example, implemented strong privacy measures, using Bluetooth technology to detect proximity rather than track location. As per Pepper et al. (2022), another challenge was adoption and compliance. The effectiveness of these apps relies on widespread usage. Initial adoption was promising, but concerns about privacy and perceived ineffectiveness sometimes led to lower compliance rates in the later stages of the pandemic.</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5</a:t>
            </a:fld>
            <a:endParaRPr lang="en-US"/>
          </a:p>
        </p:txBody>
      </p:sp>
    </p:spTree>
    <p:extLst>
      <p:ext uri="{BB962C8B-B14F-4D97-AF65-F5344CB8AC3E}">
        <p14:creationId xmlns:p14="http://schemas.microsoft.com/office/powerpoint/2010/main" val="3011581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Present Community Interactions and Future Impact</a:t>
            </a:r>
          </a:p>
          <a:p>
            <a:r>
              <a:rPr lang="en-US" sz="1200" kern="1200" dirty="0" err="1">
                <a:solidFill>
                  <a:schemeClr val="tx1"/>
                </a:solidFill>
                <a:effectLst/>
                <a:latin typeface="+mn-lt"/>
                <a:ea typeface="+mn-ea"/>
                <a:cs typeface="+mn-cs"/>
              </a:rPr>
              <a:t>Osmanlliu</a:t>
            </a:r>
            <a:r>
              <a:rPr lang="en-US" sz="1200" kern="1200" dirty="0">
                <a:solidFill>
                  <a:schemeClr val="tx1"/>
                </a:solidFill>
                <a:effectLst/>
                <a:latin typeface="+mn-lt"/>
                <a:ea typeface="+mn-ea"/>
                <a:cs typeface="+mn-cs"/>
              </a:rPr>
              <a:t> et al. (2021) highlight the ongoing relevance of Contact Tracing Apps amid the evolving COVID-19 situation, serving as a crucial safety measure, especially in crowded or high-risk settings. Integrating these apps into daily routines, with individuals using them for venue check-ins and real-time updates on local COVID-19 conditions. These apps are anticipated to have a lasting impact, extending beyond pandemic management to support public health in diverse ways. Rowe (2020) suggested potential applications in the early detection of contagious diseases and enhanced emergency response during natural disasters. The increasing improvement in technology and data privacy safeguards enhances the potential of these apps to contribute to community resilience and safety.</a:t>
            </a:r>
          </a:p>
          <a:p>
            <a:r>
              <a:rPr lang="en-US" sz="1200" kern="1200" dirty="0">
                <a:solidFill>
                  <a:schemeClr val="tx1"/>
                </a:solidFill>
                <a:effectLst/>
                <a:latin typeface="+mn-lt"/>
                <a:ea typeface="+mn-ea"/>
                <a:cs typeface="+mn-cs"/>
              </a:rPr>
              <a:t>In the future, Ndiaye et al. (2020) stated that contact tracing apps will evolve to become multifunctional tools for community well-being. They could integrate with healthcare systems, enabling users to access their medical records or receive alerts about vaccinations and health check-ups. Similarly, </a:t>
            </a:r>
            <a:r>
              <a:rPr lang="en-US" sz="1200" kern="1200" dirty="0" err="1">
                <a:solidFill>
                  <a:schemeClr val="tx1"/>
                </a:solidFill>
                <a:effectLst/>
                <a:latin typeface="+mn-lt"/>
                <a:ea typeface="+mn-ea"/>
                <a:cs typeface="+mn-cs"/>
              </a:rPr>
              <a:t>Alo</a:t>
            </a:r>
            <a:r>
              <a:rPr lang="en-US" sz="1200" kern="1200" dirty="0">
                <a:solidFill>
                  <a:schemeClr val="tx1"/>
                </a:solidFill>
                <a:effectLst/>
                <a:latin typeface="+mn-lt"/>
                <a:ea typeface="+mn-ea"/>
                <a:cs typeface="+mn-cs"/>
              </a:rPr>
              <a:t> et al. (2021) stated that the apps might also serve as health education and promotion platforms, helping communities adopt healthier lifestyles. In this way, Contact Tracing Apps have the potential to transition from crisis management tools to essential community-building tools, fostering better health and resilience in the long term.</a:t>
            </a:r>
          </a:p>
          <a:p>
            <a:r>
              <a:rPr lang="en-US" sz="1200" b="1" i="1" kern="1200" dirty="0">
                <a:solidFill>
                  <a:schemeClr val="tx1"/>
                </a:solidFill>
                <a:effectLst/>
                <a:latin typeface="+mn-lt"/>
                <a:ea typeface="+mn-ea"/>
                <a:cs typeface="+mn-cs"/>
              </a:rPr>
              <a:t>Real-Life Examples</a:t>
            </a:r>
          </a:p>
          <a:p>
            <a:r>
              <a:rPr lang="en-US" sz="1200" kern="1200" dirty="0">
                <a:solidFill>
                  <a:schemeClr val="tx1"/>
                </a:solidFill>
                <a:effectLst/>
                <a:latin typeface="+mn-lt"/>
                <a:ea typeface="+mn-ea"/>
                <a:cs typeface="+mn-cs"/>
              </a:rPr>
              <a:t>Samuel et al. (2021) articulated that the NHS Covid-19 app is a prime example of the impact of Contact Tracing Apps on community building. It helped individuals make informed decisions about where and when to visit public spaces, fostering a sense of collective responsibility for public health. By adhering to app recommendations, people played an active role in protecting their communities (NHS England, 2023).</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6</a:t>
            </a:fld>
            <a:endParaRPr lang="en-US"/>
          </a:p>
        </p:txBody>
      </p:sp>
    </p:spTree>
    <p:extLst>
      <p:ext uri="{BB962C8B-B14F-4D97-AF65-F5344CB8AC3E}">
        <p14:creationId xmlns:p14="http://schemas.microsoft.com/office/powerpoint/2010/main" val="3997812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Remote Patient Monitoring (RPM) Systems</a:t>
            </a:r>
          </a:p>
          <a:p>
            <a:r>
              <a:rPr lang="en-US" sz="1200" kern="1200" dirty="0">
                <a:solidFill>
                  <a:schemeClr val="tx1"/>
                </a:solidFill>
                <a:effectLst/>
                <a:latin typeface="+mn-lt"/>
                <a:ea typeface="+mn-ea"/>
                <a:cs typeface="+mn-cs"/>
              </a:rPr>
              <a:t>El-</a:t>
            </a:r>
            <a:r>
              <a:rPr lang="en-US" sz="1200" kern="1200" dirty="0" err="1">
                <a:solidFill>
                  <a:schemeClr val="tx1"/>
                </a:solidFill>
                <a:effectLst/>
                <a:latin typeface="+mn-lt"/>
                <a:ea typeface="+mn-ea"/>
                <a:cs typeface="+mn-cs"/>
              </a:rPr>
              <a:t>Rashidy</a:t>
            </a:r>
            <a:r>
              <a:rPr lang="en-US" sz="1200" kern="1200" dirty="0">
                <a:solidFill>
                  <a:schemeClr val="tx1"/>
                </a:solidFill>
                <a:effectLst/>
                <a:latin typeface="+mn-lt"/>
                <a:ea typeface="+mn-ea"/>
                <a:cs typeface="+mn-cs"/>
              </a:rPr>
              <a:t> et al. (2021) depicted that Remote Patient Monitoring (RPM) Systems use digital technology and wearable devices to collect and transmit patient health data to healthcare providers, enabling real-time monitoring of vital signs, symptoms, and other health metrics from a distance. </a:t>
            </a:r>
            <a:r>
              <a:rPr lang="en-US" sz="1200" kern="1200" dirty="0" err="1">
                <a:solidFill>
                  <a:schemeClr val="tx1"/>
                </a:solidFill>
                <a:effectLst/>
                <a:latin typeface="+mn-lt"/>
                <a:ea typeface="+mn-ea"/>
                <a:cs typeface="+mn-cs"/>
              </a:rPr>
              <a:t>Roblyer</a:t>
            </a:r>
            <a:r>
              <a:rPr lang="en-US" sz="1200" kern="1200" dirty="0">
                <a:solidFill>
                  <a:schemeClr val="tx1"/>
                </a:solidFill>
                <a:effectLst/>
                <a:latin typeface="+mn-lt"/>
                <a:ea typeface="+mn-ea"/>
                <a:cs typeface="+mn-cs"/>
              </a:rPr>
              <a:t> (2020) stated that the advent of the COVID-19 pandemic necessitated a rapid transformation of healthcare delivery. In-person contact became rare, and communities needed alternative solutions to monitor and manage their health. RPM systems played a pivotal role in bridging this gap, offering numerous advantages and drawbacks.</a:t>
            </a:r>
          </a:p>
          <a:p>
            <a:r>
              <a:rPr lang="en-US" sz="1200" b="1" i="1" kern="1200" dirty="0">
                <a:solidFill>
                  <a:schemeClr val="tx1"/>
                </a:solidFill>
                <a:effectLst/>
                <a:latin typeface="+mn-lt"/>
                <a:ea typeface="+mn-ea"/>
                <a:cs typeface="+mn-cs"/>
              </a:rPr>
              <a:t>Advantages of RPM Systems in Community Healthcare</a:t>
            </a:r>
          </a:p>
          <a:p>
            <a:r>
              <a:rPr lang="en-US" sz="1200" kern="1200" dirty="0">
                <a:solidFill>
                  <a:schemeClr val="tx1"/>
                </a:solidFill>
                <a:effectLst/>
                <a:latin typeface="+mn-lt"/>
                <a:ea typeface="+mn-ea"/>
                <a:cs typeface="+mn-cs"/>
              </a:rPr>
              <a:t>Coffey et al. (2022) highlighted that Remote Patient Monitoring (RPM) systems offer a key benefit by enabling continuous care for patients in their homes through wearable devices transmitting real-time data to healthcare providers. This is especially valuable for those with chronic conditions, reducing the need for frequent facility visits (Muller et al., 2020). In Covid-19, RPM systems were vital in monitoring mild to moderate symptoms, facilitating timely intervention, reducing strain on healthcare facilities,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virus exposure for patients and healthcare workers. Furthermore, </a:t>
            </a:r>
            <a:r>
              <a:rPr lang="en-US" sz="1200" kern="1200" dirty="0" err="1">
                <a:solidFill>
                  <a:schemeClr val="tx1"/>
                </a:solidFill>
                <a:effectLst/>
                <a:latin typeface="+mn-lt"/>
                <a:ea typeface="+mn-ea"/>
                <a:cs typeface="+mn-cs"/>
              </a:rPr>
              <a:t>Durazo</a:t>
            </a:r>
            <a:r>
              <a:rPr lang="en-US" sz="1200" kern="1200" dirty="0">
                <a:solidFill>
                  <a:schemeClr val="tx1"/>
                </a:solidFill>
                <a:effectLst/>
                <a:latin typeface="+mn-lt"/>
                <a:ea typeface="+mn-ea"/>
                <a:cs typeface="+mn-cs"/>
              </a:rPr>
              <a:t> et al. (2021) noted that RPM systems enhance patient engagement and education. Patients can access their health data, actively participate in managing their conditions, and receive educational materials through the RPM platform, fostering improved self-care and health comprehension.</a:t>
            </a:r>
          </a:p>
          <a:p>
            <a:r>
              <a:rPr lang="en-US" sz="1200" b="1" i="1" kern="1200" dirty="0">
                <a:solidFill>
                  <a:schemeClr val="tx1"/>
                </a:solidFill>
                <a:effectLst/>
                <a:latin typeface="+mn-lt"/>
                <a:ea typeface="+mn-ea"/>
                <a:cs typeface="+mn-cs"/>
              </a:rPr>
              <a:t>Disadvantages of RPM Systems</a:t>
            </a:r>
          </a:p>
          <a:p>
            <a:r>
              <a:rPr lang="en-US" sz="1200" kern="1200" dirty="0">
                <a:solidFill>
                  <a:schemeClr val="tx1"/>
                </a:solidFill>
                <a:effectLst/>
                <a:latin typeface="+mn-lt"/>
                <a:ea typeface="+mn-ea"/>
                <a:cs typeface="+mn-cs"/>
              </a:rPr>
              <a:t>While RPM systems offer significant advantages, </a:t>
            </a:r>
            <a:r>
              <a:rPr lang="en-US" sz="1200" kern="1200" dirty="0" err="1">
                <a:solidFill>
                  <a:schemeClr val="tx1"/>
                </a:solidFill>
                <a:effectLst/>
                <a:latin typeface="+mn-lt"/>
                <a:ea typeface="+mn-ea"/>
                <a:cs typeface="+mn-cs"/>
              </a:rPr>
              <a:t>Kolnick</a:t>
            </a:r>
            <a:r>
              <a:rPr lang="en-US" sz="1200" kern="1200" dirty="0">
                <a:solidFill>
                  <a:schemeClr val="tx1"/>
                </a:solidFill>
                <a:effectLst/>
                <a:latin typeface="+mn-lt"/>
                <a:ea typeface="+mn-ea"/>
                <a:cs typeface="+mn-cs"/>
              </a:rPr>
              <a:t> et al. (2021) argued that they have drawbacks. The primary concern is the potential for a digital divide, particularly in communities with limited technology or digital literacy access. This could exacerbate health inequalities, as those who cannot afford or use such devices may not benefit from remote monitoring. Lakshmi, </a:t>
            </a:r>
            <a:r>
              <a:rPr lang="en-US" sz="1200" kern="1200" dirty="0" err="1">
                <a:solidFill>
                  <a:schemeClr val="tx1"/>
                </a:solidFill>
                <a:effectLst/>
                <a:latin typeface="+mn-lt"/>
                <a:ea typeface="+mn-ea"/>
                <a:cs typeface="+mn-cs"/>
              </a:rPr>
              <a:t>Ghonge</a:t>
            </a:r>
            <a:r>
              <a:rPr lang="en-US" sz="1200" kern="1200" dirty="0">
                <a:solidFill>
                  <a:schemeClr val="tx1"/>
                </a:solidFill>
                <a:effectLst/>
                <a:latin typeface="+mn-lt"/>
                <a:ea typeface="+mn-ea"/>
                <a:cs typeface="+mn-cs"/>
              </a:rPr>
              <a:t> and Obaid (2021) also stated that privacy and data security are paramount concerns with RPM systems. The safeguarding of patient health data transmitted via the internet is imperative to uphold confidentiality and adhere to data protection regulations. The perpetual challenge lies in the continual assurance of the security of these systems.</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7</a:t>
            </a:fld>
            <a:endParaRPr lang="en-US"/>
          </a:p>
        </p:txBody>
      </p:sp>
    </p:spTree>
    <p:extLst>
      <p:ext uri="{BB962C8B-B14F-4D97-AF65-F5344CB8AC3E}">
        <p14:creationId xmlns:p14="http://schemas.microsoft.com/office/powerpoint/2010/main" val="2203292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rPr>
              <a:t>Role in Present Community Interactions and Potential Future Impact</a:t>
            </a:r>
          </a:p>
          <a:p>
            <a:r>
              <a:rPr lang="en-US" sz="1200" kern="1200" dirty="0" err="1">
                <a:solidFill>
                  <a:schemeClr val="tx1"/>
                </a:solidFill>
                <a:effectLst/>
                <a:latin typeface="+mn-lt"/>
                <a:ea typeface="+mn-ea"/>
                <a:cs typeface="+mn-cs"/>
              </a:rPr>
              <a:t>Charkviani</a:t>
            </a:r>
            <a:r>
              <a:rPr lang="en-US" sz="1200" kern="1200" dirty="0">
                <a:solidFill>
                  <a:schemeClr val="tx1"/>
                </a:solidFill>
                <a:effectLst/>
                <a:latin typeface="+mn-lt"/>
                <a:ea typeface="+mn-ea"/>
                <a:cs typeface="+mn-cs"/>
              </a:rPr>
              <a:t> et al. (2023) enunciated that RPM systems play a vital role in community healthcare interactions. They allow healthcare providers to offer timely support and interventions for patients with chronic illnesses, ensuring their conditions are well-managed. Moreover, Davis et al. (2022) also stated that these systems have found applications beyond the pandemic and are increasingly used for post-acute care, post-surgical monitoring, and rehabilitation. This evolution in their application is expected to strengthen community bonds, as individuals can maintain their health while staying connected with healthcare providers, family, and support networks.</a:t>
            </a:r>
          </a:p>
          <a:p>
            <a:r>
              <a:rPr lang="en-US" sz="1200" kern="1200" dirty="0">
                <a:solidFill>
                  <a:schemeClr val="tx1"/>
                </a:solidFill>
                <a:effectLst/>
                <a:latin typeface="+mn-lt"/>
                <a:ea typeface="+mn-ea"/>
                <a:cs typeface="+mn-cs"/>
              </a:rPr>
              <a:t>Thomas et al. (2021) depicted that RPM systems will likely become more integrated into the fabric of community healthcare. They may evolve to include physiological monitoring, mental health, and well-being tracking. With the progression of artificial intelligence (AI) and machine learning technologies, such systems have the capacity to furnish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health recommendations, thereby augmenting the quality of patient care and fostering community engagement. Nevertheless, it is imperative to underscore that effectively confronting challenges pertaining to equitable access, data security, and privacy is essential for guaranteeing the inclusive and equitable utility of these technologies for the welfare of all members within the community. RPM systems will likely contribute to more proactive, efficient, and community-centric healthcare as technology evolves.</a:t>
            </a:r>
          </a:p>
          <a:p>
            <a:r>
              <a:rPr lang="en-US" sz="1200" b="1" i="1" kern="1200" dirty="0">
                <a:solidFill>
                  <a:schemeClr val="tx1"/>
                </a:solidFill>
                <a:effectLst/>
                <a:latin typeface="+mn-lt"/>
                <a:ea typeface="+mn-ea"/>
                <a:cs typeface="+mn-cs"/>
              </a:rPr>
              <a:t>Real-Life Examples of RPM</a:t>
            </a:r>
          </a:p>
          <a:p>
            <a:r>
              <a:rPr lang="en-US" sz="1200" kern="1200" dirty="0">
                <a:solidFill>
                  <a:schemeClr val="tx1"/>
                </a:solidFill>
                <a:effectLst/>
                <a:latin typeface="+mn-lt"/>
                <a:ea typeface="+mn-ea"/>
                <a:cs typeface="+mn-cs"/>
              </a:rPr>
              <a:t>Independent Nurse (2020) reported that one real-life example of RPM is the NHS "Florence" program. This text-based messaging service supports patients with chronic conditions like diabetes and hypertension by sending them automated reminders and collecting health data via mobile phones. It enables patients to actively participate in their care and stay connected to their healthcare providers, thus fostering a sense of community support.</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8</a:t>
            </a:fld>
            <a:endParaRPr lang="en-US"/>
          </a:p>
        </p:txBody>
      </p:sp>
    </p:spTree>
    <p:extLst>
      <p:ext uri="{BB962C8B-B14F-4D97-AF65-F5344CB8AC3E}">
        <p14:creationId xmlns:p14="http://schemas.microsoft.com/office/powerpoint/2010/main" val="914355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AI-Powered Diagnostic Tools</a:t>
            </a:r>
          </a:p>
          <a:p>
            <a:r>
              <a:rPr lang="en-US" sz="1200" kern="1200" dirty="0">
                <a:solidFill>
                  <a:schemeClr val="tx1"/>
                </a:solidFill>
                <a:effectLst/>
                <a:latin typeface="+mn-lt"/>
                <a:ea typeface="+mn-ea"/>
                <a:cs typeface="+mn-cs"/>
              </a:rPr>
              <a:t>Rendering to </a:t>
            </a:r>
            <a:r>
              <a:rPr lang="en-US" sz="1200" kern="1200" dirty="0" err="1">
                <a:solidFill>
                  <a:schemeClr val="tx1"/>
                </a:solidFill>
                <a:effectLst/>
                <a:latin typeface="+mn-lt"/>
                <a:ea typeface="+mn-ea"/>
                <a:cs typeface="+mn-cs"/>
              </a:rPr>
              <a:t>Shaheen</a:t>
            </a:r>
            <a:r>
              <a:rPr lang="en-US" sz="1200" kern="1200" dirty="0">
                <a:solidFill>
                  <a:schemeClr val="tx1"/>
                </a:solidFill>
                <a:effectLst/>
                <a:latin typeface="+mn-lt"/>
                <a:ea typeface="+mn-ea"/>
                <a:cs typeface="+mn-cs"/>
              </a:rPr>
              <a:t> (2021) AI-Powered Diagnostic Tools are advanced software applications that use artificial intelligence and machine learning algorithms to analyse medical data, such as images and patient records. They assist healthcare professionals in diagnosing medical conditions, including COVID-19, by providing rapid, accurate assessments improving healthcare accessibility and outcomes.</a:t>
            </a:r>
          </a:p>
          <a:p>
            <a:r>
              <a:rPr lang="en-US" sz="1200" kern="1200" dirty="0" err="1">
                <a:solidFill>
                  <a:schemeClr val="tx1"/>
                </a:solidFill>
                <a:effectLst/>
                <a:latin typeface="+mn-lt"/>
                <a:ea typeface="+mn-ea"/>
                <a:cs typeface="+mn-cs"/>
              </a:rPr>
              <a:t>Ponnusamy</a:t>
            </a:r>
            <a:r>
              <a:rPr lang="en-US" sz="1200" kern="1200" dirty="0">
                <a:solidFill>
                  <a:schemeClr val="tx1"/>
                </a:solidFill>
                <a:effectLst/>
                <a:latin typeface="+mn-lt"/>
                <a:ea typeface="+mn-ea"/>
                <a:cs typeface="+mn-cs"/>
              </a:rPr>
              <a:t> et al. (2022) depicted that AI-Powered Diagnostic Tools have been pivotal in supporting communities, particularly in the United Kingdom, during the Covid-19 pandemic when in-person contact became rare. These innovative technologies have enabled remote healthcare services, improved diagnostic accuracy, and enhanced overall community well-being. As per Escobar et al. (2020) communities have greatly relied on AI-powered diagnostic tools, especially during the pandemic when in-person medical consultations have become increasingly difficult and risky. These tools allowed individuals to receive timely medical assessments from the safety of their homes, ensuring that those with COVID-19 symptoms could access guidance and medical attention without unnecessary exposure to the virus. Moreover, they have been instrumental in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burden on healthcare facilities, preserving vital resources for severe cases, and reducing the spread of the virus within communities.</a:t>
            </a:r>
          </a:p>
          <a:p>
            <a:r>
              <a:rPr lang="en-US" sz="1200" b="1" i="1" kern="1200" dirty="0">
                <a:solidFill>
                  <a:schemeClr val="tx1"/>
                </a:solidFill>
                <a:effectLst/>
                <a:latin typeface="+mn-lt"/>
                <a:ea typeface="+mn-ea"/>
                <a:cs typeface="+mn-cs"/>
              </a:rPr>
              <a:t>Advantages of AI-Powered Diagnostic Tools in Community Healthcare</a:t>
            </a:r>
          </a:p>
          <a:p>
            <a:r>
              <a:rPr lang="en-US" sz="1200" kern="1200" dirty="0">
                <a:solidFill>
                  <a:schemeClr val="tx1"/>
                </a:solidFill>
                <a:effectLst/>
                <a:latin typeface="+mn-lt"/>
                <a:ea typeface="+mn-ea"/>
                <a:cs typeface="+mn-cs"/>
              </a:rPr>
              <a:t>According to Escobar et al. (2020), one of the key advantages of AI-Powered Diagnostic Tools is their ability to provide rapid and consistent diagnostic outcomes. They can analyse medical images and patient data with high accuracy, assisting healthcare professionals in diagnosing Covid-19 cases and other medical conditions. This ensures timely treatment and reduces the risk of misdiagnosis, which is crucial in a public health crisis like the Covid-19 pandemic.</a:t>
            </a:r>
          </a:p>
          <a:p>
            <a:r>
              <a:rPr lang="en-US" sz="1200" b="1" i="1" kern="1200" dirty="0">
                <a:solidFill>
                  <a:schemeClr val="tx1"/>
                </a:solidFill>
                <a:effectLst/>
                <a:latin typeface="+mn-lt"/>
                <a:ea typeface="+mn-ea"/>
                <a:cs typeface="+mn-cs"/>
              </a:rPr>
              <a:t>Disadvantages of AI-Powered Diagnostic Tools</a:t>
            </a:r>
          </a:p>
          <a:p>
            <a:r>
              <a:rPr lang="en-US" sz="1200" kern="1200" dirty="0" err="1">
                <a:solidFill>
                  <a:schemeClr val="tx1"/>
                </a:solidFill>
                <a:effectLst/>
                <a:latin typeface="+mn-lt"/>
                <a:ea typeface="+mn-ea"/>
                <a:cs typeface="+mn-cs"/>
              </a:rPr>
              <a:t>Ponnusamy</a:t>
            </a:r>
            <a:r>
              <a:rPr lang="en-US" sz="1200" kern="1200" dirty="0">
                <a:solidFill>
                  <a:schemeClr val="tx1"/>
                </a:solidFill>
                <a:effectLst/>
                <a:latin typeface="+mn-lt"/>
                <a:ea typeface="+mn-ea"/>
                <a:cs typeface="+mn-cs"/>
              </a:rPr>
              <a:t> et al. (2022) articulated that there are drawbacks to these tools. The equitable accessibility of the technology may be constrained by disparities in community members' access to requisite digital devices and dependable internet connectivity. This asymmetry has the potential to compound existing healthcare inequalities, disproportionately disadvantaging certain individuals, particularly those residing in underserved communities. Furthermore, the dependence on artificial intelligence (AI) for diagnostic purposes engenders apprehensions pertaining to data privacy and the potential manifestation of algorithmic bias. Such concerns have implications for the quality of healthcare provision and may influence levels of patient trust.</a:t>
            </a:r>
          </a:p>
        </p:txBody>
      </p:sp>
      <p:sp>
        <p:nvSpPr>
          <p:cNvPr id="4" name="Slide Number Placeholder 3"/>
          <p:cNvSpPr>
            <a:spLocks noGrp="1"/>
          </p:cNvSpPr>
          <p:nvPr>
            <p:ph type="sldNum" sz="quarter" idx="5"/>
          </p:nvPr>
        </p:nvSpPr>
        <p:spPr/>
        <p:txBody>
          <a:bodyPr/>
          <a:lstStyle/>
          <a:p>
            <a:fld id="{2D1DDF61-BEC1-4E15-873E-3A75126A0210}" type="slidenum">
              <a:rPr lang="en-US" smtClean="0"/>
              <a:t>9</a:t>
            </a:fld>
            <a:endParaRPr lang="en-US"/>
          </a:p>
        </p:txBody>
      </p:sp>
    </p:spTree>
    <p:extLst>
      <p:ext uri="{BB962C8B-B14F-4D97-AF65-F5344CB8AC3E}">
        <p14:creationId xmlns:p14="http://schemas.microsoft.com/office/powerpoint/2010/main" val="1080573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Role in Present Community Interactions and Potential Future Impact</a:t>
            </a:r>
          </a:p>
          <a:p>
            <a:r>
              <a:rPr lang="en-US" sz="1200" kern="1200" dirty="0">
                <a:solidFill>
                  <a:schemeClr val="tx1"/>
                </a:solidFill>
                <a:effectLst/>
                <a:latin typeface="+mn-lt"/>
                <a:ea typeface="+mn-ea"/>
                <a:cs typeface="+mn-cs"/>
              </a:rPr>
              <a:t>In the present community interactions, </a:t>
            </a:r>
            <a:r>
              <a:rPr lang="en-US" sz="1200" kern="1200" dirty="0" err="1">
                <a:solidFill>
                  <a:schemeClr val="tx1"/>
                </a:solidFill>
                <a:effectLst/>
                <a:latin typeface="+mn-lt"/>
                <a:ea typeface="+mn-ea"/>
                <a:cs typeface="+mn-cs"/>
              </a:rPr>
              <a:t>Zewail</a:t>
            </a:r>
            <a:r>
              <a:rPr lang="en-US" sz="1200" kern="1200" dirty="0">
                <a:solidFill>
                  <a:schemeClr val="tx1"/>
                </a:solidFill>
                <a:effectLst/>
                <a:latin typeface="+mn-lt"/>
                <a:ea typeface="+mn-ea"/>
                <a:cs typeface="+mn-cs"/>
              </a:rPr>
              <a:t> and Saber (2023) articulated that AI-powered diagnostic tools have become integral to healthcare services. They have facilitated remote consultations and improved healthcare systems' efficiency, allowing for faster and more informed decision-making. These tools have played a crucial role in community building by strengthening the bonds of trust between patients and healthcare providers, as they demonstrate the commitment to ensuring accessible and effective healthcare services.</a:t>
            </a:r>
          </a:p>
          <a:p>
            <a:r>
              <a:rPr lang="en-US" sz="1200" kern="1200" dirty="0">
                <a:solidFill>
                  <a:schemeClr val="tx1"/>
                </a:solidFill>
                <a:effectLst/>
                <a:latin typeface="+mn-lt"/>
                <a:ea typeface="+mn-ea"/>
                <a:cs typeface="+mn-cs"/>
              </a:rPr>
              <a:t>Looking to the future, </a:t>
            </a:r>
            <a:r>
              <a:rPr lang="en-US" sz="1200" kern="1200" dirty="0" err="1">
                <a:solidFill>
                  <a:schemeClr val="tx1"/>
                </a:solidFill>
                <a:effectLst/>
                <a:latin typeface="+mn-lt"/>
                <a:ea typeface="+mn-ea"/>
                <a:cs typeface="+mn-cs"/>
              </a:rPr>
              <a:t>Havrda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Klocek</a:t>
            </a:r>
            <a:r>
              <a:rPr lang="en-US" sz="1200" kern="1200" dirty="0">
                <a:solidFill>
                  <a:schemeClr val="tx1"/>
                </a:solidFill>
                <a:effectLst/>
                <a:latin typeface="+mn-lt"/>
                <a:ea typeface="+mn-ea"/>
                <a:cs typeface="+mn-cs"/>
              </a:rPr>
              <a:t> (2023) signified that AI-powered diagnostic Tools are poised to play an even more significant role in community well-being. These tools are likely to become more accessible and user-friendly, addressing some of the current drawbacks. Moreover, Alam, Nadeem, and </a:t>
            </a:r>
            <a:r>
              <a:rPr lang="en-US" sz="1200" kern="1200" dirty="0" err="1">
                <a:solidFill>
                  <a:schemeClr val="tx1"/>
                </a:solidFill>
                <a:effectLst/>
                <a:latin typeface="+mn-lt"/>
                <a:ea typeface="+mn-ea"/>
                <a:cs typeface="+mn-cs"/>
              </a:rPr>
              <a:t>Pucelj</a:t>
            </a:r>
            <a:r>
              <a:rPr lang="en-US" sz="1200" kern="1200" dirty="0">
                <a:solidFill>
                  <a:schemeClr val="tx1"/>
                </a:solidFill>
                <a:effectLst/>
                <a:latin typeface="+mn-lt"/>
                <a:ea typeface="+mn-ea"/>
                <a:cs typeface="+mn-cs"/>
              </a:rPr>
              <a:t> (2023) stated that they will continue to advance in their diagnostic accuracy, covering a broader range of medical conditions beyond COVID-19. This evolution will lead to more preventive and proactive healthcare, strengthening the overall health of communities and reducing the burden on healthcare systems.</a:t>
            </a:r>
          </a:p>
          <a:p>
            <a:r>
              <a:rPr lang="en-US" sz="1200" b="1" i="1" kern="1200" dirty="0">
                <a:solidFill>
                  <a:schemeClr val="tx1"/>
                </a:solidFill>
                <a:effectLst/>
                <a:latin typeface="+mn-lt"/>
                <a:ea typeface="+mn-ea"/>
                <a:cs typeface="+mn-cs"/>
              </a:rPr>
              <a:t>Real-Life Examples of AI-Powered Diagnostic Tools </a:t>
            </a:r>
          </a:p>
          <a:p>
            <a:r>
              <a:rPr lang="en-US" sz="1200" kern="1200" dirty="0">
                <a:solidFill>
                  <a:schemeClr val="tx1"/>
                </a:solidFill>
                <a:effectLst/>
                <a:latin typeface="+mn-lt"/>
                <a:ea typeface="+mn-ea"/>
                <a:cs typeface="+mn-cs"/>
              </a:rPr>
              <a:t>For instance, NHS in the UK implemented AI-powered diagnostic tools to analyse medical images, such as X-rays and CT scans, to detect Covid-19 symptoms and assess their severity. As per </a:t>
            </a:r>
            <a:r>
              <a:rPr lang="en-US" sz="1200" kern="1200" dirty="0" err="1">
                <a:solidFill>
                  <a:schemeClr val="tx1"/>
                </a:solidFill>
                <a:effectLst/>
                <a:latin typeface="+mn-lt"/>
                <a:ea typeface="+mn-ea"/>
                <a:cs typeface="+mn-cs"/>
              </a:rPr>
              <a:t>Alowais</a:t>
            </a:r>
            <a:r>
              <a:rPr lang="en-US" sz="1200" kern="1200" dirty="0">
                <a:solidFill>
                  <a:schemeClr val="tx1"/>
                </a:solidFill>
                <a:effectLst/>
                <a:latin typeface="+mn-lt"/>
                <a:ea typeface="+mn-ea"/>
                <a:cs typeface="+mn-cs"/>
              </a:rPr>
              <a:t> et al. (2023), this expedited the diagnostic process and ensured that patients could receive appropriate care promptly, ultimately fostering a sense of security and trust within the community.</a:t>
            </a:r>
          </a:p>
          <a:p>
            <a:endParaRPr lang="en-US" dirty="0"/>
          </a:p>
        </p:txBody>
      </p:sp>
      <p:sp>
        <p:nvSpPr>
          <p:cNvPr id="4" name="Slide Number Placeholder 3"/>
          <p:cNvSpPr>
            <a:spLocks noGrp="1"/>
          </p:cNvSpPr>
          <p:nvPr>
            <p:ph type="sldNum" sz="quarter" idx="5"/>
          </p:nvPr>
        </p:nvSpPr>
        <p:spPr/>
        <p:txBody>
          <a:bodyPr/>
          <a:lstStyle/>
          <a:p>
            <a:fld id="{2D1DDF61-BEC1-4E15-873E-3A75126A0210}" type="slidenum">
              <a:rPr lang="en-US" smtClean="0"/>
              <a:t>10</a:t>
            </a:fld>
            <a:endParaRPr lang="en-US"/>
          </a:p>
        </p:txBody>
      </p:sp>
    </p:spTree>
    <p:extLst>
      <p:ext uri="{BB962C8B-B14F-4D97-AF65-F5344CB8AC3E}">
        <p14:creationId xmlns:p14="http://schemas.microsoft.com/office/powerpoint/2010/main" val="3115583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In conclusion, integrating telehealth, contact tracing apps, remote patient monitoring systems, and AI-powered diagnostic tools has reshaped healthcare delivery, particularly during the COVID-19 pandemic. While each technology brings advantages in fostering accessibility and community well-being, challenges such as the digital divide and privacy concerns must be addressed. As these innovations continue to evolve, their collective impact on community health appears promising, potentially creating a more resilient and proactive healthcare landscape in the future.</a:t>
            </a:r>
          </a:p>
        </p:txBody>
      </p:sp>
      <p:sp>
        <p:nvSpPr>
          <p:cNvPr id="4" name="Slide Number Placeholder 3"/>
          <p:cNvSpPr>
            <a:spLocks noGrp="1"/>
          </p:cNvSpPr>
          <p:nvPr>
            <p:ph type="sldNum" sz="quarter" idx="5"/>
          </p:nvPr>
        </p:nvSpPr>
        <p:spPr/>
        <p:txBody>
          <a:bodyPr/>
          <a:lstStyle/>
          <a:p>
            <a:fld id="{2D1DDF61-BEC1-4E15-873E-3A75126A0210}" type="slidenum">
              <a:rPr lang="en-US" smtClean="0"/>
              <a:t>11</a:t>
            </a:fld>
            <a:endParaRPr lang="en-US"/>
          </a:p>
        </p:txBody>
      </p:sp>
    </p:spTree>
    <p:extLst>
      <p:ext uri="{BB962C8B-B14F-4D97-AF65-F5344CB8AC3E}">
        <p14:creationId xmlns:p14="http://schemas.microsoft.com/office/powerpoint/2010/main" val="4108863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36C1175-351E-4FFB-BD40-7F4710143A20}" type="datetimeFigureOut">
              <a:rPr lang="en-US" smtClean="0"/>
              <a:t>11/20/2023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338A4FE-5B45-4D90-AAC0-2617CC50FB28}" type="slidenum">
              <a:rPr lang="en-US" smtClean="0"/>
              <a:t>‹#›</a:t>
            </a:fld>
            <a:endParaRPr lang="en-US"/>
          </a:p>
        </p:txBody>
      </p:sp>
    </p:spTree>
    <p:extLst>
      <p:ext uri="{BB962C8B-B14F-4D97-AF65-F5344CB8AC3E}">
        <p14:creationId xmlns:p14="http://schemas.microsoft.com/office/powerpoint/2010/main" val="438039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6C1175-351E-4FFB-BD40-7F4710143A20}"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1782773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36C1175-351E-4FFB-BD40-7F4710143A20}" type="datetimeFigureOut">
              <a:rPr lang="en-US" smtClean="0"/>
              <a:t>11/20/2023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338A4FE-5B45-4D90-AAC0-2617CC50FB28}" type="slidenum">
              <a:rPr lang="en-US" smtClean="0"/>
              <a:t>‹#›</a:t>
            </a:fld>
            <a:endParaRPr lang="en-US"/>
          </a:p>
        </p:txBody>
      </p:sp>
    </p:spTree>
    <p:extLst>
      <p:ext uri="{BB962C8B-B14F-4D97-AF65-F5344CB8AC3E}">
        <p14:creationId xmlns:p14="http://schemas.microsoft.com/office/powerpoint/2010/main" val="464583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6C1175-351E-4FFB-BD40-7F4710143A20}"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1977754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6C1175-351E-4FFB-BD40-7F4710143A20}" type="datetimeFigureOut">
              <a:rPr lang="en-US" smtClean="0"/>
              <a:t>11/20/2023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1914673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6C1175-351E-4FFB-BD40-7F4710143A20}" type="datetimeFigureOut">
              <a:rPr lang="en-US" smtClean="0"/>
              <a:t>11/20/2023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269494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6C1175-351E-4FFB-BD40-7F4710143A20}" type="datetimeFigureOut">
              <a:rPr lang="en-US" smtClean="0"/>
              <a:t>11/20/2023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1087323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36C1175-351E-4FFB-BD40-7F4710143A20}" type="datetimeFigureOut">
              <a:rPr lang="en-US" smtClean="0"/>
              <a:t>11/20/2023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338A4FE-5B45-4D90-AAC0-2617CC50FB28}" type="slidenum">
              <a:rPr lang="en-US" smtClean="0"/>
              <a:t>‹#›</a:t>
            </a:fld>
            <a:endParaRPr lang="en-US"/>
          </a:p>
        </p:txBody>
      </p:sp>
    </p:spTree>
    <p:extLst>
      <p:ext uri="{BB962C8B-B14F-4D97-AF65-F5344CB8AC3E}">
        <p14:creationId xmlns:p14="http://schemas.microsoft.com/office/powerpoint/2010/main" val="328640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36C1175-351E-4FFB-BD40-7F4710143A20}"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2064920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6C1175-351E-4FFB-BD40-7F4710143A20}"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38A4FE-5B45-4D90-AAC0-2617CC50FB28}" type="slidenum">
              <a:rPr lang="en-US" smtClean="0"/>
              <a:t>‹#›</a:t>
            </a:fld>
            <a:endParaRPr lang="en-US"/>
          </a:p>
        </p:txBody>
      </p:sp>
    </p:spTree>
    <p:extLst>
      <p:ext uri="{BB962C8B-B14F-4D97-AF65-F5344CB8AC3E}">
        <p14:creationId xmlns:p14="http://schemas.microsoft.com/office/powerpoint/2010/main" val="3443041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36C1175-351E-4FFB-BD40-7F4710143A20}" type="datetimeFigureOut">
              <a:rPr lang="en-US" smtClean="0"/>
              <a:t>11/20/2023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338A4FE-5B45-4D90-AAC0-2617CC50FB28}" type="slidenum">
              <a:rPr lang="en-US" smtClean="0"/>
              <a:t>‹#›</a:t>
            </a:fld>
            <a:endParaRPr lang="en-US"/>
          </a:p>
        </p:txBody>
      </p:sp>
    </p:spTree>
    <p:extLst>
      <p:ext uri="{BB962C8B-B14F-4D97-AF65-F5344CB8AC3E}">
        <p14:creationId xmlns:p14="http://schemas.microsoft.com/office/powerpoint/2010/main" val="3977121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36C1175-351E-4FFB-BD40-7F4710143A20}" type="datetimeFigureOut">
              <a:rPr lang="en-US" smtClean="0"/>
              <a:t>11/20/2023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338A4FE-5B45-4D90-AAC0-2617CC50FB28}"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0785981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independentnurse.co.uk/content/professional/remote-patient-monitor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ngland.nhs.uk/2022/11/nhs-launches-nhs-111-online-campaign-ahead-of-winter/" TargetMode="External"/><Relationship Id="rId2" Type="http://schemas.openxmlformats.org/officeDocument/2006/relationships/hyperlink" Target="https://digital.nhs.uk/services/gp-connect" TargetMode="External"/><Relationship Id="rId1" Type="http://schemas.openxmlformats.org/officeDocument/2006/relationships/slideLayout" Target="../slideLayouts/slideLayout2.xml"/><Relationship Id="rId4" Type="http://schemas.openxmlformats.org/officeDocument/2006/relationships/hyperlink" Target="https://www.nhs.uk/covid-19-advice-and-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3A6F319-F818-C2F1-14A7-E97F66A6F690}"/>
              </a:ext>
            </a:extLst>
          </p:cNvPr>
          <p:cNvSpPr>
            <a:spLocks noGrp="1"/>
          </p:cNvSpPr>
          <p:nvPr>
            <p:ph type="subTitle" idx="1"/>
          </p:nvPr>
        </p:nvSpPr>
        <p:spPr>
          <a:xfrm>
            <a:off x="1586120" y="5259159"/>
            <a:ext cx="8676222" cy="952500"/>
          </a:xfrm>
        </p:spPr>
        <p:txBody>
          <a:bodyPr>
            <a:normAutofit/>
          </a:bodyPr>
          <a:lstStyle/>
          <a:p>
            <a:pPr algn="ctr"/>
            <a:r>
              <a:rPr lang="en-US" sz="2000" dirty="0">
                <a:solidFill>
                  <a:schemeClr val="bg1"/>
                </a:solidFill>
              </a:rPr>
              <a:t>Leah Gamage</a:t>
            </a:r>
          </a:p>
          <a:p>
            <a:pPr algn="ctr"/>
            <a:r>
              <a:rPr lang="en-US" sz="2000" dirty="0" err="1">
                <a:solidFill>
                  <a:schemeClr val="bg1"/>
                </a:solidFill>
              </a:rPr>
              <a:t>uwtsd</a:t>
            </a:r>
            <a:endParaRPr lang="en-US" sz="2000" dirty="0">
              <a:solidFill>
                <a:schemeClr val="bg1"/>
              </a:solidFill>
            </a:endParaRPr>
          </a:p>
        </p:txBody>
      </p:sp>
      <p:pic>
        <p:nvPicPr>
          <p:cNvPr id="5" name="Picture 4">
            <a:extLst>
              <a:ext uri="{FF2B5EF4-FFF2-40B4-BE49-F238E27FC236}">
                <a16:creationId xmlns:a16="http://schemas.microsoft.com/office/drawing/2014/main" id="{4596C1EA-2039-BD10-CA82-196F48DF18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82048" cy="4582048"/>
          </a:xfrm>
          <a:prstGeom prst="rect">
            <a:avLst/>
          </a:prstGeom>
        </p:spPr>
      </p:pic>
      <p:pic>
        <p:nvPicPr>
          <p:cNvPr id="6" name="Picture 5">
            <a:extLst>
              <a:ext uri="{FF2B5EF4-FFF2-40B4-BE49-F238E27FC236}">
                <a16:creationId xmlns:a16="http://schemas.microsoft.com/office/drawing/2014/main" id="{6747933A-33AD-ED11-CA39-5515723617D7}"/>
              </a:ext>
            </a:extLst>
          </p:cNvPr>
          <p:cNvPicPr>
            <a:picLocks noChangeAspect="1"/>
          </p:cNvPicPr>
          <p:nvPr/>
        </p:nvPicPr>
        <p:blipFill>
          <a:blip r:embed="rId4"/>
          <a:stretch>
            <a:fillRect/>
          </a:stretch>
        </p:blipFill>
        <p:spPr>
          <a:xfrm>
            <a:off x="4054483" y="0"/>
            <a:ext cx="8137517" cy="4582048"/>
          </a:xfrm>
          <a:prstGeom prst="rect">
            <a:avLst/>
          </a:prstGeom>
        </p:spPr>
      </p:pic>
      <p:sp>
        <p:nvSpPr>
          <p:cNvPr id="2" name="Title 1">
            <a:extLst>
              <a:ext uri="{FF2B5EF4-FFF2-40B4-BE49-F238E27FC236}">
                <a16:creationId xmlns:a16="http://schemas.microsoft.com/office/drawing/2014/main" id="{328BE65C-FAEB-D9A2-064E-8B3D9078BB17}"/>
              </a:ext>
            </a:extLst>
          </p:cNvPr>
          <p:cNvSpPr>
            <a:spLocks noGrp="1"/>
          </p:cNvSpPr>
          <p:nvPr>
            <p:ph type="ctrTitle"/>
          </p:nvPr>
        </p:nvSpPr>
        <p:spPr>
          <a:xfrm>
            <a:off x="1297729" y="2785673"/>
            <a:ext cx="9596542" cy="2278614"/>
          </a:xfrm>
          <a:solidFill>
            <a:schemeClr val="accent1">
              <a:lumMod val="10000"/>
              <a:lumOff val="90000"/>
            </a:schemeClr>
          </a:solidFill>
        </p:spPr>
        <p:txBody>
          <a:bodyPr>
            <a:normAutofit/>
          </a:bodyPr>
          <a:lstStyle/>
          <a:p>
            <a:pPr algn="ctr"/>
            <a:r>
              <a:rPr lang="en-US" b="1" dirty="0"/>
              <a:t>digital innovations Transforming Communities Post-COVID-19</a:t>
            </a:r>
          </a:p>
        </p:txBody>
      </p:sp>
    </p:spTree>
    <p:extLst>
      <p:ext uri="{BB962C8B-B14F-4D97-AF65-F5344CB8AC3E}">
        <p14:creationId xmlns:p14="http://schemas.microsoft.com/office/powerpoint/2010/main" val="332572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9F612-D428-8815-1F1D-7541E6EB8CE6}"/>
              </a:ext>
            </a:extLst>
          </p:cNvPr>
          <p:cNvSpPr>
            <a:spLocks noGrp="1"/>
          </p:cNvSpPr>
          <p:nvPr>
            <p:ph type="title"/>
          </p:nvPr>
        </p:nvSpPr>
        <p:spPr>
          <a:xfrm>
            <a:off x="959171" y="494675"/>
            <a:ext cx="9720072" cy="833931"/>
          </a:xfrm>
        </p:spPr>
        <p:txBody>
          <a:bodyPr/>
          <a:lstStyle/>
          <a:p>
            <a:r>
              <a:rPr lang="en-US" b="1" dirty="0"/>
              <a:t>Introduction</a:t>
            </a:r>
          </a:p>
        </p:txBody>
      </p:sp>
      <p:sp>
        <p:nvSpPr>
          <p:cNvPr id="3" name="Content Placeholder 2">
            <a:extLst>
              <a:ext uri="{FF2B5EF4-FFF2-40B4-BE49-F238E27FC236}">
                <a16:creationId xmlns:a16="http://schemas.microsoft.com/office/drawing/2014/main" id="{A36F4722-6716-1706-C417-605ED9EFFC94}"/>
              </a:ext>
            </a:extLst>
          </p:cNvPr>
          <p:cNvSpPr>
            <a:spLocks noGrp="1"/>
          </p:cNvSpPr>
          <p:nvPr>
            <p:ph idx="1"/>
          </p:nvPr>
        </p:nvSpPr>
        <p:spPr>
          <a:xfrm>
            <a:off x="372431" y="2113280"/>
            <a:ext cx="7328850" cy="4452412"/>
          </a:xfrm>
        </p:spPr>
        <p:txBody>
          <a:bodyPr>
            <a:normAutofit/>
          </a:bodyPr>
          <a:lstStyle/>
          <a:p>
            <a:pPr>
              <a:lnSpc>
                <a:spcPct val="150000"/>
              </a:lnSpc>
              <a:buFont typeface="Wingdings" panose="05000000000000000000" pitchFamily="2" charset="2"/>
              <a:buChar char="q"/>
            </a:pPr>
            <a:r>
              <a:rPr lang="en-US" sz="2400" dirty="0"/>
              <a:t> To critically evaluate digital innovations that could develop communities in the present and future. </a:t>
            </a:r>
          </a:p>
          <a:p>
            <a:pPr>
              <a:lnSpc>
                <a:spcPct val="150000"/>
              </a:lnSpc>
              <a:buFont typeface="Wingdings" panose="05000000000000000000" pitchFamily="2" charset="2"/>
              <a:buChar char="q"/>
            </a:pPr>
            <a:r>
              <a:rPr lang="en-US" sz="2400" dirty="0"/>
              <a:t> Focus on key digital tools, their advantages and disadvantages, and provide real-world examples</a:t>
            </a:r>
          </a:p>
          <a:p>
            <a:pPr>
              <a:lnSpc>
                <a:spcPct val="150000"/>
              </a:lnSpc>
              <a:buFont typeface="Wingdings" panose="05000000000000000000" pitchFamily="2" charset="2"/>
              <a:buChar char="q"/>
            </a:pPr>
            <a:r>
              <a:rPr lang="en-US" sz="2400" dirty="0"/>
              <a:t> Investigate technology's role during COVID-19 restrictions, current tools fostering community development, and their future impact</a:t>
            </a:r>
          </a:p>
        </p:txBody>
      </p:sp>
      <p:pic>
        <p:nvPicPr>
          <p:cNvPr id="1026" name="Picture 2" descr="My Aim In Life Essay for Students and Children | 500+ Words Essay">
            <a:extLst>
              <a:ext uri="{FF2B5EF4-FFF2-40B4-BE49-F238E27FC236}">
                <a16:creationId xmlns:a16="http://schemas.microsoft.com/office/drawing/2014/main" id="{E72EBF66-C6AF-411B-BB7A-B0DFD143C2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1281" y="2113280"/>
            <a:ext cx="3840480" cy="38404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43982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32AB4-4BBF-4CE0-B0F8-CCC0F0023F26}"/>
              </a:ext>
            </a:extLst>
          </p:cNvPr>
          <p:cNvSpPr>
            <a:spLocks noGrp="1"/>
          </p:cNvSpPr>
          <p:nvPr>
            <p:ph type="title"/>
          </p:nvPr>
        </p:nvSpPr>
        <p:spPr/>
        <p:txBody>
          <a:bodyPr/>
          <a:lstStyle/>
          <a:p>
            <a:r>
              <a:rPr lang="en-US" b="1" dirty="0"/>
              <a:t>Telehealth and Telemedicine</a:t>
            </a:r>
          </a:p>
        </p:txBody>
      </p:sp>
      <p:sp>
        <p:nvSpPr>
          <p:cNvPr id="3" name="Content Placeholder 2">
            <a:extLst>
              <a:ext uri="{FF2B5EF4-FFF2-40B4-BE49-F238E27FC236}">
                <a16:creationId xmlns:a16="http://schemas.microsoft.com/office/drawing/2014/main" id="{9E800C42-AC74-E31B-6064-7A422943F647}"/>
              </a:ext>
            </a:extLst>
          </p:cNvPr>
          <p:cNvSpPr>
            <a:spLocks noGrp="1"/>
          </p:cNvSpPr>
          <p:nvPr>
            <p:ph idx="1"/>
          </p:nvPr>
        </p:nvSpPr>
        <p:spPr>
          <a:xfrm>
            <a:off x="365760" y="1715956"/>
            <a:ext cx="7154912" cy="5142044"/>
          </a:xfrm>
        </p:spPr>
        <p:txBody>
          <a:bodyPr>
            <a:normAutofit/>
          </a:bodyPr>
          <a:lstStyle/>
          <a:p>
            <a:pPr>
              <a:lnSpc>
                <a:spcPct val="150000"/>
              </a:lnSpc>
              <a:buFont typeface="Wingdings" panose="05000000000000000000" pitchFamily="2" charset="2"/>
              <a:buChar char="q"/>
            </a:pPr>
            <a:r>
              <a:rPr lang="en-US" sz="2000" dirty="0"/>
              <a:t> </a:t>
            </a:r>
            <a:r>
              <a:rPr lang="en-US" sz="2400" b="1" dirty="0"/>
              <a:t>Definition and COVID-19 Role</a:t>
            </a:r>
            <a:endParaRPr lang="en-US" sz="2000" b="1" dirty="0"/>
          </a:p>
          <a:p>
            <a:pPr marL="512763" indent="-90488">
              <a:buFont typeface="Wingdings" panose="05000000000000000000" pitchFamily="2" charset="2"/>
              <a:buChar char="§"/>
            </a:pPr>
            <a:r>
              <a:rPr lang="en-US" sz="2000" b="1" dirty="0"/>
              <a:t> Telehealth: </a:t>
            </a:r>
            <a:r>
              <a:rPr lang="en-US" sz="2000" dirty="0"/>
              <a:t>Remote patient consultations and monitoring</a:t>
            </a:r>
          </a:p>
          <a:p>
            <a:pPr marL="512763" indent="-90488">
              <a:buFont typeface="Wingdings" panose="05000000000000000000" pitchFamily="2" charset="2"/>
              <a:buChar char="§"/>
            </a:pPr>
            <a:r>
              <a:rPr lang="en-US" sz="2000" b="1" dirty="0"/>
              <a:t> Telemedicine: </a:t>
            </a:r>
            <a:r>
              <a:rPr lang="en-US" sz="2000" dirty="0"/>
              <a:t>Diagnosing and treating patients remotely</a:t>
            </a:r>
          </a:p>
          <a:p>
            <a:pPr marL="512763" indent="-90488">
              <a:buFont typeface="Wingdings" panose="05000000000000000000" pitchFamily="2" charset="2"/>
              <a:buChar char="§"/>
            </a:pPr>
            <a:r>
              <a:rPr lang="en-US" sz="2000" dirty="0"/>
              <a:t> Ensuring continuity of care and mitigating virus spread during COVID-19,</a:t>
            </a:r>
          </a:p>
          <a:p>
            <a:pPr>
              <a:lnSpc>
                <a:spcPct val="150000"/>
              </a:lnSpc>
              <a:buFont typeface="Wingdings" panose="05000000000000000000" pitchFamily="2" charset="2"/>
              <a:buChar char="q"/>
            </a:pPr>
            <a:r>
              <a:rPr lang="en-US" sz="2000" dirty="0"/>
              <a:t> </a:t>
            </a:r>
            <a:r>
              <a:rPr lang="en-US" sz="2400" b="1" dirty="0"/>
              <a:t>Advantages</a:t>
            </a:r>
          </a:p>
          <a:p>
            <a:pPr marL="512763" indent="-90488">
              <a:buFont typeface="Wingdings" panose="05000000000000000000" pitchFamily="2" charset="2"/>
              <a:buChar char="§"/>
            </a:pPr>
            <a:r>
              <a:rPr lang="en-US" sz="2000" dirty="0"/>
              <a:t> Maintained healthcare access during restrictions.</a:t>
            </a:r>
          </a:p>
          <a:p>
            <a:pPr marL="512763" indent="-90488">
              <a:buFont typeface="Wingdings" panose="05000000000000000000" pitchFamily="2" charset="2"/>
              <a:buChar char="§"/>
            </a:pPr>
            <a:r>
              <a:rPr lang="en-US" sz="2000" dirty="0"/>
              <a:t> NHS Digital Covid-19 response framework: Video/phone appointments reduced virus transmission and improved healthcare efficiency</a:t>
            </a:r>
          </a:p>
        </p:txBody>
      </p:sp>
      <p:pic>
        <p:nvPicPr>
          <p:cNvPr id="4" name="Picture 3">
            <a:extLst>
              <a:ext uri="{FF2B5EF4-FFF2-40B4-BE49-F238E27FC236}">
                <a16:creationId xmlns:a16="http://schemas.microsoft.com/office/drawing/2014/main" id="{5886A257-C660-E55B-C5CB-BFD153D22D2E}"/>
              </a:ext>
            </a:extLst>
          </p:cNvPr>
          <p:cNvPicPr>
            <a:picLocks noChangeAspect="1"/>
          </p:cNvPicPr>
          <p:nvPr/>
        </p:nvPicPr>
        <p:blipFill>
          <a:blip r:embed="rId3"/>
          <a:stretch>
            <a:fillRect/>
          </a:stretch>
        </p:blipFill>
        <p:spPr>
          <a:xfrm>
            <a:off x="7643781" y="2989472"/>
            <a:ext cx="4182459" cy="21525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56170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F0AA-65FB-E5C3-8083-73B48FF3691F}"/>
              </a:ext>
            </a:extLst>
          </p:cNvPr>
          <p:cNvSpPr>
            <a:spLocks noGrp="1"/>
          </p:cNvSpPr>
          <p:nvPr>
            <p:ph type="title"/>
          </p:nvPr>
        </p:nvSpPr>
        <p:spPr>
          <a:xfrm>
            <a:off x="1024128" y="0"/>
            <a:ext cx="9720072" cy="1499616"/>
          </a:xfrm>
        </p:spPr>
        <p:txBody>
          <a:bodyPr/>
          <a:lstStyle/>
          <a:p>
            <a:r>
              <a:rPr lang="en-US" b="1" dirty="0"/>
              <a:t>Telehealth and Telemedicine (</a:t>
            </a:r>
            <a:r>
              <a:rPr lang="en-US" b="1" dirty="0" err="1"/>
              <a:t>Cont</a:t>
            </a:r>
            <a:r>
              <a:rPr lang="en-US" b="1" dirty="0"/>
              <a:t>…)</a:t>
            </a:r>
          </a:p>
        </p:txBody>
      </p:sp>
      <p:sp>
        <p:nvSpPr>
          <p:cNvPr id="3" name="Content Placeholder 2">
            <a:extLst>
              <a:ext uri="{FF2B5EF4-FFF2-40B4-BE49-F238E27FC236}">
                <a16:creationId xmlns:a16="http://schemas.microsoft.com/office/drawing/2014/main" id="{2C25983B-CB25-47A7-39F9-3A5ED6A06546}"/>
              </a:ext>
            </a:extLst>
          </p:cNvPr>
          <p:cNvSpPr>
            <a:spLocks noGrp="1"/>
          </p:cNvSpPr>
          <p:nvPr>
            <p:ph idx="1"/>
          </p:nvPr>
        </p:nvSpPr>
        <p:spPr>
          <a:xfrm>
            <a:off x="460750" y="1870633"/>
            <a:ext cx="8601969" cy="4765040"/>
          </a:xfrm>
        </p:spPr>
        <p:txBody>
          <a:bodyPr>
            <a:normAutofit fontScale="25000" lnSpcReduction="20000"/>
          </a:bodyPr>
          <a:lstStyle/>
          <a:p>
            <a:pPr>
              <a:lnSpc>
                <a:spcPct val="120000"/>
              </a:lnSpc>
              <a:buFont typeface="Wingdings" panose="05000000000000000000" pitchFamily="2" charset="2"/>
              <a:buChar char="q"/>
            </a:pPr>
            <a:r>
              <a:rPr lang="en-US" sz="8800" dirty="0"/>
              <a:t> </a:t>
            </a:r>
            <a:r>
              <a:rPr lang="en-US" sz="9600" b="1" dirty="0"/>
              <a:t>Disadvantages</a:t>
            </a:r>
            <a:endParaRPr lang="en-US" sz="8800" b="1" dirty="0"/>
          </a:p>
          <a:p>
            <a:pPr marL="512763" indent="-90488">
              <a:lnSpc>
                <a:spcPct val="120000"/>
              </a:lnSpc>
              <a:buFont typeface="Wingdings" panose="05000000000000000000" pitchFamily="2" charset="2"/>
              <a:buChar char="§"/>
            </a:pPr>
            <a:r>
              <a:rPr lang="en-US" sz="8000" dirty="0"/>
              <a:t>Unequal access to telehealth in rural and economically disadvantaged areas.</a:t>
            </a:r>
          </a:p>
          <a:p>
            <a:pPr>
              <a:lnSpc>
                <a:spcPct val="120000"/>
              </a:lnSpc>
              <a:buFont typeface="Wingdings" panose="05000000000000000000" pitchFamily="2" charset="2"/>
              <a:buChar char="q"/>
            </a:pPr>
            <a:r>
              <a:rPr lang="en-US" sz="9600" b="1" dirty="0"/>
              <a:t> Current Role and Future Impact</a:t>
            </a:r>
          </a:p>
          <a:p>
            <a:pPr marL="512763" indent="-90488">
              <a:lnSpc>
                <a:spcPct val="120000"/>
              </a:lnSpc>
              <a:buFont typeface="Wingdings" panose="05000000000000000000" pitchFamily="2" charset="2"/>
              <a:buChar char="§"/>
            </a:pPr>
            <a:r>
              <a:rPr lang="en-US" sz="6800" dirty="0"/>
              <a:t> </a:t>
            </a:r>
            <a:r>
              <a:rPr lang="en-US" sz="8000" dirty="0"/>
              <a:t>Permanent and essential component of healthcare</a:t>
            </a:r>
          </a:p>
          <a:p>
            <a:pPr marL="512763" indent="-90488">
              <a:lnSpc>
                <a:spcPct val="120000"/>
              </a:lnSpc>
              <a:buFont typeface="Wingdings" panose="05000000000000000000" pitchFamily="2" charset="2"/>
              <a:buChar char="§"/>
            </a:pPr>
            <a:r>
              <a:rPr lang="en-US" sz="8000" dirty="0"/>
              <a:t> Anticipated to revolutionize healthcare services, enhancing accessibility and efficiency</a:t>
            </a:r>
          </a:p>
          <a:p>
            <a:pPr marL="512763" indent="-90488">
              <a:lnSpc>
                <a:spcPct val="120000"/>
              </a:lnSpc>
              <a:buFont typeface="Wingdings" panose="05000000000000000000" pitchFamily="2" charset="2"/>
              <a:buChar char="§"/>
            </a:pPr>
            <a:r>
              <a:rPr lang="en-US" sz="8000" dirty="0"/>
              <a:t>Continued integration into routine healthcare</a:t>
            </a:r>
          </a:p>
          <a:p>
            <a:pPr marL="512763" indent="-90488">
              <a:lnSpc>
                <a:spcPct val="120000"/>
              </a:lnSpc>
              <a:buFont typeface="Wingdings" panose="05000000000000000000" pitchFamily="2" charset="2"/>
              <a:buChar char="§"/>
            </a:pPr>
            <a:r>
              <a:rPr lang="en-US" sz="8000" dirty="0"/>
              <a:t> Collaborative efforts to provide an extended spectrum of telehealth alternatives</a:t>
            </a:r>
          </a:p>
          <a:p>
            <a:pPr>
              <a:lnSpc>
                <a:spcPct val="120000"/>
              </a:lnSpc>
              <a:buFont typeface="Wingdings" panose="05000000000000000000" pitchFamily="2" charset="2"/>
              <a:buChar char="q"/>
            </a:pPr>
            <a:r>
              <a:rPr lang="en-US" sz="9600" b="1" dirty="0"/>
              <a:t> Real-life Examples</a:t>
            </a:r>
          </a:p>
          <a:p>
            <a:pPr marL="512763" indent="-90488">
              <a:lnSpc>
                <a:spcPct val="120000"/>
              </a:lnSpc>
              <a:buFont typeface="Wingdings" panose="05000000000000000000" pitchFamily="2" charset="2"/>
              <a:buChar char="§"/>
            </a:pPr>
            <a:r>
              <a:rPr lang="en-US" sz="6800" dirty="0"/>
              <a:t> </a:t>
            </a:r>
            <a:r>
              <a:rPr lang="en-US" sz="8000" dirty="0"/>
              <a:t>NHS "GP Connect" and "111 Online" services eased burden on healthcare facilities</a:t>
            </a:r>
            <a:endParaRPr lang="en-US" sz="6800" dirty="0"/>
          </a:p>
        </p:txBody>
      </p:sp>
      <p:pic>
        <p:nvPicPr>
          <p:cNvPr id="4" name="Picture 3">
            <a:extLst>
              <a:ext uri="{FF2B5EF4-FFF2-40B4-BE49-F238E27FC236}">
                <a16:creationId xmlns:a16="http://schemas.microsoft.com/office/drawing/2014/main" id="{C7B0A1EA-A904-4098-A167-5DFD5A34930B}"/>
              </a:ext>
            </a:extLst>
          </p:cNvPr>
          <p:cNvPicPr>
            <a:picLocks noChangeAspect="1"/>
          </p:cNvPicPr>
          <p:nvPr/>
        </p:nvPicPr>
        <p:blipFill>
          <a:blip r:embed="rId3"/>
          <a:stretch>
            <a:fillRect/>
          </a:stretch>
        </p:blipFill>
        <p:spPr>
          <a:xfrm>
            <a:off x="9062719" y="3429000"/>
            <a:ext cx="3079610" cy="17322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77797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32AB4-4BBF-4CE0-B0F8-CCC0F0023F26}"/>
              </a:ext>
            </a:extLst>
          </p:cNvPr>
          <p:cNvSpPr>
            <a:spLocks noGrp="1"/>
          </p:cNvSpPr>
          <p:nvPr>
            <p:ph type="title"/>
          </p:nvPr>
        </p:nvSpPr>
        <p:spPr>
          <a:xfrm>
            <a:off x="581192" y="772159"/>
            <a:ext cx="11029616" cy="734797"/>
          </a:xfrm>
        </p:spPr>
        <p:txBody>
          <a:bodyPr/>
          <a:lstStyle/>
          <a:p>
            <a:r>
              <a:rPr lang="en-US" b="1" dirty="0"/>
              <a:t>Contact Tracing Apps</a:t>
            </a:r>
          </a:p>
        </p:txBody>
      </p:sp>
      <p:sp>
        <p:nvSpPr>
          <p:cNvPr id="3" name="Content Placeholder 2">
            <a:extLst>
              <a:ext uri="{FF2B5EF4-FFF2-40B4-BE49-F238E27FC236}">
                <a16:creationId xmlns:a16="http://schemas.microsoft.com/office/drawing/2014/main" id="{9E800C42-AC74-E31B-6064-7A422943F647}"/>
              </a:ext>
            </a:extLst>
          </p:cNvPr>
          <p:cNvSpPr>
            <a:spLocks noGrp="1"/>
          </p:cNvSpPr>
          <p:nvPr>
            <p:ph idx="1"/>
          </p:nvPr>
        </p:nvSpPr>
        <p:spPr>
          <a:xfrm>
            <a:off x="4562578" y="1884751"/>
            <a:ext cx="7315199" cy="4805680"/>
          </a:xfrm>
        </p:spPr>
        <p:txBody>
          <a:bodyPr>
            <a:normAutofit/>
          </a:bodyPr>
          <a:lstStyle/>
          <a:p>
            <a:pPr>
              <a:lnSpc>
                <a:spcPct val="150000"/>
              </a:lnSpc>
              <a:buFont typeface="Wingdings" panose="05000000000000000000" pitchFamily="2" charset="2"/>
              <a:buChar char="q"/>
            </a:pPr>
            <a:r>
              <a:rPr lang="en-US" sz="2000" dirty="0"/>
              <a:t> </a:t>
            </a:r>
            <a:r>
              <a:rPr lang="en-US" sz="2400" b="1" dirty="0"/>
              <a:t>Role During COVID-19</a:t>
            </a:r>
          </a:p>
          <a:p>
            <a:pPr marL="282575" indent="-90488">
              <a:buFont typeface="Arial" panose="020B0604020202020204" pitchFamily="34" charset="0"/>
              <a:buChar char="•"/>
            </a:pPr>
            <a:r>
              <a:rPr lang="en-US" sz="2000" dirty="0"/>
              <a:t> Vital tools for tracking the virus, informing potential exposure, and maintaining community connections.</a:t>
            </a:r>
          </a:p>
          <a:p>
            <a:pPr>
              <a:lnSpc>
                <a:spcPct val="150000"/>
              </a:lnSpc>
              <a:buFont typeface="Wingdings" panose="05000000000000000000" pitchFamily="2" charset="2"/>
              <a:buChar char="q"/>
            </a:pPr>
            <a:r>
              <a:rPr lang="en-US" sz="2000" dirty="0"/>
              <a:t> </a:t>
            </a:r>
            <a:r>
              <a:rPr lang="en-US" sz="2400" b="1" dirty="0"/>
              <a:t>Advantages</a:t>
            </a:r>
          </a:p>
          <a:p>
            <a:pPr marL="282575" indent="-90488">
              <a:buFont typeface="Arial" panose="020B0604020202020204" pitchFamily="34" charset="0"/>
              <a:buChar char="•"/>
            </a:pPr>
            <a:r>
              <a:rPr lang="en-US" sz="2000" dirty="0"/>
              <a:t> Broke chains of transmission, allowing targeted quarantine and testing.</a:t>
            </a:r>
          </a:p>
          <a:p>
            <a:pPr marL="282575" indent="-90488">
              <a:buFont typeface="Arial" panose="020B0604020202020204" pitchFamily="34" charset="0"/>
              <a:buChar char="•"/>
            </a:pPr>
            <a:r>
              <a:rPr lang="en-US" sz="2000" dirty="0"/>
              <a:t> Speed and efficiency in identifying potential exposure, preventing healthcare system overwhelm.</a:t>
            </a:r>
          </a:p>
          <a:p>
            <a:pPr>
              <a:lnSpc>
                <a:spcPct val="150000"/>
              </a:lnSpc>
              <a:buFont typeface="Wingdings" panose="05000000000000000000" pitchFamily="2" charset="2"/>
              <a:buChar char="q"/>
            </a:pPr>
            <a:r>
              <a:rPr lang="en-US" sz="2400" b="1" dirty="0"/>
              <a:t> Disadvantages</a:t>
            </a:r>
          </a:p>
          <a:p>
            <a:pPr marL="282575" indent="-90488">
              <a:buFont typeface="Arial" panose="020B0604020202020204" pitchFamily="34" charset="0"/>
              <a:buChar char="•"/>
            </a:pPr>
            <a:r>
              <a:rPr lang="en-US" sz="2000" dirty="0"/>
              <a:t> Privacy concerns and issues related to adoption and compliance.</a:t>
            </a:r>
          </a:p>
        </p:txBody>
      </p:sp>
      <p:pic>
        <p:nvPicPr>
          <p:cNvPr id="4" name="Picture 3">
            <a:extLst>
              <a:ext uri="{FF2B5EF4-FFF2-40B4-BE49-F238E27FC236}">
                <a16:creationId xmlns:a16="http://schemas.microsoft.com/office/drawing/2014/main" id="{3083F08E-A8FA-FE2B-5655-020760697383}"/>
              </a:ext>
            </a:extLst>
          </p:cNvPr>
          <p:cNvPicPr>
            <a:picLocks noChangeAspect="1"/>
          </p:cNvPicPr>
          <p:nvPr/>
        </p:nvPicPr>
        <p:blipFill>
          <a:blip r:embed="rId3"/>
          <a:stretch>
            <a:fillRect/>
          </a:stretch>
        </p:blipFill>
        <p:spPr>
          <a:xfrm>
            <a:off x="581192" y="2780634"/>
            <a:ext cx="3709137" cy="25704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46059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F0AA-65FB-E5C3-8083-73B48FF3691F}"/>
              </a:ext>
            </a:extLst>
          </p:cNvPr>
          <p:cNvSpPr>
            <a:spLocks noGrp="1"/>
          </p:cNvSpPr>
          <p:nvPr>
            <p:ph type="title"/>
          </p:nvPr>
        </p:nvSpPr>
        <p:spPr>
          <a:xfrm>
            <a:off x="671670" y="751840"/>
            <a:ext cx="9720072" cy="747776"/>
          </a:xfrm>
        </p:spPr>
        <p:txBody>
          <a:bodyPr/>
          <a:lstStyle/>
          <a:p>
            <a:r>
              <a:rPr lang="en-US" b="1" dirty="0"/>
              <a:t>Contact Tracing Apps (</a:t>
            </a:r>
            <a:r>
              <a:rPr lang="en-US" b="1" dirty="0" err="1"/>
              <a:t>Cont</a:t>
            </a:r>
            <a:r>
              <a:rPr lang="en-US" b="1" dirty="0"/>
              <a:t>…)</a:t>
            </a:r>
          </a:p>
        </p:txBody>
      </p:sp>
      <p:sp>
        <p:nvSpPr>
          <p:cNvPr id="3" name="Content Placeholder 2">
            <a:extLst>
              <a:ext uri="{FF2B5EF4-FFF2-40B4-BE49-F238E27FC236}">
                <a16:creationId xmlns:a16="http://schemas.microsoft.com/office/drawing/2014/main" id="{2C25983B-CB25-47A7-39F9-3A5ED6A06546}"/>
              </a:ext>
            </a:extLst>
          </p:cNvPr>
          <p:cNvSpPr>
            <a:spLocks noGrp="1"/>
          </p:cNvSpPr>
          <p:nvPr>
            <p:ph idx="1"/>
          </p:nvPr>
        </p:nvSpPr>
        <p:spPr>
          <a:xfrm>
            <a:off x="390594" y="1702817"/>
            <a:ext cx="8082846" cy="5155183"/>
          </a:xfrm>
        </p:spPr>
        <p:txBody>
          <a:bodyPr>
            <a:normAutofit fontScale="92500" lnSpcReduction="10000"/>
          </a:bodyPr>
          <a:lstStyle/>
          <a:p>
            <a:pPr>
              <a:lnSpc>
                <a:spcPct val="170000"/>
              </a:lnSpc>
              <a:buFont typeface="Wingdings" panose="05000000000000000000" pitchFamily="2" charset="2"/>
              <a:buChar char="q"/>
            </a:pPr>
            <a:r>
              <a:rPr lang="en-US" sz="2600" b="1" dirty="0"/>
              <a:t> Present Community Interactions and Future Impact</a:t>
            </a:r>
          </a:p>
          <a:p>
            <a:pPr marL="606575" lvl="1" indent="-90488">
              <a:lnSpc>
                <a:spcPct val="110000"/>
              </a:lnSpc>
              <a:buFont typeface="Arial" panose="020B0604020202020204" pitchFamily="34" charset="0"/>
              <a:buChar char="•"/>
            </a:pPr>
            <a:r>
              <a:rPr lang="en-US" sz="2200" dirty="0"/>
              <a:t> Ongoing relevance in crowded or high-risk settings</a:t>
            </a:r>
          </a:p>
          <a:p>
            <a:pPr marL="606575" lvl="1" indent="-90488">
              <a:lnSpc>
                <a:spcPct val="110000"/>
              </a:lnSpc>
              <a:buFont typeface="Arial" panose="020B0604020202020204" pitchFamily="34" charset="0"/>
              <a:buChar char="•"/>
            </a:pPr>
            <a:r>
              <a:rPr lang="en-US" sz="2200" dirty="0"/>
              <a:t> Potential applications in early detection of contagious diseases and enhanced emergency response</a:t>
            </a:r>
          </a:p>
          <a:p>
            <a:pPr marL="606575" lvl="1" indent="-90488">
              <a:lnSpc>
                <a:spcPct val="110000"/>
              </a:lnSpc>
              <a:buFont typeface="Arial" panose="020B0604020202020204" pitchFamily="34" charset="0"/>
              <a:buChar char="•"/>
            </a:pPr>
            <a:r>
              <a:rPr lang="en-US" sz="2200" dirty="0"/>
              <a:t> Evolution into multifunctional tools supporting health education and promotion.</a:t>
            </a:r>
          </a:p>
          <a:p>
            <a:pPr marL="606575" lvl="1" indent="-90488">
              <a:lnSpc>
                <a:spcPct val="110000"/>
              </a:lnSpc>
              <a:buFont typeface="Arial" panose="020B0604020202020204" pitchFamily="34" charset="0"/>
              <a:buChar char="•"/>
            </a:pPr>
            <a:r>
              <a:rPr lang="en-US" sz="2200" dirty="0"/>
              <a:t> Transition from crisis management tools to essential community-building tools.</a:t>
            </a:r>
          </a:p>
          <a:p>
            <a:pPr>
              <a:lnSpc>
                <a:spcPct val="170000"/>
              </a:lnSpc>
              <a:buFont typeface="Wingdings" panose="05000000000000000000" pitchFamily="2" charset="2"/>
              <a:buChar char="q"/>
            </a:pPr>
            <a:r>
              <a:rPr lang="en-US" sz="2000" dirty="0"/>
              <a:t> </a:t>
            </a:r>
            <a:r>
              <a:rPr lang="en-US" sz="2600" b="1" dirty="0"/>
              <a:t>Real-life Examples</a:t>
            </a:r>
            <a:endParaRPr lang="en-US" sz="2000" b="1" dirty="0"/>
          </a:p>
          <a:p>
            <a:pPr marL="606575" lvl="1" indent="-90488">
              <a:lnSpc>
                <a:spcPct val="110000"/>
              </a:lnSpc>
              <a:buFont typeface="Arial" panose="020B0604020202020204" pitchFamily="34" charset="0"/>
              <a:buChar char="•"/>
            </a:pPr>
            <a:r>
              <a:rPr lang="en-US" sz="1800" dirty="0"/>
              <a:t> </a:t>
            </a:r>
            <a:r>
              <a:rPr lang="en-US" sz="2200" dirty="0"/>
              <a:t>NHS Covid-19 app facilitated informed decisions, fostering a sense of collective responsibility.</a:t>
            </a:r>
            <a:endParaRPr lang="en-US" sz="1800" dirty="0"/>
          </a:p>
        </p:txBody>
      </p:sp>
      <p:pic>
        <p:nvPicPr>
          <p:cNvPr id="4" name="Picture 3">
            <a:extLst>
              <a:ext uri="{FF2B5EF4-FFF2-40B4-BE49-F238E27FC236}">
                <a16:creationId xmlns:a16="http://schemas.microsoft.com/office/drawing/2014/main" id="{9EC7E370-6D22-535A-6F1E-E676868E0F38}"/>
              </a:ext>
            </a:extLst>
          </p:cNvPr>
          <p:cNvPicPr>
            <a:picLocks noChangeAspect="1"/>
          </p:cNvPicPr>
          <p:nvPr/>
        </p:nvPicPr>
        <p:blipFill>
          <a:blip r:embed="rId3"/>
          <a:stretch>
            <a:fillRect/>
          </a:stretch>
        </p:blipFill>
        <p:spPr>
          <a:xfrm>
            <a:off x="8473440" y="2986047"/>
            <a:ext cx="3253704" cy="21691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83994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32AB4-4BBF-4CE0-B0F8-CCC0F0023F26}"/>
              </a:ext>
            </a:extLst>
          </p:cNvPr>
          <p:cNvSpPr>
            <a:spLocks noGrp="1"/>
          </p:cNvSpPr>
          <p:nvPr>
            <p:ph type="title"/>
          </p:nvPr>
        </p:nvSpPr>
        <p:spPr>
          <a:xfrm>
            <a:off x="831273" y="751840"/>
            <a:ext cx="11205555" cy="764032"/>
          </a:xfrm>
        </p:spPr>
        <p:txBody>
          <a:bodyPr/>
          <a:lstStyle/>
          <a:p>
            <a:r>
              <a:rPr lang="en-US" b="1" dirty="0"/>
              <a:t>Remote Patient Monitoring (RPM) Systems</a:t>
            </a:r>
          </a:p>
        </p:txBody>
      </p:sp>
      <p:sp>
        <p:nvSpPr>
          <p:cNvPr id="3" name="Content Placeholder 2">
            <a:extLst>
              <a:ext uri="{FF2B5EF4-FFF2-40B4-BE49-F238E27FC236}">
                <a16:creationId xmlns:a16="http://schemas.microsoft.com/office/drawing/2014/main" id="{9E800C42-AC74-E31B-6064-7A422943F647}"/>
              </a:ext>
            </a:extLst>
          </p:cNvPr>
          <p:cNvSpPr>
            <a:spLocks noGrp="1"/>
          </p:cNvSpPr>
          <p:nvPr>
            <p:ph idx="1"/>
          </p:nvPr>
        </p:nvSpPr>
        <p:spPr>
          <a:xfrm>
            <a:off x="386080" y="1808481"/>
            <a:ext cx="8879840" cy="5049520"/>
          </a:xfrm>
        </p:spPr>
        <p:txBody>
          <a:bodyPr>
            <a:normAutofit lnSpcReduction="10000"/>
          </a:bodyPr>
          <a:lstStyle/>
          <a:p>
            <a:pPr>
              <a:lnSpc>
                <a:spcPct val="150000"/>
              </a:lnSpc>
              <a:buFont typeface="Wingdings" panose="05000000000000000000" pitchFamily="2" charset="2"/>
              <a:buChar char="q"/>
            </a:pPr>
            <a:r>
              <a:rPr lang="en-US" sz="2400" b="1" dirty="0"/>
              <a:t> Role During COVID-19</a:t>
            </a:r>
          </a:p>
          <a:p>
            <a:pPr marL="282575" indent="-90488">
              <a:buFont typeface="Arial" panose="020B0604020202020204" pitchFamily="34" charset="0"/>
              <a:buChar char="•"/>
            </a:pPr>
            <a:r>
              <a:rPr lang="en-US" sz="2000" dirty="0"/>
              <a:t> Use of technology to track patient health data outside traditional healthcare settings.</a:t>
            </a:r>
          </a:p>
          <a:p>
            <a:pPr marL="282575" indent="-90488">
              <a:buFont typeface="Arial" panose="020B0604020202020204" pitchFamily="34" charset="0"/>
              <a:buChar char="•"/>
            </a:pPr>
            <a:r>
              <a:rPr lang="en-US" sz="2000" dirty="0"/>
              <a:t> Vital tools for tracking the virus, informing potential exposure, and maintaining community connections.</a:t>
            </a:r>
          </a:p>
          <a:p>
            <a:pPr>
              <a:lnSpc>
                <a:spcPct val="150000"/>
              </a:lnSpc>
              <a:buFont typeface="Wingdings" panose="05000000000000000000" pitchFamily="2" charset="2"/>
              <a:buChar char="q"/>
            </a:pPr>
            <a:r>
              <a:rPr lang="en-US" sz="2400" b="1" dirty="0"/>
              <a:t> Advantages</a:t>
            </a:r>
          </a:p>
          <a:p>
            <a:pPr marL="282575" indent="-90488">
              <a:buFont typeface="Arial" panose="020B0604020202020204" pitchFamily="34" charset="0"/>
              <a:buChar char="•"/>
            </a:pPr>
            <a:r>
              <a:rPr lang="en-US" sz="2000" dirty="0"/>
              <a:t> Continuous care for patients in their homes, reducing facility visits.</a:t>
            </a:r>
          </a:p>
          <a:p>
            <a:pPr marL="282575" indent="-90488">
              <a:buFont typeface="Arial" panose="020B0604020202020204" pitchFamily="34" charset="0"/>
              <a:buChar char="•"/>
            </a:pPr>
            <a:r>
              <a:rPr lang="en-US" sz="2000" dirty="0"/>
              <a:t> Vital in monitoring mild to moderate COVID-19 symptoms, enhancing patient engagement and education.</a:t>
            </a:r>
          </a:p>
          <a:p>
            <a:pPr>
              <a:lnSpc>
                <a:spcPct val="150000"/>
              </a:lnSpc>
              <a:buFont typeface="Wingdings" panose="05000000000000000000" pitchFamily="2" charset="2"/>
              <a:buChar char="q"/>
            </a:pPr>
            <a:r>
              <a:rPr lang="en-US" sz="2400" b="1" dirty="0"/>
              <a:t> Disadvantages</a:t>
            </a:r>
          </a:p>
          <a:p>
            <a:pPr marL="282575" indent="-90488">
              <a:buFont typeface="Arial" panose="020B0604020202020204" pitchFamily="34" charset="0"/>
              <a:buChar char="•"/>
            </a:pPr>
            <a:r>
              <a:rPr lang="en-US" sz="2000" dirty="0"/>
              <a:t> 	Potential digital divide and concerns about privacy and data security.</a:t>
            </a:r>
          </a:p>
        </p:txBody>
      </p:sp>
      <p:pic>
        <p:nvPicPr>
          <p:cNvPr id="4" name="Picture 3">
            <a:extLst>
              <a:ext uri="{FF2B5EF4-FFF2-40B4-BE49-F238E27FC236}">
                <a16:creationId xmlns:a16="http://schemas.microsoft.com/office/drawing/2014/main" id="{5ECCBF0A-7E5A-E9D6-1AB7-856E1E986C18}"/>
              </a:ext>
            </a:extLst>
          </p:cNvPr>
          <p:cNvPicPr>
            <a:picLocks noChangeAspect="1"/>
          </p:cNvPicPr>
          <p:nvPr/>
        </p:nvPicPr>
        <p:blipFill>
          <a:blip r:embed="rId3"/>
          <a:stretch>
            <a:fillRect/>
          </a:stretch>
        </p:blipFill>
        <p:spPr>
          <a:xfrm>
            <a:off x="9199146" y="3429000"/>
            <a:ext cx="2837682" cy="19732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7416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F0AA-65FB-E5C3-8083-73B48FF3691F}"/>
              </a:ext>
            </a:extLst>
          </p:cNvPr>
          <p:cNvSpPr>
            <a:spLocks noGrp="1"/>
          </p:cNvSpPr>
          <p:nvPr>
            <p:ph type="title"/>
          </p:nvPr>
        </p:nvSpPr>
        <p:spPr>
          <a:xfrm>
            <a:off x="1024127" y="0"/>
            <a:ext cx="10953507" cy="1499616"/>
          </a:xfrm>
        </p:spPr>
        <p:txBody>
          <a:bodyPr/>
          <a:lstStyle/>
          <a:p>
            <a:r>
              <a:rPr lang="en-US" dirty="0"/>
              <a:t>Remote Patient Monitoring Systems(</a:t>
            </a:r>
            <a:r>
              <a:rPr lang="en-US" dirty="0" err="1"/>
              <a:t>Cont</a:t>
            </a:r>
            <a:r>
              <a:rPr lang="en-US" dirty="0"/>
              <a:t>…)</a:t>
            </a:r>
          </a:p>
        </p:txBody>
      </p:sp>
      <p:sp>
        <p:nvSpPr>
          <p:cNvPr id="3" name="Content Placeholder 2">
            <a:extLst>
              <a:ext uri="{FF2B5EF4-FFF2-40B4-BE49-F238E27FC236}">
                <a16:creationId xmlns:a16="http://schemas.microsoft.com/office/drawing/2014/main" id="{2C25983B-CB25-47A7-39F9-3A5ED6A06546}"/>
              </a:ext>
            </a:extLst>
          </p:cNvPr>
          <p:cNvSpPr>
            <a:spLocks noGrp="1"/>
          </p:cNvSpPr>
          <p:nvPr>
            <p:ph idx="1"/>
          </p:nvPr>
        </p:nvSpPr>
        <p:spPr>
          <a:xfrm>
            <a:off x="3942081" y="1788160"/>
            <a:ext cx="8035554" cy="5021562"/>
          </a:xfrm>
        </p:spPr>
        <p:txBody>
          <a:bodyPr>
            <a:normAutofit/>
          </a:bodyPr>
          <a:lstStyle/>
          <a:p>
            <a:pPr>
              <a:lnSpc>
                <a:spcPct val="150000"/>
              </a:lnSpc>
              <a:buFont typeface="Wingdings" panose="05000000000000000000" pitchFamily="2" charset="2"/>
              <a:buChar char="q"/>
            </a:pPr>
            <a:r>
              <a:rPr lang="en-US" sz="2400" b="1" dirty="0"/>
              <a:t> Present Community Interactions and Future Impact</a:t>
            </a:r>
          </a:p>
          <a:p>
            <a:pPr marL="282575" indent="-90488">
              <a:lnSpc>
                <a:spcPct val="100000"/>
              </a:lnSpc>
              <a:buFont typeface="Arial" panose="020B0604020202020204" pitchFamily="34" charset="0"/>
              <a:buChar char="•"/>
            </a:pPr>
            <a:r>
              <a:rPr lang="en-US" sz="2000" dirty="0"/>
              <a:t> Vital role in community healthcare interactions beyond the pandemic.</a:t>
            </a:r>
          </a:p>
          <a:p>
            <a:pPr marL="282575" indent="-90488">
              <a:lnSpc>
                <a:spcPct val="100000"/>
              </a:lnSpc>
              <a:buFont typeface="Arial" panose="020B0604020202020204" pitchFamily="34" charset="0"/>
              <a:buChar char="•"/>
            </a:pPr>
            <a:r>
              <a:rPr lang="en-US" sz="2000" dirty="0"/>
              <a:t> Applications in post-acute care, post-surgical monitoring, and rehabilitation.</a:t>
            </a:r>
          </a:p>
          <a:p>
            <a:pPr marL="282575" indent="-90488">
              <a:buFont typeface="Arial" panose="020B0604020202020204" pitchFamily="34" charset="0"/>
              <a:buChar char="•"/>
            </a:pPr>
            <a:r>
              <a:rPr lang="en-US" sz="2000" dirty="0"/>
              <a:t>Integration into the fabric of community healthcare with expanded applications.</a:t>
            </a:r>
          </a:p>
          <a:p>
            <a:pPr marL="282575" indent="-90488">
              <a:buFont typeface="Arial" panose="020B0604020202020204" pitchFamily="34" charset="0"/>
              <a:buChar char="•"/>
            </a:pPr>
            <a:r>
              <a:rPr lang="en-US" sz="2000" dirty="0"/>
              <a:t> Contribution to more proactive, efficient, and community-centric healthcare.</a:t>
            </a:r>
          </a:p>
          <a:p>
            <a:pPr>
              <a:lnSpc>
                <a:spcPct val="150000"/>
              </a:lnSpc>
              <a:buFont typeface="Wingdings" panose="05000000000000000000" pitchFamily="2" charset="2"/>
              <a:buChar char="q"/>
            </a:pPr>
            <a:r>
              <a:rPr lang="en-US" sz="2400" b="1" dirty="0"/>
              <a:t> Real-life Examples</a:t>
            </a:r>
          </a:p>
          <a:p>
            <a:pPr marL="282575" indent="-90488">
              <a:buFont typeface="Arial" panose="020B0604020202020204" pitchFamily="34" charset="0"/>
              <a:buChar char="•"/>
            </a:pPr>
            <a:r>
              <a:rPr lang="en-US" sz="2000" dirty="0"/>
              <a:t> NHS "Florence" program supporting patients with chronic conditions through text-based messaging. </a:t>
            </a:r>
          </a:p>
        </p:txBody>
      </p:sp>
      <p:pic>
        <p:nvPicPr>
          <p:cNvPr id="4" name="Picture 3">
            <a:extLst>
              <a:ext uri="{FF2B5EF4-FFF2-40B4-BE49-F238E27FC236}">
                <a16:creationId xmlns:a16="http://schemas.microsoft.com/office/drawing/2014/main" id="{1ED94166-5BDC-D8EF-9FF7-E7E6CBDEF676}"/>
              </a:ext>
            </a:extLst>
          </p:cNvPr>
          <p:cNvPicPr>
            <a:picLocks noChangeAspect="1"/>
          </p:cNvPicPr>
          <p:nvPr/>
        </p:nvPicPr>
        <p:blipFill>
          <a:blip r:embed="rId3"/>
          <a:stretch>
            <a:fillRect/>
          </a:stretch>
        </p:blipFill>
        <p:spPr>
          <a:xfrm>
            <a:off x="561586" y="2753630"/>
            <a:ext cx="3236902" cy="24686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39454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63A43E-1210-CD98-42E3-FBA229C24424}"/>
              </a:ext>
            </a:extLst>
          </p:cNvPr>
          <p:cNvPicPr>
            <a:picLocks noChangeAspect="1"/>
          </p:cNvPicPr>
          <p:nvPr/>
        </p:nvPicPr>
        <p:blipFill>
          <a:blip r:embed="rId3"/>
          <a:stretch>
            <a:fillRect/>
          </a:stretch>
        </p:blipFill>
        <p:spPr>
          <a:xfrm>
            <a:off x="7838267" y="2798869"/>
            <a:ext cx="4170853" cy="23431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88766058-C410-E943-C8B4-A083CE335892}"/>
              </a:ext>
            </a:extLst>
          </p:cNvPr>
          <p:cNvSpPr>
            <a:spLocks noGrp="1"/>
          </p:cNvSpPr>
          <p:nvPr>
            <p:ph type="title"/>
          </p:nvPr>
        </p:nvSpPr>
        <p:spPr/>
        <p:txBody>
          <a:bodyPr/>
          <a:lstStyle/>
          <a:p>
            <a:r>
              <a:rPr lang="en-US" b="1" dirty="0"/>
              <a:t>AI-Powered Diagnostic Tools</a:t>
            </a:r>
            <a:endParaRPr lang="en-US" dirty="0"/>
          </a:p>
        </p:txBody>
      </p:sp>
      <p:sp>
        <p:nvSpPr>
          <p:cNvPr id="3" name="Content Placeholder 2">
            <a:extLst>
              <a:ext uri="{FF2B5EF4-FFF2-40B4-BE49-F238E27FC236}">
                <a16:creationId xmlns:a16="http://schemas.microsoft.com/office/drawing/2014/main" id="{BC66365E-9381-AA5B-89BF-3D27DCA99124}"/>
              </a:ext>
            </a:extLst>
          </p:cNvPr>
          <p:cNvSpPr>
            <a:spLocks noGrp="1"/>
          </p:cNvSpPr>
          <p:nvPr>
            <p:ph idx="1"/>
          </p:nvPr>
        </p:nvSpPr>
        <p:spPr>
          <a:xfrm>
            <a:off x="394209" y="1715956"/>
            <a:ext cx="7774432" cy="5142044"/>
          </a:xfrm>
        </p:spPr>
        <p:txBody>
          <a:bodyPr>
            <a:normAutofit fontScale="92500" lnSpcReduction="20000"/>
          </a:bodyPr>
          <a:lstStyle/>
          <a:p>
            <a:pPr>
              <a:lnSpc>
                <a:spcPct val="170000"/>
              </a:lnSpc>
              <a:buFont typeface="Wingdings" panose="05000000000000000000" pitchFamily="2" charset="2"/>
              <a:buChar char="q"/>
            </a:pPr>
            <a:r>
              <a:rPr lang="en-US" sz="2400" b="1" dirty="0"/>
              <a:t> Definition and COVID-19 Role</a:t>
            </a:r>
          </a:p>
          <a:p>
            <a:pPr marL="282575" indent="-90488">
              <a:lnSpc>
                <a:spcPct val="120000"/>
              </a:lnSpc>
              <a:buFont typeface="Arial" panose="020B0604020202020204" pitchFamily="34" charset="0"/>
              <a:buChar char="•"/>
            </a:pPr>
            <a:r>
              <a:rPr lang="en-US" sz="2200" dirty="0"/>
              <a:t> Advanced software applications using AI to analyse medical data for rapid, accurate assessments.</a:t>
            </a:r>
          </a:p>
          <a:p>
            <a:pPr marL="282575" indent="-90488">
              <a:lnSpc>
                <a:spcPct val="120000"/>
              </a:lnSpc>
              <a:buFont typeface="Arial" panose="020B0604020202020204" pitchFamily="34" charset="0"/>
              <a:buChar char="•"/>
            </a:pPr>
            <a:r>
              <a:rPr lang="en-US" sz="2200" dirty="0"/>
              <a:t> Instrumental in supporting communities during the COVID-19 pandemic.</a:t>
            </a:r>
          </a:p>
          <a:p>
            <a:pPr>
              <a:lnSpc>
                <a:spcPct val="170000"/>
              </a:lnSpc>
              <a:buFont typeface="Wingdings" panose="05000000000000000000" pitchFamily="2" charset="2"/>
              <a:buChar char="q"/>
            </a:pPr>
            <a:r>
              <a:rPr lang="en-US" sz="2400" dirty="0"/>
              <a:t> </a:t>
            </a:r>
            <a:r>
              <a:rPr lang="en-US" sz="2400" b="1" dirty="0"/>
              <a:t>Advantages</a:t>
            </a:r>
          </a:p>
          <a:p>
            <a:pPr marL="282575" indent="-90488">
              <a:lnSpc>
                <a:spcPct val="120000"/>
              </a:lnSpc>
              <a:buFont typeface="Arial" panose="020B0604020202020204" pitchFamily="34" charset="0"/>
              <a:buChar char="•"/>
            </a:pPr>
            <a:r>
              <a:rPr lang="en-US" sz="2200" dirty="0"/>
              <a:t> Rapid and consistent diagnostic outcomes, improving healthcare accessibility and outcomes.</a:t>
            </a:r>
          </a:p>
          <a:p>
            <a:pPr>
              <a:lnSpc>
                <a:spcPct val="170000"/>
              </a:lnSpc>
              <a:buFont typeface="Wingdings" panose="05000000000000000000" pitchFamily="2" charset="2"/>
              <a:buChar char="q"/>
            </a:pPr>
            <a:r>
              <a:rPr lang="en-US" sz="2800" dirty="0"/>
              <a:t> </a:t>
            </a:r>
            <a:r>
              <a:rPr lang="en-US" sz="2400" b="1" dirty="0"/>
              <a:t>Disadvantages</a:t>
            </a:r>
          </a:p>
          <a:p>
            <a:pPr marL="282575" indent="-90488">
              <a:lnSpc>
                <a:spcPct val="120000"/>
              </a:lnSpc>
              <a:buFont typeface="Arial" panose="020B0604020202020204" pitchFamily="34" charset="0"/>
              <a:buChar char="•"/>
            </a:pPr>
            <a:r>
              <a:rPr lang="en-US" sz="2000" dirty="0"/>
              <a:t> </a:t>
            </a:r>
            <a:r>
              <a:rPr lang="en-US" sz="2200" dirty="0"/>
              <a:t>Disparities in technology access and concerns about data privacy and algorithmic bias.</a:t>
            </a:r>
          </a:p>
        </p:txBody>
      </p:sp>
    </p:spTree>
    <p:extLst>
      <p:ext uri="{BB962C8B-B14F-4D97-AF65-F5344CB8AC3E}">
        <p14:creationId xmlns:p14="http://schemas.microsoft.com/office/powerpoint/2010/main" val="1459663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F0AA-65FB-E5C3-8083-73B48FF3691F}"/>
              </a:ext>
            </a:extLst>
          </p:cNvPr>
          <p:cNvSpPr>
            <a:spLocks noGrp="1"/>
          </p:cNvSpPr>
          <p:nvPr>
            <p:ph type="title"/>
          </p:nvPr>
        </p:nvSpPr>
        <p:spPr>
          <a:xfrm>
            <a:off x="1024127" y="0"/>
            <a:ext cx="10953507" cy="1499616"/>
          </a:xfrm>
        </p:spPr>
        <p:txBody>
          <a:bodyPr/>
          <a:lstStyle/>
          <a:p>
            <a:r>
              <a:rPr lang="en-US" dirty="0"/>
              <a:t>AI-Powered Diagnostic Tools (</a:t>
            </a:r>
            <a:r>
              <a:rPr lang="en-US" dirty="0" err="1"/>
              <a:t>Cont</a:t>
            </a:r>
            <a:r>
              <a:rPr lang="en-US" dirty="0"/>
              <a:t>…)</a:t>
            </a:r>
          </a:p>
        </p:txBody>
      </p:sp>
      <p:sp>
        <p:nvSpPr>
          <p:cNvPr id="3" name="Content Placeholder 2">
            <a:extLst>
              <a:ext uri="{FF2B5EF4-FFF2-40B4-BE49-F238E27FC236}">
                <a16:creationId xmlns:a16="http://schemas.microsoft.com/office/drawing/2014/main" id="{2C25983B-CB25-47A7-39F9-3A5ED6A06546}"/>
              </a:ext>
            </a:extLst>
          </p:cNvPr>
          <p:cNvSpPr>
            <a:spLocks noGrp="1"/>
          </p:cNvSpPr>
          <p:nvPr>
            <p:ph idx="1"/>
          </p:nvPr>
        </p:nvSpPr>
        <p:spPr>
          <a:xfrm>
            <a:off x="4270828" y="1849121"/>
            <a:ext cx="7921171" cy="5008880"/>
          </a:xfrm>
        </p:spPr>
        <p:txBody>
          <a:bodyPr>
            <a:normAutofit fontScale="92500" lnSpcReduction="20000"/>
          </a:bodyPr>
          <a:lstStyle/>
          <a:p>
            <a:pPr>
              <a:lnSpc>
                <a:spcPct val="150000"/>
              </a:lnSpc>
              <a:buFont typeface="Wingdings" panose="05000000000000000000" pitchFamily="2" charset="2"/>
              <a:buChar char="q"/>
            </a:pPr>
            <a:r>
              <a:rPr lang="en-US" sz="2600" dirty="0"/>
              <a:t> </a:t>
            </a:r>
            <a:r>
              <a:rPr lang="en-US" sz="2600" b="1" dirty="0"/>
              <a:t>Present Community Interactions and Future Impact</a:t>
            </a:r>
          </a:p>
          <a:p>
            <a:pPr marL="282575" indent="-90488">
              <a:lnSpc>
                <a:spcPct val="100000"/>
              </a:lnSpc>
              <a:buFont typeface="Arial" panose="020B0604020202020204" pitchFamily="34" charset="0"/>
              <a:buChar char="•"/>
            </a:pPr>
            <a:r>
              <a:rPr lang="en-US" sz="2100" dirty="0"/>
              <a:t> </a:t>
            </a:r>
            <a:r>
              <a:rPr lang="en-US" sz="2200" dirty="0"/>
              <a:t>Integral to healthcare services, facilitating remote consultations and improving efficiency.</a:t>
            </a:r>
          </a:p>
          <a:p>
            <a:pPr marL="282575" indent="-90488">
              <a:lnSpc>
                <a:spcPct val="100000"/>
              </a:lnSpc>
              <a:buFont typeface="Arial" panose="020B0604020202020204" pitchFamily="34" charset="0"/>
              <a:buChar char="•"/>
            </a:pPr>
            <a:r>
              <a:rPr lang="en-US" sz="2200" dirty="0"/>
              <a:t> Strengthening bonds of trust between patients and healthcare providers.</a:t>
            </a:r>
          </a:p>
          <a:p>
            <a:pPr marL="282575" indent="-90488">
              <a:lnSpc>
                <a:spcPct val="110000"/>
              </a:lnSpc>
              <a:buFont typeface="Arial" panose="020B0604020202020204" pitchFamily="34" charset="0"/>
              <a:buChar char="•"/>
            </a:pPr>
            <a:r>
              <a:rPr lang="en-US" sz="2200" dirty="0"/>
              <a:t> Increasing accessibility and user-friendliness.</a:t>
            </a:r>
          </a:p>
          <a:p>
            <a:pPr marL="282575" indent="-90488">
              <a:lnSpc>
                <a:spcPct val="110000"/>
              </a:lnSpc>
              <a:buFont typeface="Arial" panose="020B0604020202020204" pitchFamily="34" charset="0"/>
              <a:buChar char="•"/>
            </a:pPr>
            <a:r>
              <a:rPr lang="en-US" sz="2200" dirty="0"/>
              <a:t> Advancement in diagnostic accuracy, covering a broader range of medical conditions.</a:t>
            </a:r>
          </a:p>
          <a:p>
            <a:pPr>
              <a:lnSpc>
                <a:spcPct val="150000"/>
              </a:lnSpc>
              <a:buFont typeface="Wingdings" panose="05000000000000000000" pitchFamily="2" charset="2"/>
              <a:buChar char="q"/>
            </a:pPr>
            <a:r>
              <a:rPr lang="en-US" sz="2600" b="1" dirty="0"/>
              <a:t> Real-life Examples</a:t>
            </a:r>
          </a:p>
          <a:p>
            <a:pPr marL="282575" indent="-90488">
              <a:lnSpc>
                <a:spcPct val="110000"/>
              </a:lnSpc>
              <a:buFont typeface="Arial" panose="020B0604020202020204" pitchFamily="34" charset="0"/>
              <a:buChar char="•"/>
            </a:pPr>
            <a:r>
              <a:rPr lang="en-US" sz="1900" dirty="0"/>
              <a:t> </a:t>
            </a:r>
            <a:r>
              <a:rPr lang="en-US" sz="2200" dirty="0"/>
              <a:t>NHS in the UK using AI-powered tools for rapid diagnostic assessments.</a:t>
            </a:r>
          </a:p>
        </p:txBody>
      </p:sp>
      <p:pic>
        <p:nvPicPr>
          <p:cNvPr id="4" name="Picture 3">
            <a:extLst>
              <a:ext uri="{FF2B5EF4-FFF2-40B4-BE49-F238E27FC236}">
                <a16:creationId xmlns:a16="http://schemas.microsoft.com/office/drawing/2014/main" id="{73C24AE7-A67B-1002-18E7-51973A49ED01}"/>
              </a:ext>
            </a:extLst>
          </p:cNvPr>
          <p:cNvPicPr>
            <a:picLocks noChangeAspect="1"/>
          </p:cNvPicPr>
          <p:nvPr/>
        </p:nvPicPr>
        <p:blipFill>
          <a:blip r:embed="rId3"/>
          <a:stretch>
            <a:fillRect/>
          </a:stretch>
        </p:blipFill>
        <p:spPr>
          <a:xfrm>
            <a:off x="362857" y="3011054"/>
            <a:ext cx="3907971" cy="21633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78590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78D34-F417-73D4-A263-F60BF8E4A365}"/>
              </a:ext>
            </a:extLst>
          </p:cNvPr>
          <p:cNvSpPr>
            <a:spLocks noGrp="1"/>
          </p:cNvSpPr>
          <p:nvPr>
            <p:ph type="title"/>
          </p:nvPr>
        </p:nvSpPr>
        <p:spPr/>
        <p:txBody>
          <a:bodyPr/>
          <a:lstStyle/>
          <a:p>
            <a:r>
              <a:rPr lang="en-US" b="1" dirty="0"/>
              <a:t>Conclusion</a:t>
            </a:r>
          </a:p>
        </p:txBody>
      </p:sp>
      <p:sp>
        <p:nvSpPr>
          <p:cNvPr id="3" name="Content Placeholder 2">
            <a:extLst>
              <a:ext uri="{FF2B5EF4-FFF2-40B4-BE49-F238E27FC236}">
                <a16:creationId xmlns:a16="http://schemas.microsoft.com/office/drawing/2014/main" id="{A2572C7C-61E4-76C8-8CEF-8FEC12CCCF30}"/>
              </a:ext>
            </a:extLst>
          </p:cNvPr>
          <p:cNvSpPr>
            <a:spLocks noGrp="1"/>
          </p:cNvSpPr>
          <p:nvPr>
            <p:ph idx="1"/>
          </p:nvPr>
        </p:nvSpPr>
        <p:spPr>
          <a:xfrm>
            <a:off x="581192" y="1979240"/>
            <a:ext cx="7691789" cy="4727369"/>
          </a:xfrm>
        </p:spPr>
        <p:txBody>
          <a:bodyPr>
            <a:normAutofit/>
          </a:bodyPr>
          <a:lstStyle/>
          <a:p>
            <a:pPr>
              <a:lnSpc>
                <a:spcPct val="150000"/>
              </a:lnSpc>
              <a:buFont typeface="Wingdings" panose="05000000000000000000" pitchFamily="2" charset="2"/>
              <a:buChar char="q"/>
            </a:pPr>
            <a:r>
              <a:rPr lang="en-US" sz="2400" dirty="0"/>
              <a:t> Digital Transformation Impact:</a:t>
            </a:r>
          </a:p>
          <a:p>
            <a:pPr>
              <a:lnSpc>
                <a:spcPct val="150000"/>
              </a:lnSpc>
              <a:buFont typeface="Wingdings" panose="05000000000000000000" pitchFamily="2" charset="2"/>
              <a:buChar char="q"/>
            </a:pPr>
            <a:r>
              <a:rPr lang="en-US" sz="2400" dirty="0"/>
              <a:t>Advancements and Challenges</a:t>
            </a:r>
          </a:p>
          <a:p>
            <a:pPr>
              <a:lnSpc>
                <a:spcPct val="150000"/>
              </a:lnSpc>
              <a:buFont typeface="Wingdings" panose="05000000000000000000" pitchFamily="2" charset="2"/>
              <a:buChar char="q"/>
            </a:pPr>
            <a:r>
              <a:rPr lang="en-US" sz="2400" dirty="0"/>
              <a:t>Collective Promise</a:t>
            </a:r>
          </a:p>
          <a:p>
            <a:pPr>
              <a:lnSpc>
                <a:spcPct val="150000"/>
              </a:lnSpc>
              <a:buFont typeface="Wingdings" panose="05000000000000000000" pitchFamily="2" charset="2"/>
              <a:buChar char="q"/>
            </a:pPr>
            <a:r>
              <a:rPr lang="en-US" sz="2400" dirty="0"/>
              <a:t>Continued Evolution</a:t>
            </a:r>
          </a:p>
        </p:txBody>
      </p:sp>
      <p:pic>
        <p:nvPicPr>
          <p:cNvPr id="4" name="Picture 3">
            <a:extLst>
              <a:ext uri="{FF2B5EF4-FFF2-40B4-BE49-F238E27FC236}">
                <a16:creationId xmlns:a16="http://schemas.microsoft.com/office/drawing/2014/main" id="{32FF98AA-1869-D007-8D93-682AB27C4F46}"/>
              </a:ext>
            </a:extLst>
          </p:cNvPr>
          <p:cNvPicPr>
            <a:picLocks noChangeAspect="1"/>
          </p:cNvPicPr>
          <p:nvPr/>
        </p:nvPicPr>
        <p:blipFill>
          <a:blip r:embed="rId3"/>
          <a:stretch>
            <a:fillRect/>
          </a:stretch>
        </p:blipFill>
        <p:spPr>
          <a:xfrm>
            <a:off x="6941091" y="2894652"/>
            <a:ext cx="4669717" cy="28965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51071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B5D36-DCE4-094A-804A-4C35682DC7C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673E56A-0248-A708-22B9-BEB1A05D3E98}"/>
              </a:ext>
            </a:extLst>
          </p:cNvPr>
          <p:cNvSpPr>
            <a:spLocks noGrp="1"/>
          </p:cNvSpPr>
          <p:nvPr>
            <p:ph idx="1"/>
          </p:nvPr>
        </p:nvSpPr>
        <p:spPr>
          <a:xfrm>
            <a:off x="345440" y="1889760"/>
            <a:ext cx="11440160" cy="4968240"/>
          </a:xfrm>
        </p:spPr>
        <p:txBody>
          <a:bodyPr>
            <a:normAutofit/>
          </a:bodyPr>
          <a:lstStyle/>
          <a:p>
            <a:pPr>
              <a:spcBef>
                <a:spcPts val="0"/>
              </a:spcBef>
              <a:spcAft>
                <a:spcPts val="0"/>
              </a:spcAft>
            </a:pPr>
            <a:r>
              <a:rPr lang="en-US" sz="900" dirty="0"/>
              <a:t>Alam, A., Nadeem, T. and </a:t>
            </a:r>
            <a:r>
              <a:rPr lang="en-US" sz="900" dirty="0" err="1"/>
              <a:t>Pucelj</a:t>
            </a:r>
            <a:r>
              <a:rPr lang="en-US" sz="900" dirty="0"/>
              <a:t>, M., 2023. COVID-19 and Telemedicine: Advancements, Challenges, and Lessons for the Future. </a:t>
            </a:r>
            <a:r>
              <a:rPr lang="en-US" sz="900" i="1" dirty="0"/>
              <a:t>Journal of Advanced Analytics in Healthcare Management</a:t>
            </a:r>
            <a:r>
              <a:rPr lang="en-US" sz="900" dirty="0"/>
              <a:t>, </a:t>
            </a:r>
            <a:r>
              <a:rPr lang="en-US" sz="900" i="1" dirty="0"/>
              <a:t>7</a:t>
            </a:r>
            <a:r>
              <a:rPr lang="en-US" sz="900" dirty="0"/>
              <a:t>(1), pp.96-114.</a:t>
            </a:r>
          </a:p>
          <a:p>
            <a:pPr>
              <a:spcBef>
                <a:spcPts val="0"/>
              </a:spcBef>
              <a:spcAft>
                <a:spcPts val="0"/>
              </a:spcAft>
            </a:pPr>
            <a:r>
              <a:rPr lang="en-US" sz="900" dirty="0" err="1"/>
              <a:t>Alo</a:t>
            </a:r>
            <a:r>
              <a:rPr lang="en-US" sz="900" dirty="0"/>
              <a:t>, U.R., </a:t>
            </a:r>
            <a:r>
              <a:rPr lang="en-US" sz="900" dirty="0" err="1"/>
              <a:t>Nkwo</a:t>
            </a:r>
            <a:r>
              <a:rPr lang="en-US" sz="900" dirty="0"/>
              <a:t>, F.O., Nweke, H.F., Achi, I.I. and </a:t>
            </a:r>
            <a:r>
              <a:rPr lang="en-US" sz="900" dirty="0" err="1"/>
              <a:t>Okemiri</a:t>
            </a:r>
            <a:r>
              <a:rPr lang="en-US" sz="900" dirty="0"/>
              <a:t>, H.A., 2021. Non-pharmaceutical interventions against covid-19 pandemic: Review of contact tracing and social distancing technologies, protocols, apps, security and open research directions. </a:t>
            </a:r>
            <a:r>
              <a:rPr lang="en-US" sz="900" i="1" dirty="0"/>
              <a:t>Sensors</a:t>
            </a:r>
            <a:r>
              <a:rPr lang="en-US" sz="900" dirty="0"/>
              <a:t>, </a:t>
            </a:r>
            <a:r>
              <a:rPr lang="en-US" sz="900" i="1" dirty="0"/>
              <a:t>22</a:t>
            </a:r>
            <a:r>
              <a:rPr lang="en-US" sz="900" dirty="0"/>
              <a:t>(1), p.280.</a:t>
            </a:r>
          </a:p>
          <a:p>
            <a:pPr>
              <a:spcBef>
                <a:spcPts val="0"/>
              </a:spcBef>
              <a:spcAft>
                <a:spcPts val="0"/>
              </a:spcAft>
            </a:pPr>
            <a:r>
              <a:rPr lang="en-US" sz="900" dirty="0" err="1"/>
              <a:t>Alowais</a:t>
            </a:r>
            <a:r>
              <a:rPr lang="en-US" sz="900" dirty="0"/>
              <a:t>, S.A., Alghamdi, S.S., </a:t>
            </a:r>
            <a:r>
              <a:rPr lang="en-US" sz="900" dirty="0" err="1"/>
              <a:t>Alsuhebany</a:t>
            </a:r>
            <a:r>
              <a:rPr lang="en-US" sz="900" dirty="0"/>
              <a:t>, N., </a:t>
            </a:r>
            <a:r>
              <a:rPr lang="en-US" sz="900" dirty="0" err="1"/>
              <a:t>Alqahtani</a:t>
            </a:r>
            <a:r>
              <a:rPr lang="en-US" sz="900" dirty="0"/>
              <a:t>, T., Alshaya, A.I., </a:t>
            </a:r>
            <a:r>
              <a:rPr lang="en-US" sz="900" dirty="0" err="1"/>
              <a:t>Almohareb</a:t>
            </a:r>
            <a:r>
              <a:rPr lang="en-US" sz="900" dirty="0"/>
              <a:t>, S.N., </a:t>
            </a:r>
            <a:r>
              <a:rPr lang="en-US" sz="900" dirty="0" err="1"/>
              <a:t>Aldairem</a:t>
            </a:r>
            <a:r>
              <a:rPr lang="en-US" sz="900" dirty="0"/>
              <a:t>, A., </a:t>
            </a:r>
            <a:r>
              <a:rPr lang="en-US" sz="900" dirty="0" err="1"/>
              <a:t>Alrashed</a:t>
            </a:r>
            <a:r>
              <a:rPr lang="en-US" sz="900" dirty="0"/>
              <a:t>, M., Bin Saleh, K., </a:t>
            </a:r>
            <a:r>
              <a:rPr lang="en-US" sz="900" dirty="0" err="1"/>
              <a:t>Badreldin</a:t>
            </a:r>
            <a:r>
              <a:rPr lang="en-US" sz="900" dirty="0"/>
              <a:t>, H.A. and Al Yami, MS, 2023. Revolutionizing healthcare: the role of artificial intelligence in clinical practice. </a:t>
            </a:r>
            <a:r>
              <a:rPr lang="en-US" sz="900" i="1" dirty="0"/>
              <a:t>BMC Medical Education</a:t>
            </a:r>
            <a:r>
              <a:rPr lang="en-US" sz="900" dirty="0"/>
              <a:t>, </a:t>
            </a:r>
            <a:r>
              <a:rPr lang="en-US" sz="900" i="1" dirty="0"/>
              <a:t>23</a:t>
            </a:r>
            <a:r>
              <a:rPr lang="en-US" sz="900" dirty="0"/>
              <a:t>(1), p.689.</a:t>
            </a:r>
          </a:p>
          <a:p>
            <a:pPr>
              <a:spcBef>
                <a:spcPts val="0"/>
              </a:spcBef>
              <a:spcAft>
                <a:spcPts val="0"/>
              </a:spcAft>
            </a:pPr>
            <a:r>
              <a:rPr lang="en-US" sz="900" dirty="0"/>
              <a:t>Chang, J.E., Lai, A.Y., Gupta, A., Nguyen, A.M., Berry, C.A. and Shelley, D.R., 2021. Rapid transition to telehealth and the digital divide: implications for primary care access and equity in a post‐COVID era. </a:t>
            </a:r>
            <a:r>
              <a:rPr lang="en-US" sz="900" i="1" dirty="0"/>
              <a:t>The Milbank Quarterly</a:t>
            </a:r>
            <a:r>
              <a:rPr lang="en-US" sz="900" dirty="0"/>
              <a:t>, </a:t>
            </a:r>
            <a:r>
              <a:rPr lang="en-US" sz="900" i="1" dirty="0"/>
              <a:t>99</a:t>
            </a:r>
            <a:r>
              <a:rPr lang="en-US" sz="900" dirty="0"/>
              <a:t>(2), pp.340-368.</a:t>
            </a:r>
          </a:p>
          <a:p>
            <a:pPr>
              <a:spcBef>
                <a:spcPts val="0"/>
              </a:spcBef>
              <a:spcAft>
                <a:spcPts val="0"/>
              </a:spcAft>
            </a:pPr>
            <a:r>
              <a:rPr lang="en-US" sz="900" dirty="0" err="1"/>
              <a:t>Charkviani</a:t>
            </a:r>
            <a:r>
              <a:rPr lang="en-US" sz="900" dirty="0"/>
              <a:t>, M., </a:t>
            </a:r>
            <a:r>
              <a:rPr lang="en-US" sz="900" dirty="0" err="1"/>
              <a:t>Simonetto</a:t>
            </a:r>
            <a:r>
              <a:rPr lang="en-US" sz="900" dirty="0"/>
              <a:t>, D.A., Ahrens, D.J., Amundson, R.H., Bell, S.J., Busch, J.J., Caine, N.A., Cleveland, E.J., Coelho-</a:t>
            </a:r>
            <a:r>
              <a:rPr lang="en-US" sz="900" dirty="0" err="1"/>
              <a:t>Prabhu</a:t>
            </a:r>
            <a:r>
              <a:rPr lang="en-US" sz="900" dirty="0"/>
              <a:t>, N., Barreto, E.F. and Daniels, C.E., 2023. Conceptualization of Remote Patient Monitoring Program for Patients with Complex Medical Illness on Hospital Dismissal. </a:t>
            </a:r>
            <a:r>
              <a:rPr lang="en-US" sz="900" i="1" dirty="0"/>
              <a:t>Mayo Clinic Proceedings: Digital Health</a:t>
            </a:r>
            <a:r>
              <a:rPr lang="en-US" sz="900" dirty="0"/>
              <a:t>, </a:t>
            </a:r>
            <a:r>
              <a:rPr lang="en-US" sz="900" i="1" dirty="0"/>
              <a:t>1</a:t>
            </a:r>
            <a:r>
              <a:rPr lang="en-US" sz="900" dirty="0"/>
              <a:t>(4), pp.586-595.</a:t>
            </a:r>
          </a:p>
          <a:p>
            <a:pPr>
              <a:spcBef>
                <a:spcPts val="0"/>
              </a:spcBef>
              <a:spcAft>
                <a:spcPts val="0"/>
              </a:spcAft>
            </a:pPr>
            <a:r>
              <a:rPr lang="en-US" sz="900" dirty="0"/>
              <a:t>Coffey, J.D., Christopherson, L.A., Williams, R.D., </a:t>
            </a:r>
            <a:r>
              <a:rPr lang="en-US" sz="900" dirty="0" err="1"/>
              <a:t>Gathje</a:t>
            </a:r>
            <a:r>
              <a:rPr lang="en-US" sz="900" dirty="0"/>
              <a:t>, S.R., Bell, S.J., </a:t>
            </a:r>
            <a:r>
              <a:rPr lang="en-US" sz="900" dirty="0" err="1"/>
              <a:t>Pahl</a:t>
            </a:r>
            <a:r>
              <a:rPr lang="en-US" sz="900" dirty="0"/>
              <a:t>, D.F., </a:t>
            </a:r>
            <a:r>
              <a:rPr lang="en-US" sz="900" dirty="0" err="1"/>
              <a:t>Manka</a:t>
            </a:r>
            <a:r>
              <a:rPr lang="en-US" sz="900" dirty="0"/>
              <a:t>, L., </a:t>
            </a:r>
            <a:r>
              <a:rPr lang="en-US" sz="900" dirty="0" err="1"/>
              <a:t>Blegen</a:t>
            </a:r>
            <a:r>
              <a:rPr lang="en-US" sz="900" dirty="0"/>
              <a:t>, R.N., </a:t>
            </a:r>
            <a:r>
              <a:rPr lang="en-US" sz="900" dirty="0" err="1"/>
              <a:t>Maniaci</a:t>
            </a:r>
            <a:r>
              <a:rPr lang="en-US" sz="900" dirty="0"/>
              <a:t>, M.J., </a:t>
            </a:r>
            <a:r>
              <a:rPr lang="en-US" sz="900" dirty="0" err="1"/>
              <a:t>Ommen</a:t>
            </a:r>
            <a:r>
              <a:rPr lang="en-US" sz="900" dirty="0"/>
              <a:t>, S.R. and Haddad, T.C., 2022. Development and implementation of a nurse-based remote patient monitoring program for ambulatory disease management. </a:t>
            </a:r>
            <a:r>
              <a:rPr lang="en-US" sz="900" i="1" dirty="0"/>
              <a:t>Frontiers in digital health</a:t>
            </a:r>
            <a:r>
              <a:rPr lang="en-US" sz="900" dirty="0"/>
              <a:t>, </a:t>
            </a:r>
            <a:r>
              <a:rPr lang="en-US" sz="900" i="1" dirty="0"/>
              <a:t>4</a:t>
            </a:r>
            <a:r>
              <a:rPr lang="en-US" sz="900" dirty="0"/>
              <a:t>, p.1052408.</a:t>
            </a:r>
          </a:p>
          <a:p>
            <a:pPr>
              <a:spcBef>
                <a:spcPts val="0"/>
              </a:spcBef>
              <a:spcAft>
                <a:spcPts val="0"/>
              </a:spcAft>
            </a:pPr>
            <a:r>
              <a:rPr lang="en-US" sz="900" dirty="0"/>
              <a:t>Davis, M.W., Kirwan, M.J., </a:t>
            </a:r>
            <a:r>
              <a:rPr lang="en-US" sz="900" dirty="0" err="1"/>
              <a:t>Maclay</a:t>
            </a:r>
            <a:r>
              <a:rPr lang="en-US" sz="900" dirty="0"/>
              <a:t>, W.N. and Pappas, H.P. eds., 2022. </a:t>
            </a:r>
            <a:r>
              <a:rPr lang="en-US" sz="900" i="1" dirty="0"/>
              <a:t>Closing the Care Gap with Wearable Devices: Innovating Healthcare with Wearable Patient Monitoring</a:t>
            </a:r>
            <a:r>
              <a:rPr lang="en-US" sz="900" dirty="0"/>
              <a:t>. CRC Press.</a:t>
            </a:r>
          </a:p>
          <a:p>
            <a:pPr>
              <a:spcBef>
                <a:spcPts val="0"/>
              </a:spcBef>
              <a:spcAft>
                <a:spcPts val="0"/>
              </a:spcAft>
            </a:pPr>
            <a:r>
              <a:rPr lang="en-US" sz="900" dirty="0" err="1"/>
              <a:t>Eddison</a:t>
            </a:r>
            <a:r>
              <a:rPr lang="en-US" sz="900" dirty="0"/>
              <a:t>, N., Leone, E., Healy, A., Royse, C. and </a:t>
            </a:r>
            <a:r>
              <a:rPr lang="en-US" sz="900" dirty="0" err="1"/>
              <a:t>Chockalingam</a:t>
            </a:r>
            <a:r>
              <a:rPr lang="en-US" sz="900" dirty="0"/>
              <a:t>, N., 2022. The potential impact of allied health professional telehealth consultations on health inequities and the burden of treatment. </a:t>
            </a:r>
            <a:r>
              <a:rPr lang="en-US" sz="900" i="1" dirty="0"/>
              <a:t>International Journal for Equity in Health</a:t>
            </a:r>
            <a:r>
              <a:rPr lang="en-US" sz="900" dirty="0"/>
              <a:t>, </a:t>
            </a:r>
            <a:r>
              <a:rPr lang="en-US" sz="900" i="1" dirty="0"/>
              <a:t>21</a:t>
            </a:r>
            <a:r>
              <a:rPr lang="en-US" sz="900" dirty="0"/>
              <a:t>(1), pp.1-12.</a:t>
            </a:r>
          </a:p>
          <a:p>
            <a:pPr>
              <a:spcBef>
                <a:spcPts val="0"/>
              </a:spcBef>
              <a:spcAft>
                <a:spcPts val="0"/>
              </a:spcAft>
            </a:pPr>
            <a:r>
              <a:rPr lang="en-US" sz="900" dirty="0"/>
              <a:t>El-</a:t>
            </a:r>
            <a:r>
              <a:rPr lang="en-US" sz="900" dirty="0" err="1"/>
              <a:t>Rashidy</a:t>
            </a:r>
            <a:r>
              <a:rPr lang="en-US" sz="900" dirty="0"/>
              <a:t>, N., El-</a:t>
            </a:r>
            <a:r>
              <a:rPr lang="en-US" sz="900" dirty="0" err="1"/>
              <a:t>Sappagh</a:t>
            </a:r>
            <a:r>
              <a:rPr lang="en-US" sz="900" dirty="0"/>
              <a:t>, S., Islam, S.R., M. El-</a:t>
            </a:r>
            <a:r>
              <a:rPr lang="en-US" sz="900" dirty="0" err="1"/>
              <a:t>Bakry</a:t>
            </a:r>
            <a:r>
              <a:rPr lang="en-US" sz="900" dirty="0"/>
              <a:t>, H. and </a:t>
            </a:r>
            <a:r>
              <a:rPr lang="en-US" sz="900" dirty="0" err="1"/>
              <a:t>Abdelrazek</a:t>
            </a:r>
            <a:r>
              <a:rPr lang="en-US" sz="900" dirty="0"/>
              <a:t>, S., 2021. Mobile health in remote patient monitoring for chronic diseases: Principles, trends, and challenges. </a:t>
            </a:r>
            <a:r>
              <a:rPr lang="en-US" sz="900" i="1" dirty="0"/>
              <a:t>Diagnostics</a:t>
            </a:r>
            <a:r>
              <a:rPr lang="en-US" sz="900" dirty="0"/>
              <a:t>, </a:t>
            </a:r>
            <a:r>
              <a:rPr lang="en-US" sz="900" i="1" dirty="0"/>
              <a:t>11</a:t>
            </a:r>
            <a:r>
              <a:rPr lang="en-US" sz="900" dirty="0"/>
              <a:t>(4), p.607.</a:t>
            </a:r>
          </a:p>
          <a:p>
            <a:pPr>
              <a:spcBef>
                <a:spcPts val="0"/>
              </a:spcBef>
              <a:spcAft>
                <a:spcPts val="0"/>
              </a:spcAft>
            </a:pPr>
            <a:r>
              <a:rPr lang="en-US" sz="900" dirty="0"/>
              <a:t>Escobar, M., </a:t>
            </a:r>
            <a:r>
              <a:rPr lang="en-US" sz="900" dirty="0" err="1"/>
              <a:t>Jeanneret</a:t>
            </a:r>
            <a:r>
              <a:rPr lang="en-US" sz="900" dirty="0"/>
              <a:t>, G., Bravo-Sánchez, L., Castillo, A., Gómez, C., Valderrama, D., </a:t>
            </a:r>
            <a:r>
              <a:rPr lang="en-US" sz="900" dirty="0" err="1"/>
              <a:t>Roa</a:t>
            </a:r>
            <a:r>
              <a:rPr lang="en-US" sz="900" dirty="0"/>
              <a:t>, M.F., Martínez, J., Madrid-Wolff, J., Cepeda, M. and Guevara-Suarez, M., 2020. Smart pooling: AI-powered COVID-19 testing. </a:t>
            </a:r>
            <a:r>
              <a:rPr lang="en-US" sz="900" i="1" dirty="0" err="1"/>
              <a:t>medrxiv</a:t>
            </a:r>
            <a:r>
              <a:rPr lang="en-US" sz="900" dirty="0"/>
              <a:t>, pp.2020-07.</a:t>
            </a:r>
          </a:p>
          <a:p>
            <a:pPr>
              <a:spcBef>
                <a:spcPts val="0"/>
              </a:spcBef>
              <a:spcAft>
                <a:spcPts val="0"/>
              </a:spcAft>
            </a:pPr>
            <a:r>
              <a:rPr lang="en-US" sz="900" dirty="0"/>
              <a:t>Farias, F.A.C.D., </a:t>
            </a:r>
            <a:r>
              <a:rPr lang="en-US" sz="900" dirty="0" err="1"/>
              <a:t>Dagostini</a:t>
            </a:r>
            <a:r>
              <a:rPr lang="en-US" sz="900" dirty="0"/>
              <a:t>, C.M., </a:t>
            </a:r>
            <a:r>
              <a:rPr lang="en-US" sz="900" dirty="0" err="1"/>
              <a:t>Bicca</a:t>
            </a:r>
            <a:r>
              <a:rPr lang="en-US" sz="900" dirty="0"/>
              <a:t>, Y.D.A., </a:t>
            </a:r>
            <a:r>
              <a:rPr lang="en-US" sz="900" dirty="0" err="1"/>
              <a:t>Falavigna</a:t>
            </a:r>
            <a:r>
              <a:rPr lang="en-US" sz="900" dirty="0"/>
              <a:t>, V.F. and </a:t>
            </a:r>
            <a:r>
              <a:rPr lang="en-US" sz="900" dirty="0" err="1"/>
              <a:t>Falavigna</a:t>
            </a:r>
            <a:r>
              <a:rPr lang="en-US" sz="900" dirty="0"/>
              <a:t>, A., 2020. Remote patient monitoring: a systematic review. </a:t>
            </a:r>
            <a:r>
              <a:rPr lang="en-US" sz="900" i="1" dirty="0"/>
              <a:t>Telemedicine and e-Health</a:t>
            </a:r>
            <a:r>
              <a:rPr lang="en-US" sz="900" dirty="0"/>
              <a:t>, </a:t>
            </a:r>
            <a:r>
              <a:rPr lang="en-US" sz="900" i="1" dirty="0"/>
              <a:t>26</a:t>
            </a:r>
            <a:r>
              <a:rPr lang="en-US" sz="900" dirty="0"/>
              <a:t>(5), pp.576-583.</a:t>
            </a:r>
          </a:p>
          <a:p>
            <a:pPr>
              <a:spcBef>
                <a:spcPts val="0"/>
              </a:spcBef>
              <a:spcAft>
                <a:spcPts val="0"/>
              </a:spcAft>
            </a:pPr>
            <a:r>
              <a:rPr lang="en-US" sz="900" dirty="0"/>
              <a:t>Gandy, K., </a:t>
            </a:r>
            <a:r>
              <a:rPr lang="en-US" sz="900" dirty="0" err="1"/>
              <a:t>Schmaderer</a:t>
            </a:r>
            <a:r>
              <a:rPr lang="en-US" sz="900" dirty="0"/>
              <a:t>, M., </a:t>
            </a:r>
            <a:r>
              <a:rPr lang="en-US" sz="900" dirty="0" err="1"/>
              <a:t>Szema</a:t>
            </a:r>
            <a:r>
              <a:rPr lang="en-US" sz="900" dirty="0"/>
              <a:t>, A., March, C., Topping, M., Song, A., Garcia-Ojeda, M., </a:t>
            </a:r>
            <a:r>
              <a:rPr lang="en-US" sz="900" dirty="0" err="1"/>
              <a:t>Durazo</a:t>
            </a:r>
            <a:r>
              <a:rPr lang="en-US" sz="900" dirty="0"/>
              <a:t>, A., </a:t>
            </a:r>
            <a:r>
              <a:rPr lang="en-US" sz="900" dirty="0" err="1"/>
              <a:t>Domen</a:t>
            </a:r>
            <a:r>
              <a:rPr lang="en-US" sz="900" dirty="0"/>
              <a:t>, J. and </a:t>
            </a:r>
            <a:r>
              <a:rPr lang="en-US" sz="900" dirty="0" err="1"/>
              <a:t>Barach</a:t>
            </a:r>
            <a:r>
              <a:rPr lang="en-US" sz="900" dirty="0"/>
              <a:t>, P., 2021, June. Remote patient monitoring: a promising digital health frontier. In </a:t>
            </a:r>
            <a:r>
              <a:rPr lang="en-US" sz="900" i="1" dirty="0"/>
              <a:t>2021 International Conference on Information and Digital Technologies (IDT)</a:t>
            </a:r>
            <a:r>
              <a:rPr lang="en-US" sz="900" dirty="0"/>
              <a:t> (pp. 297-302). IEEE.</a:t>
            </a:r>
          </a:p>
          <a:p>
            <a:pPr>
              <a:spcBef>
                <a:spcPts val="0"/>
              </a:spcBef>
              <a:spcAft>
                <a:spcPts val="0"/>
              </a:spcAft>
            </a:pPr>
            <a:r>
              <a:rPr lang="en-US" sz="900" dirty="0" err="1"/>
              <a:t>Havrda</a:t>
            </a:r>
            <a:r>
              <a:rPr lang="en-US" sz="900" dirty="0"/>
              <a:t>, M. and </a:t>
            </a:r>
            <a:r>
              <a:rPr lang="en-US" sz="900" dirty="0" err="1"/>
              <a:t>Klocek</a:t>
            </a:r>
            <a:r>
              <a:rPr lang="en-US" sz="900" dirty="0"/>
              <a:t>, A., 2023. Well-being impact assessment of artificial intelligence–A search for causality and proposal for an open platform for well-being impact assessment of AI systems. </a:t>
            </a:r>
            <a:r>
              <a:rPr lang="en-US" sz="900" i="1" dirty="0"/>
              <a:t>Evaluation and Program Planning</a:t>
            </a:r>
            <a:r>
              <a:rPr lang="en-US" sz="900" dirty="0"/>
              <a:t>, </a:t>
            </a:r>
            <a:r>
              <a:rPr lang="en-US" sz="900" i="1" dirty="0"/>
              <a:t>99</a:t>
            </a:r>
            <a:r>
              <a:rPr lang="en-US" sz="900" dirty="0"/>
              <a:t>, p.102294.</a:t>
            </a:r>
          </a:p>
          <a:p>
            <a:pPr>
              <a:spcBef>
                <a:spcPts val="0"/>
              </a:spcBef>
              <a:spcAft>
                <a:spcPts val="0"/>
              </a:spcAft>
            </a:pPr>
            <a:r>
              <a:rPr lang="en-US" sz="900" dirty="0"/>
              <a:t>Hutchings, R., 2020. The impact of Covid-19 on the use of digital technology in the NHS. </a:t>
            </a:r>
            <a:r>
              <a:rPr lang="en-US" sz="900" i="1" dirty="0"/>
              <a:t>Nuffield Trust</a:t>
            </a:r>
            <a:r>
              <a:rPr lang="en-US" sz="900" dirty="0"/>
              <a:t>, </a:t>
            </a:r>
            <a:r>
              <a:rPr lang="en-US" sz="900" i="1" dirty="0"/>
              <a:t>27</a:t>
            </a:r>
            <a:r>
              <a:rPr lang="en-US" sz="900" dirty="0"/>
              <a:t>, pp.2002-2008.</a:t>
            </a:r>
          </a:p>
          <a:p>
            <a:pPr>
              <a:spcBef>
                <a:spcPts val="0"/>
              </a:spcBef>
              <a:spcAft>
                <a:spcPts val="0"/>
              </a:spcAft>
            </a:pPr>
            <a:r>
              <a:rPr lang="en-US" sz="900" dirty="0"/>
              <a:t>Imlach, F., McKinlay, E., Middleton, L., Kennedy, J., Pledger, M., Russell, L., Churchward, M., Cumming, J. and McBride-Henry, K., 2020. Telehealth consultations in general practice during a pandemic lockdown: survey and interviews on patient experiences and preferences. </a:t>
            </a:r>
            <a:r>
              <a:rPr lang="en-US" sz="900" i="1" dirty="0"/>
              <a:t>BMC family practice</a:t>
            </a:r>
            <a:r>
              <a:rPr lang="en-US" sz="900" dirty="0"/>
              <a:t>, </a:t>
            </a:r>
            <a:r>
              <a:rPr lang="en-US" sz="900" i="1" dirty="0"/>
              <a:t>21</a:t>
            </a:r>
            <a:r>
              <a:rPr lang="en-US" sz="900" dirty="0"/>
              <a:t>, pp.1-14.</a:t>
            </a:r>
          </a:p>
          <a:p>
            <a:pPr>
              <a:spcBef>
                <a:spcPts val="0"/>
              </a:spcBef>
              <a:spcAft>
                <a:spcPts val="0"/>
              </a:spcAft>
            </a:pPr>
            <a:r>
              <a:rPr lang="en-US" sz="900" dirty="0"/>
              <a:t>Independent Nurse, 2020. </a:t>
            </a:r>
            <a:r>
              <a:rPr lang="en-US" sz="900" i="1" dirty="0"/>
              <a:t>Remote patient monitoring</a:t>
            </a:r>
            <a:r>
              <a:rPr lang="en-US" sz="900" dirty="0"/>
              <a:t>. [online] Available at: </a:t>
            </a:r>
            <a:r>
              <a:rPr lang="en-US" sz="900" u="sng" dirty="0">
                <a:hlinkClick r:id="rId2"/>
              </a:rPr>
              <a:t>https://www.independentnurse.co.uk/content/professional/remote-patient-monitoring/</a:t>
            </a:r>
            <a:r>
              <a:rPr lang="en-US" sz="900" dirty="0"/>
              <a:t>. Accessed on 11</a:t>
            </a:r>
            <a:r>
              <a:rPr lang="en-US" sz="900" baseline="30000" dirty="0"/>
              <a:t>th</a:t>
            </a:r>
            <a:r>
              <a:rPr lang="en-US" sz="900" dirty="0"/>
              <a:t> November 2023</a:t>
            </a:r>
          </a:p>
          <a:p>
            <a:pPr>
              <a:spcBef>
                <a:spcPts val="0"/>
              </a:spcBef>
              <a:spcAft>
                <a:spcPts val="0"/>
              </a:spcAft>
            </a:pPr>
            <a:r>
              <a:rPr lang="en-US" sz="900" dirty="0" err="1"/>
              <a:t>Kassab</a:t>
            </a:r>
            <a:r>
              <a:rPr lang="en-US" sz="900" dirty="0"/>
              <a:t>, M. and </a:t>
            </a:r>
            <a:r>
              <a:rPr lang="en-US" sz="900" dirty="0" err="1"/>
              <a:t>Destefanis</a:t>
            </a:r>
            <a:r>
              <a:rPr lang="en-US" sz="900" dirty="0"/>
              <a:t>, G., 2021, March. Blockchain and contact tracing applications for covid-19: The opportunity and the challenges. In </a:t>
            </a:r>
            <a:r>
              <a:rPr lang="en-US" sz="900" i="1" dirty="0"/>
              <a:t>2021 IEEE International conference on software analysis, evolution and reengineering (SANER)</a:t>
            </a:r>
            <a:r>
              <a:rPr lang="en-US" sz="900" dirty="0"/>
              <a:t> (pp. 723-730). IEEE.</a:t>
            </a:r>
          </a:p>
          <a:p>
            <a:pPr>
              <a:spcBef>
                <a:spcPts val="0"/>
              </a:spcBef>
              <a:spcAft>
                <a:spcPts val="0"/>
              </a:spcAft>
            </a:pPr>
            <a:r>
              <a:rPr lang="en-US" sz="900" dirty="0" err="1"/>
              <a:t>Kolnick</a:t>
            </a:r>
            <a:r>
              <a:rPr lang="en-US" sz="900" dirty="0"/>
              <a:t>, H.A., Miller, J.E., Dupree, O. and Gualtieri, L., 2021. Design Thinking to Create a Remote Patient Monitoring Platform for Older Adults' Homes. </a:t>
            </a:r>
            <a:r>
              <a:rPr lang="en-US" sz="900" i="1" dirty="0"/>
              <a:t>Online journal of public health informatics</a:t>
            </a:r>
            <a:r>
              <a:rPr lang="en-US" sz="900" dirty="0"/>
              <a:t>, </a:t>
            </a:r>
            <a:r>
              <a:rPr lang="en-US" sz="900" i="1" dirty="0"/>
              <a:t>13</a:t>
            </a:r>
            <a:r>
              <a:rPr lang="en-US" sz="900" dirty="0"/>
              <a:t>(1).</a:t>
            </a:r>
          </a:p>
          <a:p>
            <a:pPr>
              <a:spcBef>
                <a:spcPts val="0"/>
              </a:spcBef>
              <a:spcAft>
                <a:spcPts val="0"/>
              </a:spcAft>
            </a:pPr>
            <a:r>
              <a:rPr lang="en-US" sz="900" dirty="0"/>
              <a:t>Lakshmi, G.J., </a:t>
            </a:r>
            <a:r>
              <a:rPr lang="en-US" sz="900" dirty="0" err="1"/>
              <a:t>Ghonge</a:t>
            </a:r>
            <a:r>
              <a:rPr lang="en-US" sz="900" dirty="0"/>
              <a:t>, M. and Obaid, A.J., 2021. Cloud based </a:t>
            </a:r>
            <a:r>
              <a:rPr lang="en-US" sz="900" dirty="0" err="1"/>
              <a:t>iot</a:t>
            </a:r>
            <a:r>
              <a:rPr lang="en-US" sz="900" dirty="0"/>
              <a:t> smart healthcare system for remote patient monitoring. </a:t>
            </a:r>
            <a:r>
              <a:rPr lang="en-US" sz="900" i="1" dirty="0"/>
              <a:t>EAI Endorsed Transactions on Pervasive Health and Technology</a:t>
            </a:r>
            <a:r>
              <a:rPr lang="en-US" sz="900" dirty="0"/>
              <a:t>, </a:t>
            </a:r>
            <a:r>
              <a:rPr lang="en-US" sz="900" i="1" dirty="0"/>
              <a:t>7</a:t>
            </a:r>
            <a:r>
              <a:rPr lang="en-US" sz="900" dirty="0"/>
              <a:t>(28), pp.e4-e4.</a:t>
            </a:r>
          </a:p>
          <a:p>
            <a:pPr>
              <a:spcBef>
                <a:spcPts val="0"/>
              </a:spcBef>
              <a:spcAft>
                <a:spcPts val="0"/>
              </a:spcAft>
            </a:pPr>
            <a:r>
              <a:rPr lang="en-US" sz="900" dirty="0" err="1"/>
              <a:t>Megnin-Viggars</a:t>
            </a:r>
            <a:r>
              <a:rPr lang="en-US" sz="900" dirty="0"/>
              <a:t>, O., Carter, P., Meléndez-Torres, G.J., Weston, D. and Rubin, G.J., 2020. Facilitators and barriers to engagement with contact tracing during infectious disease outbreaks: A rapid review of the evidence. </a:t>
            </a:r>
            <a:r>
              <a:rPr lang="en-US" sz="900" i="1" dirty="0" err="1"/>
              <a:t>PloS</a:t>
            </a:r>
            <a:r>
              <a:rPr lang="en-US" sz="900" i="1" dirty="0"/>
              <a:t> one</a:t>
            </a:r>
            <a:r>
              <a:rPr lang="en-US" sz="900" dirty="0"/>
              <a:t>, </a:t>
            </a:r>
            <a:r>
              <a:rPr lang="en-US" sz="900" i="1" dirty="0"/>
              <a:t>15</a:t>
            </a:r>
            <a:r>
              <a:rPr lang="en-US" sz="900" dirty="0"/>
              <a:t>(10), p.e0241473.</a:t>
            </a:r>
          </a:p>
          <a:p>
            <a:pPr>
              <a:spcBef>
                <a:spcPts val="0"/>
              </a:spcBef>
              <a:spcAft>
                <a:spcPts val="0"/>
              </a:spcAft>
            </a:pPr>
            <a:r>
              <a:rPr lang="en-US" sz="900" dirty="0"/>
              <a:t>Muller, A.E., </a:t>
            </a:r>
            <a:r>
              <a:rPr lang="en-US" sz="900" dirty="0" err="1"/>
              <a:t>Ormstad</a:t>
            </a:r>
            <a:r>
              <a:rPr lang="en-US" sz="900" dirty="0"/>
              <a:t>, S.S., Jardim, P., Johansen, T.B. and Berg, R., 2020. Managing chronic illnesses with remote patient monitoring in primary health care.</a:t>
            </a:r>
          </a:p>
        </p:txBody>
      </p:sp>
    </p:spTree>
    <p:extLst>
      <p:ext uri="{BB962C8B-B14F-4D97-AF65-F5344CB8AC3E}">
        <p14:creationId xmlns:p14="http://schemas.microsoft.com/office/powerpoint/2010/main" val="964551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BEE36-DEAC-4AF7-AD51-738243BBB5B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27DDBFA-9EA0-4213-9B12-8BCD55AA2055}"/>
              </a:ext>
            </a:extLst>
          </p:cNvPr>
          <p:cNvSpPr>
            <a:spLocks noGrp="1"/>
          </p:cNvSpPr>
          <p:nvPr>
            <p:ph idx="1"/>
          </p:nvPr>
        </p:nvSpPr>
        <p:spPr>
          <a:xfrm>
            <a:off x="355600" y="1745352"/>
            <a:ext cx="11480800" cy="5142044"/>
          </a:xfrm>
        </p:spPr>
        <p:txBody>
          <a:bodyPr>
            <a:normAutofit/>
          </a:bodyPr>
          <a:lstStyle/>
          <a:p>
            <a:pPr>
              <a:spcBef>
                <a:spcPts val="0"/>
              </a:spcBef>
              <a:spcAft>
                <a:spcPts val="0"/>
              </a:spcAft>
            </a:pPr>
            <a:r>
              <a:rPr lang="en-US" sz="1000" dirty="0"/>
              <a:t>Ndiaye, M., </a:t>
            </a:r>
            <a:r>
              <a:rPr lang="en-US" sz="1000" dirty="0" err="1"/>
              <a:t>Oyewobi</a:t>
            </a:r>
            <a:r>
              <a:rPr lang="en-US" sz="1000" dirty="0"/>
              <a:t>, S.S., Abu-Mahfouz, A.M., Hancke, G.P., </a:t>
            </a:r>
            <a:r>
              <a:rPr lang="en-US" sz="1000" dirty="0" err="1"/>
              <a:t>Kurien</a:t>
            </a:r>
            <a:r>
              <a:rPr lang="en-US" sz="1000" dirty="0"/>
              <a:t>, A.M. and </a:t>
            </a:r>
            <a:r>
              <a:rPr lang="en-US" sz="1000" dirty="0" err="1"/>
              <a:t>Djouani</a:t>
            </a:r>
            <a:r>
              <a:rPr lang="en-US" sz="1000" dirty="0"/>
              <a:t>, K., 2020. IoT in the wake of COVID-19: A survey on contributions, challenges and evolution. </a:t>
            </a:r>
            <a:r>
              <a:rPr lang="en-US" sz="1000" i="1" dirty="0" err="1"/>
              <a:t>Ieee</a:t>
            </a:r>
            <a:r>
              <a:rPr lang="en-US" sz="1000" i="1" dirty="0"/>
              <a:t> Access</a:t>
            </a:r>
            <a:r>
              <a:rPr lang="en-US" sz="1000" dirty="0"/>
              <a:t>, </a:t>
            </a:r>
            <a:r>
              <a:rPr lang="en-US" sz="1000" i="1" dirty="0"/>
              <a:t>8</a:t>
            </a:r>
            <a:r>
              <a:rPr lang="en-US" sz="1000" dirty="0"/>
              <a:t>, pp.186821-186839.</a:t>
            </a:r>
          </a:p>
          <a:p>
            <a:pPr>
              <a:spcBef>
                <a:spcPts val="0"/>
              </a:spcBef>
              <a:spcAft>
                <a:spcPts val="0"/>
              </a:spcAft>
            </a:pPr>
            <a:r>
              <a:rPr lang="en-US" sz="1000" dirty="0"/>
              <a:t>NHS Digital, 2023. </a:t>
            </a:r>
            <a:r>
              <a:rPr lang="en-US" sz="1000" i="1" dirty="0"/>
              <a:t>GP Connect</a:t>
            </a:r>
            <a:r>
              <a:rPr lang="en-US" sz="1000" dirty="0"/>
              <a:t>. [online] Available at: </a:t>
            </a:r>
            <a:r>
              <a:rPr lang="en-US" sz="1000" u="sng" dirty="0">
                <a:hlinkClick r:id="rId2"/>
              </a:rPr>
              <a:t>https://digital.nhs.uk/services/gp-connect</a:t>
            </a:r>
            <a:r>
              <a:rPr lang="en-US" sz="1000" dirty="0"/>
              <a:t>. Accessed on 11</a:t>
            </a:r>
            <a:r>
              <a:rPr lang="en-US" sz="1000" baseline="30000" dirty="0"/>
              <a:t>th</a:t>
            </a:r>
            <a:r>
              <a:rPr lang="en-US" sz="1000" dirty="0"/>
              <a:t> November 2023</a:t>
            </a:r>
          </a:p>
          <a:p>
            <a:pPr>
              <a:spcBef>
                <a:spcPts val="0"/>
              </a:spcBef>
              <a:spcAft>
                <a:spcPts val="0"/>
              </a:spcAft>
            </a:pPr>
            <a:r>
              <a:rPr lang="en-US" sz="1000" dirty="0"/>
              <a:t>NHS England (2022)</a:t>
            </a:r>
            <a:r>
              <a:rPr lang="en-US" sz="1000" i="1" dirty="0"/>
              <a:t> NHS launches NHS 111 online campaign ahead of winter</a:t>
            </a:r>
            <a:r>
              <a:rPr lang="en-US" sz="1000" dirty="0"/>
              <a:t>. [online] Available at: </a:t>
            </a:r>
            <a:r>
              <a:rPr lang="en-US" sz="1000" u="sng" dirty="0">
                <a:hlinkClick r:id="rId3"/>
              </a:rPr>
              <a:t>https://www.england.nhs.uk/2022/11/nhs-launches-nhs-111-online-campaign-ahead-of-winter/</a:t>
            </a:r>
            <a:r>
              <a:rPr lang="en-US" sz="1000" dirty="0"/>
              <a:t>. Accessed on 11</a:t>
            </a:r>
            <a:r>
              <a:rPr lang="en-US" sz="1000" baseline="30000" dirty="0"/>
              <a:t>th</a:t>
            </a:r>
            <a:r>
              <a:rPr lang="en-US" sz="1000" dirty="0"/>
              <a:t> November 2023</a:t>
            </a:r>
          </a:p>
          <a:p>
            <a:pPr>
              <a:spcBef>
                <a:spcPts val="0"/>
              </a:spcBef>
              <a:spcAft>
                <a:spcPts val="0"/>
              </a:spcAft>
            </a:pPr>
            <a:r>
              <a:rPr lang="en-US" sz="1000" dirty="0"/>
              <a:t>NHS England</a:t>
            </a:r>
            <a:r>
              <a:rPr lang="en-US" sz="1000" i="1" dirty="0"/>
              <a:t> (2023</a:t>
            </a:r>
            <a:r>
              <a:rPr lang="en-US" sz="1000" dirty="0"/>
              <a:t>) </a:t>
            </a:r>
            <a:r>
              <a:rPr lang="en-US" sz="1000" i="1" dirty="0"/>
              <a:t>COVID-19 advice and services</a:t>
            </a:r>
            <a:r>
              <a:rPr lang="en-US" sz="1000" dirty="0"/>
              <a:t>. [online] nhs.uk. Available at: </a:t>
            </a:r>
            <a:r>
              <a:rPr lang="en-US" sz="1000" u="sng" dirty="0">
                <a:hlinkClick r:id="rId4"/>
              </a:rPr>
              <a:t>https://www.nhs.uk/covid-19-advice-and-services/</a:t>
            </a:r>
            <a:r>
              <a:rPr lang="en-US" sz="1000" dirty="0"/>
              <a:t>. Accessed on 11</a:t>
            </a:r>
            <a:r>
              <a:rPr lang="en-US" sz="1000" baseline="30000" dirty="0"/>
              <a:t>th</a:t>
            </a:r>
            <a:r>
              <a:rPr lang="en-US" sz="1000" dirty="0"/>
              <a:t> November 2023</a:t>
            </a:r>
          </a:p>
          <a:p>
            <a:pPr>
              <a:spcBef>
                <a:spcPts val="0"/>
              </a:spcBef>
              <a:spcAft>
                <a:spcPts val="0"/>
              </a:spcAft>
            </a:pPr>
            <a:r>
              <a:rPr lang="en-US" sz="1000" dirty="0" err="1"/>
              <a:t>Osmanlliu</a:t>
            </a:r>
            <a:r>
              <a:rPr lang="en-US" sz="1000" dirty="0"/>
              <a:t>, E., </a:t>
            </a:r>
            <a:r>
              <a:rPr lang="en-US" sz="1000" dirty="0" err="1"/>
              <a:t>Rafie</a:t>
            </a:r>
            <a:r>
              <a:rPr lang="en-US" sz="1000" dirty="0"/>
              <a:t>, E., </a:t>
            </a:r>
            <a:r>
              <a:rPr lang="en-US" sz="1000" dirty="0" err="1"/>
              <a:t>Bédard</a:t>
            </a:r>
            <a:r>
              <a:rPr lang="en-US" sz="1000" dirty="0"/>
              <a:t>, S., Paquette, J., Gore, G. and </a:t>
            </a:r>
            <a:r>
              <a:rPr lang="en-US" sz="1000" dirty="0" err="1"/>
              <a:t>Pomey</a:t>
            </a:r>
            <a:r>
              <a:rPr lang="en-US" sz="1000" dirty="0"/>
              <a:t>, M.P., 2021. Considerations for the design and implementation of COVID-19 contact tracing apps: scoping review. </a:t>
            </a:r>
            <a:r>
              <a:rPr lang="en-US" sz="1000" i="1" dirty="0"/>
              <a:t>JMIR mHealth and </a:t>
            </a:r>
            <a:r>
              <a:rPr lang="en-US" sz="1000" i="1" dirty="0" err="1"/>
              <a:t>uHealth</a:t>
            </a:r>
            <a:r>
              <a:rPr lang="en-US" sz="1000" dirty="0"/>
              <a:t>, </a:t>
            </a:r>
            <a:r>
              <a:rPr lang="en-US" sz="1000" i="1" dirty="0"/>
              <a:t>9</a:t>
            </a:r>
            <a:r>
              <a:rPr lang="en-US" sz="1000" dirty="0"/>
              <a:t>(6), p.e27102.</a:t>
            </a:r>
          </a:p>
          <a:p>
            <a:pPr>
              <a:spcBef>
                <a:spcPts val="0"/>
              </a:spcBef>
              <a:spcAft>
                <a:spcPts val="0"/>
              </a:spcAft>
            </a:pPr>
            <a:r>
              <a:rPr lang="en-US" sz="1000" dirty="0"/>
              <a:t>Pepper, C., Reyes-Cruz, G., Pena, A.R., </a:t>
            </a:r>
            <a:r>
              <a:rPr lang="en-US" sz="1000" dirty="0" err="1"/>
              <a:t>Dowthwaite</a:t>
            </a:r>
            <a:r>
              <a:rPr lang="en-US" sz="1000" dirty="0"/>
              <a:t>, L., Babbage, C.M., Wagner, H., </a:t>
            </a:r>
            <a:r>
              <a:rPr lang="en-US" sz="1000" dirty="0" err="1"/>
              <a:t>Nichele</a:t>
            </a:r>
            <a:r>
              <a:rPr lang="en-US" sz="1000" dirty="0"/>
              <a:t>, E. and Fischer, J.E., 2022. Understanding trust and changes in use after a year with the NHS COVID-19 contact tracing app in the United Kingdom: Longitudinal mixed methods study. </a:t>
            </a:r>
            <a:r>
              <a:rPr lang="en-US" sz="1000" i="1" dirty="0"/>
              <a:t>Journal of Medical Internet Research</a:t>
            </a:r>
            <a:r>
              <a:rPr lang="en-US" sz="1000" dirty="0"/>
              <a:t>, </a:t>
            </a:r>
            <a:r>
              <a:rPr lang="en-US" sz="1000" i="1" dirty="0"/>
              <a:t>24</a:t>
            </a:r>
            <a:r>
              <a:rPr lang="en-US" sz="1000" dirty="0"/>
              <a:t>(10), p.e40558.</a:t>
            </a:r>
          </a:p>
          <a:p>
            <a:pPr>
              <a:spcBef>
                <a:spcPts val="0"/>
              </a:spcBef>
              <a:spcAft>
                <a:spcPts val="0"/>
              </a:spcAft>
            </a:pPr>
            <a:r>
              <a:rPr lang="en-US" sz="1000" dirty="0" err="1"/>
              <a:t>Ponnusamy</a:t>
            </a:r>
            <a:r>
              <a:rPr lang="en-US" sz="1000" dirty="0"/>
              <a:t>, V., Vasuki, A., Clement, J.C. and Eswaran, P., 2022. AI‐Driven Information and Communication Technologies, Services, and Applications for Next‐Generation Healthcare System. </a:t>
            </a:r>
            <a:r>
              <a:rPr lang="en-US" sz="1000" i="1" dirty="0"/>
              <a:t>Smart Systems for Industrial Applications</a:t>
            </a:r>
            <a:r>
              <a:rPr lang="en-US" sz="1000" dirty="0"/>
              <a:t>, pp.1-32.</a:t>
            </a:r>
          </a:p>
          <a:p>
            <a:pPr>
              <a:spcBef>
                <a:spcPts val="0"/>
              </a:spcBef>
              <a:spcAft>
                <a:spcPts val="0"/>
              </a:spcAft>
            </a:pPr>
            <a:r>
              <a:rPr lang="en-US" sz="1000" dirty="0" err="1"/>
              <a:t>Roblyer</a:t>
            </a:r>
            <a:r>
              <a:rPr lang="en-US" sz="1000" dirty="0"/>
              <a:t>, D.M., 2020. Perspective on the increasing role of optical wearables and remote patient monitoring in the COVID-19 era and beyond. </a:t>
            </a:r>
            <a:r>
              <a:rPr lang="en-US" sz="1000" i="1" dirty="0"/>
              <a:t>Journal of biomedical optics</a:t>
            </a:r>
            <a:r>
              <a:rPr lang="en-US" sz="1000" dirty="0"/>
              <a:t>, </a:t>
            </a:r>
            <a:r>
              <a:rPr lang="en-US" sz="1000" i="1" dirty="0"/>
              <a:t>25</a:t>
            </a:r>
            <a:r>
              <a:rPr lang="en-US" sz="1000" dirty="0"/>
              <a:t>(10), p.102703.</a:t>
            </a:r>
          </a:p>
          <a:p>
            <a:pPr>
              <a:spcBef>
                <a:spcPts val="0"/>
              </a:spcBef>
              <a:spcAft>
                <a:spcPts val="0"/>
              </a:spcAft>
            </a:pPr>
            <a:r>
              <a:rPr lang="en-US" sz="1000" dirty="0"/>
              <a:t>Rowe, F., 2020. Contact tracing apps and values dilemmas: A privacy paradox in a neo-liberal world. </a:t>
            </a:r>
            <a:r>
              <a:rPr lang="en-US" sz="1000" i="1" dirty="0"/>
              <a:t>International Journal of Information Management</a:t>
            </a:r>
            <a:r>
              <a:rPr lang="en-US" sz="1000" dirty="0"/>
              <a:t>, </a:t>
            </a:r>
            <a:r>
              <a:rPr lang="en-US" sz="1000" i="1" dirty="0"/>
              <a:t>55</a:t>
            </a:r>
            <a:r>
              <a:rPr lang="en-US" sz="1000" dirty="0"/>
              <a:t>, p.102178.</a:t>
            </a:r>
          </a:p>
          <a:p>
            <a:pPr>
              <a:spcBef>
                <a:spcPts val="0"/>
              </a:spcBef>
              <a:spcAft>
                <a:spcPts val="0"/>
              </a:spcAft>
            </a:pPr>
            <a:r>
              <a:rPr lang="en-US" sz="1000" dirty="0"/>
              <a:t>Samuel, G., </a:t>
            </a:r>
            <a:r>
              <a:rPr lang="en-US" sz="1000" dirty="0" err="1"/>
              <a:t>Lucivero</a:t>
            </a:r>
            <a:r>
              <a:rPr lang="en-US" sz="1000" dirty="0"/>
              <a:t>, F., Johnson, S. and </a:t>
            </a:r>
            <a:r>
              <a:rPr lang="en-US" sz="1000" dirty="0" err="1"/>
              <a:t>Diedericks</a:t>
            </a:r>
            <a:r>
              <a:rPr lang="en-US" sz="1000" dirty="0"/>
              <a:t>, H., 2021. Ecologies of public trust: The NHS COVID-19 contact tracing app. </a:t>
            </a:r>
            <a:r>
              <a:rPr lang="en-US" sz="1000" i="1" dirty="0"/>
              <a:t>Journal of bioethical inquiry</a:t>
            </a:r>
            <a:r>
              <a:rPr lang="en-US" sz="1000" dirty="0"/>
              <a:t>, pp.1-14.</a:t>
            </a:r>
          </a:p>
          <a:p>
            <a:pPr>
              <a:spcBef>
                <a:spcPts val="0"/>
              </a:spcBef>
              <a:spcAft>
                <a:spcPts val="0"/>
              </a:spcAft>
            </a:pPr>
            <a:r>
              <a:rPr lang="en-US" sz="1000" dirty="0" err="1"/>
              <a:t>Shaheen</a:t>
            </a:r>
            <a:r>
              <a:rPr lang="en-US" sz="1000" dirty="0"/>
              <a:t>, M.Y., 2021. Applications of Artificial Intelligence (AI) in healthcare: A review. </a:t>
            </a:r>
            <a:r>
              <a:rPr lang="en-US" sz="1000" i="1" dirty="0" err="1"/>
              <a:t>ScienceOpen</a:t>
            </a:r>
            <a:r>
              <a:rPr lang="en-US" sz="1000" i="1" dirty="0"/>
              <a:t> Preprints</a:t>
            </a:r>
            <a:r>
              <a:rPr lang="en-US" sz="1000" dirty="0"/>
              <a:t>.</a:t>
            </a:r>
          </a:p>
          <a:p>
            <a:pPr>
              <a:spcBef>
                <a:spcPts val="0"/>
              </a:spcBef>
              <a:spcAft>
                <a:spcPts val="0"/>
              </a:spcAft>
            </a:pPr>
            <a:r>
              <a:rPr lang="en-US" sz="1000" dirty="0" err="1"/>
              <a:t>Sowmiya</a:t>
            </a:r>
            <a:r>
              <a:rPr lang="en-US" sz="1000" dirty="0"/>
              <a:t>, B., </a:t>
            </a:r>
            <a:r>
              <a:rPr lang="en-US" sz="1000" dirty="0" err="1"/>
              <a:t>Abhijith</a:t>
            </a:r>
            <a:r>
              <a:rPr lang="en-US" sz="1000" dirty="0"/>
              <a:t>, V.S., </a:t>
            </a:r>
            <a:r>
              <a:rPr lang="en-US" sz="1000" dirty="0" err="1"/>
              <a:t>Sudersan</a:t>
            </a:r>
            <a:r>
              <a:rPr lang="en-US" sz="1000" dirty="0"/>
              <a:t>, S., Sakthi Jaya Sundar, R., </a:t>
            </a:r>
            <a:r>
              <a:rPr lang="en-US" sz="1000" dirty="0" err="1"/>
              <a:t>Thangavel</a:t>
            </a:r>
            <a:r>
              <a:rPr lang="en-US" sz="1000" dirty="0"/>
              <a:t>, M. and Varalakshmi, P., 2021. A survey on security and privacy issues in contact tracing application of COVID-19. </a:t>
            </a:r>
            <a:r>
              <a:rPr lang="en-US" sz="1000" i="1" dirty="0"/>
              <a:t>SN computer science</a:t>
            </a:r>
            <a:r>
              <a:rPr lang="en-US" sz="1000" dirty="0"/>
              <a:t>, </a:t>
            </a:r>
            <a:r>
              <a:rPr lang="en-US" sz="1000" i="1" dirty="0"/>
              <a:t>2</a:t>
            </a:r>
            <a:r>
              <a:rPr lang="en-US" sz="1000" dirty="0"/>
              <a:t>, pp.1-11.</a:t>
            </a:r>
          </a:p>
          <a:p>
            <a:pPr>
              <a:spcBef>
                <a:spcPts val="0"/>
              </a:spcBef>
              <a:spcAft>
                <a:spcPts val="0"/>
              </a:spcAft>
            </a:pPr>
            <a:r>
              <a:rPr lang="en-US" sz="1000" dirty="0"/>
              <a:t>Tan, A.J., </a:t>
            </a:r>
            <a:r>
              <a:rPr lang="en-US" sz="1000" dirty="0" err="1"/>
              <a:t>Rusli</a:t>
            </a:r>
            <a:r>
              <a:rPr lang="en-US" sz="1000" dirty="0"/>
              <a:t>, K.D., McKenna, L., Tan, L.L. and </a:t>
            </a:r>
            <a:r>
              <a:rPr lang="en-US" sz="1000" dirty="0" err="1"/>
              <a:t>Liaw</a:t>
            </a:r>
            <a:r>
              <a:rPr lang="en-US" sz="1000" dirty="0"/>
              <a:t>, S.Y., 2021. Telemedicine experiences and perspectives of healthcare providers in long-term care: A scoping review. </a:t>
            </a:r>
            <a:r>
              <a:rPr lang="en-US" sz="1000" i="1" dirty="0"/>
              <a:t>Journal of telemedicine and telecare</a:t>
            </a:r>
            <a:r>
              <a:rPr lang="en-US" sz="1000" dirty="0"/>
              <a:t>, p.1357633X211049206.</a:t>
            </a:r>
          </a:p>
          <a:p>
            <a:pPr>
              <a:spcBef>
                <a:spcPts val="0"/>
              </a:spcBef>
              <a:spcAft>
                <a:spcPts val="0"/>
              </a:spcAft>
            </a:pPr>
            <a:r>
              <a:rPr lang="en-US" sz="1000" dirty="0"/>
              <a:t>Thomas, E.E., Haydon, H.M., Mehrotra, A., Caffery, L.J., </a:t>
            </a:r>
            <a:r>
              <a:rPr lang="en-US" sz="1000" dirty="0" err="1"/>
              <a:t>Snoswell</a:t>
            </a:r>
            <a:r>
              <a:rPr lang="en-US" sz="1000" dirty="0"/>
              <a:t>, C.L., Banbury, A. and Smith, A.C., 2022. Building on the momentum: sustaining telehealth beyond COVID-19. </a:t>
            </a:r>
            <a:r>
              <a:rPr lang="en-US" sz="1000" i="1" dirty="0"/>
              <a:t>Journal of telemedicine and telecare</a:t>
            </a:r>
            <a:r>
              <a:rPr lang="en-US" sz="1000" dirty="0"/>
              <a:t>, </a:t>
            </a:r>
            <a:r>
              <a:rPr lang="en-US" sz="1000" i="1" dirty="0"/>
              <a:t>28</a:t>
            </a:r>
            <a:r>
              <a:rPr lang="en-US" sz="1000" dirty="0"/>
              <a:t>(4), pp.301-308.</a:t>
            </a:r>
          </a:p>
          <a:p>
            <a:pPr>
              <a:spcBef>
                <a:spcPts val="0"/>
              </a:spcBef>
              <a:spcAft>
                <a:spcPts val="0"/>
              </a:spcAft>
            </a:pPr>
            <a:r>
              <a:rPr lang="en-US" sz="1000" dirty="0"/>
              <a:t>Thomas, E.E., Taylor, M.L., Banbury, A., </a:t>
            </a:r>
            <a:r>
              <a:rPr lang="en-US" sz="1000" dirty="0" err="1"/>
              <a:t>Snoswell</a:t>
            </a:r>
            <a:r>
              <a:rPr lang="en-US" sz="1000" dirty="0"/>
              <a:t>, C.L., Haydon, H.M., </a:t>
            </a:r>
            <a:r>
              <a:rPr lang="en-US" sz="1000" dirty="0" err="1"/>
              <a:t>Rejas</a:t>
            </a:r>
            <a:r>
              <a:rPr lang="en-US" sz="1000" dirty="0"/>
              <a:t>, V.M.G., Smith, A.C. and Caffery, L.J., 2021. Factors influencing the effectiveness of remote patient monitoring interventions: a realist review. </a:t>
            </a:r>
            <a:r>
              <a:rPr lang="en-US" sz="1000" i="1" dirty="0"/>
              <a:t>BMJ open</a:t>
            </a:r>
            <a:r>
              <a:rPr lang="en-US" sz="1000" dirty="0"/>
              <a:t>, </a:t>
            </a:r>
            <a:r>
              <a:rPr lang="en-US" sz="1000" i="1" dirty="0"/>
              <a:t>11</a:t>
            </a:r>
            <a:r>
              <a:rPr lang="en-US" sz="1000" dirty="0"/>
              <a:t>(8), p.e051844.</a:t>
            </a:r>
          </a:p>
          <a:p>
            <a:pPr>
              <a:spcBef>
                <a:spcPts val="0"/>
              </a:spcBef>
              <a:spcAft>
                <a:spcPts val="0"/>
              </a:spcAft>
            </a:pPr>
            <a:r>
              <a:rPr lang="en-US" sz="1000" dirty="0"/>
              <a:t>Tran, C.D. and Nguyen, T.T., 2021. Health vs. privacy? The risk-risk tradeoff in using COVID-19 contact-tracing apps. </a:t>
            </a:r>
            <a:r>
              <a:rPr lang="en-US" sz="1000" i="1" dirty="0"/>
              <a:t>Technology in Society</a:t>
            </a:r>
            <a:r>
              <a:rPr lang="en-US" sz="1000" dirty="0"/>
              <a:t>, </a:t>
            </a:r>
            <a:r>
              <a:rPr lang="en-US" sz="1000" i="1" dirty="0"/>
              <a:t>67</a:t>
            </a:r>
            <a:r>
              <a:rPr lang="en-US" sz="1000" dirty="0"/>
              <a:t>, p.101755.</a:t>
            </a:r>
          </a:p>
          <a:p>
            <a:pPr>
              <a:spcBef>
                <a:spcPts val="0"/>
              </a:spcBef>
              <a:spcAft>
                <a:spcPts val="0"/>
              </a:spcAft>
            </a:pPr>
            <a:r>
              <a:rPr lang="en-US" sz="1000" dirty="0" err="1"/>
              <a:t>Vimalananda</a:t>
            </a:r>
            <a:r>
              <a:rPr lang="en-US" sz="1000" dirty="0"/>
              <a:t>, V.G., Brito, J.P., Eiland, L.A., Lal, R.A., </a:t>
            </a:r>
            <a:r>
              <a:rPr lang="en-US" sz="1000" dirty="0" err="1"/>
              <a:t>Maraka</a:t>
            </a:r>
            <a:r>
              <a:rPr lang="en-US" sz="1000" dirty="0"/>
              <a:t>, S., McDonnell, M.E., </a:t>
            </a:r>
            <a:r>
              <a:rPr lang="en-US" sz="1000" dirty="0" err="1"/>
              <a:t>Narla</a:t>
            </a:r>
            <a:r>
              <a:rPr lang="en-US" sz="1000" dirty="0"/>
              <a:t>, R.R., Roth, M.Y. and </a:t>
            </a:r>
            <a:r>
              <a:rPr lang="en-US" sz="1000" dirty="0" err="1"/>
              <a:t>Crossen</a:t>
            </a:r>
            <a:r>
              <a:rPr lang="en-US" sz="1000" dirty="0"/>
              <a:t>, S.S., 2022. Appropriate use of telehealth visits in endocrinology: policy perspective of the endocrine society. </a:t>
            </a:r>
            <a:r>
              <a:rPr lang="en-US" sz="1000" i="1" dirty="0"/>
              <a:t>The Journal of Clinical Endocrinology &amp; Metabolism</a:t>
            </a:r>
            <a:r>
              <a:rPr lang="en-US" sz="1000" dirty="0"/>
              <a:t>, </a:t>
            </a:r>
            <a:r>
              <a:rPr lang="en-US" sz="1000" i="1" dirty="0"/>
              <a:t>107</a:t>
            </a:r>
            <a:r>
              <a:rPr lang="en-US" sz="1000" dirty="0"/>
              <a:t>(11), pp.2953-2962.</a:t>
            </a:r>
          </a:p>
          <a:p>
            <a:pPr>
              <a:spcBef>
                <a:spcPts val="0"/>
              </a:spcBef>
              <a:spcAft>
                <a:spcPts val="0"/>
              </a:spcAft>
            </a:pPr>
            <a:r>
              <a:rPr lang="en-US" sz="1000" dirty="0"/>
              <a:t>World Health Organization, 2021. Online global consultation on contact tracing for COVID-19, 9-11 June 2020.</a:t>
            </a:r>
          </a:p>
          <a:p>
            <a:pPr>
              <a:spcBef>
                <a:spcPts val="0"/>
              </a:spcBef>
              <a:spcAft>
                <a:spcPts val="0"/>
              </a:spcAft>
            </a:pPr>
            <a:r>
              <a:rPr lang="en-US" sz="1000" dirty="0" err="1"/>
              <a:t>Zewail</a:t>
            </a:r>
            <a:r>
              <a:rPr lang="en-US" sz="1000" dirty="0"/>
              <a:t>, A. and Saber, S., 2023. AI-Powered Analytics in Healthcare: Enhancing Decision-Making and Efficiency. </a:t>
            </a:r>
            <a:r>
              <a:rPr lang="en-US" sz="1000" i="1" dirty="0"/>
              <a:t>International Journal of Applied Health Care Analytics</a:t>
            </a:r>
            <a:r>
              <a:rPr lang="en-US" sz="1000" dirty="0"/>
              <a:t>, </a:t>
            </a:r>
            <a:r>
              <a:rPr lang="en-US" sz="1000" i="1" dirty="0"/>
              <a:t>8</a:t>
            </a:r>
            <a:r>
              <a:rPr lang="en-US" sz="1000" dirty="0"/>
              <a:t>(5), pp.1-16.</a:t>
            </a:r>
          </a:p>
        </p:txBody>
      </p:sp>
    </p:spTree>
    <p:extLst>
      <p:ext uri="{BB962C8B-B14F-4D97-AF65-F5344CB8AC3E}">
        <p14:creationId xmlns:p14="http://schemas.microsoft.com/office/powerpoint/2010/main" val="423295800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0</TotalTime>
  <Words>5652</Words>
  <Application>Microsoft Office PowerPoint</Application>
  <PresentationFormat>Widescreen</PresentationFormat>
  <Paragraphs>181</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Gill Sans MT</vt:lpstr>
      <vt:lpstr>Times New Roman</vt:lpstr>
      <vt:lpstr>Wingdings</vt:lpstr>
      <vt:lpstr>Wingdings 2</vt:lpstr>
      <vt:lpstr>Dividend</vt:lpstr>
      <vt:lpstr>digital innovations Transforming Communities Post-COVID-19</vt:lpstr>
      <vt:lpstr>Introduction</vt:lpstr>
      <vt:lpstr>Telehealth and Telemedicine</vt:lpstr>
      <vt:lpstr>Telehealth and Telemedicine (Cont…)</vt:lpstr>
      <vt:lpstr>Contact Tracing Apps</vt:lpstr>
      <vt:lpstr>Contact Tracing Apps (Cont…)</vt:lpstr>
      <vt:lpstr>Remote Patient Monitoring (RPM) Systems</vt:lpstr>
      <vt:lpstr>Remote Patient Monitoring Systems(Cont…)</vt:lpstr>
      <vt:lpstr>AI-Powered Diagnostic Tools</vt:lpstr>
      <vt:lpstr>AI-Powered Diagnostic Tools (Cont…)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2023-11-11T09:31:23Z</dcterms:created>
  <dcterms:modified xsi:type="dcterms:W3CDTF">2023-11-20T00:40:30Z</dcterms:modified>
</cp:coreProperties>
</file>