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339" r:id="rId2"/>
    <p:sldId id="284" r:id="rId3"/>
    <p:sldId id="287" r:id="rId4"/>
    <p:sldId id="285" r:id="rId5"/>
    <p:sldId id="325" r:id="rId6"/>
    <p:sldId id="326" r:id="rId7"/>
    <p:sldId id="330" r:id="rId8"/>
    <p:sldId id="303" r:id="rId9"/>
    <p:sldId id="302" r:id="rId10"/>
    <p:sldId id="319" r:id="rId11"/>
    <p:sldId id="301" r:id="rId12"/>
    <p:sldId id="327" r:id="rId13"/>
    <p:sldId id="322" r:id="rId14"/>
    <p:sldId id="304" r:id="rId15"/>
    <p:sldId id="323" r:id="rId16"/>
    <p:sldId id="305" r:id="rId17"/>
    <p:sldId id="329" r:id="rId18"/>
    <p:sldId id="317" r:id="rId19"/>
    <p:sldId id="328" r:id="rId20"/>
    <p:sldId id="306" r:id="rId21"/>
    <p:sldId id="318" r:id="rId22"/>
    <p:sldId id="307" r:id="rId23"/>
    <p:sldId id="321" r:id="rId24"/>
    <p:sldId id="320" r:id="rId25"/>
    <p:sldId id="260" r:id="rId26"/>
    <p:sldId id="308" r:id="rId27"/>
    <p:sldId id="309" r:id="rId28"/>
    <p:sldId id="312" r:id="rId29"/>
    <p:sldId id="333" r:id="rId30"/>
    <p:sldId id="310" r:id="rId31"/>
    <p:sldId id="313" r:id="rId32"/>
    <p:sldId id="337" r:id="rId33"/>
    <p:sldId id="331" r:id="rId34"/>
    <p:sldId id="334" r:id="rId35"/>
    <p:sldId id="324" r:id="rId36"/>
    <p:sldId id="314" r:id="rId37"/>
    <p:sldId id="335" r:id="rId38"/>
    <p:sldId id="315" r:id="rId39"/>
    <p:sldId id="336" r:id="rId40"/>
    <p:sldId id="316" r:id="rId41"/>
    <p:sldId id="338" r:id="rId42"/>
    <p:sldId id="332" r:id="rId4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5" d="100"/>
          <a:sy n="65" d="100"/>
        </p:scale>
        <p:origin x="984" y="5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70BA16C-7B58-4931-B48B-DFBE41AB40A8}" type="datetimeFigureOut">
              <a:rPr lang="en-GB" smtClean="0"/>
              <a:pPr/>
              <a:t>08/03/2017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5BDAD10-E674-4D32-AA8E-77FDBFCCD421}" type="slidenum">
              <a:rPr lang="en-GB" smtClean="0"/>
              <a:pPr/>
              <a:t>‹#›</a:t>
            </a:fld>
            <a:endParaRPr lang="en-GB"/>
          </a:p>
        </p:txBody>
      </p:sp>
    </p:spTree>
    <p:extLst>
      <p:ext uri="{BB962C8B-B14F-4D97-AF65-F5344CB8AC3E}">
        <p14:creationId xmlns:p14="http://schemas.microsoft.com/office/powerpoint/2010/main" val="10279505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4" name="Title 13"/>
          <p:cNvSpPr>
            <a:spLocks noGrp="1"/>
          </p:cNvSpPr>
          <p:nvPr>
            <p:ph type="ctrTitle"/>
          </p:nvPr>
        </p:nvSpPr>
        <p:spPr>
          <a:xfrm>
            <a:off x="1432560" y="359898"/>
            <a:ext cx="7406640" cy="1472184"/>
          </a:xfrm>
        </p:spPr>
        <p:txBody>
          <a:bodyPr anchor="b"/>
          <a:lstStyle>
            <a:lvl1pPr algn="l">
              <a:defRPr/>
            </a:lvl1pPr>
            <a:extLst/>
          </a:lstStyle>
          <a:p>
            <a:r>
              <a:rPr kumimoji="0" lang="en-US" smtClean="0"/>
              <a:t>Click to edit Master title style</a:t>
            </a:r>
            <a:endParaRPr kumimoji="0" lang="en-US"/>
          </a:p>
        </p:txBody>
      </p:sp>
      <p:sp>
        <p:nvSpPr>
          <p:cNvPr id="22" name="Subtitle 21"/>
          <p:cNvSpPr>
            <a:spLocks noGrp="1"/>
          </p:cNvSpPr>
          <p:nvPr>
            <p:ph type="subTitle" idx="1"/>
          </p:nvPr>
        </p:nvSpPr>
        <p:spPr>
          <a:xfrm>
            <a:off x="1432560" y="1850064"/>
            <a:ext cx="7406640" cy="1752600"/>
          </a:xfrm>
        </p:spPr>
        <p:txBody>
          <a:bodyPr tIns="0"/>
          <a:lstStyle>
            <a:lvl1pPr marL="27432" indent="0" algn="l">
              <a:buNone/>
              <a:defRPr sz="2600">
                <a:solidFill>
                  <a:schemeClr val="tx2">
                    <a:shade val="30000"/>
                    <a:satMod val="150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20" name="Footer Placeholder 19"/>
          <p:cNvSpPr>
            <a:spLocks noGrp="1"/>
          </p:cNvSpPr>
          <p:nvPr>
            <p:ph type="ftr" sz="quarter" idx="11"/>
          </p:nvPr>
        </p:nvSpPr>
        <p:spPr/>
        <p:txBody>
          <a:bodyPr/>
          <a:lstStyle>
            <a:extLst/>
          </a:lstStyle>
          <a:p>
            <a:endParaRPr lang="en-US"/>
          </a:p>
        </p:txBody>
      </p:sp>
      <p:sp>
        <p:nvSpPr>
          <p:cNvPr id="10" name="Slide Number Placeholder 9"/>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Oval 7"/>
          <p:cNvSpPr/>
          <p:nvPr/>
        </p:nvSpPr>
        <p:spPr>
          <a:xfrm>
            <a:off x="921433" y="1413802"/>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1157176" y="1345016"/>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282890" y="-54"/>
            <a:ext cx="6858000"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Title 1"/>
          <p:cNvSpPr>
            <a:spLocks noGrp="1"/>
          </p:cNvSpPr>
          <p:nvPr>
            <p:ph type="title"/>
          </p:nvPr>
        </p:nvSpPr>
        <p:spPr>
          <a:xfrm>
            <a:off x="2578392" y="2600325"/>
            <a:ext cx="6400800" cy="2286000"/>
          </a:xfrm>
        </p:spPr>
        <p:txBody>
          <a:bodyPr anchor="t"/>
          <a:lstStyle>
            <a:lvl1pPr algn="l">
              <a:lnSpc>
                <a:spcPts val="4500"/>
              </a:lnSpc>
              <a:buNone/>
              <a:defRPr sz="4000" b="1" cap="all"/>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2578392" y="1066800"/>
            <a:ext cx="6400800" cy="1509712"/>
          </a:xfrm>
        </p:spPr>
        <p:txBody>
          <a:bodyPr anchor="b"/>
          <a:lstStyle>
            <a:lvl1pPr marL="18288" indent="0">
              <a:lnSpc>
                <a:spcPts val="2300"/>
              </a:lnSpc>
              <a:spcBef>
                <a:spcPts val="0"/>
              </a:spcBef>
              <a:buNone/>
              <a:defRPr sz="2000">
                <a:solidFill>
                  <a:schemeClr val="tx2">
                    <a:shade val="30000"/>
                    <a:satMod val="150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10" name="Rectangle 9"/>
          <p:cNvSpPr/>
          <p:nvPr/>
        </p:nvSpPr>
        <p:spPr bwMode="invGray">
          <a:xfrm>
            <a:off x="2286000" y="0"/>
            <a:ext cx="76200"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2172321" y="2814656"/>
            <a:ext cx="210312" cy="210312"/>
          </a:xfrm>
          <a:prstGeom prst="ellipse">
            <a:avLst/>
          </a:prstGeom>
          <a:gradFill rotWithShape="1">
            <a:gsLst>
              <a:gs pos="0">
                <a:schemeClr val="accent1">
                  <a:tint val="20000"/>
                  <a:satMod val="450000"/>
                  <a:alpha val="95000"/>
                </a:schemeClr>
              </a:gs>
              <a:gs pos="50000">
                <a:schemeClr val="accent1">
                  <a:tint val="38000"/>
                  <a:satMod val="250000"/>
                  <a:alpha val="90000"/>
                </a:schemeClr>
              </a:gs>
              <a:gs pos="95000">
                <a:schemeClr val="accent1">
                  <a:tint val="75000"/>
                  <a:satMod val="255000"/>
                  <a:alpha val="88000"/>
                </a:schemeClr>
              </a:gs>
              <a:gs pos="100000">
                <a:schemeClr val="accent1">
                  <a:tint val="100000"/>
                  <a:shade val="90000"/>
                  <a:satMod val="255000"/>
                  <a:alpha val="85000"/>
                </a:schemeClr>
              </a:gs>
            </a:gsLst>
            <a:path path="circle">
              <a:fillToRect l="25000" t="12500" r="75000" b="87500"/>
            </a:path>
          </a:gradFill>
          <a:ln w="2000" cap="rnd" cmpd="sng" algn="ctr">
            <a:solidFill>
              <a:schemeClr val="accent1">
                <a:shade val="90000"/>
                <a:satMod val="110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
        <p:nvSpPr>
          <p:cNvPr id="9" name="Oval 8"/>
          <p:cNvSpPr/>
          <p:nvPr/>
        </p:nvSpPr>
        <p:spPr>
          <a:xfrm>
            <a:off x="2408064" y="2745870"/>
            <a:ext cx="64008" cy="64008"/>
          </a:xfrm>
          <a:prstGeom prst="ellipse">
            <a:avLst/>
          </a:prstGeom>
          <a:noFill/>
          <a:ln w="12700" cap="rnd" cmpd="sng" algn="ctr">
            <a:solidFill>
              <a:schemeClr val="accent1">
                <a:shade val="75000"/>
                <a:alpha val="60000"/>
              </a:schemeClr>
            </a:solidFill>
            <a:prstDash val="solid"/>
          </a:ln>
          <a:effectLst/>
        </p:spPr>
        <p:style>
          <a:lnRef idx="1">
            <a:schemeClr val="accent1"/>
          </a:lnRef>
          <a:fillRef idx="2">
            <a:schemeClr val="accent1"/>
          </a:fillRef>
          <a:effectRef idx="1">
            <a:schemeClr val="accent1"/>
          </a:effectRef>
          <a:fontRef idx="minor">
            <a:schemeClr val="dk1"/>
          </a:fontRef>
        </p:style>
        <p:txBody>
          <a:bodyPr anchor="ctr"/>
          <a:lstStyle>
            <a:extLst/>
          </a:lstStyle>
          <a:p>
            <a:pPr algn="ctr" eaLnBrk="1" latinLnBrk="0" hangingPunct="1"/>
            <a:endParaRPr kumimoji="0"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lstStyle>
            <a:extLst/>
          </a:lstStyle>
          <a:p>
            <a:r>
              <a:rPr kumimoji="0" lang="en-US" smtClean="0"/>
              <a:t>Click to edit Master title style</a:t>
            </a:r>
            <a:endParaRPr kumimoji="0" lang="en-US"/>
          </a:p>
        </p:txBody>
      </p:sp>
      <p:sp>
        <p:nvSpPr>
          <p:cNvPr id="3" name="Content Placeholder 2"/>
          <p:cNvSpPr>
            <a:spLocks noGrp="1"/>
          </p:cNvSpPr>
          <p:nvPr>
            <p:ph sz="half" idx="1"/>
          </p:nvPr>
        </p:nvSpPr>
        <p:spPr>
          <a:xfrm>
            <a:off x="143560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5276088" y="1524000"/>
            <a:ext cx="3657600" cy="4663440"/>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5160336"/>
            <a:ext cx="8229600" cy="1143000"/>
          </a:xfrm>
        </p:spPr>
        <p:txBody>
          <a:bodyPr anchor="ctr"/>
          <a:lstStyle>
            <a:lvl1pPr algn="ctr">
              <a:defRPr sz="4500" b="1" cap="none" baseline="0"/>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63440" y="328278"/>
            <a:ext cx="4023360" cy="640080"/>
          </a:xfrm>
          <a:solidFill>
            <a:schemeClr val="bg1"/>
          </a:solidFill>
          <a:ln w="10795">
            <a:solidFill>
              <a:schemeClr val="bg1"/>
            </a:solidFill>
            <a:miter lim="800000"/>
          </a:ln>
        </p:spPr>
        <p:txBody>
          <a:bodyPr anchor="ctr"/>
          <a:lstStyle>
            <a:lvl1pPr marL="64008" indent="0" algn="l">
              <a:lnSpc>
                <a:spcPct val="100000"/>
              </a:lnSpc>
              <a:spcBef>
                <a:spcPts val="100"/>
              </a:spcBef>
              <a:buNone/>
              <a:defRPr sz="1900" b="0">
                <a:solidFill>
                  <a:schemeClr val="tx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63440" y="969336"/>
            <a:ext cx="4023360" cy="4114800"/>
          </a:xfrm>
          <a:ln w="10795">
            <a:solidFill>
              <a:schemeClr val="bg1"/>
            </a:solidFill>
            <a:prstDash val="dash"/>
            <a:miter lim="800000"/>
          </a:ln>
        </p:spPr>
        <p:txBody>
          <a:bodyPr/>
          <a:lstStyle>
            <a:lvl1pPr marL="393192" indent="-274320">
              <a:lnSpc>
                <a:spcPct val="100000"/>
              </a:lnSpc>
              <a:spcBef>
                <a:spcPts val="700"/>
              </a:spcBef>
              <a:defRPr sz="2400"/>
            </a:lvl1pPr>
            <a:lvl2pPr>
              <a:lnSpc>
                <a:spcPct val="100000"/>
              </a:lnSpc>
              <a:spcBef>
                <a:spcPts val="700"/>
              </a:spcBef>
              <a:defRPr sz="2000"/>
            </a:lvl2pPr>
            <a:lvl3pPr>
              <a:lnSpc>
                <a:spcPct val="100000"/>
              </a:lnSpc>
              <a:spcBef>
                <a:spcPts val="700"/>
              </a:spcBef>
              <a:defRPr sz="1800"/>
            </a:lvl3pPr>
            <a:lvl4pPr>
              <a:lnSpc>
                <a:spcPct val="100000"/>
              </a:lnSpc>
              <a:spcBef>
                <a:spcPts val="700"/>
              </a:spcBef>
              <a:defRPr sz="1600"/>
            </a:lvl4pPr>
            <a:lvl5pPr>
              <a:lnSpc>
                <a:spcPct val="100000"/>
              </a:lnSpc>
              <a:spcBef>
                <a:spcPts val="700"/>
              </a:spcBef>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320"/>
            <a:ext cx="7498080" cy="1143000"/>
          </a:xfrm>
        </p:spPr>
        <p:txBody>
          <a:bodyPr anchor="ctr"/>
          <a:lstStyle>
            <a:extLst/>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1014984" y="0"/>
            <a:ext cx="8129016" cy="6858000"/>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2" name="Date Placeholder 1"/>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6" name="Rectangle 5"/>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16778"/>
            <a:ext cx="3810000" cy="1162050"/>
          </a:xfrm>
          <a:ln>
            <a:noFill/>
          </a:ln>
        </p:spPr>
        <p:txBody>
          <a:bodyPr anchor="b"/>
          <a:lstStyle>
            <a:lvl1pPr algn="l">
              <a:lnSpc>
                <a:spcPts val="2000"/>
              </a:lnSpc>
              <a:buNone/>
              <a:defRPr sz="2200" b="1" cap="all" baseline="0"/>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406964"/>
            <a:ext cx="3810000" cy="698500"/>
          </a:xfrm>
        </p:spPr>
        <p:txBody>
          <a:bodyPr/>
          <a:lstStyle>
            <a:lvl1pPr marL="45720" indent="0">
              <a:lnSpc>
                <a:spcPct val="100000"/>
              </a:lnSpc>
              <a:spcBef>
                <a:spcPts val="0"/>
              </a:spcBef>
              <a:buNone/>
              <a:defRPr sz="14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457200" y="2133600"/>
            <a:ext cx="8153400" cy="3992563"/>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86896" y="1066800"/>
            <a:ext cx="2743200" cy="1981200"/>
          </a:xfrm>
        </p:spPr>
        <p:txBody>
          <a:bodyPr anchor="b">
            <a:noAutofit/>
          </a:bodyPr>
          <a:lstStyle>
            <a:lvl1pPr algn="l">
              <a:buNone/>
              <a:defRPr sz="2100" b="1">
                <a:effectLst/>
              </a:defRPr>
            </a:lvl1pPr>
            <a:extLst/>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6F15528-21DE-4FAA-801E-634DDDAF4B2B}" type="slidenum">
              <a:rPr lang="en-US" smtClean="0"/>
              <a:pPr/>
              <a:t>‹#›</a:t>
            </a:fld>
            <a:endParaRPr lang="en-US"/>
          </a:p>
        </p:txBody>
      </p:sp>
      <p:sp>
        <p:nvSpPr>
          <p:cNvPr id="8" name="Rectangle 7"/>
          <p:cNvSpPr/>
          <p:nvPr/>
        </p:nvSpPr>
        <p:spPr>
          <a:xfrm>
            <a:off x="762000" y="1066800"/>
            <a:ext cx="4572000" cy="4572000"/>
          </a:xfrm>
          <a:prstGeom prst="rect">
            <a:avLst/>
          </a:prstGeom>
          <a:solidFill>
            <a:srgbClr val="FFFFFF"/>
          </a:solidFill>
          <a:ln w="88900" cap="sq">
            <a:solidFill>
              <a:srgbClr val="FFFFFF"/>
            </a:solidFill>
            <a:miter lim="800000"/>
          </a:ln>
          <a:effectLst>
            <a:outerShdw blurRad="55500" dist="18500" dir="5400000" algn="tl" rotWithShape="0">
              <a:srgbClr val="000000">
                <a:alpha val="35000"/>
              </a:srgbClr>
            </a:outerShdw>
          </a:effectLst>
          <a:scene3d>
            <a:camera prst="orthographicFront"/>
            <a:lightRig rig="twoPt" dir="t">
              <a:rot lat="0" lon="0" rev="7200000"/>
            </a:lightRig>
          </a:scene3d>
          <a:sp3d contourW="635">
            <a:bevelT w="25400" h="19050"/>
            <a:contourClr>
              <a:srgbClr val="969696"/>
            </a:contourClr>
          </a:sp3d>
        </p:spPr>
        <p:txBody>
          <a:bodyPr lIns="91440" tIns="274320" rtlCol="0" anchor="t">
            <a:normAutofit/>
          </a:bodyPr>
          <a:lstStyle>
            <a:extLst/>
          </a:lstStyle>
          <a:p>
            <a:pPr marL="0" indent="-283464" algn="l" rtl="0" eaLnBrk="1" latinLnBrk="0" hangingPunct="1">
              <a:lnSpc>
                <a:spcPts val="3000"/>
              </a:lnSpc>
              <a:spcBef>
                <a:spcPts val="600"/>
              </a:spcBef>
              <a:buClr>
                <a:schemeClr val="accent1"/>
              </a:buClr>
              <a:buSzPct val="80000"/>
              <a:buFont typeface="Wingdings 2"/>
              <a:buNone/>
            </a:pPr>
            <a:endParaRPr kumimoji="0" lang="en-US" sz="3200" kern="1200">
              <a:solidFill>
                <a:schemeClr val="tx1"/>
              </a:solidFill>
              <a:latin typeface="+mn-lt"/>
              <a:ea typeface="+mn-ea"/>
              <a:cs typeface="+mn-cs"/>
            </a:endParaRPr>
          </a:p>
        </p:txBody>
      </p:sp>
      <p:sp>
        <p:nvSpPr>
          <p:cNvPr id="3" name="Picture Placeholder 2"/>
          <p:cNvSpPr>
            <a:spLocks noGrp="1"/>
          </p:cNvSpPr>
          <p:nvPr>
            <p:ph type="pic" idx="1"/>
          </p:nvPr>
        </p:nvSpPr>
        <p:spPr>
          <a:xfrm>
            <a:off x="838200" y="1143003"/>
            <a:ext cx="4419600" cy="3514531"/>
          </a:xfrm>
          <a:prstGeom prst="roundRect">
            <a:avLst>
              <a:gd name="adj" fmla="val 783"/>
            </a:avLst>
          </a:prstGeom>
          <a:solidFill>
            <a:schemeClr val="bg2"/>
          </a:solidFill>
          <a:ln w="127000">
            <a:noFill/>
            <a:miter lim="800000"/>
          </a:ln>
          <a:effectLst/>
        </p:spPr>
        <p:txBody>
          <a:bodyPr lIns="91440" tIns="274320" anchor="t"/>
          <a:lstStyle>
            <a:lvl1pPr indent="0">
              <a:buNone/>
              <a:defRPr sz="3200"/>
            </a:lvl1pPr>
            <a:extLst/>
          </a:lstStyle>
          <a:p>
            <a:pPr marL="0" algn="l" eaLnBrk="1" latinLnBrk="0" hangingPunct="1"/>
            <a:r>
              <a:rPr kumimoji="0" lang="en-US" smtClean="0"/>
              <a:t>Click icon to add picture</a:t>
            </a:r>
            <a:endParaRPr kumimoji="0" lang="en-US" dirty="0"/>
          </a:p>
        </p:txBody>
      </p:sp>
      <p:sp>
        <p:nvSpPr>
          <p:cNvPr id="9" name="Flowchart: Process 8"/>
          <p:cNvSpPr/>
          <p:nvPr/>
        </p:nvSpPr>
        <p:spPr>
          <a:xfrm rot="19468671">
            <a:off x="396725" y="954341"/>
            <a:ext cx="685800"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shade val="90000"/>
                <a:satMod val="200000"/>
                <a:alpha val="4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0" name="Flowchart: Process 9"/>
          <p:cNvSpPr/>
          <p:nvPr/>
        </p:nvSpPr>
        <p:spPr>
          <a:xfrm rot="2103354" flipH="1">
            <a:off x="5003667" y="936786"/>
            <a:ext cx="649224" cy="204310"/>
          </a:xfrm>
          <a:prstGeom prst="flowChartProcess">
            <a:avLst/>
          </a:prstGeom>
          <a:solidFill>
            <a:srgbClr val="FBFBFB">
              <a:alpha val="45098"/>
            </a:srgbClr>
          </a:solidFill>
          <a:ln w="6350" cap="rnd" cmpd="sng" algn="ctr">
            <a:solidFill>
              <a:srgbClr val="FFFFFF">
                <a:alpha val="100000"/>
              </a:srgbClr>
            </a:solidFill>
            <a:prstDash val="solid"/>
          </a:ln>
          <a:effectLst>
            <a:outerShdw blurRad="25400" dist="25400" dir="3300000" sx="96000" sy="96000" algn="tl" rotWithShape="0">
              <a:schemeClr val="bg2">
                <a:alpha val="20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dirty="0"/>
          </a:p>
        </p:txBody>
      </p:sp>
      <p:sp>
        <p:nvSpPr>
          <p:cNvPr id="4" name="Text Placeholder 3"/>
          <p:cNvSpPr>
            <a:spLocks noGrp="1"/>
          </p:cNvSpPr>
          <p:nvPr>
            <p:ph type="body" sz="half" idx="2"/>
          </p:nvPr>
        </p:nvSpPr>
        <p:spPr>
          <a:xfrm>
            <a:off x="838200" y="4800600"/>
            <a:ext cx="4419600" cy="762000"/>
          </a:xfrm>
        </p:spPr>
        <p:txBody>
          <a:bodyPr anchor="ctr"/>
          <a:lstStyle>
            <a:lvl1pPr marL="0" indent="0" algn="l">
              <a:lnSpc>
                <a:spcPts val="1600"/>
              </a:lnSpc>
              <a:spcBef>
                <a:spcPts val="0"/>
              </a:spcBef>
              <a:buNone/>
              <a:defRPr sz="1400">
                <a:solidFill>
                  <a:srgbClr val="777777"/>
                </a:solidFill>
              </a:defRPr>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274639"/>
            <a:ext cx="1828800" cy="5851525"/>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143000" y="274640"/>
            <a:ext cx="5562600" cy="5851525"/>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1D8BD707-D9CF-40AE-B4C6-C98DA3205C09}" type="datetimeFigureOut">
              <a:rPr lang="en-US" smtClean="0"/>
              <a:pPr/>
              <a:t>3/8/2017</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Pie 6"/>
          <p:cNvSpPr/>
          <p:nvPr/>
        </p:nvSpPr>
        <p:spPr>
          <a:xfrm>
            <a:off x="-815927" y="-815922"/>
            <a:ext cx="1638887" cy="1638887"/>
          </a:xfrm>
          <a:prstGeom prst="pie">
            <a:avLst>
              <a:gd name="adj1" fmla="val 0"/>
              <a:gd name="adj2" fmla="val 5402120"/>
            </a:avLst>
          </a:prstGeom>
          <a:solidFill>
            <a:schemeClr val="bg2">
              <a:tint val="18000"/>
              <a:satMod val="220000"/>
              <a:alpha val="33000"/>
            </a:schemeClr>
          </a:solidFill>
          <a:ln w="3175" cap="rnd" cmpd="sng" algn="ctr">
            <a:solidFill>
              <a:schemeClr val="bg2">
                <a:shade val="70000"/>
                <a:satMod val="200000"/>
                <a:alpha val="100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8" name="Oval 7"/>
          <p:cNvSpPr/>
          <p:nvPr/>
        </p:nvSpPr>
        <p:spPr>
          <a:xfrm>
            <a:off x="168816" y="21102"/>
            <a:ext cx="1702191" cy="1702191"/>
          </a:xfrm>
          <a:prstGeom prst="ellipse">
            <a:avLst/>
          </a:prstGeom>
          <a:noFill/>
          <a:ln w="27305" cap="rnd" cmpd="sng" algn="ctr">
            <a:solidFill>
              <a:schemeClr val="bg2">
                <a:tint val="45000"/>
                <a:satMod val="325000"/>
                <a:alpha val="100000"/>
              </a:schemeClr>
            </a:solidFill>
            <a:prstDash val="solid"/>
          </a:ln>
          <a:effectLst>
            <a:outerShdw blurRad="25400" dist="25400" dir="5400000" algn="tl" rotWithShape="0">
              <a:schemeClr val="bg2">
                <a:shade val="50000"/>
                <a:satMod val="150000"/>
                <a:alpha val="8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1" name="Donut 10"/>
          <p:cNvSpPr/>
          <p:nvPr/>
        </p:nvSpPr>
        <p:spPr>
          <a:xfrm rot="2315675">
            <a:off x="182881" y="1055077"/>
            <a:ext cx="1125717" cy="1102624"/>
          </a:xfrm>
          <a:prstGeom prst="donut">
            <a:avLst>
              <a:gd name="adj" fmla="val 11833"/>
            </a:avLst>
          </a:prstGeom>
          <a:gradFill rotWithShape="1">
            <a:gsLst>
              <a:gs pos="0">
                <a:schemeClr val="bg2">
                  <a:tint val="10000"/>
                  <a:shade val="99000"/>
                  <a:satMod val="355000"/>
                  <a:alpha val="70000"/>
                </a:schemeClr>
              </a:gs>
              <a:gs pos="70000">
                <a:schemeClr val="bg2">
                  <a:tint val="6000"/>
                  <a:shade val="100000"/>
                  <a:satMod val="400000"/>
                  <a:alpha val="55000"/>
                </a:schemeClr>
              </a:gs>
              <a:gs pos="100000">
                <a:schemeClr val="bg2">
                  <a:tint val="100000"/>
                  <a:shade val="75000"/>
                  <a:satMod val="370000"/>
                  <a:alpha val="60000"/>
                </a:schemeClr>
              </a:gs>
            </a:gsLst>
            <a:path path="circle">
              <a:fillToRect l="-407500" t="-50000" r="507500" b="150000"/>
            </a:path>
          </a:gradFill>
          <a:ln w="7350" cap="rnd" cmpd="sng" algn="ctr">
            <a:solidFill>
              <a:schemeClr val="bg2">
                <a:shade val="60000"/>
                <a:satMod val="220000"/>
                <a:alpha val="100000"/>
              </a:schemeClr>
            </a:solidFill>
            <a:prstDash val="solid"/>
          </a:ln>
          <a:effectLst>
            <a:outerShdw blurRad="12700" dist="15000" dir="4500000" algn="tl" rotWithShape="0">
              <a:schemeClr val="bg2">
                <a:shade val="10000"/>
                <a:satMod val="200000"/>
                <a:alpha val="3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12" name="Rectangle 11"/>
          <p:cNvSpPr/>
          <p:nvPr/>
        </p:nvSpPr>
        <p:spPr>
          <a:xfrm>
            <a:off x="1012873" y="-54"/>
            <a:ext cx="8131127" cy="6858054"/>
          </a:xfrm>
          <a:prstGeom prst="rect">
            <a:avLst/>
          </a:prstGeom>
          <a:solidFill>
            <a:schemeClr val="bg1"/>
          </a:solidFill>
          <a:ln w="254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5" name="Title Placeholder 4"/>
          <p:cNvSpPr>
            <a:spLocks noGrp="1"/>
          </p:cNvSpPr>
          <p:nvPr>
            <p:ph type="title"/>
          </p:nvPr>
        </p:nvSpPr>
        <p:spPr>
          <a:xfrm>
            <a:off x="1435608" y="274638"/>
            <a:ext cx="7498080" cy="1143000"/>
          </a:xfrm>
          <a:prstGeom prst="rect">
            <a:avLst/>
          </a:prstGeom>
        </p:spPr>
        <p:txBody>
          <a:bodyPr anchor="ctr">
            <a:normAutofit/>
          </a:bodyPr>
          <a:lstStyle>
            <a:extLst/>
          </a:lstStyle>
          <a:p>
            <a:r>
              <a:rPr kumimoji="0" lang="en-US" smtClean="0"/>
              <a:t>Click to edit Master title style</a:t>
            </a:r>
            <a:endParaRPr kumimoji="0" lang="en-US"/>
          </a:p>
        </p:txBody>
      </p:sp>
      <p:sp>
        <p:nvSpPr>
          <p:cNvPr id="9" name="Text Placeholder 8"/>
          <p:cNvSpPr>
            <a:spLocks noGrp="1"/>
          </p:cNvSpPr>
          <p:nvPr>
            <p:ph type="body" idx="1"/>
          </p:nvPr>
        </p:nvSpPr>
        <p:spPr>
          <a:xfrm>
            <a:off x="1435608" y="1447800"/>
            <a:ext cx="7498080" cy="4800600"/>
          </a:xfrm>
          <a:prstGeom prst="rect">
            <a:avLst/>
          </a:prstGeom>
        </p:spPr>
        <p:txBody>
          <a:bodyPr>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24" name="Date Placeholder 23"/>
          <p:cNvSpPr>
            <a:spLocks noGrp="1"/>
          </p:cNvSpPr>
          <p:nvPr>
            <p:ph type="dt" sz="half" idx="2"/>
          </p:nvPr>
        </p:nvSpPr>
        <p:spPr>
          <a:xfrm>
            <a:off x="3581400" y="6305550"/>
            <a:ext cx="2133600" cy="476250"/>
          </a:xfrm>
          <a:prstGeom prst="rect">
            <a:avLst/>
          </a:prstGeom>
        </p:spPr>
        <p:txBody>
          <a:bodyPr anchor="b"/>
          <a:lstStyle>
            <a:lvl1pPr algn="r" eaLnBrk="1" latinLnBrk="0" hangingPunct="1">
              <a:defRPr kumimoji="0" sz="1200">
                <a:solidFill>
                  <a:schemeClr val="bg2">
                    <a:shade val="50000"/>
                    <a:satMod val="200000"/>
                  </a:schemeClr>
                </a:solidFill>
              </a:defRPr>
            </a:lvl1pPr>
            <a:extLst/>
          </a:lstStyle>
          <a:p>
            <a:fld id="{1D8BD707-D9CF-40AE-B4C6-C98DA3205C09}" type="datetimeFigureOut">
              <a:rPr lang="en-US" smtClean="0"/>
              <a:pPr/>
              <a:t>3/8/2017</a:t>
            </a:fld>
            <a:endParaRPr lang="en-US"/>
          </a:p>
        </p:txBody>
      </p:sp>
      <p:sp>
        <p:nvSpPr>
          <p:cNvPr id="10" name="Footer Placeholder 9"/>
          <p:cNvSpPr>
            <a:spLocks noGrp="1"/>
          </p:cNvSpPr>
          <p:nvPr>
            <p:ph type="ftr" sz="quarter" idx="3"/>
          </p:nvPr>
        </p:nvSpPr>
        <p:spPr>
          <a:xfrm>
            <a:off x="5715000" y="6305550"/>
            <a:ext cx="2895600" cy="476250"/>
          </a:xfrm>
          <a:prstGeom prst="rect">
            <a:avLst/>
          </a:prstGeom>
        </p:spPr>
        <p:txBody>
          <a:bodyPr anchor="b"/>
          <a:lstStyle>
            <a:lvl1pPr eaLnBrk="1" latinLnBrk="0" hangingPunct="1">
              <a:defRPr kumimoji="0" sz="1200">
                <a:solidFill>
                  <a:schemeClr val="bg2">
                    <a:shade val="50000"/>
                    <a:satMod val="200000"/>
                  </a:schemeClr>
                </a:solidFill>
                <a:effectLst/>
              </a:defRPr>
            </a:lvl1pPr>
            <a:extLst/>
          </a:lstStyle>
          <a:p>
            <a:endParaRPr lang="en-US"/>
          </a:p>
        </p:txBody>
      </p:sp>
      <p:sp>
        <p:nvSpPr>
          <p:cNvPr id="22" name="Slide Number Placeholder 21"/>
          <p:cNvSpPr>
            <a:spLocks noGrp="1"/>
          </p:cNvSpPr>
          <p:nvPr>
            <p:ph type="sldNum" sz="quarter" idx="4"/>
          </p:nvPr>
        </p:nvSpPr>
        <p:spPr>
          <a:xfrm>
            <a:off x="8613648" y="6305550"/>
            <a:ext cx="457200" cy="476250"/>
          </a:xfrm>
          <a:prstGeom prst="rect">
            <a:avLst/>
          </a:prstGeom>
        </p:spPr>
        <p:txBody>
          <a:bodyPr anchor="b"/>
          <a:lstStyle>
            <a:lvl1pPr algn="ctr" eaLnBrk="1" latinLnBrk="0" hangingPunct="1">
              <a:defRPr kumimoji="0" sz="1200">
                <a:solidFill>
                  <a:schemeClr val="bg2">
                    <a:shade val="50000"/>
                    <a:satMod val="200000"/>
                  </a:schemeClr>
                </a:solidFill>
                <a:effectLst/>
              </a:defRPr>
            </a:lvl1pPr>
            <a:extLst/>
          </a:lstStyle>
          <a:p>
            <a:fld id="{B6F15528-21DE-4FAA-801E-634DDDAF4B2B}" type="slidenum">
              <a:rPr lang="en-US" smtClean="0"/>
              <a:pPr/>
              <a:t>‹#›</a:t>
            </a:fld>
            <a:endParaRPr lang="en-US"/>
          </a:p>
        </p:txBody>
      </p:sp>
      <p:sp>
        <p:nvSpPr>
          <p:cNvPr id="15" name="Rectangle 14"/>
          <p:cNvSpPr/>
          <p:nvPr/>
        </p:nvSpPr>
        <p:spPr bwMode="invGray">
          <a:xfrm>
            <a:off x="1014984" y="-54"/>
            <a:ext cx="73152" cy="6858054"/>
          </a:xfrm>
          <a:prstGeom prst="rect">
            <a:avLst/>
          </a:prstGeom>
          <a:solidFill>
            <a:schemeClr val="bg1"/>
          </a:solidFill>
          <a:ln w="25400" cap="rnd" cmpd="sng" algn="ctr">
            <a:noFill/>
            <a:prstDash val="solid"/>
          </a:ln>
          <a:effectLst>
            <a:outerShdw blurRad="38550" dist="38000" dir="10800000" algn="tl" rotWithShape="0">
              <a:schemeClr val="bg2">
                <a:shade val="20000"/>
                <a:satMod val="110000"/>
                <a:alpha val="25000"/>
              </a:schemeClr>
            </a:outerShdw>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300" kern="1200">
          <a:solidFill>
            <a:schemeClr val="tx2">
              <a:satMod val="130000"/>
            </a:schemeClr>
          </a:solidFill>
          <a:effectLst>
            <a:outerShdw blurRad="50000" dist="30000" dir="5400000" algn="tl" rotWithShape="0">
              <a:srgbClr val="000000">
                <a:alpha val="30000"/>
              </a:srgbClr>
            </a:outerShdw>
          </a:effectLst>
          <a:latin typeface="+mj-lt"/>
          <a:ea typeface="+mj-ea"/>
          <a:cs typeface="+mj-cs"/>
        </a:defRPr>
      </a:lvl1pPr>
      <a:extLst/>
    </p:titleStyle>
    <p:bodyStyle>
      <a:lvl1pPr marL="365760" indent="-283464" algn="l" rtl="0" eaLnBrk="1" latinLnBrk="0" hangingPunct="1">
        <a:lnSpc>
          <a:spcPct val="100000"/>
        </a:lnSpc>
        <a:spcBef>
          <a:spcPts val="600"/>
        </a:spcBef>
        <a:buClr>
          <a:schemeClr val="accent1"/>
        </a:buClr>
        <a:buSzPct val="80000"/>
        <a:buFont typeface="Wingdings 2"/>
        <a:buChar char=""/>
        <a:defRPr kumimoji="0" sz="3200" kern="1200">
          <a:solidFill>
            <a:schemeClr val="tx1"/>
          </a:solidFill>
          <a:latin typeface="+mn-lt"/>
          <a:ea typeface="+mn-ea"/>
          <a:cs typeface="+mn-cs"/>
        </a:defRPr>
      </a:lvl1pPr>
      <a:lvl2pPr marL="640080" indent="-237744" algn="l" rtl="0" eaLnBrk="1" latinLnBrk="0" hangingPunct="1">
        <a:lnSpc>
          <a:spcPct val="100000"/>
        </a:lnSpc>
        <a:spcBef>
          <a:spcPts val="550"/>
        </a:spcBef>
        <a:buClr>
          <a:schemeClr val="accent1"/>
        </a:buClr>
        <a:buFont typeface="Verdana"/>
        <a:buChar char="◦"/>
        <a:defRPr kumimoji="0" sz="2800" kern="1200">
          <a:solidFill>
            <a:schemeClr val="tx1"/>
          </a:solidFill>
          <a:latin typeface="+mn-lt"/>
          <a:ea typeface="+mn-ea"/>
          <a:cs typeface="+mn-cs"/>
        </a:defRPr>
      </a:lvl2pPr>
      <a:lvl3pPr marL="886968" indent="-228600" algn="l" rtl="0" eaLnBrk="1" latinLnBrk="0" hangingPunct="1">
        <a:lnSpc>
          <a:spcPct val="100000"/>
        </a:lnSpc>
        <a:spcBef>
          <a:spcPct val="20000"/>
        </a:spcBef>
        <a:buClr>
          <a:schemeClr val="accent2"/>
        </a:buClr>
        <a:buFont typeface="Wingdings 2"/>
        <a:buChar char=""/>
        <a:defRPr kumimoji="0" sz="2400" kern="1200">
          <a:solidFill>
            <a:schemeClr val="tx1"/>
          </a:solidFill>
          <a:latin typeface="+mn-lt"/>
          <a:ea typeface="+mn-ea"/>
          <a:cs typeface="+mn-cs"/>
        </a:defRPr>
      </a:lvl3pPr>
      <a:lvl4pPr marL="1097280" indent="-173736" algn="l" rtl="0" eaLnBrk="1" latinLnBrk="0" hangingPunct="1">
        <a:lnSpc>
          <a:spcPct val="100000"/>
        </a:lnSpc>
        <a:spcBef>
          <a:spcPct val="20000"/>
        </a:spcBef>
        <a:buClr>
          <a:schemeClr val="accent3"/>
        </a:buClr>
        <a:buFont typeface="Wingdings 2"/>
        <a:buChar char=""/>
        <a:defRPr kumimoji="0" sz="2000" kern="1200">
          <a:solidFill>
            <a:schemeClr val="tx1"/>
          </a:solidFill>
          <a:latin typeface="+mn-lt"/>
          <a:ea typeface="+mn-ea"/>
          <a:cs typeface="+mn-cs"/>
        </a:defRPr>
      </a:lvl4pPr>
      <a:lvl5pPr marL="1298448" indent="-182880" algn="l" rtl="0" eaLnBrk="1" latinLnBrk="0" hangingPunct="1">
        <a:lnSpc>
          <a:spcPct val="100000"/>
        </a:lnSpc>
        <a:spcBef>
          <a:spcPct val="20000"/>
        </a:spcBef>
        <a:buClr>
          <a:schemeClr val="accent4"/>
        </a:buClr>
        <a:buFont typeface="Wingdings 2"/>
        <a:buChar char=""/>
        <a:defRPr kumimoji="0" sz="2000" kern="1200">
          <a:solidFill>
            <a:schemeClr val="tx1"/>
          </a:solidFill>
          <a:latin typeface="+mn-lt"/>
          <a:ea typeface="+mn-ea"/>
          <a:cs typeface="+mn-cs"/>
        </a:defRPr>
      </a:lvl5pPr>
      <a:lvl6pPr marL="1508760" indent="-182880" algn="l" rtl="0" eaLnBrk="1" latinLnBrk="0" hangingPunct="1">
        <a:lnSpc>
          <a:spcPct val="100000"/>
        </a:lnSpc>
        <a:spcBef>
          <a:spcPct val="20000"/>
        </a:spcBef>
        <a:buClr>
          <a:schemeClr val="accent5"/>
        </a:buClr>
        <a:buFont typeface="Wingdings 2"/>
        <a:buChar char=""/>
        <a:defRPr kumimoji="0" sz="2000" kern="1200">
          <a:solidFill>
            <a:schemeClr val="tx1"/>
          </a:solidFill>
          <a:latin typeface="+mn-lt"/>
          <a:ea typeface="+mn-ea"/>
          <a:cs typeface="+mn-cs"/>
        </a:defRPr>
      </a:lvl6pPr>
      <a:lvl7pPr marL="171907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7pPr>
      <a:lvl8pPr marL="1920240"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8pPr>
      <a:lvl9pPr marL="2130552" indent="-182880" algn="l" rtl="0" eaLnBrk="1" latinLnBrk="0" hangingPunct="1">
        <a:lnSpc>
          <a:spcPct val="100000"/>
        </a:lnSpc>
        <a:spcBef>
          <a:spcPct val="20000"/>
        </a:spcBef>
        <a:buClr>
          <a:schemeClr val="accent6"/>
        </a:buClr>
        <a:buFont typeface="Wingdings 2"/>
        <a:buChar char=""/>
        <a:defRPr kumimoji="0" sz="2000" kern="120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gif"/><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kheper.net/topics/Taoism/microcosmic_orbit.html"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0.gif"/><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jpe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tcmwiki.com/wiki/%E9%98%B4%E8%B7%B7%E8%84%89" TargetMode="External"/><Relationship Id="rId2" Type="http://schemas.openxmlformats.org/officeDocument/2006/relationships/hyperlink" Target="http://www.tcmwiki.com/wiki/yin-heel-vessel" TargetMode="External"/><Relationship Id="rId1" Type="http://schemas.openxmlformats.org/officeDocument/2006/relationships/slideLayout" Target="../slideLayouts/slideLayout2.xml"/><Relationship Id="rId4" Type="http://schemas.openxmlformats.org/officeDocument/2006/relationships/hyperlink" Target="http://www.tcmwiki.com/wiki/eight-extra-meridians"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5.jpeg"/><Relationship Id="rId1" Type="http://schemas.openxmlformats.org/officeDocument/2006/relationships/slideLayout" Target="../slideLayouts/slideLayout2.xml"/><Relationship Id="rId5" Type="http://schemas.openxmlformats.org/officeDocument/2006/relationships/image" Target="../media/image28.jpeg"/><Relationship Id="rId4" Type="http://schemas.openxmlformats.org/officeDocument/2006/relationships/image" Target="../media/image27.jpeg"/></Relationships>
</file>

<file path=ppt/slides/_rels/slide41.xml.rels><?xml version="1.0" encoding="UTF-8" standalone="yes"?>
<Relationships xmlns="http://schemas.openxmlformats.org/package/2006/relationships"><Relationship Id="rId8" Type="http://schemas.openxmlformats.org/officeDocument/2006/relationships/hyperlink" Target="https://theory.yinyanghouse.com/acupuncturepoints/th15" TargetMode="External"/><Relationship Id="rId13" Type="http://schemas.openxmlformats.org/officeDocument/2006/relationships/hyperlink" Target="https://theory.yinyanghouse.com/acupuncturepoints/gb20" TargetMode="External"/><Relationship Id="rId3" Type="http://schemas.openxmlformats.org/officeDocument/2006/relationships/hyperlink" Target="https://theory.yinyanghouse.com/acupuncturepoints/gb35" TargetMode="External"/><Relationship Id="rId7" Type="http://schemas.openxmlformats.org/officeDocument/2006/relationships/hyperlink" Target="https://theory.yinyanghouse.com/acupuncturepoints/th13" TargetMode="External"/><Relationship Id="rId12" Type="http://schemas.openxmlformats.org/officeDocument/2006/relationships/hyperlink" Target="https://theory.yinyanghouse.com/acupuncturepoints/gv16" TargetMode="External"/><Relationship Id="rId2" Type="http://schemas.openxmlformats.org/officeDocument/2006/relationships/hyperlink" Target="https://theory.yinyanghouse.com/acupuncturepoints/ub63" TargetMode="External"/><Relationship Id="rId1" Type="http://schemas.openxmlformats.org/officeDocument/2006/relationships/slideLayout" Target="../slideLayouts/slideLayout2.xml"/><Relationship Id="rId6" Type="http://schemas.openxmlformats.org/officeDocument/2006/relationships/hyperlink" Target="https://theory.yinyanghouse.com/acupuncturepoints/li14" TargetMode="External"/><Relationship Id="rId11" Type="http://schemas.openxmlformats.org/officeDocument/2006/relationships/hyperlink" Target="https://theory.yinyanghouse.com/acupuncturepoints/gv15" TargetMode="External"/><Relationship Id="rId5" Type="http://schemas.openxmlformats.org/officeDocument/2006/relationships/hyperlink" Target="https://theory.yinyanghouse.com/acupuncturepoints/gb29" TargetMode="External"/><Relationship Id="rId15" Type="http://schemas.openxmlformats.org/officeDocument/2006/relationships/hyperlink" Target="https://theory.yinyanghouse.com/acupuncturepoints/gb13" TargetMode="External"/><Relationship Id="rId10" Type="http://schemas.openxmlformats.org/officeDocument/2006/relationships/hyperlink" Target="https://theory.yinyanghouse.com/acupuncturepoints/si10" TargetMode="External"/><Relationship Id="rId4" Type="http://schemas.openxmlformats.org/officeDocument/2006/relationships/hyperlink" Target="https://theory.yinyanghouse.com/acupuncturepoints/ub59" TargetMode="External"/><Relationship Id="rId9" Type="http://schemas.openxmlformats.org/officeDocument/2006/relationships/hyperlink" Target="https://theory.yinyanghouse.com/acupuncturepoints/gb21" TargetMode="External"/><Relationship Id="rId14" Type="http://schemas.openxmlformats.org/officeDocument/2006/relationships/hyperlink" Target="https://theory.yinyanghouse.com/acupuncturepoints/gb19" TargetMode="External"/></Relationships>
</file>

<file path=ppt/slides/_rels/slide42.xml.rels><?xml version="1.0" encoding="UTF-8" standalone="yes"?>
<Relationships xmlns="http://schemas.openxmlformats.org/package/2006/relationships"><Relationship Id="rId2" Type="http://schemas.openxmlformats.org/officeDocument/2006/relationships/hyperlink" Target="http://www.shen-nong.com/eng/exam/exam_diagnostic_inspection.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Week: 6</a:t>
            </a:r>
            <a:endParaRPr lang="en-GB" dirty="0"/>
          </a:p>
        </p:txBody>
      </p:sp>
      <p:sp>
        <p:nvSpPr>
          <p:cNvPr id="3" name="Subtitle 2"/>
          <p:cNvSpPr>
            <a:spLocks noGrp="1"/>
          </p:cNvSpPr>
          <p:nvPr>
            <p:ph type="subTitle" idx="1"/>
          </p:nvPr>
        </p:nvSpPr>
        <p:spPr/>
        <p:txBody>
          <a:bodyPr/>
          <a:lstStyle/>
          <a:p>
            <a:r>
              <a:rPr lang="en-GB" dirty="0"/>
              <a:t>Yin-Yang and Five Phases and Daoist Energetic Body</a:t>
            </a:r>
          </a:p>
        </p:txBody>
      </p:sp>
    </p:spTree>
    <p:extLst>
      <p:ext uri="{BB962C8B-B14F-4D97-AF65-F5344CB8AC3E}">
        <p14:creationId xmlns:p14="http://schemas.microsoft.com/office/powerpoint/2010/main" val="1839390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Integral internal organs systems of human body </a:t>
            </a:r>
            <a:endParaRPr lang="en-GB" sz="2800" dirty="0"/>
          </a:p>
        </p:txBody>
      </p:sp>
      <p:sp>
        <p:nvSpPr>
          <p:cNvPr id="3" name="Content Placeholder 2"/>
          <p:cNvSpPr>
            <a:spLocks noGrp="1"/>
          </p:cNvSpPr>
          <p:nvPr>
            <p:ph idx="1"/>
          </p:nvPr>
        </p:nvSpPr>
        <p:spPr/>
        <p:txBody>
          <a:bodyPr>
            <a:normAutofit fontScale="70000" lnSpcReduction="20000"/>
          </a:bodyPr>
          <a:lstStyle/>
          <a:p>
            <a:r>
              <a:rPr lang="en-GB" dirty="0" smtClean="0"/>
              <a:t>Human body is a holistic organic whole composed by</a:t>
            </a:r>
          </a:p>
          <a:p>
            <a:endParaRPr lang="en-GB" altLang="zh-CN" b="1" dirty="0" smtClean="0"/>
          </a:p>
          <a:p>
            <a:r>
              <a:rPr lang="zh-CN" altLang="en-US" b="1" dirty="0" smtClean="0"/>
              <a:t>五</a:t>
            </a:r>
            <a:r>
              <a:rPr lang="zh-CN" altLang="en-US" b="1" dirty="0" smtClean="0"/>
              <a:t>脏</a:t>
            </a:r>
            <a:r>
              <a:rPr lang="en-GB" dirty="0" smtClean="0"/>
              <a:t> (</a:t>
            </a:r>
            <a:r>
              <a:rPr lang="en-GB" sz="2800" dirty="0" smtClean="0"/>
              <a:t>Heart</a:t>
            </a:r>
            <a:r>
              <a:rPr lang="zh-CN" altLang="en-US" sz="2800" dirty="0" smtClean="0"/>
              <a:t>心</a:t>
            </a:r>
            <a:r>
              <a:rPr lang="en-GB" sz="2800" dirty="0" smtClean="0"/>
              <a:t>, Liver</a:t>
            </a:r>
            <a:r>
              <a:rPr lang="zh-CN" altLang="en-US" sz="2800" dirty="0" smtClean="0"/>
              <a:t>肝</a:t>
            </a:r>
            <a:r>
              <a:rPr lang="en-GB" sz="2800" dirty="0" smtClean="0"/>
              <a:t>, Spleen</a:t>
            </a:r>
            <a:r>
              <a:rPr lang="zh-CN" altLang="en-US" sz="2800" dirty="0" smtClean="0"/>
              <a:t>脾</a:t>
            </a:r>
            <a:r>
              <a:rPr lang="en-GB" sz="2800" dirty="0" smtClean="0"/>
              <a:t>, lungs</a:t>
            </a:r>
            <a:r>
              <a:rPr lang="zh-CN" altLang="en-US" sz="2800" dirty="0" smtClean="0"/>
              <a:t>肺</a:t>
            </a:r>
            <a:r>
              <a:rPr lang="en-GB" sz="2800" dirty="0" smtClean="0"/>
              <a:t>, kidneys</a:t>
            </a:r>
            <a:r>
              <a:rPr lang="zh-CN" altLang="en-US" sz="2800" dirty="0" smtClean="0"/>
              <a:t>肾</a:t>
            </a:r>
            <a:r>
              <a:rPr lang="en-GB" dirty="0" smtClean="0"/>
              <a:t>) system and </a:t>
            </a:r>
          </a:p>
          <a:p>
            <a:endParaRPr lang="en-GB" altLang="zh-CN" b="1" dirty="0" smtClean="0"/>
          </a:p>
          <a:p>
            <a:r>
              <a:rPr lang="zh-CN" altLang="en-US" b="1" dirty="0" smtClean="0"/>
              <a:t>六</a:t>
            </a:r>
            <a:r>
              <a:rPr lang="zh-CN" altLang="en-US" b="1" dirty="0" smtClean="0"/>
              <a:t>腑</a:t>
            </a:r>
            <a:r>
              <a:rPr lang="en-GB" dirty="0" smtClean="0"/>
              <a:t> (</a:t>
            </a:r>
            <a:r>
              <a:rPr lang="en-GB" sz="2800" dirty="0" smtClean="0"/>
              <a:t>Stomach</a:t>
            </a:r>
            <a:r>
              <a:rPr lang="zh-CN" altLang="en-US" sz="2800" dirty="0" smtClean="0"/>
              <a:t>胃</a:t>
            </a:r>
            <a:r>
              <a:rPr lang="en-GB" sz="2800" dirty="0" smtClean="0"/>
              <a:t>, Gallbladder</a:t>
            </a:r>
            <a:r>
              <a:rPr lang="zh-CN" altLang="en-US" sz="2800" dirty="0" smtClean="0"/>
              <a:t>胆囊</a:t>
            </a:r>
            <a:r>
              <a:rPr lang="en-GB" sz="2800" dirty="0" smtClean="0"/>
              <a:t>, Large Intestine</a:t>
            </a:r>
            <a:r>
              <a:rPr lang="zh-CN" altLang="en-US" sz="2800" dirty="0" smtClean="0"/>
              <a:t>大肠</a:t>
            </a:r>
            <a:r>
              <a:rPr lang="en-GB" sz="2800" dirty="0" smtClean="0"/>
              <a:t>, Small Intestine</a:t>
            </a:r>
            <a:r>
              <a:rPr lang="zh-CN" altLang="en-US" sz="2800" dirty="0" smtClean="0"/>
              <a:t>小肠</a:t>
            </a:r>
            <a:r>
              <a:rPr lang="en-GB" sz="2800" dirty="0" smtClean="0"/>
              <a:t>, bladder</a:t>
            </a:r>
            <a:r>
              <a:rPr lang="zh-CN" altLang="en-US" sz="2800" dirty="0" smtClean="0"/>
              <a:t>膀胱</a:t>
            </a:r>
            <a:r>
              <a:rPr lang="en-GB" dirty="0" smtClean="0"/>
              <a:t>, </a:t>
            </a:r>
            <a:r>
              <a:rPr lang="en-GB" sz="3100" dirty="0" smtClean="0"/>
              <a:t>Triple Heater</a:t>
            </a:r>
            <a:r>
              <a:rPr lang="zh-CN" altLang="en-US" sz="3100" dirty="0" smtClean="0"/>
              <a:t>三焦</a:t>
            </a:r>
            <a:r>
              <a:rPr lang="en-GB" dirty="0" smtClean="0"/>
              <a:t>) system</a:t>
            </a:r>
          </a:p>
          <a:p>
            <a:endParaRPr lang="en-GB" dirty="0" smtClean="0"/>
          </a:p>
          <a:p>
            <a:r>
              <a:rPr lang="en-GB" b="1" dirty="0" smtClean="0"/>
              <a:t>Producing relationship of the five organs</a:t>
            </a:r>
            <a:r>
              <a:rPr lang="en-GB" dirty="0" smtClean="0"/>
              <a:t>: </a:t>
            </a:r>
          </a:p>
          <a:p>
            <a:r>
              <a:rPr lang="en-GB" dirty="0" smtClean="0"/>
              <a:t>Liver- Heart- Spleen- Lungs- Kidneys –Liver </a:t>
            </a:r>
          </a:p>
          <a:p>
            <a:endParaRPr lang="en-GB" dirty="0" smtClean="0"/>
          </a:p>
          <a:p>
            <a:r>
              <a:rPr lang="en-GB" b="1" dirty="0" smtClean="0"/>
              <a:t>Control relationships of the 5 organs: </a:t>
            </a:r>
          </a:p>
          <a:p>
            <a:r>
              <a:rPr lang="en-GB" dirty="0" smtClean="0"/>
              <a:t>Liver – Lungs - Heart –Kidneys – Spleen- Liver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Five </a:t>
            </a:r>
            <a:r>
              <a:rPr lang="en-GB" dirty="0" smtClean="0"/>
              <a:t>Phases </a:t>
            </a:r>
            <a:r>
              <a:rPr lang="en-GB" dirty="0" smtClean="0"/>
              <a:t>and Internal organs</a:t>
            </a:r>
            <a:endParaRPr lang="en-GB" dirty="0"/>
          </a:p>
        </p:txBody>
      </p:sp>
      <p:graphicFrame>
        <p:nvGraphicFramePr>
          <p:cNvPr id="4" name="Content Placeholder 3"/>
          <p:cNvGraphicFramePr>
            <a:graphicFrameLocks noGrp="1"/>
          </p:cNvGraphicFramePr>
          <p:nvPr>
            <p:ph idx="1"/>
          </p:nvPr>
        </p:nvGraphicFramePr>
        <p:xfrm>
          <a:off x="1524000" y="1447801"/>
          <a:ext cx="7410450" cy="4731772"/>
        </p:xfrm>
        <a:graphic>
          <a:graphicData uri="http://schemas.openxmlformats.org/drawingml/2006/table">
            <a:tbl>
              <a:tblPr firstRow="1" bandRow="1">
                <a:tableStyleId>{5C22544A-7EE6-4342-B048-85BDC9FD1C3A}</a:tableStyleId>
              </a:tblPr>
              <a:tblGrid>
                <a:gridCol w="3735025"/>
                <a:gridCol w="3675425"/>
              </a:tblGrid>
              <a:tr h="540774">
                <a:tc>
                  <a:txBody>
                    <a:bodyPr/>
                    <a:lstStyle/>
                    <a:p>
                      <a:r>
                        <a:rPr lang="en-GB" dirty="0" smtClean="0"/>
                        <a:t>Meridian</a:t>
                      </a:r>
                      <a:endParaRPr lang="en-GB" dirty="0"/>
                    </a:p>
                  </a:txBody>
                  <a:tcPr/>
                </a:tc>
                <a:tc>
                  <a:txBody>
                    <a:bodyPr/>
                    <a:lstStyle/>
                    <a:p>
                      <a:r>
                        <a:rPr lang="en-GB" dirty="0" smtClean="0"/>
                        <a:t>Elements</a:t>
                      </a:r>
                      <a:endParaRPr lang="en-GB" dirty="0"/>
                    </a:p>
                  </a:txBody>
                  <a:tcPr/>
                </a:tc>
              </a:tr>
              <a:tr h="946354">
                <a:tc>
                  <a:txBody>
                    <a:bodyPr/>
                    <a:lstStyle/>
                    <a:p>
                      <a:r>
                        <a:rPr lang="en-GB" dirty="0" smtClean="0"/>
                        <a:t>Heart,</a:t>
                      </a:r>
                      <a:r>
                        <a:rPr lang="en-GB" baseline="0" dirty="0" smtClean="0"/>
                        <a:t> Small Intestine, Pericardium, Triple Heater</a:t>
                      </a:r>
                      <a:endParaRPr lang="en-GB" dirty="0"/>
                    </a:p>
                  </a:txBody>
                  <a:tcPr/>
                </a:tc>
                <a:tc>
                  <a:txBody>
                    <a:bodyPr/>
                    <a:lstStyle/>
                    <a:p>
                      <a:r>
                        <a:rPr lang="en-GB" dirty="0" smtClean="0"/>
                        <a:t>Fire</a:t>
                      </a:r>
                      <a:endParaRPr lang="en-GB" dirty="0"/>
                    </a:p>
                  </a:txBody>
                  <a:tcPr/>
                </a:tc>
              </a:tr>
              <a:tr h="540774">
                <a:tc>
                  <a:txBody>
                    <a:bodyPr/>
                    <a:lstStyle/>
                    <a:p>
                      <a:r>
                        <a:rPr lang="en-GB" dirty="0" smtClean="0"/>
                        <a:t>Spleen, Stomach</a:t>
                      </a:r>
                      <a:r>
                        <a:rPr lang="en-GB" baseline="0" dirty="0" smtClean="0"/>
                        <a:t> </a:t>
                      </a:r>
                      <a:endParaRPr lang="en-GB" dirty="0"/>
                    </a:p>
                  </a:txBody>
                  <a:tcPr/>
                </a:tc>
                <a:tc>
                  <a:txBody>
                    <a:bodyPr/>
                    <a:lstStyle/>
                    <a:p>
                      <a:r>
                        <a:rPr lang="en-GB" dirty="0" smtClean="0"/>
                        <a:t>Earth</a:t>
                      </a:r>
                      <a:endParaRPr lang="en-GB" dirty="0"/>
                    </a:p>
                  </a:txBody>
                  <a:tcPr/>
                </a:tc>
              </a:tr>
              <a:tr h="540774">
                <a:tc>
                  <a:txBody>
                    <a:bodyPr/>
                    <a:lstStyle/>
                    <a:p>
                      <a:r>
                        <a:rPr lang="en-GB" dirty="0" smtClean="0"/>
                        <a:t>Lung, Large Intestine</a:t>
                      </a:r>
                      <a:endParaRPr lang="en-GB" dirty="0"/>
                    </a:p>
                  </a:txBody>
                  <a:tcPr/>
                </a:tc>
                <a:tc>
                  <a:txBody>
                    <a:bodyPr/>
                    <a:lstStyle/>
                    <a:p>
                      <a:r>
                        <a:rPr lang="en-GB" dirty="0" smtClean="0"/>
                        <a:t>Metal </a:t>
                      </a:r>
                      <a:endParaRPr lang="en-GB" dirty="0"/>
                    </a:p>
                  </a:txBody>
                  <a:tcPr/>
                </a:tc>
              </a:tr>
              <a:tr h="540774">
                <a:tc>
                  <a:txBody>
                    <a:bodyPr/>
                    <a:lstStyle/>
                    <a:p>
                      <a:r>
                        <a:rPr lang="en-GB" dirty="0" smtClean="0"/>
                        <a:t>Kidneys, Bladder</a:t>
                      </a:r>
                      <a:endParaRPr lang="en-GB" dirty="0"/>
                    </a:p>
                  </a:txBody>
                  <a:tcPr/>
                </a:tc>
                <a:tc>
                  <a:txBody>
                    <a:bodyPr/>
                    <a:lstStyle/>
                    <a:p>
                      <a:r>
                        <a:rPr lang="en-GB" dirty="0" smtClean="0"/>
                        <a:t>Water</a:t>
                      </a:r>
                      <a:endParaRPr lang="en-GB" dirty="0"/>
                    </a:p>
                  </a:txBody>
                  <a:tcPr/>
                </a:tc>
              </a:tr>
              <a:tr h="540774">
                <a:tc>
                  <a:txBody>
                    <a:bodyPr/>
                    <a:lstStyle/>
                    <a:p>
                      <a:r>
                        <a:rPr lang="en-GB" dirty="0" smtClean="0"/>
                        <a:t>Liver, Gallbladder</a:t>
                      </a:r>
                      <a:r>
                        <a:rPr lang="en-GB" baseline="0" dirty="0" smtClean="0"/>
                        <a:t> </a:t>
                      </a:r>
                      <a:endParaRPr lang="en-GB" dirty="0"/>
                    </a:p>
                  </a:txBody>
                  <a:tcPr/>
                </a:tc>
                <a:tc>
                  <a:txBody>
                    <a:bodyPr/>
                    <a:lstStyle/>
                    <a:p>
                      <a:r>
                        <a:rPr lang="en-GB" dirty="0" smtClean="0"/>
                        <a:t>Wood </a:t>
                      </a:r>
                      <a:endParaRPr lang="en-GB" dirty="0"/>
                    </a:p>
                  </a:txBody>
                  <a:tcPr/>
                </a:tc>
              </a:tr>
              <a:tr h="540774">
                <a:tc>
                  <a:txBody>
                    <a:bodyPr/>
                    <a:lstStyle/>
                    <a:p>
                      <a:endParaRPr lang="en-GB" dirty="0"/>
                    </a:p>
                  </a:txBody>
                  <a:tcPr/>
                </a:tc>
                <a:tc>
                  <a:txBody>
                    <a:bodyPr/>
                    <a:lstStyle/>
                    <a:p>
                      <a:endParaRPr lang="en-GB" dirty="0"/>
                    </a:p>
                  </a:txBody>
                  <a:tcPr/>
                </a:tc>
              </a:tr>
              <a:tr h="540774">
                <a:tc>
                  <a:txBody>
                    <a:bodyPr/>
                    <a:lstStyle/>
                    <a:p>
                      <a:endParaRPr lang="en-GB" dirty="0"/>
                    </a:p>
                  </a:txBody>
                  <a:tcPr/>
                </a:tc>
                <a:tc>
                  <a:txBody>
                    <a:bodyPr/>
                    <a:lstStyle/>
                    <a:p>
                      <a:endParaRPr lang="en-GB" dirty="0"/>
                    </a:p>
                  </a:txBody>
                  <a:tcPr/>
                </a:tc>
              </a:tr>
            </a:tbl>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relationship between </a:t>
            </a:r>
            <a:r>
              <a:rPr lang="en-GB" sz="2800" dirty="0" err="1" smtClean="0"/>
              <a:t>zang</a:t>
            </a:r>
            <a:r>
              <a:rPr lang="zh-CN" altLang="en-US" sz="2800" dirty="0" smtClean="0"/>
              <a:t>脏</a:t>
            </a:r>
            <a:r>
              <a:rPr lang="en-GB" sz="2800" dirty="0" smtClean="0"/>
              <a:t>and fu</a:t>
            </a:r>
            <a:r>
              <a:rPr lang="zh-CN" altLang="en-US" sz="2800" dirty="0" smtClean="0"/>
              <a:t>腑</a:t>
            </a:r>
            <a:endParaRPr lang="en-GB" sz="2800" dirty="0"/>
          </a:p>
        </p:txBody>
      </p:sp>
      <p:sp>
        <p:nvSpPr>
          <p:cNvPr id="3" name="Content Placeholder 2"/>
          <p:cNvSpPr>
            <a:spLocks noGrp="1"/>
          </p:cNvSpPr>
          <p:nvPr>
            <p:ph idx="1"/>
          </p:nvPr>
        </p:nvSpPr>
        <p:spPr>
          <a:xfrm>
            <a:off x="1143000" y="1219200"/>
            <a:ext cx="7848600" cy="5410200"/>
          </a:xfrm>
        </p:spPr>
        <p:txBody>
          <a:bodyPr>
            <a:normAutofit fontScale="92500" lnSpcReduction="20000"/>
          </a:bodyPr>
          <a:lstStyle/>
          <a:p>
            <a:r>
              <a:rPr lang="zh-CN" altLang="en-US" dirty="0" smtClean="0"/>
              <a:t>五脏者，所以藏精神血气魂魄者也。</a:t>
            </a:r>
            <a:endParaRPr lang="en-US" altLang="zh-CN" dirty="0" smtClean="0"/>
          </a:p>
          <a:p>
            <a:r>
              <a:rPr lang="zh-CN" altLang="en-US" dirty="0" smtClean="0"/>
              <a:t>六腑者，所以化水谷内行精液者也。</a:t>
            </a:r>
            <a:endParaRPr lang="en-US" altLang="zh-CN" dirty="0" smtClean="0"/>
          </a:p>
          <a:p>
            <a:r>
              <a:rPr lang="en-US" altLang="zh-CN" sz="2000" dirty="0" smtClean="0"/>
              <a:t>《</a:t>
            </a:r>
            <a:r>
              <a:rPr lang="zh-CN" altLang="en-US" sz="2000" dirty="0" smtClean="0"/>
              <a:t>黄帝内经素问灵枢集注</a:t>
            </a:r>
            <a:r>
              <a:rPr lang="en-US" altLang="zh-CN" sz="2000" dirty="0" smtClean="0"/>
              <a:t>•</a:t>
            </a:r>
            <a:r>
              <a:rPr lang="zh-CN" altLang="en-US" sz="2000" dirty="0" smtClean="0"/>
              <a:t>　本藏第４７</a:t>
            </a:r>
            <a:r>
              <a:rPr lang="en-US" altLang="zh-CN" sz="2000" dirty="0" smtClean="0"/>
              <a:t>》</a:t>
            </a:r>
          </a:p>
          <a:p>
            <a:endParaRPr lang="en-US" sz="2000" dirty="0" smtClean="0"/>
          </a:p>
          <a:p>
            <a:r>
              <a:rPr lang="en-GB" altLang="zh-CN" sz="2000" dirty="0" err="1" smtClean="0"/>
              <a:t>Zang</a:t>
            </a:r>
            <a:r>
              <a:rPr lang="en-GB" altLang="zh-CN" sz="2000" dirty="0" smtClean="0"/>
              <a:t> organs are solid organs while Fu organs are hollow ones</a:t>
            </a:r>
          </a:p>
          <a:p>
            <a:r>
              <a:rPr lang="en-GB" altLang="zh-CN" sz="2000" dirty="0" err="1" smtClean="0"/>
              <a:t>Zang</a:t>
            </a:r>
            <a:r>
              <a:rPr lang="en-GB" altLang="zh-CN" sz="2000" dirty="0" smtClean="0"/>
              <a:t> organs belong to Yin while Fu organs belong to Yang </a:t>
            </a:r>
          </a:p>
          <a:p>
            <a:r>
              <a:rPr lang="en-GB" altLang="zh-CN" sz="2000" dirty="0" err="1" smtClean="0"/>
              <a:t>Zang</a:t>
            </a:r>
            <a:r>
              <a:rPr lang="en-GB" altLang="zh-CN" sz="2000" dirty="0" smtClean="0"/>
              <a:t> organs belong to internal while Fu organs belong to external </a:t>
            </a:r>
          </a:p>
          <a:p>
            <a:r>
              <a:rPr lang="en-GB" altLang="zh-CN" sz="2000" dirty="0" err="1" smtClean="0"/>
              <a:t>Zang</a:t>
            </a:r>
            <a:r>
              <a:rPr lang="en-GB" altLang="zh-CN" sz="2000" dirty="0" smtClean="0"/>
              <a:t> organs in charge of absorbing while Fu organs excrete </a:t>
            </a:r>
            <a:endParaRPr lang="en-US" altLang="zh-CN" sz="2000" dirty="0" smtClean="0"/>
          </a:p>
          <a:p>
            <a:endParaRPr lang="en-US" sz="2000" dirty="0" smtClean="0"/>
          </a:p>
          <a:p>
            <a:r>
              <a:rPr lang="zh-CN" altLang="en-US" sz="2000" dirty="0" smtClean="0"/>
              <a:t>脏腑各有职责</a:t>
            </a:r>
            <a:r>
              <a:rPr lang="en-US" altLang="zh-CN" sz="2000" dirty="0" smtClean="0"/>
              <a:t>,</a:t>
            </a:r>
            <a:r>
              <a:rPr lang="zh-CN" altLang="en-US" sz="2000" dirty="0" smtClean="0"/>
              <a:t>但是通过经络相互联系</a:t>
            </a:r>
            <a:r>
              <a:rPr lang="en-US" altLang="zh-CN" sz="2000" dirty="0" smtClean="0"/>
              <a:t>. </a:t>
            </a:r>
          </a:p>
          <a:p>
            <a:r>
              <a:rPr lang="en-US" sz="2000" dirty="0" smtClean="0"/>
              <a:t>Meridian are networking system for connecting internal yin-yang organs </a:t>
            </a:r>
          </a:p>
          <a:p>
            <a:r>
              <a:rPr lang="zh-CN" altLang="en-US" sz="2000" dirty="0" smtClean="0"/>
              <a:t>调和阴阳</a:t>
            </a:r>
            <a:r>
              <a:rPr lang="en-US" altLang="zh-CN" sz="2000" dirty="0" smtClean="0"/>
              <a:t>, </a:t>
            </a:r>
            <a:r>
              <a:rPr lang="zh-CN" altLang="en-US" sz="2000" dirty="0" smtClean="0"/>
              <a:t>平衡虚实</a:t>
            </a:r>
            <a:r>
              <a:rPr lang="en-US" altLang="zh-CN" sz="2000" dirty="0" smtClean="0"/>
              <a:t>, </a:t>
            </a:r>
            <a:r>
              <a:rPr lang="zh-CN" altLang="en-US" sz="2000" dirty="0" smtClean="0"/>
              <a:t>和顺脏腑</a:t>
            </a:r>
            <a:r>
              <a:rPr lang="en-US" altLang="zh-CN" sz="2000" dirty="0" smtClean="0"/>
              <a:t>, </a:t>
            </a:r>
            <a:r>
              <a:rPr lang="zh-CN" altLang="en-US" sz="2000" dirty="0" smtClean="0"/>
              <a:t>疏通经络 </a:t>
            </a:r>
            <a:endParaRPr lang="en-GB" altLang="zh-CN" sz="2000" dirty="0" smtClean="0"/>
          </a:p>
          <a:p>
            <a:r>
              <a:rPr lang="en-GB" altLang="zh-CN" sz="2000" dirty="0" smtClean="0"/>
              <a:t>Maintaining health is to adjust yin-yang, to balance the under and over activities, to harmonize the solid and hollow organ systems and to unblock the meridians through methods such as medicine, </a:t>
            </a:r>
            <a:r>
              <a:rPr lang="en-GB" altLang="zh-CN" sz="2000" dirty="0" err="1" smtClean="0"/>
              <a:t>Daoyin</a:t>
            </a:r>
            <a:r>
              <a:rPr lang="en-GB" altLang="zh-CN" sz="2000" dirty="0" smtClean="0"/>
              <a:t> massage, acupuncture, Qi regulation,  and Internal Alchemy </a:t>
            </a:r>
            <a:r>
              <a:rPr lang="en-US" altLang="zh-CN" sz="2000" dirty="0" smtClean="0"/>
              <a:t>. </a:t>
            </a:r>
            <a:endParaRPr lang="en-GB"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219200" y="20352"/>
            <a:ext cx="7289605" cy="6837648"/>
          </a:xfrm>
        </p:spPr>
      </p:pic>
    </p:spTree>
    <p:extLst>
      <p:ext uri="{BB962C8B-B14F-4D97-AF65-F5344CB8AC3E}">
        <p14:creationId xmlns:p14="http://schemas.microsoft.com/office/powerpoint/2010/main" val="5136435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26299" y="14157"/>
            <a:ext cx="7131901" cy="6690185"/>
          </a:xfrm>
        </p:spPr>
      </p:pic>
    </p:spTree>
    <p:extLst>
      <p:ext uri="{BB962C8B-B14F-4D97-AF65-F5344CB8AC3E}">
        <p14:creationId xmlns:p14="http://schemas.microsoft.com/office/powerpoint/2010/main" val="37599588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89075" y="152400"/>
            <a:ext cx="6816725" cy="6816725"/>
          </a:xfrm>
        </p:spPr>
      </p:pic>
    </p:spTree>
    <p:extLst>
      <p:ext uri="{BB962C8B-B14F-4D97-AF65-F5344CB8AC3E}">
        <p14:creationId xmlns:p14="http://schemas.microsoft.com/office/powerpoint/2010/main" val="42671256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Yin-Yang and Five Phases and the Chinese Meridian </a:t>
            </a:r>
            <a:r>
              <a:rPr lang="en-GB" dirty="0" smtClean="0"/>
              <a:t>System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The twelve meridian are named according to their corresponding organs, limb positions and yin-yang properties.</a:t>
            </a:r>
          </a:p>
          <a:p>
            <a:endParaRPr lang="en-GB" dirty="0" smtClean="0"/>
          </a:p>
          <a:p>
            <a:r>
              <a:rPr lang="en-GB" dirty="0" smtClean="0"/>
              <a:t>The </a:t>
            </a:r>
            <a:r>
              <a:rPr lang="en-GB" b="1" dirty="0" smtClean="0"/>
              <a:t>triple burner </a:t>
            </a:r>
            <a:r>
              <a:rPr lang="en-GB" dirty="0" smtClean="0"/>
              <a:t>and the </a:t>
            </a:r>
            <a:r>
              <a:rPr lang="en-GB" b="1" dirty="0" smtClean="0"/>
              <a:t>pericardiu</a:t>
            </a:r>
            <a:r>
              <a:rPr lang="en-GB" dirty="0" smtClean="0"/>
              <a:t>m meridian do </a:t>
            </a:r>
            <a:r>
              <a:rPr lang="en-GB" b="1" dirty="0" smtClean="0"/>
              <a:t>not </a:t>
            </a:r>
            <a:r>
              <a:rPr lang="en-GB" dirty="0" smtClean="0"/>
              <a:t>refer to </a:t>
            </a:r>
            <a:r>
              <a:rPr lang="en-GB" b="1" dirty="0" smtClean="0"/>
              <a:t>anatomical structures</a:t>
            </a:r>
            <a:r>
              <a:rPr lang="en-GB" dirty="0" smtClean="0"/>
              <a:t>. They are </a:t>
            </a:r>
            <a:r>
              <a:rPr lang="en-GB" b="1" dirty="0" smtClean="0"/>
              <a:t>function unites</a:t>
            </a:r>
            <a:r>
              <a:rPr lang="en-GB" dirty="0" smtClean="0"/>
              <a:t>.</a:t>
            </a:r>
          </a:p>
          <a:p>
            <a:endParaRPr lang="en-GB" dirty="0" smtClean="0"/>
          </a:p>
          <a:p>
            <a:r>
              <a:rPr lang="en-GB" dirty="0" smtClean="0"/>
              <a:t>The organs mentioned here have a much broader meaning then what is typically thought of their function in Western medicine.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4400" y="228600"/>
            <a:ext cx="8019288" cy="838200"/>
          </a:xfrm>
        </p:spPr>
        <p:txBody>
          <a:bodyPr>
            <a:normAutofit/>
          </a:bodyPr>
          <a:lstStyle/>
          <a:p>
            <a:endParaRPr lang="en-GB" dirty="0"/>
          </a:p>
        </p:txBody>
      </p:sp>
      <p:sp>
        <p:nvSpPr>
          <p:cNvPr id="3" name="Content Placeholder 2"/>
          <p:cNvSpPr>
            <a:spLocks noGrp="1"/>
          </p:cNvSpPr>
          <p:nvPr>
            <p:ph idx="1"/>
          </p:nvPr>
        </p:nvSpPr>
        <p:spPr>
          <a:xfrm>
            <a:off x="1435608" y="1143000"/>
            <a:ext cx="7498080" cy="5410200"/>
          </a:xfrm>
        </p:spPr>
        <p:txBody>
          <a:bodyPr>
            <a:normAutofit/>
          </a:bodyPr>
          <a:lstStyle/>
          <a:p>
            <a:endParaRPr lang="en-GB" sz="1200" dirty="0"/>
          </a:p>
        </p:txBody>
      </p:sp>
      <p:graphicFrame>
        <p:nvGraphicFramePr>
          <p:cNvPr id="4" name="Table 3"/>
          <p:cNvGraphicFramePr>
            <a:graphicFrameLocks noGrp="1"/>
          </p:cNvGraphicFramePr>
          <p:nvPr>
            <p:extLst>
              <p:ext uri="{D42A27DB-BD31-4B8C-83A1-F6EECF244321}">
                <p14:modId xmlns:p14="http://schemas.microsoft.com/office/powerpoint/2010/main" val="3885463880"/>
              </p:ext>
            </p:extLst>
          </p:nvPr>
        </p:nvGraphicFramePr>
        <p:xfrm>
          <a:off x="838200" y="304797"/>
          <a:ext cx="7924800" cy="6457071"/>
        </p:xfrm>
        <a:graphic>
          <a:graphicData uri="http://schemas.openxmlformats.org/drawingml/2006/table">
            <a:tbl>
              <a:tblPr firstRow="1" bandRow="1">
                <a:tableStyleId>{5C22544A-7EE6-4342-B048-85BDC9FD1C3A}</a:tableStyleId>
              </a:tblPr>
              <a:tblGrid>
                <a:gridCol w="1879077"/>
                <a:gridCol w="1321323"/>
                <a:gridCol w="1752600"/>
                <a:gridCol w="2971800"/>
              </a:tblGrid>
              <a:tr h="539487">
                <a:tc>
                  <a:txBody>
                    <a:bodyPr/>
                    <a:lstStyle/>
                    <a:p>
                      <a:r>
                        <a:rPr lang="en-GB" dirty="0" smtClean="0"/>
                        <a:t>Limb position</a:t>
                      </a:r>
                      <a:endParaRPr lang="en-GB" dirty="0"/>
                    </a:p>
                  </a:txBody>
                  <a:tcPr/>
                </a:tc>
                <a:tc>
                  <a:txBody>
                    <a:bodyPr/>
                    <a:lstStyle/>
                    <a:p>
                      <a:r>
                        <a:rPr lang="en-GB" dirty="0" smtClean="0"/>
                        <a:t>Yin/yang</a:t>
                      </a:r>
                      <a:endParaRPr lang="en-GB" dirty="0"/>
                    </a:p>
                  </a:txBody>
                  <a:tcPr/>
                </a:tc>
                <a:tc>
                  <a:txBody>
                    <a:bodyPr/>
                    <a:lstStyle/>
                    <a:p>
                      <a:r>
                        <a:rPr lang="en-GB" dirty="0" smtClean="0"/>
                        <a:t>Property</a:t>
                      </a:r>
                      <a:r>
                        <a:rPr lang="en-GB" baseline="0" dirty="0" smtClean="0"/>
                        <a:t> </a:t>
                      </a:r>
                      <a:endParaRPr lang="en-GB" dirty="0"/>
                    </a:p>
                  </a:txBody>
                  <a:tcPr/>
                </a:tc>
                <a:tc>
                  <a:txBody>
                    <a:bodyPr/>
                    <a:lstStyle/>
                    <a:p>
                      <a:r>
                        <a:rPr lang="en-GB" dirty="0" smtClean="0"/>
                        <a:t>meridian</a:t>
                      </a:r>
                      <a:endParaRPr lang="en-GB" dirty="0"/>
                    </a:p>
                  </a:txBody>
                  <a:tcPr/>
                </a:tc>
              </a:tr>
              <a:tr h="493132">
                <a:tc rowSpan="6">
                  <a:txBody>
                    <a:bodyPr/>
                    <a:lstStyle/>
                    <a:p>
                      <a:r>
                        <a:rPr lang="en-GB" dirty="0" smtClean="0"/>
                        <a:t>Arm </a:t>
                      </a:r>
                      <a:endParaRPr lang="en-GB" dirty="0"/>
                    </a:p>
                  </a:txBody>
                  <a:tcPr/>
                </a:tc>
                <a:tc rowSpan="3">
                  <a:txBody>
                    <a:bodyPr/>
                    <a:lstStyle/>
                    <a:p>
                      <a:r>
                        <a:rPr lang="en-GB" dirty="0" smtClean="0"/>
                        <a:t>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a:t>
                      </a:r>
                      <a:r>
                        <a:rPr lang="en-GB" baseline="0" dirty="0" smtClean="0"/>
                        <a:t>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Lung Meridian</a:t>
                      </a:r>
                      <a:r>
                        <a:rPr lang="en-GB" baseline="0" dirty="0" smtClean="0"/>
                        <a:t>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Heart Meridian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Pericardium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Large Intestine Meridian</a:t>
                      </a:r>
                      <a:r>
                        <a:rPr lang="en-GB" baseline="0" dirty="0" smtClean="0"/>
                        <a:t>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a:t>
                      </a:r>
                      <a:r>
                        <a:rPr lang="en-GB" baseline="0" dirty="0" smtClean="0"/>
                        <a:t> Yang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Small</a:t>
                      </a:r>
                      <a:r>
                        <a:rPr lang="en-GB" baseline="0" dirty="0" smtClean="0"/>
                        <a:t> Intestine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Triple Burner Meridian </a:t>
                      </a:r>
                      <a:endParaRPr lang="en-GB" dirty="0"/>
                    </a:p>
                  </a:txBody>
                  <a:tcPr>
                    <a:lnT w="12700" cap="flat" cmpd="sng" algn="ctr">
                      <a:solidFill>
                        <a:schemeClr val="tx1"/>
                      </a:solidFill>
                      <a:prstDash val="solid"/>
                      <a:round/>
                      <a:headEnd type="none" w="med" len="med"/>
                      <a:tailEnd type="none" w="med" len="med"/>
                    </a:lnT>
                  </a:tcPr>
                </a:tc>
              </a:tr>
              <a:tr h="493132">
                <a:tc rowSpan="6">
                  <a:txBody>
                    <a:bodyPr/>
                    <a:lstStyle/>
                    <a:p>
                      <a:r>
                        <a:rPr lang="en-GB" dirty="0" smtClean="0"/>
                        <a:t>Leg </a:t>
                      </a:r>
                      <a:endParaRPr lang="en-GB" dirty="0"/>
                    </a:p>
                  </a:txBody>
                  <a:tcPr/>
                </a:tc>
                <a:tc rowSpan="3">
                  <a:txBody>
                    <a:bodyPr/>
                    <a:lstStyle/>
                    <a:p>
                      <a:r>
                        <a:rPr lang="en-GB" dirty="0" smtClean="0"/>
                        <a:t>Yin </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Tai Yin</a:t>
                      </a:r>
                      <a:endParaRPr lang="en-GB" dirty="0"/>
                    </a:p>
                  </a:txBody>
                  <a:tcPr>
                    <a:lnB w="12700" cap="flat" cmpd="sng" algn="ctr">
                      <a:solidFill>
                        <a:schemeClr val="tx1"/>
                      </a:solidFill>
                      <a:prstDash val="solid"/>
                      <a:round/>
                      <a:headEnd type="none" w="med" len="med"/>
                      <a:tailEnd type="none" w="med" len="med"/>
                    </a:lnB>
                  </a:tcPr>
                </a:tc>
                <a:tc>
                  <a:txBody>
                    <a:bodyPr/>
                    <a:lstStyle/>
                    <a:p>
                      <a:r>
                        <a:rPr lang="en-GB" dirty="0" smtClean="0"/>
                        <a:t>Spleen Meridian </a:t>
                      </a:r>
                      <a:endParaRPr lang="en-GB" dirty="0"/>
                    </a:p>
                  </a:txBody>
                  <a:tcPr>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Kidney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Jue</a:t>
                      </a:r>
                      <a:r>
                        <a:rPr lang="en-GB" dirty="0" smtClean="0"/>
                        <a:t> Yin</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Liver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rowSpan="3">
                  <a:txBody>
                    <a:bodyPr/>
                    <a:lstStyle/>
                    <a:p>
                      <a:r>
                        <a:rPr lang="en-GB" dirty="0" smtClean="0"/>
                        <a:t>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Yang Ming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Stomach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smtClean="0"/>
                        <a:t>Tai Yang</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r>
                        <a:rPr lang="en-GB" dirty="0" smtClean="0"/>
                        <a:t>Bladder Meridian </a:t>
                      </a:r>
                      <a:endParaRPr lang="en-GB" dirty="0"/>
                    </a:p>
                  </a:txBody>
                  <a:tcP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r>
              <a:tr h="493132">
                <a:tc vMerge="1">
                  <a:txBody>
                    <a:bodyPr/>
                    <a:lstStyle/>
                    <a:p>
                      <a:endParaRPr lang="en-GB"/>
                    </a:p>
                  </a:txBody>
                  <a:tcPr/>
                </a:tc>
                <a:tc vMerge="1">
                  <a:txBody>
                    <a:bodyPr/>
                    <a:lstStyle/>
                    <a:p>
                      <a:endParaRPr lang="en-GB"/>
                    </a:p>
                  </a:txBody>
                  <a:tcPr/>
                </a:tc>
                <a:tc>
                  <a:txBody>
                    <a:bodyPr/>
                    <a:lstStyle/>
                    <a:p>
                      <a:r>
                        <a:rPr lang="en-GB" dirty="0" err="1" smtClean="0"/>
                        <a:t>Shao</a:t>
                      </a:r>
                      <a:r>
                        <a:rPr lang="en-GB" dirty="0" smtClean="0"/>
                        <a:t> Yang </a:t>
                      </a:r>
                      <a:endParaRPr lang="en-GB" dirty="0"/>
                    </a:p>
                  </a:txBody>
                  <a:tcPr>
                    <a:lnT w="12700" cap="flat" cmpd="sng" algn="ctr">
                      <a:solidFill>
                        <a:schemeClr val="tx1"/>
                      </a:solidFill>
                      <a:prstDash val="solid"/>
                      <a:round/>
                      <a:headEnd type="none" w="med" len="med"/>
                      <a:tailEnd type="none" w="med" len="med"/>
                    </a:lnT>
                  </a:tcPr>
                </a:tc>
                <a:tc>
                  <a:txBody>
                    <a:bodyPr/>
                    <a:lstStyle/>
                    <a:p>
                      <a:r>
                        <a:rPr lang="en-GB" dirty="0" smtClean="0"/>
                        <a:t>Gall Bladder Meridian </a:t>
                      </a:r>
                      <a:endParaRPr lang="en-GB" dirty="0"/>
                    </a:p>
                  </a:txBody>
                  <a:tcPr>
                    <a:lnT w="12700" cap="flat" cmpd="sng" algn="ctr">
                      <a:solidFill>
                        <a:schemeClr val="tx1"/>
                      </a:solidFill>
                      <a:prstDash val="solid"/>
                      <a:round/>
                      <a:headEnd type="none" w="med" len="med"/>
                      <a:tailEnd type="none" w="med" len="med"/>
                    </a:lnT>
                  </a:tcPr>
                </a:tc>
              </a:tr>
            </a:tbl>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667512"/>
          </a:xfrm>
        </p:spPr>
        <p:txBody>
          <a:bodyPr>
            <a:noAutofit/>
          </a:bodyPr>
          <a:lstStyle/>
          <a:p>
            <a:r>
              <a:rPr lang="en-US" sz="2800" b="1" dirty="0" smtClean="0"/>
              <a:t>Yin-Yang and </a:t>
            </a:r>
            <a:r>
              <a:rPr lang="en-GB" sz="2800" b="1" dirty="0" smtClean="0"/>
              <a:t>Five Phases and Internal organs</a:t>
            </a:r>
            <a:endParaRPr lang="en-GB" sz="2800" b="1" dirty="0"/>
          </a:p>
        </p:txBody>
      </p:sp>
      <p:graphicFrame>
        <p:nvGraphicFramePr>
          <p:cNvPr id="4" name="Content Placeholder 3"/>
          <p:cNvGraphicFramePr>
            <a:graphicFrameLocks noGrp="1"/>
          </p:cNvGraphicFramePr>
          <p:nvPr>
            <p:ph idx="1"/>
          </p:nvPr>
        </p:nvGraphicFramePr>
        <p:xfrm>
          <a:off x="609600" y="1676400"/>
          <a:ext cx="7696200" cy="4800600"/>
        </p:xfrm>
        <a:graphic>
          <a:graphicData uri="http://schemas.openxmlformats.org/drawingml/2006/table">
            <a:tbl>
              <a:tblPr firstRow="1" bandRow="1">
                <a:tableStyleId>{5C22544A-7EE6-4342-B048-85BDC9FD1C3A}</a:tableStyleId>
              </a:tblPr>
              <a:tblGrid>
                <a:gridCol w="2819400"/>
                <a:gridCol w="2057400"/>
                <a:gridCol w="2819400"/>
              </a:tblGrid>
              <a:tr h="426720">
                <a:tc>
                  <a:txBody>
                    <a:bodyPr/>
                    <a:lstStyle/>
                    <a:p>
                      <a:r>
                        <a:rPr lang="en-GB" dirty="0" smtClean="0"/>
                        <a:t>Meridian</a:t>
                      </a:r>
                      <a:endParaRPr lang="en-GB" dirty="0"/>
                    </a:p>
                  </a:txBody>
                  <a:tcPr/>
                </a:tc>
                <a:tc>
                  <a:txBody>
                    <a:bodyPr/>
                    <a:lstStyle/>
                    <a:p>
                      <a:r>
                        <a:rPr lang="en-GB" dirty="0" smtClean="0"/>
                        <a:t>Five </a:t>
                      </a:r>
                      <a:r>
                        <a:rPr lang="en-GB" dirty="0" err="1" smtClean="0"/>
                        <a:t>Phaseses</a:t>
                      </a:r>
                      <a:endParaRPr lang="en-GB" dirty="0"/>
                    </a:p>
                  </a:txBody>
                  <a:tcPr>
                    <a:lnR w="12700" cap="flat" cmpd="sng" algn="ctr">
                      <a:solidFill>
                        <a:schemeClr val="tx1"/>
                      </a:solidFill>
                      <a:prstDash val="solid"/>
                      <a:round/>
                      <a:headEnd type="none" w="med" len="med"/>
                      <a:tailEnd type="none" w="med" len="med"/>
                    </a:lnR>
                  </a:tcPr>
                </a:tc>
                <a:tc>
                  <a:txBody>
                    <a:bodyPr/>
                    <a:lstStyle/>
                    <a:p>
                      <a:r>
                        <a:rPr lang="en-GB" dirty="0" smtClean="0"/>
                        <a:t>Yin-Yang</a:t>
                      </a:r>
                      <a:r>
                        <a:rPr lang="en-GB" baseline="0" dirty="0" smtClean="0"/>
                        <a:t> Status</a:t>
                      </a:r>
                      <a:endParaRPr lang="en-GB" dirty="0"/>
                    </a:p>
                  </a:txBody>
                  <a:tcPr>
                    <a:lnL w="12700" cap="flat" cmpd="sng" algn="ctr">
                      <a:solidFill>
                        <a:schemeClr val="tx1"/>
                      </a:solidFill>
                      <a:prstDash val="solid"/>
                      <a:round/>
                      <a:headEnd type="none" w="med" len="med"/>
                      <a:tailEnd type="none" w="med" len="med"/>
                    </a:lnL>
                  </a:tcPr>
                </a:tc>
              </a:tr>
              <a:tr h="1386840">
                <a:tc>
                  <a:txBody>
                    <a:bodyPr/>
                    <a:lstStyle/>
                    <a:p>
                      <a:r>
                        <a:rPr lang="en-GB" dirty="0" smtClean="0"/>
                        <a:t>Heart,</a:t>
                      </a:r>
                      <a:r>
                        <a:rPr lang="en-GB" baseline="0" dirty="0" smtClean="0"/>
                        <a:t> </a:t>
                      </a:r>
                    </a:p>
                    <a:p>
                      <a:r>
                        <a:rPr lang="en-GB" baseline="0" dirty="0" smtClean="0"/>
                        <a:t>Small Intestine, </a:t>
                      </a:r>
                    </a:p>
                    <a:p>
                      <a:r>
                        <a:rPr lang="en-GB" baseline="0" dirty="0" smtClean="0"/>
                        <a:t>Pericardium, </a:t>
                      </a:r>
                    </a:p>
                    <a:p>
                      <a:r>
                        <a:rPr lang="en-GB" baseline="0" dirty="0" smtClean="0"/>
                        <a:t>Triple Heater</a:t>
                      </a:r>
                      <a:endParaRPr lang="en-GB" dirty="0"/>
                    </a:p>
                  </a:txBody>
                  <a:tcPr/>
                </a:tc>
                <a:tc>
                  <a:txBody>
                    <a:bodyPr/>
                    <a:lstStyle/>
                    <a:p>
                      <a:r>
                        <a:rPr lang="en-GB" dirty="0" smtClean="0"/>
                        <a:t>Fire</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yang is symbolized by fire</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Liver, </a:t>
                      </a:r>
                    </a:p>
                    <a:p>
                      <a:r>
                        <a:rPr lang="en-GB" dirty="0" smtClean="0"/>
                        <a:t>Gallbladder</a:t>
                      </a:r>
                      <a:r>
                        <a:rPr lang="en-GB" baseline="0" dirty="0" smtClean="0"/>
                        <a:t> </a:t>
                      </a:r>
                      <a:endParaRPr lang="en-GB" dirty="0"/>
                    </a:p>
                  </a:txBody>
                  <a:tcPr/>
                </a:tc>
                <a:tc>
                  <a:txBody>
                    <a:bodyPr/>
                    <a:lstStyle/>
                    <a:p>
                      <a:r>
                        <a:rPr lang="en-GB" dirty="0" smtClean="0"/>
                        <a:t>Wood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yang is symbolized by wood</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Spleen, </a:t>
                      </a:r>
                    </a:p>
                    <a:p>
                      <a:r>
                        <a:rPr lang="en-GB" dirty="0" smtClean="0"/>
                        <a:t>Stomach</a:t>
                      </a:r>
                      <a:r>
                        <a:rPr lang="en-GB" baseline="0" dirty="0" smtClean="0"/>
                        <a:t> </a:t>
                      </a:r>
                      <a:endParaRPr lang="en-GB" dirty="0"/>
                    </a:p>
                  </a:txBody>
                  <a:tcPr/>
                </a:tc>
                <a:tc>
                  <a:txBody>
                    <a:bodyPr/>
                    <a:lstStyle/>
                    <a:p>
                      <a:r>
                        <a:rPr lang="en-GB" dirty="0" smtClean="0"/>
                        <a:t>Earth</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Yin-yang is symbolized by earth</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Lung, </a:t>
                      </a:r>
                    </a:p>
                    <a:p>
                      <a:r>
                        <a:rPr lang="en-GB" dirty="0" smtClean="0"/>
                        <a:t>Large Intestine</a:t>
                      </a:r>
                      <a:endParaRPr lang="en-GB" dirty="0"/>
                    </a:p>
                  </a:txBody>
                  <a:tcPr/>
                </a:tc>
                <a:tc>
                  <a:txBody>
                    <a:bodyPr/>
                    <a:lstStyle/>
                    <a:p>
                      <a:r>
                        <a:rPr lang="en-GB" dirty="0" smtClean="0"/>
                        <a:t>Metal </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Minor yin is symbolized by metal</a:t>
                      </a:r>
                      <a:endParaRPr lang="en-GB" dirty="0"/>
                    </a:p>
                  </a:txBody>
                  <a:tcPr>
                    <a:lnL w="12700" cap="flat" cmpd="sng" algn="ctr">
                      <a:solidFill>
                        <a:schemeClr val="tx1"/>
                      </a:solidFill>
                      <a:prstDash val="solid"/>
                      <a:round/>
                      <a:headEnd type="none" w="med" len="med"/>
                      <a:tailEnd type="none" w="med" len="med"/>
                    </a:lnL>
                  </a:tcPr>
                </a:tc>
              </a:tr>
              <a:tr h="746760">
                <a:tc>
                  <a:txBody>
                    <a:bodyPr/>
                    <a:lstStyle/>
                    <a:p>
                      <a:r>
                        <a:rPr lang="en-GB" dirty="0" smtClean="0"/>
                        <a:t>Kidneys, </a:t>
                      </a:r>
                    </a:p>
                    <a:p>
                      <a:r>
                        <a:rPr lang="en-GB" dirty="0" smtClean="0"/>
                        <a:t>Bladder</a:t>
                      </a:r>
                      <a:endParaRPr lang="en-GB" dirty="0"/>
                    </a:p>
                  </a:txBody>
                  <a:tcPr/>
                </a:tc>
                <a:tc>
                  <a:txBody>
                    <a:bodyPr/>
                    <a:lstStyle/>
                    <a:p>
                      <a:r>
                        <a:rPr lang="en-GB" dirty="0" smtClean="0"/>
                        <a:t>Water</a:t>
                      </a:r>
                      <a:endParaRPr lang="en-GB" dirty="0"/>
                    </a:p>
                  </a:txBody>
                  <a:tcPr>
                    <a:lnR w="12700" cap="flat" cmpd="sng" algn="ctr">
                      <a:solidFill>
                        <a:schemeClr val="tx1"/>
                      </a:solidFill>
                      <a:prstDash val="solid"/>
                      <a:round/>
                      <a:headEnd type="none" w="med" len="med"/>
                      <a:tailEnd type="none" w="med" len="med"/>
                    </a:lnR>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Major yin is symbolized by water</a:t>
                      </a:r>
                      <a:endParaRPr lang="en-GB" dirty="0"/>
                    </a:p>
                  </a:txBody>
                  <a:tcPr>
                    <a:lnL w="12700" cap="flat" cmpd="sng" algn="ctr">
                      <a:solidFill>
                        <a:schemeClr val="tx1"/>
                      </a:solidFill>
                      <a:prstDash val="solid"/>
                      <a:round/>
                      <a:headEnd type="none" w="med" len="med"/>
                      <a:tailEnd type="none" w="med" len="med"/>
                    </a:lnL>
                  </a:tcPr>
                </a:tc>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Distribution of the 12 meridians in the Body</a:t>
            </a:r>
            <a:endParaRPr lang="en-GB" sz="2800" b="1" dirty="0"/>
          </a:p>
        </p:txBody>
      </p:sp>
      <p:sp>
        <p:nvSpPr>
          <p:cNvPr id="3" name="Content Placeholder 2"/>
          <p:cNvSpPr>
            <a:spLocks noGrp="1"/>
          </p:cNvSpPr>
          <p:nvPr>
            <p:ph idx="1"/>
          </p:nvPr>
        </p:nvSpPr>
        <p:spPr/>
        <p:txBody>
          <a:bodyPr/>
          <a:lstStyle/>
          <a:p>
            <a:r>
              <a:rPr lang="en-GB" dirty="0" smtClean="0"/>
              <a:t>The 12 meridians have lateral and symmetrical distribution on the head, face, trunk and limbs. </a:t>
            </a:r>
          </a:p>
          <a:p>
            <a:r>
              <a:rPr lang="en-GB" dirty="0" smtClean="0"/>
              <a:t>The Six Yin meridian are distributed on the inner side of the limbs and on the chest and abdomen.</a:t>
            </a:r>
          </a:p>
          <a:p>
            <a:r>
              <a:rPr lang="en-GB" dirty="0" smtClean="0"/>
              <a:t>The Six Yang Meridians are distributed on the outer side of the limbs and on head, face and trunk.</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2438400" y="-9236"/>
            <a:ext cx="5186540" cy="6966813"/>
          </a:xfrm>
        </p:spPr>
      </p:pic>
    </p:spTree>
    <p:extLst>
      <p:ext uri="{BB962C8B-B14F-4D97-AF65-F5344CB8AC3E}">
        <p14:creationId xmlns:p14="http://schemas.microsoft.com/office/powerpoint/2010/main" val="219214092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096000" y="1676400"/>
            <a:ext cx="2857500" cy="4229100"/>
          </a:xfrm>
        </p:spPr>
      </p:pic>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55255" y="0"/>
            <a:ext cx="4849683" cy="6858000"/>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order and arrangement of the three Yang Meridian </a:t>
            </a:r>
            <a:endParaRPr lang="en-GB" dirty="0"/>
          </a:p>
        </p:txBody>
      </p:sp>
      <p:sp>
        <p:nvSpPr>
          <p:cNvPr id="3" name="Content Placeholder 2"/>
          <p:cNvSpPr>
            <a:spLocks noGrp="1"/>
          </p:cNvSpPr>
          <p:nvPr>
            <p:ph idx="1"/>
          </p:nvPr>
        </p:nvSpPr>
        <p:spPr/>
        <p:txBody>
          <a:bodyPr>
            <a:normAutofit fontScale="85000" lnSpcReduction="10000"/>
          </a:bodyPr>
          <a:lstStyle/>
          <a:p>
            <a:r>
              <a:rPr lang="en-GB" dirty="0" smtClean="0"/>
              <a:t>Yang Ming (sunlight Yang) has a anterior position </a:t>
            </a:r>
          </a:p>
          <a:p>
            <a:r>
              <a:rPr lang="en-GB" dirty="0" err="1" smtClean="0"/>
              <a:t>Shao</a:t>
            </a:r>
            <a:r>
              <a:rPr lang="en-GB" dirty="0" smtClean="0"/>
              <a:t> Yang (Lesser Yang) has a middle position</a:t>
            </a:r>
          </a:p>
          <a:p>
            <a:r>
              <a:rPr lang="en-GB" dirty="0" smtClean="0"/>
              <a:t>Tai Yang (Greater Yang) has a posterior position </a:t>
            </a:r>
          </a:p>
          <a:p>
            <a:endParaRPr lang="en-GB" dirty="0" smtClean="0"/>
          </a:p>
          <a:p>
            <a:r>
              <a:rPr lang="en-GB" dirty="0" smtClean="0"/>
              <a:t>Reasons: </a:t>
            </a:r>
          </a:p>
          <a:p>
            <a:r>
              <a:rPr lang="en-GB" dirty="0" smtClean="0"/>
              <a:t>1. Since most animals back receive the greatest amount of sunlight, the back or posterior regions is named Tai Yang</a:t>
            </a:r>
          </a:p>
          <a:p>
            <a:r>
              <a:rPr lang="en-GB" dirty="0" smtClean="0"/>
              <a:t>2. The positions of Shan Yang and Yang Ming are located at more anterior regions where less sunlight is received. </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098" name="Picture 2"/>
          <p:cNvPicPr>
            <a:picLocks noGrp="1" noChangeAspect="1" noChangeArrowheads="1"/>
          </p:cNvPicPr>
          <p:nvPr>
            <p:ph idx="1"/>
          </p:nvPr>
        </p:nvPicPr>
        <p:blipFill>
          <a:blip r:embed="rId2" cstate="print"/>
          <a:srcRect/>
          <a:stretch>
            <a:fillRect/>
          </a:stretch>
        </p:blipFill>
        <p:spPr bwMode="auto">
          <a:xfrm>
            <a:off x="1420448" y="1447800"/>
            <a:ext cx="7723552" cy="5105400"/>
          </a:xfrm>
          <a:prstGeom prst="rect">
            <a:avLst/>
          </a:prstGeom>
          <a:noFill/>
          <a:ln w="9525">
            <a:noFill/>
            <a:miter lim="800000"/>
            <a:headEnd/>
            <a:tailEnd/>
          </a:ln>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dirty="0" smtClean="0"/>
              <a:t>The Order and arrangement of the Yin Meridian </a:t>
            </a:r>
            <a:endParaRPr lang="en-GB" sz="2800" dirty="0"/>
          </a:p>
        </p:txBody>
      </p:sp>
      <p:sp>
        <p:nvSpPr>
          <p:cNvPr id="3" name="Content Placeholder 2"/>
          <p:cNvSpPr>
            <a:spLocks noGrp="1"/>
          </p:cNvSpPr>
          <p:nvPr>
            <p:ph idx="1"/>
          </p:nvPr>
        </p:nvSpPr>
        <p:spPr/>
        <p:txBody>
          <a:bodyPr>
            <a:normAutofit lnSpcReduction="10000"/>
          </a:bodyPr>
          <a:lstStyle/>
          <a:p>
            <a:r>
              <a:rPr lang="en-GB" dirty="0" smtClean="0"/>
              <a:t>Tai Yin (Greater Yin) has an anterior position</a:t>
            </a:r>
          </a:p>
          <a:p>
            <a:r>
              <a:rPr lang="en-GB" dirty="0" err="1" smtClean="0"/>
              <a:t>Jue</a:t>
            </a:r>
            <a:r>
              <a:rPr lang="en-GB" dirty="0" smtClean="0"/>
              <a:t> Yin (absolute Yin) has a middle position</a:t>
            </a:r>
          </a:p>
          <a:p>
            <a:r>
              <a:rPr lang="en-GB" dirty="0" err="1" smtClean="0"/>
              <a:t>Shao</a:t>
            </a:r>
            <a:r>
              <a:rPr lang="en-GB" dirty="0" smtClean="0"/>
              <a:t> Yin (Lesser Yin) has a posterior position</a:t>
            </a:r>
          </a:p>
          <a:p>
            <a:endParaRPr lang="en-GB" dirty="0" smtClean="0"/>
          </a:p>
          <a:p>
            <a:r>
              <a:rPr lang="en-GB" dirty="0" smtClean="0"/>
              <a:t>All the three have described the variation of Yin </a:t>
            </a:r>
            <a:r>
              <a:rPr lang="en-GB" dirty="0" err="1" smtClean="0"/>
              <a:t>Qi</a:t>
            </a:r>
            <a:r>
              <a:rPr lang="en-GB" dirty="0" smtClean="0"/>
              <a:t> and the degree of darkness at that position. </a:t>
            </a:r>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76200" y="156200"/>
            <a:ext cx="9255508" cy="6701800"/>
          </a:xfrm>
        </p:spPr>
      </p:pic>
    </p:spTree>
    <p:extLst>
      <p:ext uri="{BB962C8B-B14F-4D97-AF65-F5344CB8AC3E}">
        <p14:creationId xmlns:p14="http://schemas.microsoft.com/office/powerpoint/2010/main" val="147939303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944562"/>
          </a:xfrm>
        </p:spPr>
        <p:txBody>
          <a:bodyPr>
            <a:normAutofit/>
          </a:bodyPr>
          <a:lstStyle/>
          <a:p>
            <a:r>
              <a:rPr lang="en-GB" sz="2800" dirty="0" smtClean="0"/>
              <a:t>Leg </a:t>
            </a:r>
            <a:r>
              <a:rPr lang="en-GB" sz="2800" dirty="0" err="1" smtClean="0"/>
              <a:t>Taiyin</a:t>
            </a:r>
            <a:r>
              <a:rPr lang="en-GB" sz="2800" dirty="0" smtClean="0"/>
              <a:t> Spleen and Hand </a:t>
            </a:r>
            <a:r>
              <a:rPr lang="en-GB" sz="2800" dirty="0" err="1" smtClean="0"/>
              <a:t>Taiyin</a:t>
            </a:r>
            <a:r>
              <a:rPr lang="en-GB" sz="2800" dirty="0" smtClean="0"/>
              <a:t> Lung Meridians </a:t>
            </a:r>
            <a:endParaRPr lang="en-GB" sz="2800" dirty="0"/>
          </a:p>
        </p:txBody>
      </p:sp>
      <p:pic>
        <p:nvPicPr>
          <p:cNvPr id="4" name="Content Placeholder 3" descr="Spleen meridian ancient.jpg"/>
          <p:cNvPicPr>
            <a:picLocks noGrp="1" noChangeAspect="1"/>
          </p:cNvPicPr>
          <p:nvPr>
            <p:ph idx="1"/>
          </p:nvPr>
        </p:nvPicPr>
        <p:blipFill>
          <a:blip r:embed="rId2" cstate="print"/>
          <a:stretch>
            <a:fillRect/>
          </a:stretch>
        </p:blipFill>
        <p:spPr>
          <a:xfrm>
            <a:off x="5257800" y="1295400"/>
            <a:ext cx="3657600" cy="5207289"/>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0" y="1219200"/>
            <a:ext cx="2724150" cy="5412218"/>
          </a:xfrm>
          <a:prstGeom prst="rect">
            <a:avLst/>
          </a:prstGeom>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5334000" y="1524000"/>
            <a:ext cx="3459891" cy="4800600"/>
          </a:xfr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6200" y="0"/>
            <a:ext cx="5127477" cy="6858000"/>
          </a:xfrm>
          <a:prstGeom prst="rect">
            <a:avLst/>
          </a:prstGeom>
        </p:spPr>
      </p:pic>
    </p:spTree>
    <p:extLst>
      <p:ext uri="{BB962C8B-B14F-4D97-AF65-F5344CB8AC3E}">
        <p14:creationId xmlns:p14="http://schemas.microsoft.com/office/powerpoint/2010/main" val="40296267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The pathways of the 12 Meridians</a:t>
            </a:r>
            <a:endParaRPr lang="en-GB" dirty="0"/>
          </a:p>
        </p:txBody>
      </p:sp>
      <p:sp>
        <p:nvSpPr>
          <p:cNvPr id="3" name="Content Placeholder 2"/>
          <p:cNvSpPr>
            <a:spLocks noGrp="1"/>
          </p:cNvSpPr>
          <p:nvPr>
            <p:ph idx="1"/>
          </p:nvPr>
        </p:nvSpPr>
        <p:spPr>
          <a:xfrm>
            <a:off x="1435608" y="1447800"/>
            <a:ext cx="7498080" cy="5181600"/>
          </a:xfrm>
        </p:spPr>
        <p:txBody>
          <a:bodyPr>
            <a:normAutofit fontScale="92500" lnSpcReduction="10000"/>
          </a:bodyPr>
          <a:lstStyle/>
          <a:p>
            <a:r>
              <a:rPr lang="en-GB" dirty="0" smtClean="0"/>
              <a:t>According to the Yellow Emperor’s Medical Classics:</a:t>
            </a:r>
          </a:p>
          <a:p>
            <a:r>
              <a:rPr lang="en-GB" dirty="0" smtClean="0"/>
              <a:t>The three yin meridians of arm go from organs to the hands</a:t>
            </a:r>
          </a:p>
          <a:p>
            <a:r>
              <a:rPr lang="en-GB" dirty="0" smtClean="0"/>
              <a:t>The three yang meridians of arm go from the hands to the head.</a:t>
            </a:r>
          </a:p>
          <a:p>
            <a:endParaRPr lang="en-GB" dirty="0" smtClean="0"/>
          </a:p>
          <a:p>
            <a:r>
              <a:rPr lang="en-GB" dirty="0" smtClean="0"/>
              <a:t>The three yang meridians of legs go from the head to the feet. </a:t>
            </a:r>
          </a:p>
          <a:p>
            <a:r>
              <a:rPr lang="en-GB" dirty="0" smtClean="0"/>
              <a:t>The three yin meridians of legs go from the feet to abdomen</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274638"/>
            <a:ext cx="7924800" cy="792162"/>
          </a:xfrm>
        </p:spPr>
        <p:txBody>
          <a:bodyPr>
            <a:normAutofit/>
          </a:bodyPr>
          <a:lstStyle/>
          <a:p>
            <a:r>
              <a:rPr lang="en-GB" sz="2000" b="1" dirty="0" smtClean="0"/>
              <a:t>Arm Tai Yang Small Intestine and Leg </a:t>
            </a:r>
            <a:r>
              <a:rPr lang="en-GB" sz="2000" b="1" dirty="0" err="1" smtClean="0"/>
              <a:t>Taiyang</a:t>
            </a:r>
            <a:r>
              <a:rPr lang="en-GB" sz="2000" b="1" dirty="0" smtClean="0"/>
              <a:t> Bladder Meridians</a:t>
            </a:r>
            <a:endParaRPr lang="en-GB" sz="2000" b="1" dirty="0"/>
          </a:p>
        </p:txBody>
      </p:sp>
      <p:pic>
        <p:nvPicPr>
          <p:cNvPr id="4" name="Content Placeholder 3" descr="Arm Taiyang Small Instine Meridian.jpg"/>
          <p:cNvPicPr>
            <a:picLocks noGrp="1" noChangeAspect="1"/>
          </p:cNvPicPr>
          <p:nvPr>
            <p:ph idx="1"/>
          </p:nvPr>
        </p:nvPicPr>
        <p:blipFill>
          <a:blip r:embed="rId2" cstate="print"/>
          <a:stretch>
            <a:fillRect/>
          </a:stretch>
        </p:blipFill>
        <p:spPr>
          <a:xfrm>
            <a:off x="5562600" y="1387556"/>
            <a:ext cx="2963863" cy="5470444"/>
          </a:xfr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87055" y="1143000"/>
            <a:ext cx="3733800" cy="5715000"/>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Exterior –Interior Relationship in the Meridians </a:t>
            </a:r>
            <a:endParaRPr lang="en-GB" dirty="0"/>
          </a:p>
        </p:txBody>
      </p:sp>
      <p:sp>
        <p:nvSpPr>
          <p:cNvPr id="3" name="Content Placeholder 2"/>
          <p:cNvSpPr>
            <a:spLocks noGrp="1"/>
          </p:cNvSpPr>
          <p:nvPr>
            <p:ph idx="1"/>
          </p:nvPr>
        </p:nvSpPr>
        <p:spPr>
          <a:xfrm>
            <a:off x="1143000" y="1447800"/>
            <a:ext cx="7790688" cy="4800600"/>
          </a:xfrm>
        </p:spPr>
        <p:txBody>
          <a:bodyPr>
            <a:normAutofit fontScale="92500" lnSpcReduction="20000"/>
          </a:bodyPr>
          <a:lstStyle/>
          <a:p>
            <a:r>
              <a:rPr lang="en-GB" dirty="0" smtClean="0"/>
              <a:t>Meridians are classified into Yin/Yang meridians according to the yin/yang organs they are connected.</a:t>
            </a:r>
          </a:p>
          <a:p>
            <a:r>
              <a:rPr lang="en-GB" dirty="0" smtClean="0"/>
              <a:t>The interior belongs to yin and the exterior belongs to yang</a:t>
            </a:r>
          </a:p>
          <a:p>
            <a:endParaRPr lang="en-GB" dirty="0" smtClean="0"/>
          </a:p>
          <a:p>
            <a:r>
              <a:rPr lang="en-GB" dirty="0" smtClean="0"/>
              <a:t>Yin organs are thought to have more internal functions and called as internal organs (absorbing and preserving organs)</a:t>
            </a:r>
          </a:p>
          <a:p>
            <a:r>
              <a:rPr lang="en-GB" dirty="0" smtClean="0"/>
              <a:t>Yang organs have more external functions are considered external organs (digestive and excretory organs). </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1026" name="Picture 2"/>
          <p:cNvPicPr>
            <a:picLocks noGrp="1" noChangeAspect="1" noChangeArrowheads="1"/>
          </p:cNvPicPr>
          <p:nvPr>
            <p:ph idx="1"/>
          </p:nvPr>
        </p:nvPicPr>
        <p:blipFill>
          <a:blip r:embed="rId2" cstate="print"/>
          <a:srcRect/>
          <a:stretch>
            <a:fillRect/>
          </a:stretch>
        </p:blipFill>
        <p:spPr bwMode="auto">
          <a:xfrm>
            <a:off x="2209800" y="0"/>
            <a:ext cx="5129560" cy="6858000"/>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Absorbing and Excretory  Relationship in the Meridians </a:t>
            </a:r>
            <a:endParaRPr lang="en-GB" dirty="0"/>
          </a:p>
        </p:txBody>
      </p:sp>
      <p:sp>
        <p:nvSpPr>
          <p:cNvPr id="3" name="Content Placeholder 2"/>
          <p:cNvSpPr>
            <a:spLocks noGrp="1"/>
          </p:cNvSpPr>
          <p:nvPr>
            <p:ph idx="1"/>
          </p:nvPr>
        </p:nvSpPr>
        <p:spPr/>
        <p:txBody>
          <a:bodyPr>
            <a:normAutofit/>
          </a:bodyPr>
          <a:lstStyle/>
          <a:p>
            <a:r>
              <a:rPr lang="en-GB" dirty="0" smtClean="0"/>
              <a:t>Meridians are also classified into Yin/Yang meridians according to the different functions of the organs.</a:t>
            </a:r>
          </a:p>
          <a:p>
            <a:endParaRPr lang="en-GB" dirty="0" smtClean="0"/>
          </a:p>
          <a:p>
            <a:r>
              <a:rPr lang="en-GB" dirty="0" smtClean="0"/>
              <a:t>The absorbing or preserving organ belongs to yin  </a:t>
            </a:r>
          </a:p>
          <a:p>
            <a:endParaRPr lang="en-GB" dirty="0" smtClean="0"/>
          </a:p>
          <a:p>
            <a:r>
              <a:rPr lang="en-GB" dirty="0" smtClean="0"/>
              <a:t>While the digestive or excretory organ belongs to yang</a:t>
            </a:r>
          </a:p>
          <a:p>
            <a:endParaRPr lang="en-GB" dirty="0" smtClean="0"/>
          </a:p>
          <a:p>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lvl="0"/>
            <a:r>
              <a:rPr lang="en-GB" sz="3600" b="1" dirty="0" smtClean="0"/>
              <a:t>Yangsheng Principle of Integration </a:t>
            </a:r>
            <a:endParaRPr lang="en-GB" dirty="0"/>
          </a:p>
        </p:txBody>
      </p:sp>
      <p:sp>
        <p:nvSpPr>
          <p:cNvPr id="3" name="Content Placeholder 2"/>
          <p:cNvSpPr>
            <a:spLocks noGrp="1"/>
          </p:cNvSpPr>
          <p:nvPr>
            <p:ph idx="1"/>
          </p:nvPr>
        </p:nvSpPr>
        <p:spPr>
          <a:xfrm>
            <a:off x="1435608" y="1447800"/>
            <a:ext cx="7498080" cy="5181600"/>
          </a:xfrm>
        </p:spPr>
        <p:txBody>
          <a:bodyPr>
            <a:normAutofit fontScale="85000" lnSpcReduction="20000"/>
          </a:bodyPr>
          <a:lstStyle/>
          <a:p>
            <a:r>
              <a:rPr lang="en-GB" dirty="0" smtClean="0"/>
              <a:t>Nurturing the Xing, </a:t>
            </a:r>
            <a:r>
              <a:rPr lang="en-GB" dirty="0" err="1" smtClean="0"/>
              <a:t>Qi</a:t>
            </a:r>
            <a:r>
              <a:rPr lang="en-GB" dirty="0" smtClean="0"/>
              <a:t> and </a:t>
            </a:r>
            <a:r>
              <a:rPr lang="en-GB" dirty="0" err="1" smtClean="0"/>
              <a:t>Shen</a:t>
            </a:r>
            <a:r>
              <a:rPr lang="en-GB" dirty="0" smtClean="0"/>
              <a:t> together</a:t>
            </a:r>
          </a:p>
          <a:p>
            <a:endParaRPr lang="en-GB" dirty="0" smtClean="0"/>
          </a:p>
          <a:p>
            <a:r>
              <a:rPr lang="en-GB" dirty="0" smtClean="0"/>
              <a:t>Cultivation of both Xing (nature) and Ming (destiny )</a:t>
            </a:r>
          </a:p>
          <a:p>
            <a:endParaRPr lang="en-GB" dirty="0" smtClean="0"/>
          </a:p>
          <a:p>
            <a:r>
              <a:rPr lang="en-GB" dirty="0" smtClean="0"/>
              <a:t>Harmony internal organ systems: Dredge the Meridian and Acupuncture channels</a:t>
            </a:r>
          </a:p>
          <a:p>
            <a:endParaRPr lang="en-GB" dirty="0" smtClean="0"/>
          </a:p>
          <a:p>
            <a:r>
              <a:rPr lang="en-GB" dirty="0" smtClean="0"/>
              <a:t>Empty, Tranquil and non-action/ relaxing  </a:t>
            </a:r>
          </a:p>
          <a:p>
            <a:endParaRPr lang="en-GB" dirty="0" smtClean="0"/>
          </a:p>
          <a:p>
            <a:r>
              <a:rPr lang="en-GB" dirty="0" smtClean="0"/>
              <a:t>Reverse the Postnatal to the Congenital  </a:t>
            </a:r>
          </a:p>
          <a:p>
            <a:endParaRPr lang="en-GB" dirty="0" smtClean="0"/>
          </a:p>
          <a:p>
            <a:r>
              <a:rPr lang="en-GB" dirty="0" smtClean="0"/>
              <a:t>Harmony with Natural </a:t>
            </a:r>
          </a:p>
          <a:p>
            <a:endParaRPr lang="en-GB" dirty="0" smtClean="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Health and Harmony of function </a:t>
            </a:r>
            <a:endParaRPr lang="en-GB" dirty="0"/>
          </a:p>
        </p:txBody>
      </p:sp>
      <p:sp>
        <p:nvSpPr>
          <p:cNvPr id="3" name="Content Placeholder 2"/>
          <p:cNvSpPr>
            <a:spLocks noGrp="1"/>
          </p:cNvSpPr>
          <p:nvPr>
            <p:ph idx="1"/>
          </p:nvPr>
        </p:nvSpPr>
        <p:spPr/>
        <p:txBody>
          <a:bodyPr/>
          <a:lstStyle/>
          <a:p>
            <a:r>
              <a:rPr lang="en-GB" dirty="0" smtClean="0"/>
              <a:t>The physiological function of the body based on the harmonious relationships between the yin and yang organs systems. </a:t>
            </a:r>
          </a:p>
          <a:p>
            <a:endParaRPr lang="en-GB" dirty="0" smtClean="0"/>
          </a:p>
          <a:p>
            <a:r>
              <a:rPr lang="en-GB" dirty="0" smtClean="0"/>
              <a:t>And the harmonious flow of </a:t>
            </a:r>
            <a:r>
              <a:rPr lang="en-GB" dirty="0" err="1" smtClean="0"/>
              <a:t>Qi</a:t>
            </a:r>
            <a:r>
              <a:rPr lang="en-GB" dirty="0" smtClean="0"/>
              <a:t> among the meridian channels in accordance with their own time schedule. </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Chart of </a:t>
            </a:r>
            <a:r>
              <a:rPr lang="en-GB" dirty="0" err="1" smtClean="0"/>
              <a:t>Qi</a:t>
            </a:r>
            <a:r>
              <a:rPr lang="en-GB" dirty="0" smtClean="0"/>
              <a:t> flow in Meridians </a:t>
            </a:r>
            <a:endParaRPr lang="en-GB" dirty="0"/>
          </a:p>
        </p:txBody>
      </p:sp>
      <p:sp>
        <p:nvSpPr>
          <p:cNvPr id="3" name="Content Placeholder 2"/>
          <p:cNvSpPr>
            <a:spLocks noGrp="1"/>
          </p:cNvSpPr>
          <p:nvPr>
            <p:ph idx="1"/>
          </p:nvPr>
        </p:nvSpPr>
        <p:spPr>
          <a:xfrm>
            <a:off x="1435608" y="1447800"/>
            <a:ext cx="7498080" cy="5105400"/>
          </a:xfrm>
        </p:spPr>
        <p:txBody>
          <a:bodyPr>
            <a:normAutofit fontScale="77500" lnSpcReduction="20000"/>
          </a:bodyPr>
          <a:lstStyle/>
          <a:p>
            <a:r>
              <a:rPr lang="en-GB" dirty="0" smtClean="0"/>
              <a:t>Arm Tai Yin Lung Meridian (3-5am)</a:t>
            </a:r>
          </a:p>
          <a:p>
            <a:r>
              <a:rPr lang="en-GB" dirty="0" smtClean="0"/>
              <a:t>Arm Yang Ming Large Intestine Meridian (5-7am)</a:t>
            </a:r>
          </a:p>
          <a:p>
            <a:r>
              <a:rPr lang="en-GB" dirty="0" smtClean="0"/>
              <a:t>Leg Yang Ming Stomach Meridian (7-9am)</a:t>
            </a:r>
          </a:p>
          <a:p>
            <a:r>
              <a:rPr lang="en-GB" dirty="0" smtClean="0"/>
              <a:t>Leg Tai Yin Spleen Meridian (9-11am)</a:t>
            </a:r>
          </a:p>
          <a:p>
            <a:r>
              <a:rPr lang="en-GB" dirty="0" smtClean="0"/>
              <a:t>Arm </a:t>
            </a:r>
            <a:r>
              <a:rPr lang="en-GB" dirty="0" err="1" smtClean="0"/>
              <a:t>Shao</a:t>
            </a:r>
            <a:r>
              <a:rPr lang="en-GB" dirty="0" smtClean="0"/>
              <a:t> Yin Heart Meridian (11am-1pm)</a:t>
            </a:r>
          </a:p>
          <a:p>
            <a:r>
              <a:rPr lang="en-GB" dirty="0" smtClean="0"/>
              <a:t>Arm Tai Yang Small Intestine Meridian (1-3 pm)</a:t>
            </a:r>
          </a:p>
          <a:p>
            <a:r>
              <a:rPr lang="en-GB" dirty="0" smtClean="0"/>
              <a:t>Leg Tai Yang  Bladder Meridian (3-5pm)</a:t>
            </a:r>
          </a:p>
          <a:p>
            <a:r>
              <a:rPr lang="en-GB" dirty="0" smtClean="0"/>
              <a:t>Leg </a:t>
            </a:r>
            <a:r>
              <a:rPr lang="en-GB" dirty="0" err="1" smtClean="0"/>
              <a:t>Shao</a:t>
            </a:r>
            <a:r>
              <a:rPr lang="en-GB" dirty="0" smtClean="0"/>
              <a:t> Yin Kidney meridian (5-7pm)</a:t>
            </a:r>
          </a:p>
          <a:p>
            <a:r>
              <a:rPr lang="en-GB" dirty="0" smtClean="0"/>
              <a:t>Arm </a:t>
            </a:r>
            <a:r>
              <a:rPr lang="en-GB" dirty="0" err="1" smtClean="0"/>
              <a:t>Jue</a:t>
            </a:r>
            <a:r>
              <a:rPr lang="en-GB" dirty="0" smtClean="0"/>
              <a:t> Yin Pericardium Meridian (7-9pm)</a:t>
            </a:r>
          </a:p>
          <a:p>
            <a:r>
              <a:rPr lang="en-GB" dirty="0" smtClean="0"/>
              <a:t>Arm </a:t>
            </a:r>
            <a:r>
              <a:rPr lang="en-GB" dirty="0" err="1" smtClean="0"/>
              <a:t>Shao</a:t>
            </a:r>
            <a:r>
              <a:rPr lang="en-GB" dirty="0" smtClean="0"/>
              <a:t> Yang Triple Burner Meridian (9-11pm)</a:t>
            </a:r>
          </a:p>
          <a:p>
            <a:r>
              <a:rPr lang="en-GB" dirty="0" smtClean="0"/>
              <a:t>Leg </a:t>
            </a:r>
            <a:r>
              <a:rPr lang="en-GB" dirty="0" err="1" smtClean="0"/>
              <a:t>Shao</a:t>
            </a:r>
            <a:r>
              <a:rPr lang="en-GB" dirty="0" smtClean="0"/>
              <a:t> Yang Gall Bladder Meridian (11pm-1am)</a:t>
            </a:r>
          </a:p>
          <a:p>
            <a:r>
              <a:rPr lang="en-GB" dirty="0" smtClean="0"/>
              <a:t>Leg </a:t>
            </a:r>
            <a:r>
              <a:rPr lang="en-GB" dirty="0" err="1" smtClean="0"/>
              <a:t>Jue</a:t>
            </a:r>
            <a:r>
              <a:rPr lang="en-GB" dirty="0" smtClean="0"/>
              <a:t> Yin Liver Meridian (1-3am)</a:t>
            </a:r>
          </a:p>
          <a:p>
            <a:r>
              <a:rPr lang="en-GB" dirty="0" smtClean="0"/>
              <a:t>Arm Tai Yin Lung Meridian (3-5pm)</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Eight Extra Meridians</a:t>
            </a:r>
            <a:endParaRPr lang="en-GB" dirty="0"/>
          </a:p>
        </p:txBody>
      </p:sp>
      <p:sp>
        <p:nvSpPr>
          <p:cNvPr id="3" name="Content Placeholder 2"/>
          <p:cNvSpPr>
            <a:spLocks noGrp="1"/>
          </p:cNvSpPr>
          <p:nvPr>
            <p:ph idx="1"/>
          </p:nvPr>
        </p:nvSpPr>
        <p:spPr>
          <a:xfrm>
            <a:off x="990600" y="1447800"/>
            <a:ext cx="7943088" cy="5410200"/>
          </a:xfrm>
        </p:spPr>
        <p:txBody>
          <a:bodyPr>
            <a:normAutofit fontScale="70000" lnSpcReduction="20000"/>
          </a:bodyPr>
          <a:lstStyle/>
          <a:p>
            <a:r>
              <a:rPr lang="en-GB" dirty="0" smtClean="0"/>
              <a:t>1. </a:t>
            </a:r>
            <a:r>
              <a:rPr lang="en-GB" dirty="0" err="1" smtClean="0"/>
              <a:t>Ren</a:t>
            </a:r>
            <a:r>
              <a:rPr lang="en-GB" dirty="0" smtClean="0"/>
              <a:t> Meridians (Conception Vessel)</a:t>
            </a:r>
          </a:p>
          <a:p>
            <a:endParaRPr lang="en-GB" dirty="0" smtClean="0"/>
          </a:p>
          <a:p>
            <a:r>
              <a:rPr lang="en-GB" dirty="0" smtClean="0"/>
              <a:t>2. Du Meridian (Governing Vessel)</a:t>
            </a:r>
          </a:p>
          <a:p>
            <a:endParaRPr lang="en-GB" dirty="0" smtClean="0"/>
          </a:p>
          <a:p>
            <a:r>
              <a:rPr lang="en-GB" dirty="0" smtClean="0"/>
              <a:t>3. Dai Meridians (Belt Channel)</a:t>
            </a:r>
          </a:p>
          <a:p>
            <a:endParaRPr lang="en-GB" dirty="0" smtClean="0"/>
          </a:p>
          <a:p>
            <a:r>
              <a:rPr lang="en-GB" dirty="0" smtClean="0"/>
              <a:t>4. Chong Meridian (Penetrating Vessel)</a:t>
            </a:r>
          </a:p>
          <a:p>
            <a:endParaRPr lang="en-GB" dirty="0" smtClean="0"/>
          </a:p>
          <a:p>
            <a:r>
              <a:rPr lang="en-GB" dirty="0" smtClean="0"/>
              <a:t>5. Yang Qiao Meridian (Yang Motility Channel)</a:t>
            </a:r>
          </a:p>
          <a:p>
            <a:endParaRPr lang="en-GB" dirty="0" smtClean="0"/>
          </a:p>
          <a:p>
            <a:r>
              <a:rPr lang="en-GB" dirty="0" smtClean="0"/>
              <a:t>6. Yin Qiao Meridian (Yin Motility Channel)</a:t>
            </a:r>
          </a:p>
          <a:p>
            <a:endParaRPr lang="en-GB" dirty="0" smtClean="0"/>
          </a:p>
          <a:p>
            <a:r>
              <a:rPr lang="en-GB" dirty="0" smtClean="0"/>
              <a:t>7. Yang Wei Meridian (Yang Regulating Channel)</a:t>
            </a:r>
          </a:p>
          <a:p>
            <a:endParaRPr lang="en-GB" dirty="0" smtClean="0"/>
          </a:p>
          <a:p>
            <a:r>
              <a:rPr lang="en-GB" dirty="0" smtClean="0"/>
              <a:t>8 Yin Wei Meridian (Yin Regulating Channel )</a:t>
            </a:r>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eight </a:t>
            </a:r>
            <a:r>
              <a:rPr lang="en-GB" dirty="0"/>
              <a:t>ancestral meridians</a:t>
            </a:r>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a:t>eight ancestral meridians that have a very important function in traditional Chinese acupuncture as regulators of the 12 main meridians. </a:t>
            </a:r>
            <a:endParaRPr lang="en-GB" dirty="0" smtClean="0"/>
          </a:p>
          <a:p>
            <a:r>
              <a:rPr lang="en-GB" dirty="0" smtClean="0"/>
              <a:t>The </a:t>
            </a:r>
            <a:r>
              <a:rPr lang="en-GB" dirty="0"/>
              <a:t>reason they are called ancestral meridians is that, from a Chinese medical point of view, they are the main controllers of our genetic ancestry. </a:t>
            </a:r>
            <a:endParaRPr lang="en-GB" dirty="0" smtClean="0"/>
          </a:p>
          <a:p>
            <a:r>
              <a:rPr lang="en-GB" dirty="0" smtClean="0"/>
              <a:t>This </a:t>
            </a:r>
            <a:r>
              <a:rPr lang="en-GB" dirty="0"/>
              <a:t>is another way of saying they are the most powerful way of influencing genetic and epigenetic diseases in the body from the point of view of traditional acupuncture.</a:t>
            </a:r>
          </a:p>
          <a:p>
            <a:endParaRPr lang="en-GB" dirty="0"/>
          </a:p>
        </p:txBody>
      </p:sp>
    </p:spTree>
    <p:extLst>
      <p:ext uri="{BB962C8B-B14F-4D97-AF65-F5344CB8AC3E}">
        <p14:creationId xmlns:p14="http://schemas.microsoft.com/office/powerpoint/2010/main" val="6953414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and Du Meridians </a:t>
            </a:r>
            <a:endParaRPr lang="en-GB" dirty="0"/>
          </a:p>
        </p:txBody>
      </p:sp>
      <p:sp>
        <p:nvSpPr>
          <p:cNvPr id="3" name="Content Placeholder 2"/>
          <p:cNvSpPr>
            <a:spLocks noGrp="1"/>
          </p:cNvSpPr>
          <p:nvPr>
            <p:ph idx="1"/>
          </p:nvPr>
        </p:nvSpPr>
        <p:spPr/>
        <p:txBody>
          <a:bodyPr>
            <a:normAutofit fontScale="92500" lnSpcReduction="20000"/>
          </a:bodyPr>
          <a:lstStyle/>
          <a:p>
            <a:r>
              <a:rPr lang="en-GB" dirty="0" smtClean="0"/>
              <a:t>For qigong and </a:t>
            </a:r>
            <a:r>
              <a:rPr lang="en-GB" dirty="0" err="1" smtClean="0"/>
              <a:t>Daoist</a:t>
            </a:r>
            <a:r>
              <a:rPr lang="en-GB" dirty="0" smtClean="0"/>
              <a:t> Inner Alchemy practice, the Du, the </a:t>
            </a:r>
            <a:r>
              <a:rPr lang="en-GB" dirty="0" err="1" smtClean="0"/>
              <a:t>Ren</a:t>
            </a:r>
            <a:r>
              <a:rPr lang="en-GB" dirty="0" smtClean="0"/>
              <a:t>, the Chong and the Dai are the most important of the Eight Extraordinary Meridians. </a:t>
            </a:r>
          </a:p>
          <a:p>
            <a:endParaRPr lang="en-GB" dirty="0" smtClean="0"/>
          </a:p>
          <a:p>
            <a:r>
              <a:rPr lang="en-GB" dirty="0" smtClean="0"/>
              <a:t>The Du Mai flows from the tip of the coccyx up the spine, over the head, and ends in the upper part of the mouth. </a:t>
            </a:r>
          </a:p>
          <a:p>
            <a:r>
              <a:rPr lang="en-GB" dirty="0" smtClean="0"/>
              <a:t>The </a:t>
            </a:r>
            <a:r>
              <a:rPr lang="en-GB" dirty="0" err="1" smtClean="0"/>
              <a:t>Ren</a:t>
            </a:r>
            <a:r>
              <a:rPr lang="en-GB" dirty="0" smtClean="0"/>
              <a:t> Mai flows from the perineum up along the front mid-line of our torso, and ends in the lower mouth. </a:t>
            </a:r>
            <a:br>
              <a:rPr lang="en-GB" dirty="0" smtClean="0"/>
            </a:br>
            <a:endParaRPr lang="en-GB"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Mai and Du Mai</a:t>
            </a:r>
            <a:endParaRPr lang="en-GB" dirty="0"/>
          </a:p>
        </p:txBody>
      </p:sp>
      <p:pic>
        <p:nvPicPr>
          <p:cNvPr id="6" name="Content Placeholder 5" descr="dumai meridian.gif"/>
          <p:cNvPicPr>
            <a:picLocks noGrp="1" noChangeAspect="1"/>
          </p:cNvPicPr>
          <p:nvPr>
            <p:ph idx="1"/>
          </p:nvPr>
        </p:nvPicPr>
        <p:blipFill>
          <a:blip r:embed="rId2" cstate="print"/>
          <a:stretch>
            <a:fillRect/>
          </a:stretch>
        </p:blipFill>
        <p:spPr>
          <a:xfrm>
            <a:off x="4992783" y="1447800"/>
            <a:ext cx="4151217" cy="4905375"/>
          </a:xfrm>
        </p:spPr>
      </p:pic>
      <p:pic>
        <p:nvPicPr>
          <p:cNvPr id="8" name="Picture 7" descr="RenMai.jpg"/>
          <p:cNvPicPr>
            <a:picLocks noChangeAspect="1"/>
          </p:cNvPicPr>
          <p:nvPr/>
        </p:nvPicPr>
        <p:blipFill>
          <a:blip r:embed="rId3" cstate="print"/>
          <a:stretch>
            <a:fillRect/>
          </a:stretch>
        </p:blipFill>
        <p:spPr>
          <a:xfrm>
            <a:off x="0" y="1447800"/>
            <a:ext cx="4953000" cy="5105400"/>
          </a:xfrm>
          <a:prstGeom prst="rect">
            <a:avLst/>
          </a:pr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Ren</a:t>
            </a:r>
            <a:r>
              <a:rPr lang="en-GB" dirty="0" smtClean="0"/>
              <a:t>, Du and Chong Meridians</a:t>
            </a:r>
            <a:endParaRPr lang="en-GB" dirty="0"/>
          </a:p>
        </p:txBody>
      </p:sp>
      <p:sp>
        <p:nvSpPr>
          <p:cNvPr id="3" name="Content Placeholder 2"/>
          <p:cNvSpPr>
            <a:spLocks noGrp="1"/>
          </p:cNvSpPr>
          <p:nvPr>
            <p:ph idx="1"/>
          </p:nvPr>
        </p:nvSpPr>
        <p:spPr/>
        <p:txBody>
          <a:bodyPr>
            <a:normAutofit/>
          </a:bodyPr>
          <a:lstStyle/>
          <a:p>
            <a:r>
              <a:rPr lang="en-GB" dirty="0" smtClean="0"/>
              <a:t>In the </a:t>
            </a:r>
            <a:r>
              <a:rPr lang="en-GB" dirty="0" smtClean="0">
                <a:hlinkClick r:id="rId2"/>
              </a:rPr>
              <a:t>Microcosmic Orbit</a:t>
            </a:r>
            <a:r>
              <a:rPr lang="en-GB" dirty="0" smtClean="0"/>
              <a:t> practice, we link the </a:t>
            </a:r>
            <a:r>
              <a:rPr lang="en-GB" dirty="0" err="1" smtClean="0"/>
              <a:t>Ren</a:t>
            </a:r>
            <a:r>
              <a:rPr lang="en-GB" dirty="0" smtClean="0"/>
              <a:t> and the Du meridians into a single continuous circuit – which is how energy circulated when we were in our mother’s womb. </a:t>
            </a:r>
          </a:p>
          <a:p>
            <a:r>
              <a:rPr lang="en-GB" dirty="0" smtClean="0"/>
              <a:t>The Chong Meridian flows vertically deep within the body, along the front of the spine, and is most closely associated with Yuan </a:t>
            </a:r>
            <a:r>
              <a:rPr lang="en-GB" dirty="0" err="1" smtClean="0"/>
              <a:t>Qi</a:t>
            </a:r>
            <a:r>
              <a:rPr lang="en-GB" dirty="0" smtClean="0"/>
              <a:t>. It is our energetic core. </a:t>
            </a:r>
          </a:p>
        </p:txBody>
      </p:sp>
    </p:spTree>
    <p:extLst>
      <p:ext uri="{BB962C8B-B14F-4D97-AF65-F5344CB8AC3E}">
        <p14:creationId xmlns:p14="http://schemas.microsoft.com/office/powerpoint/2010/main" val="13681348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35608" y="274638"/>
            <a:ext cx="7498080" cy="868362"/>
          </a:xfrm>
        </p:spPr>
        <p:txBody>
          <a:bodyPr>
            <a:normAutofit/>
          </a:bodyPr>
          <a:lstStyle/>
          <a:p>
            <a:r>
              <a:rPr lang="en-GB" sz="2800" b="1" dirty="0"/>
              <a:t>The Penetrating Meridian (Chong Mai)</a:t>
            </a:r>
            <a:endParaRPr lang="en-GB" sz="2800" dirty="0"/>
          </a:p>
        </p:txBody>
      </p:sp>
      <p:sp>
        <p:nvSpPr>
          <p:cNvPr id="3" name="Content Placeholder 2"/>
          <p:cNvSpPr>
            <a:spLocks noGrp="1"/>
          </p:cNvSpPr>
          <p:nvPr>
            <p:ph idx="1"/>
          </p:nvPr>
        </p:nvSpPr>
        <p:spPr>
          <a:xfrm>
            <a:off x="1435608" y="1219200"/>
            <a:ext cx="7555992" cy="5638800"/>
          </a:xfrm>
        </p:spPr>
        <p:txBody>
          <a:bodyPr>
            <a:normAutofit fontScale="62500" lnSpcReduction="20000"/>
          </a:bodyPr>
          <a:lstStyle/>
          <a:p>
            <a:r>
              <a:rPr lang="en-GB" dirty="0"/>
              <a:t>The Chung Mai meridian is one of the eight ancestral meridians that have a very important function </a:t>
            </a:r>
            <a:r>
              <a:rPr lang="en-GB" dirty="0" smtClean="0"/>
              <a:t>in regulating the Qi</a:t>
            </a:r>
          </a:p>
          <a:p>
            <a:endParaRPr lang="en-GB" dirty="0" smtClean="0"/>
          </a:p>
          <a:p>
            <a:r>
              <a:rPr lang="en-GB" dirty="0" smtClean="0"/>
              <a:t>The </a:t>
            </a:r>
            <a:r>
              <a:rPr lang="en-GB" dirty="0"/>
              <a:t>main Chong Mai pathway starts in the perineum, then flows up to a point just above the pubic bone, and continues to flow bilaterally right up through the abdomen into the chest, and then up into the face. </a:t>
            </a:r>
            <a:endParaRPr lang="en-GB" dirty="0" smtClean="0"/>
          </a:p>
          <a:p>
            <a:endParaRPr lang="en-GB" dirty="0"/>
          </a:p>
          <a:p>
            <a:r>
              <a:rPr lang="en-GB" dirty="0" smtClean="0"/>
              <a:t>It </a:t>
            </a:r>
            <a:r>
              <a:rPr lang="en-GB" dirty="0"/>
              <a:t>gives out many branches to all the vital organs, and its main function is to regulate the Qi and blood in the 12 main meridians and their corresponding organs.  </a:t>
            </a:r>
            <a:br>
              <a:rPr lang="en-GB" dirty="0"/>
            </a:br>
            <a:r>
              <a:rPr lang="en-GB" dirty="0"/>
              <a:t/>
            </a:r>
            <a:br>
              <a:rPr lang="en-GB" dirty="0"/>
            </a:br>
            <a:r>
              <a:rPr lang="en-GB" dirty="0"/>
              <a:t>Its upward energy flow helps to maintain the position of the organs. </a:t>
            </a:r>
            <a:endParaRPr lang="en-GB" dirty="0" smtClean="0"/>
          </a:p>
          <a:p>
            <a:r>
              <a:rPr lang="en-GB" dirty="0" smtClean="0"/>
              <a:t>Any </a:t>
            </a:r>
            <a:r>
              <a:rPr lang="en-GB" dirty="0"/>
              <a:t>weakness in the Chong Mai will lead to prolapse. (The Spleen meridian also shares this function of maintaining bodily structures in place and preventing prolapse.) </a:t>
            </a:r>
            <a:endParaRPr lang="en-GB" dirty="0" smtClean="0"/>
          </a:p>
          <a:p>
            <a:r>
              <a:rPr lang="en-GB" dirty="0" smtClean="0"/>
              <a:t>It </a:t>
            </a:r>
            <a:r>
              <a:rPr lang="en-GB" dirty="0"/>
              <a:t>also strengthens everything in its pathway by filling the organs and tissues with healthy Qi and blood.  It also fills the breasts. </a:t>
            </a:r>
            <a:br>
              <a:rPr lang="en-GB" dirty="0"/>
            </a:br>
            <a:endParaRPr lang="en-GB" dirty="0"/>
          </a:p>
        </p:txBody>
      </p:sp>
    </p:spTree>
    <p:extLst>
      <p:ext uri="{BB962C8B-B14F-4D97-AF65-F5344CB8AC3E}">
        <p14:creationId xmlns:p14="http://schemas.microsoft.com/office/powerpoint/2010/main" val="19690578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66800" y="152400"/>
            <a:ext cx="3916680" cy="6527800"/>
          </a:xfrm>
        </p:spPr>
      </p:pic>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953000" y="838200"/>
            <a:ext cx="3981450" cy="4943475"/>
          </a:xfrm>
          <a:prstGeom prst="rect">
            <a:avLst/>
          </a:prstGeom>
        </p:spPr>
      </p:pic>
    </p:spTree>
    <p:extLst>
      <p:ext uri="{BB962C8B-B14F-4D97-AF65-F5344CB8AC3E}">
        <p14:creationId xmlns:p14="http://schemas.microsoft.com/office/powerpoint/2010/main" val="116063613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Dai Mai</a:t>
            </a:r>
            <a:endParaRPr lang="en-GB" dirty="0"/>
          </a:p>
        </p:txBody>
      </p:sp>
      <p:sp>
        <p:nvSpPr>
          <p:cNvPr id="3" name="Content Placeholder 2"/>
          <p:cNvSpPr>
            <a:spLocks noGrp="1"/>
          </p:cNvSpPr>
          <p:nvPr>
            <p:ph idx="1"/>
          </p:nvPr>
        </p:nvSpPr>
        <p:spPr/>
        <p:txBody>
          <a:bodyPr>
            <a:normAutofit lnSpcReduction="10000"/>
          </a:bodyPr>
          <a:lstStyle/>
          <a:p>
            <a:r>
              <a:rPr lang="en-GB" dirty="0" smtClean="0"/>
              <a:t>The Dai Mai circles the waist, and is the only horizontally-flowing meridian.  </a:t>
            </a:r>
          </a:p>
          <a:p>
            <a:r>
              <a:rPr lang="en-GB" dirty="0" smtClean="0"/>
              <a:t>As such, it acts as a kind of “belt” - containing the other vertically-flowing meridians. </a:t>
            </a:r>
          </a:p>
          <a:p>
            <a:r>
              <a:rPr lang="en-GB" dirty="0" smtClean="0"/>
              <a:t>In certain Kan/Li qigong practices, we learn to spiral the Dai Meridian up to connect with the energy of the planets, stars and galaxies, and then down to connect with the core of the earth.</a:t>
            </a:r>
          </a:p>
          <a:p>
            <a:endParaRPr lang="en-GB"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Dai Mai Meridians</a:t>
            </a:r>
            <a:endParaRPr lang="en-GB" dirty="0"/>
          </a:p>
        </p:txBody>
      </p:sp>
      <p:pic>
        <p:nvPicPr>
          <p:cNvPr id="7" name="Picture 6" descr="dai meridian.jpg"/>
          <p:cNvPicPr>
            <a:picLocks noChangeAspect="1"/>
          </p:cNvPicPr>
          <p:nvPr/>
        </p:nvPicPr>
        <p:blipFill>
          <a:blip r:embed="rId2" cstate="print"/>
          <a:stretch>
            <a:fillRect/>
          </a:stretch>
        </p:blipFill>
        <p:spPr>
          <a:xfrm>
            <a:off x="4419600" y="1349317"/>
            <a:ext cx="4038600" cy="5508683"/>
          </a:xfrm>
          <a:prstGeom prst="rect">
            <a:avLst/>
          </a:prstGeom>
        </p:spPr>
      </p:pic>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524000" y="1496461"/>
            <a:ext cx="2590800" cy="5214394"/>
          </a:xfrm>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hlinkClick r:id="rId2"/>
              </a:rPr>
              <a:t>Yin </a:t>
            </a:r>
            <a:r>
              <a:rPr lang="en-GB" dirty="0">
                <a:hlinkClick r:id="rId2"/>
              </a:rPr>
              <a:t>Heel Vessel</a:t>
            </a:r>
            <a:r>
              <a:rPr lang="en-GB" dirty="0"/>
              <a:t>, </a:t>
            </a:r>
            <a:r>
              <a:rPr lang="zh-TW" altLang="en-US" dirty="0" smtClean="0">
                <a:hlinkClick r:id="rId3"/>
              </a:rPr>
              <a:t>阴跷脉</a:t>
            </a:r>
            <a:endParaRPr lang="en-GB" dirty="0"/>
          </a:p>
        </p:txBody>
      </p:sp>
      <p:sp>
        <p:nvSpPr>
          <p:cNvPr id="3" name="Content Placeholder 2"/>
          <p:cNvSpPr>
            <a:spLocks noGrp="1"/>
          </p:cNvSpPr>
          <p:nvPr>
            <p:ph idx="1"/>
          </p:nvPr>
        </p:nvSpPr>
        <p:spPr>
          <a:xfrm>
            <a:off x="1435608" y="1447800"/>
            <a:ext cx="7555992" cy="5334000"/>
          </a:xfrm>
        </p:spPr>
        <p:txBody>
          <a:bodyPr>
            <a:normAutofit fontScale="62500" lnSpcReduction="20000"/>
          </a:bodyPr>
          <a:lstStyle/>
          <a:p>
            <a:r>
              <a:rPr lang="en-GB" dirty="0" smtClean="0"/>
              <a:t>Yin </a:t>
            </a:r>
            <a:r>
              <a:rPr lang="en-GB" dirty="0"/>
              <a:t>Heel </a:t>
            </a:r>
            <a:r>
              <a:rPr lang="en-GB" dirty="0" smtClean="0"/>
              <a:t>Vessels are two </a:t>
            </a:r>
            <a:r>
              <a:rPr lang="en-GB" dirty="0"/>
              <a:t>of the </a:t>
            </a:r>
            <a:r>
              <a:rPr lang="en-GB" dirty="0">
                <a:hlinkClick r:id="rId4"/>
              </a:rPr>
              <a:t>Eight Extra Meridians</a:t>
            </a:r>
            <a:r>
              <a:rPr lang="en-GB" dirty="0"/>
              <a:t>. </a:t>
            </a:r>
            <a:endParaRPr lang="en-GB" dirty="0" smtClean="0"/>
          </a:p>
          <a:p>
            <a:r>
              <a:rPr lang="en-GB" dirty="0" smtClean="0"/>
              <a:t>Heel </a:t>
            </a:r>
            <a:r>
              <a:rPr lang="en-GB" dirty="0"/>
              <a:t>vessels appear in pairs and consist of yin heel and yang heel vessel, both of which originate from below the ankle and run separately along the right and left sides of body.</a:t>
            </a:r>
          </a:p>
          <a:p>
            <a:endParaRPr lang="en-GB" dirty="0" smtClean="0"/>
          </a:p>
          <a:p>
            <a:r>
              <a:rPr lang="en-GB" dirty="0" smtClean="0"/>
              <a:t>Yin </a:t>
            </a:r>
            <a:r>
              <a:rPr lang="en-GB" dirty="0"/>
              <a:t>heel vessel is called Yin </a:t>
            </a:r>
            <a:r>
              <a:rPr lang="en-GB" dirty="0" err="1"/>
              <a:t>Qiao</a:t>
            </a:r>
            <a:r>
              <a:rPr lang="en-GB" dirty="0"/>
              <a:t> in Chinese. </a:t>
            </a:r>
            <a:endParaRPr lang="en-GB" dirty="0" smtClean="0"/>
          </a:p>
          <a:p>
            <a:r>
              <a:rPr lang="en-GB" dirty="0" err="1" smtClean="0"/>
              <a:t>Qiao</a:t>
            </a:r>
            <a:r>
              <a:rPr lang="en-GB" dirty="0" smtClean="0"/>
              <a:t> </a:t>
            </a:r>
            <a:r>
              <a:rPr lang="en-GB" dirty="0"/>
              <a:t>in Chinese means "agile and nimble movement</a:t>
            </a:r>
            <a:r>
              <a:rPr lang="en-GB" dirty="0" smtClean="0"/>
              <a:t>"; </a:t>
            </a:r>
          </a:p>
          <a:p>
            <a:r>
              <a:rPr lang="en-GB" dirty="0" smtClean="0"/>
              <a:t>Yin </a:t>
            </a:r>
            <a:r>
              <a:rPr lang="en-GB" dirty="0"/>
              <a:t>heel vessel has the function of regulating the muscular movements and communicating yin-yang in the body, which makes the movements of the lower limbs more vigorous and nimble.</a:t>
            </a:r>
          </a:p>
          <a:p>
            <a:endParaRPr lang="en-GB" dirty="0" smtClean="0"/>
          </a:p>
          <a:p>
            <a:r>
              <a:rPr lang="en-GB" dirty="0" smtClean="0"/>
              <a:t>Since </a:t>
            </a:r>
            <a:r>
              <a:rPr lang="en-GB" dirty="0"/>
              <a:t>yin heel vessel and yang heel vessel meet with each other at the inner canthus, they are believed to provide the nourishment for the eyes and control the opening and closing of the eyelids.</a:t>
            </a:r>
          </a:p>
          <a:p>
            <a:r>
              <a:rPr lang="en-GB" dirty="0"/>
              <a:t>Ancient people held that yin heel and yang heel vessel govern yin-yang of the right and left sides of the whole body respectively, that is to say, yin heel vessel controls the yin of the right and left sides of the whole body while yang heel vessel controls the yang of the right and left side of the whole body.</a:t>
            </a:r>
          </a:p>
          <a:p>
            <a:endParaRPr lang="en-GB" dirty="0"/>
          </a:p>
        </p:txBody>
      </p:sp>
    </p:spTree>
    <p:extLst>
      <p:ext uri="{BB962C8B-B14F-4D97-AF65-F5344CB8AC3E}">
        <p14:creationId xmlns:p14="http://schemas.microsoft.com/office/powerpoint/2010/main" val="33685162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Yin Qiao and Yang Qiao Meridians </a:t>
            </a:r>
            <a:endParaRPr lang="en-GB" dirty="0"/>
          </a:p>
        </p:txBody>
      </p:sp>
      <p:pic>
        <p:nvPicPr>
          <p:cNvPr id="6" name="Content Placeholder 5" descr="Yang-and-YinQiaoMai.jpg"/>
          <p:cNvPicPr>
            <a:picLocks noGrp="1" noChangeAspect="1"/>
          </p:cNvPicPr>
          <p:nvPr>
            <p:ph idx="1"/>
          </p:nvPr>
        </p:nvPicPr>
        <p:blipFill>
          <a:blip r:embed="rId2" cstate="print"/>
          <a:stretch>
            <a:fillRect/>
          </a:stretch>
        </p:blipFill>
        <p:spPr>
          <a:xfrm>
            <a:off x="5029200" y="1371600"/>
            <a:ext cx="3198465" cy="4800600"/>
          </a:xfrm>
        </p:spPr>
      </p:pic>
      <p:pic>
        <p:nvPicPr>
          <p:cNvPr id="9" name="Picture 8" descr="yang qiao mai colour.jpg"/>
          <p:cNvPicPr>
            <a:picLocks noChangeAspect="1"/>
          </p:cNvPicPr>
          <p:nvPr/>
        </p:nvPicPr>
        <p:blipFill>
          <a:blip r:embed="rId3" cstate="print"/>
          <a:stretch>
            <a:fillRect/>
          </a:stretch>
        </p:blipFill>
        <p:spPr>
          <a:xfrm>
            <a:off x="2209800" y="1447800"/>
            <a:ext cx="2503714" cy="4819650"/>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de-DE" sz="3100" b="1" dirty="0">
                <a:effectLst/>
              </a:rPr>
              <a:t>Yin Wei Mai (Yin Linking Vessel</a:t>
            </a:r>
            <a:r>
              <a:rPr lang="de-DE" sz="3100" b="1" dirty="0" smtClean="0">
                <a:effectLst/>
              </a:rPr>
              <a:t>)</a:t>
            </a:r>
            <a:r>
              <a:rPr lang="de-DE" b="1" dirty="0">
                <a:effectLst/>
              </a:rPr>
              <a:t/>
            </a:r>
            <a:br>
              <a:rPr lang="de-DE" b="1" dirty="0">
                <a:effectLst/>
              </a:rPr>
            </a:br>
            <a:endParaRPr lang="en-GB" dirty="0"/>
          </a:p>
        </p:txBody>
      </p:sp>
      <p:sp>
        <p:nvSpPr>
          <p:cNvPr id="3" name="Content Placeholder 2"/>
          <p:cNvSpPr>
            <a:spLocks noGrp="1"/>
          </p:cNvSpPr>
          <p:nvPr>
            <p:ph idx="1"/>
          </p:nvPr>
        </p:nvSpPr>
        <p:spPr/>
        <p:txBody>
          <a:bodyPr>
            <a:normAutofit/>
          </a:bodyPr>
          <a:lstStyle/>
          <a:p>
            <a:r>
              <a:rPr lang="en-GB" b="1" dirty="0" smtClean="0"/>
              <a:t>Yin </a:t>
            </a:r>
            <a:r>
              <a:rPr lang="en-GB" b="1" dirty="0"/>
              <a:t>Wei Mai </a:t>
            </a:r>
            <a:r>
              <a:rPr lang="en-GB" b="1" dirty="0" smtClean="0"/>
              <a:t>Functions:</a:t>
            </a:r>
            <a:endParaRPr lang="en-GB" b="1" dirty="0"/>
          </a:p>
          <a:p>
            <a:r>
              <a:rPr lang="en-GB" dirty="0"/>
              <a:t>Connects all Yin channels</a:t>
            </a:r>
            <a:br>
              <a:rPr lang="en-GB" dirty="0"/>
            </a:br>
            <a:r>
              <a:rPr lang="en-GB" dirty="0"/>
              <a:t>Balances the emotions</a:t>
            </a:r>
            <a:br>
              <a:rPr lang="en-GB" dirty="0"/>
            </a:br>
            <a:r>
              <a:rPr lang="en-GB" dirty="0"/>
              <a:t>Reinforces Blood and the Heart</a:t>
            </a:r>
            <a:br>
              <a:rPr lang="en-GB" dirty="0"/>
            </a:br>
            <a:r>
              <a:rPr lang="en-GB" dirty="0"/>
              <a:t/>
            </a:r>
            <a:br>
              <a:rPr lang="en-GB" dirty="0"/>
            </a:br>
            <a:r>
              <a:rPr lang="en-GB" b="1" dirty="0"/>
              <a:t>Yin Wei Mai Symptoms</a:t>
            </a:r>
          </a:p>
          <a:p>
            <a:r>
              <a:rPr lang="en-GB" dirty="0"/>
              <a:t>Heart, chest, Stomach disorders</a:t>
            </a:r>
            <a:br>
              <a:rPr lang="en-GB" dirty="0"/>
            </a:br>
            <a:r>
              <a:rPr lang="en-GB" dirty="0"/>
              <a:t>Emotional disorders</a:t>
            </a:r>
            <a:br>
              <a:rPr lang="en-GB" dirty="0"/>
            </a:br>
            <a:r>
              <a:rPr lang="en-GB" dirty="0"/>
              <a:t>Used to open the chest</a:t>
            </a:r>
          </a:p>
        </p:txBody>
      </p:sp>
    </p:spTree>
    <p:extLst>
      <p:ext uri="{BB962C8B-B14F-4D97-AF65-F5344CB8AC3E}">
        <p14:creationId xmlns:p14="http://schemas.microsoft.com/office/powerpoint/2010/main" val="203346860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Wei and Yang Wei Meridians </a:t>
            </a:r>
            <a:endParaRPr lang="en-GB" dirty="0"/>
          </a:p>
        </p:txBody>
      </p:sp>
      <p:pic>
        <p:nvPicPr>
          <p:cNvPr id="4" name="Content Placeholder 3" descr="yin wei mai meridian.jpg"/>
          <p:cNvPicPr>
            <a:picLocks noGrp="1" noChangeAspect="1"/>
          </p:cNvPicPr>
          <p:nvPr>
            <p:ph idx="1"/>
          </p:nvPr>
        </p:nvPicPr>
        <p:blipFill>
          <a:blip r:embed="rId2" cstate="print"/>
          <a:stretch>
            <a:fillRect/>
          </a:stretch>
        </p:blipFill>
        <p:spPr>
          <a:xfrm>
            <a:off x="2438400" y="1173726"/>
            <a:ext cx="2819400" cy="5684274"/>
          </a:xfrm>
        </p:spPr>
      </p:pic>
      <p:pic>
        <p:nvPicPr>
          <p:cNvPr id="5" name="Picture 4" descr="yang_wei_mai meridian.jpg"/>
          <p:cNvPicPr>
            <a:picLocks noChangeAspect="1"/>
          </p:cNvPicPr>
          <p:nvPr/>
        </p:nvPicPr>
        <p:blipFill>
          <a:blip r:embed="rId3" cstate="print"/>
          <a:stretch>
            <a:fillRect/>
          </a:stretch>
        </p:blipFill>
        <p:spPr>
          <a:xfrm>
            <a:off x="7010400" y="1295400"/>
            <a:ext cx="1884098" cy="5562600"/>
          </a:xfrm>
          <a:prstGeom prst="rect">
            <a:avLst/>
          </a:prstGeom>
        </p:spPr>
      </p:pic>
      <p:pic>
        <p:nvPicPr>
          <p:cNvPr id="6" name="Picture 5" descr="yin wei mais.jpg"/>
          <p:cNvPicPr>
            <a:picLocks noChangeAspect="1"/>
          </p:cNvPicPr>
          <p:nvPr/>
        </p:nvPicPr>
        <p:blipFill>
          <a:blip r:embed="rId4" cstate="print"/>
          <a:stretch>
            <a:fillRect/>
          </a:stretch>
        </p:blipFill>
        <p:spPr>
          <a:xfrm>
            <a:off x="4267200" y="1905000"/>
            <a:ext cx="3276293" cy="4038600"/>
          </a:xfrm>
          <a:prstGeom prst="rect">
            <a:avLst/>
          </a:prstGeom>
        </p:spPr>
      </p:pic>
      <p:pic>
        <p:nvPicPr>
          <p:cNvPr id="7" name="Picture 6" descr="yangqiao meridian ancient.jpg"/>
          <p:cNvPicPr>
            <a:picLocks noChangeAspect="1"/>
          </p:cNvPicPr>
          <p:nvPr/>
        </p:nvPicPr>
        <p:blipFill>
          <a:blip r:embed="rId5" cstate="print"/>
          <a:stretch>
            <a:fillRect/>
          </a:stretch>
        </p:blipFill>
        <p:spPr>
          <a:xfrm>
            <a:off x="0" y="1371600"/>
            <a:ext cx="2710542" cy="5217793"/>
          </a:xfrm>
          <a:prstGeom prst="rect">
            <a:avLst/>
          </a:prstGeom>
        </p:spPr>
      </p:pic>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Yin </a:t>
            </a:r>
            <a:r>
              <a:rPr lang="en-GB" dirty="0" err="1" smtClean="0"/>
              <a:t>wei</a:t>
            </a:r>
            <a:r>
              <a:rPr lang="en-GB" dirty="0" smtClean="0"/>
              <a:t> Mai</a:t>
            </a:r>
            <a:r>
              <a:rPr lang="en-GB" b="1" dirty="0"/>
              <a:t> Pathway</a:t>
            </a:r>
            <a:r>
              <a:rPr lang="en-GB" dirty="0"/>
              <a:t>: </a:t>
            </a:r>
          </a:p>
        </p:txBody>
      </p:sp>
      <p:sp>
        <p:nvSpPr>
          <p:cNvPr id="3" name="Content Placeholder 2"/>
          <p:cNvSpPr>
            <a:spLocks noGrp="1"/>
          </p:cNvSpPr>
          <p:nvPr>
            <p:ph idx="1"/>
          </p:nvPr>
        </p:nvSpPr>
        <p:spPr/>
        <p:txBody>
          <a:bodyPr>
            <a:normAutofit fontScale="85000" lnSpcReduction="10000"/>
          </a:bodyPr>
          <a:lstStyle/>
          <a:p>
            <a:r>
              <a:rPr lang="en-GB" dirty="0" smtClean="0"/>
              <a:t>Originates </a:t>
            </a:r>
            <a:r>
              <a:rPr lang="en-GB" dirty="0"/>
              <a:t>at </a:t>
            </a:r>
            <a:r>
              <a:rPr lang="en-GB" dirty="0">
                <a:hlinkClick r:id="rId2"/>
              </a:rPr>
              <a:t>UB 63</a:t>
            </a:r>
            <a:r>
              <a:rPr lang="en-GB" dirty="0"/>
              <a:t> and ascends along the </a:t>
            </a:r>
            <a:r>
              <a:rPr lang="en-GB" dirty="0" err="1"/>
              <a:t>the</a:t>
            </a:r>
            <a:r>
              <a:rPr lang="en-GB" dirty="0"/>
              <a:t> GB meridian up the leg and sides of the body passing thru </a:t>
            </a:r>
            <a:r>
              <a:rPr lang="en-GB" dirty="0">
                <a:hlinkClick r:id="rId3"/>
              </a:rPr>
              <a:t>GB 35</a:t>
            </a:r>
            <a:r>
              <a:rPr lang="en-GB" dirty="0"/>
              <a:t>. </a:t>
            </a:r>
            <a:endParaRPr lang="en-GB" dirty="0" smtClean="0"/>
          </a:p>
          <a:p>
            <a:r>
              <a:rPr lang="en-GB" dirty="0" smtClean="0"/>
              <a:t>It </a:t>
            </a:r>
            <a:r>
              <a:rPr lang="en-GB" dirty="0"/>
              <a:t>continues to </a:t>
            </a:r>
            <a:r>
              <a:rPr lang="en-GB" dirty="0">
                <a:hlinkClick r:id="rId4"/>
              </a:rPr>
              <a:t>UB 59</a:t>
            </a:r>
            <a:r>
              <a:rPr lang="en-GB" dirty="0"/>
              <a:t> and up to the hip (</a:t>
            </a:r>
            <a:r>
              <a:rPr lang="en-GB" dirty="0">
                <a:hlinkClick r:id="rId5"/>
              </a:rPr>
              <a:t>GB 29</a:t>
            </a:r>
            <a:r>
              <a:rPr lang="en-GB" dirty="0"/>
              <a:t>). </a:t>
            </a:r>
            <a:endParaRPr lang="en-GB" dirty="0" smtClean="0"/>
          </a:p>
          <a:p>
            <a:r>
              <a:rPr lang="en-GB" dirty="0" smtClean="0"/>
              <a:t>Then </a:t>
            </a:r>
            <a:r>
              <a:rPr lang="en-GB" dirty="0"/>
              <a:t>it continues along the lateral aspect of the body to </a:t>
            </a:r>
            <a:r>
              <a:rPr lang="en-GB" dirty="0">
                <a:hlinkClick r:id="rId6"/>
              </a:rPr>
              <a:t>LI 14</a:t>
            </a:r>
            <a:r>
              <a:rPr lang="en-GB" dirty="0"/>
              <a:t> at the shoulder, to </a:t>
            </a:r>
            <a:r>
              <a:rPr lang="en-GB" dirty="0">
                <a:hlinkClick r:id="rId7"/>
              </a:rPr>
              <a:t>TH 13</a:t>
            </a:r>
            <a:r>
              <a:rPr lang="en-GB" dirty="0"/>
              <a:t>, </a:t>
            </a:r>
            <a:r>
              <a:rPr lang="en-GB" dirty="0">
                <a:hlinkClick r:id="rId8"/>
              </a:rPr>
              <a:t>TH 15</a:t>
            </a:r>
            <a:r>
              <a:rPr lang="en-GB" dirty="0"/>
              <a:t> and to </a:t>
            </a:r>
            <a:r>
              <a:rPr lang="en-GB" dirty="0">
                <a:hlinkClick r:id="rId9"/>
              </a:rPr>
              <a:t>GB 21</a:t>
            </a:r>
            <a:r>
              <a:rPr lang="en-GB" dirty="0"/>
              <a:t>. </a:t>
            </a:r>
            <a:endParaRPr lang="en-GB" dirty="0" smtClean="0"/>
          </a:p>
          <a:p>
            <a:r>
              <a:rPr lang="en-GB" dirty="0" smtClean="0"/>
              <a:t>It </a:t>
            </a:r>
            <a:r>
              <a:rPr lang="en-GB" dirty="0"/>
              <a:t>then travels down to </a:t>
            </a:r>
            <a:r>
              <a:rPr lang="en-GB" dirty="0">
                <a:hlinkClick r:id="rId10"/>
              </a:rPr>
              <a:t>SI 10</a:t>
            </a:r>
            <a:r>
              <a:rPr lang="en-GB" dirty="0"/>
              <a:t>, over to </a:t>
            </a:r>
            <a:r>
              <a:rPr lang="en-GB" dirty="0">
                <a:hlinkClick r:id="rId11"/>
              </a:rPr>
              <a:t>GV 15</a:t>
            </a:r>
            <a:r>
              <a:rPr lang="en-GB" dirty="0"/>
              <a:t>, </a:t>
            </a:r>
            <a:r>
              <a:rPr lang="en-GB" dirty="0">
                <a:hlinkClick r:id="rId12"/>
              </a:rPr>
              <a:t>GV 16</a:t>
            </a:r>
            <a:r>
              <a:rPr lang="en-GB" dirty="0"/>
              <a:t> and then to </a:t>
            </a:r>
            <a:r>
              <a:rPr lang="en-GB" dirty="0">
                <a:hlinkClick r:id="rId13"/>
              </a:rPr>
              <a:t>GB 20</a:t>
            </a:r>
            <a:r>
              <a:rPr lang="en-GB" dirty="0"/>
              <a:t>. </a:t>
            </a:r>
            <a:endParaRPr lang="en-GB" dirty="0" smtClean="0"/>
          </a:p>
          <a:p>
            <a:r>
              <a:rPr lang="en-GB" dirty="0" smtClean="0"/>
              <a:t>It </a:t>
            </a:r>
            <a:r>
              <a:rPr lang="en-GB" dirty="0"/>
              <a:t>continues downward along the GB meridian from </a:t>
            </a:r>
            <a:r>
              <a:rPr lang="en-GB" dirty="0">
                <a:hlinkClick r:id="rId14"/>
              </a:rPr>
              <a:t>GB 19</a:t>
            </a:r>
            <a:r>
              <a:rPr lang="en-GB" dirty="0"/>
              <a:t> thru to </a:t>
            </a:r>
            <a:r>
              <a:rPr lang="en-GB" dirty="0">
                <a:hlinkClick r:id="rId15"/>
              </a:rPr>
              <a:t>GB 13</a:t>
            </a:r>
            <a:r>
              <a:rPr lang="en-GB" dirty="0"/>
              <a:t> where it ends.</a:t>
            </a:r>
          </a:p>
        </p:txBody>
      </p:sp>
    </p:spTree>
    <p:extLst>
      <p:ext uri="{BB962C8B-B14F-4D97-AF65-F5344CB8AC3E}">
        <p14:creationId xmlns:p14="http://schemas.microsoft.com/office/powerpoint/2010/main" val="970690204"/>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Tongue observation</a:t>
            </a:r>
            <a:endParaRPr lang="en-GB" dirty="0"/>
          </a:p>
        </p:txBody>
      </p:sp>
      <p:sp>
        <p:nvSpPr>
          <p:cNvPr id="3" name="Content Placeholder 2"/>
          <p:cNvSpPr>
            <a:spLocks noGrp="1"/>
          </p:cNvSpPr>
          <p:nvPr>
            <p:ph idx="1"/>
          </p:nvPr>
        </p:nvSpPr>
        <p:spPr/>
        <p:txBody>
          <a:bodyPr/>
          <a:lstStyle/>
          <a:p>
            <a:r>
              <a:rPr lang="en-GB" dirty="0">
                <a:hlinkClick r:id="rId2"/>
              </a:rPr>
              <a:t>http://</a:t>
            </a:r>
            <a:r>
              <a:rPr lang="en-GB" dirty="0" smtClean="0">
                <a:hlinkClick r:id="rId2"/>
              </a:rPr>
              <a:t>www.shen-nong.com/eng/exam/exam_diagnostic_inspection.html</a:t>
            </a:r>
            <a:endParaRPr lang="en-GB" dirty="0" smtClean="0"/>
          </a:p>
          <a:p>
            <a:endParaRPr lang="en-GB" dirty="0" smtClean="0"/>
          </a:p>
          <a:p>
            <a:r>
              <a:rPr lang="en-GB" dirty="0">
                <a:hlinkClick r:id="rId2"/>
              </a:rPr>
              <a:t>http://</a:t>
            </a:r>
            <a:r>
              <a:rPr lang="en-GB" dirty="0" smtClean="0">
                <a:hlinkClick r:id="rId2"/>
              </a:rPr>
              <a:t>www.shen-nong.com/eng/exam/exam_diagnostic_inspection.html</a:t>
            </a:r>
            <a:endParaRPr lang="en-GB" dirty="0" smtClean="0"/>
          </a:p>
          <a:p>
            <a:endParaRPr lang="en-GB" dirty="0" smtClean="0"/>
          </a:p>
          <a:p>
            <a:endParaRPr lang="en-GB" dirty="0"/>
          </a:p>
        </p:txBody>
      </p:sp>
    </p:spTree>
    <p:extLst>
      <p:ext uri="{BB962C8B-B14F-4D97-AF65-F5344CB8AC3E}">
        <p14:creationId xmlns:p14="http://schemas.microsoft.com/office/powerpoint/2010/main" val="55131097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olstice">
  <a:themeElements>
    <a:clrScheme name="Solstice">
      <a:dk1>
        <a:sysClr val="windowText" lastClr="000000"/>
      </a:dk1>
      <a:lt1>
        <a:sysClr val="window" lastClr="FFFFFF"/>
      </a:lt1>
      <a:dk2>
        <a:srgbClr val="4F271C"/>
      </a:dk2>
      <a:lt2>
        <a:srgbClr val="E7DEC9"/>
      </a:lt2>
      <a:accent1>
        <a:srgbClr val="3891A7"/>
      </a:accent1>
      <a:accent2>
        <a:srgbClr val="FEB80A"/>
      </a:accent2>
      <a:accent3>
        <a:srgbClr val="C32D2E"/>
      </a:accent3>
      <a:accent4>
        <a:srgbClr val="84AA33"/>
      </a:accent4>
      <a:accent5>
        <a:srgbClr val="964305"/>
      </a:accent5>
      <a:accent6>
        <a:srgbClr val="475A8D"/>
      </a:accent6>
      <a:hlink>
        <a:srgbClr val="8DC765"/>
      </a:hlink>
      <a:folHlink>
        <a:srgbClr val="AA8A14"/>
      </a:folHlink>
    </a:clrScheme>
    <a:fontScheme name="Solstice">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Gill Sans MT"/>
        <a:ea typeface=""/>
        <a:cs typeface=""/>
        <a:font script="Grek" typeface="Corbel"/>
        <a:font script="Cyrl" typeface="Corbel"/>
        <a:font script="Jpan" typeface="HGｺﾞｼｯｸE"/>
        <a:font script="Hang" typeface="HY엽서L"/>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Solstice">
      <a:fillStyleLst>
        <a:solidFill>
          <a:schemeClr val="phClr"/>
        </a:solidFill>
        <a:gradFill rotWithShape="1">
          <a:gsLst>
            <a:gs pos="0">
              <a:schemeClr val="phClr">
                <a:tint val="35000"/>
                <a:satMod val="253000"/>
              </a:schemeClr>
            </a:gs>
            <a:gs pos="50000">
              <a:schemeClr val="phClr">
                <a:tint val="42000"/>
                <a:satMod val="255000"/>
              </a:schemeClr>
            </a:gs>
            <a:gs pos="97000">
              <a:schemeClr val="phClr">
                <a:tint val="53000"/>
                <a:satMod val="260000"/>
              </a:schemeClr>
            </a:gs>
            <a:gs pos="100000">
              <a:schemeClr val="phClr">
                <a:tint val="56000"/>
                <a:satMod val="275000"/>
              </a:schemeClr>
            </a:gs>
          </a:gsLst>
          <a:path path="circle">
            <a:fillToRect l="50000" t="50000" r="50000" b="50000"/>
          </a:path>
        </a:gradFill>
        <a:gradFill rotWithShape="1">
          <a:gsLst>
            <a:gs pos="0">
              <a:schemeClr val="phClr">
                <a:tint val="92000"/>
                <a:satMod val="170000"/>
              </a:schemeClr>
            </a:gs>
            <a:gs pos="15000">
              <a:schemeClr val="phClr">
                <a:tint val="92000"/>
                <a:shade val="99000"/>
                <a:satMod val="170000"/>
              </a:schemeClr>
            </a:gs>
            <a:gs pos="62000">
              <a:schemeClr val="phClr">
                <a:tint val="96000"/>
                <a:shade val="80000"/>
                <a:satMod val="170000"/>
              </a:schemeClr>
            </a:gs>
            <a:gs pos="97000">
              <a:schemeClr val="phClr">
                <a:tint val="98000"/>
                <a:shade val="63000"/>
                <a:satMod val="170000"/>
              </a:schemeClr>
            </a:gs>
            <a:gs pos="100000">
              <a:schemeClr val="phClr">
                <a:shade val="62000"/>
                <a:satMod val="170000"/>
              </a:schemeClr>
            </a:gs>
          </a:gsLst>
          <a:path path="circle">
            <a:fillToRect l="50000" t="50000" r="50000" b="50000"/>
          </a:path>
        </a:gradFill>
      </a:fillStyleLst>
      <a:lnStyleLst>
        <a:ln w="9525" cap="flat" cmpd="sng" algn="ctr">
          <a:solidFill>
            <a:schemeClr val="phClr"/>
          </a:solidFill>
          <a:prstDash val="solid"/>
        </a:ln>
        <a:ln w="25400" cap="flat" cmpd="sng" algn="ctr">
          <a:solidFill>
            <a:schemeClr val="phClr"/>
          </a:solidFill>
          <a:prstDash val="solid"/>
        </a:ln>
        <a:ln w="25400" cap="flat" cmpd="sng" algn="ctr">
          <a:solidFill>
            <a:schemeClr val="phClr"/>
          </a:solidFill>
          <a:prstDash val="solid"/>
        </a:ln>
      </a:lnStyleLst>
      <a:effectStyleLst>
        <a:effectStyle>
          <a:effectLst>
            <a:outerShdw blurRad="63500" dist="25400" dir="5400000" rotWithShape="0">
              <a:srgbClr val="000000">
                <a:alpha val="43137"/>
              </a:srgbClr>
            </a:outerShdw>
          </a:effectLst>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8700000"/>
            </a:lightRig>
          </a:scene3d>
          <a:sp3d contourW="12700">
            <a:bevelT w="0" h="0"/>
            <a:contourClr>
              <a:schemeClr val="phClr">
                <a:shade val="80000"/>
              </a:schemeClr>
            </a:contourClr>
          </a:sp3d>
        </a:effectStyle>
        <a:effectStyle>
          <a:effectLst>
            <a:outerShdw blurRad="63500" dist="25400" dir="5400000" rotWithShape="0">
              <a:srgbClr val="000000">
                <a:alpha val="43137"/>
              </a:srgbClr>
            </a:outerShdw>
          </a:effectLst>
          <a:scene3d>
            <a:camera prst="orthographicFront" fov="0">
              <a:rot lat="0" lon="0" rev="0"/>
            </a:camera>
            <a:lightRig rig="brightRoom" dir="tl">
              <a:rot lat="0" lon="0" rev="5400000"/>
            </a:lightRig>
          </a:scene3d>
          <a:sp3d contourW="12700">
            <a:bevelT w="25400" h="50800" prst="angle"/>
            <a:contourClr>
              <a:schemeClr val="phClr"/>
            </a:contourClr>
          </a:sp3d>
        </a:effectStyle>
      </a:effectStyleLst>
      <a:bgFillStyleLst>
        <a:solidFill>
          <a:schemeClr val="phClr"/>
        </a:solidFill>
        <a:gradFill rotWithShape="1">
          <a:gsLst>
            <a:gs pos="0">
              <a:schemeClr val="phClr">
                <a:tint val="60000"/>
                <a:satMod val="355000"/>
              </a:schemeClr>
            </a:gs>
            <a:gs pos="40000">
              <a:schemeClr val="phClr">
                <a:tint val="85000"/>
                <a:satMod val="320000"/>
              </a:schemeClr>
            </a:gs>
            <a:gs pos="100000">
              <a:schemeClr val="phClr">
                <a:shade val="55000"/>
                <a:satMod val="300000"/>
              </a:schemeClr>
            </a:gs>
          </a:gsLst>
          <a:path path="circle">
            <a:fillToRect l="-24500" t="-20000" r="124500" b="120000"/>
          </a:path>
        </a:gradFill>
        <a:blipFill>
          <a:blip xmlns:r="http://schemas.openxmlformats.org/officeDocument/2006/relationships" r:embed="rId1">
            <a:duotone>
              <a:schemeClr val="phClr">
                <a:shade val="9000"/>
                <a:satMod val="300000"/>
              </a:schemeClr>
              <a:schemeClr val="phClr">
                <a:tint val="90000"/>
                <a:satMod val="225000"/>
              </a:schemeClr>
            </a:duotone>
          </a:blip>
          <a:tile tx="0" ty="0" sx="90000" sy="90000" flip="x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Solstice</Template>
  <TotalTime>3832</TotalTime>
  <Words>1851</Words>
  <Application>Microsoft Office PowerPoint</Application>
  <PresentationFormat>On-screen Show (4:3)</PresentationFormat>
  <Paragraphs>244</Paragraphs>
  <Slides>42</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42</vt:i4>
      </vt:variant>
    </vt:vector>
  </HeadingPairs>
  <TitlesOfParts>
    <vt:vector size="49" baseType="lpstr">
      <vt:lpstr>微軟正黑體</vt:lpstr>
      <vt:lpstr>华文中宋</vt:lpstr>
      <vt:lpstr>Calibri</vt:lpstr>
      <vt:lpstr>Gill Sans MT</vt:lpstr>
      <vt:lpstr>Verdana</vt:lpstr>
      <vt:lpstr>Wingdings 2</vt:lpstr>
      <vt:lpstr>Solstice</vt:lpstr>
      <vt:lpstr>Week: 6</vt:lpstr>
      <vt:lpstr>Integral internal organs systems of human body </vt:lpstr>
      <vt:lpstr>Five Phases and Internal organs</vt:lpstr>
      <vt:lpstr>The relationship between zang脏and fu腑</vt:lpstr>
      <vt:lpstr>PowerPoint Presentation</vt:lpstr>
      <vt:lpstr>PowerPoint Presentation</vt:lpstr>
      <vt:lpstr>PowerPoint Presentation</vt:lpstr>
      <vt:lpstr>Yin-Yang and Five Phases and the Chinese Meridian System </vt:lpstr>
      <vt:lpstr>PowerPoint Presentation</vt:lpstr>
      <vt:lpstr>Yin-Yang and Five Phases and Internal organs</vt:lpstr>
      <vt:lpstr>Distribution of the 12 meridians in the Body</vt:lpstr>
      <vt:lpstr>PowerPoint Presentation</vt:lpstr>
      <vt:lpstr>PowerPoint Presentation</vt:lpstr>
      <vt:lpstr>The order and arrangement of the three Yang Meridian </vt:lpstr>
      <vt:lpstr>PowerPoint Presentation</vt:lpstr>
      <vt:lpstr>The Order and arrangement of the Yin Meridian </vt:lpstr>
      <vt:lpstr>PowerPoint Presentation</vt:lpstr>
      <vt:lpstr>Leg Taiyin Spleen and Hand Taiyin Lung Meridians </vt:lpstr>
      <vt:lpstr>PowerPoint Presentation</vt:lpstr>
      <vt:lpstr>The pathways of the 12 Meridians</vt:lpstr>
      <vt:lpstr>Arm Tai Yang Small Intestine and Leg Taiyang Bladder Meridians</vt:lpstr>
      <vt:lpstr>Exterior –Interior Relationship in the Meridians </vt:lpstr>
      <vt:lpstr>PowerPoint Presentation</vt:lpstr>
      <vt:lpstr>Absorbing and Excretory  Relationship in the Meridians </vt:lpstr>
      <vt:lpstr>Yangsheng Principle of Integration </vt:lpstr>
      <vt:lpstr>Health and Harmony of function </vt:lpstr>
      <vt:lpstr>Chart of Qi flow in Meridians </vt:lpstr>
      <vt:lpstr>Eight Extra Meridians</vt:lpstr>
      <vt:lpstr>The eight ancestral meridians</vt:lpstr>
      <vt:lpstr>Ren and Du Meridians </vt:lpstr>
      <vt:lpstr>Ren Mai and Du Mai</vt:lpstr>
      <vt:lpstr>Ren, Du and Chong Meridians</vt:lpstr>
      <vt:lpstr>The Penetrating Meridian (Chong Mai)</vt:lpstr>
      <vt:lpstr>PowerPoint Presentation</vt:lpstr>
      <vt:lpstr>The Dai Mai</vt:lpstr>
      <vt:lpstr>Dai Mai Meridians</vt:lpstr>
      <vt:lpstr>Yin Heel Vessel, 阴跷脉</vt:lpstr>
      <vt:lpstr>Yin Qiao and Yang Qiao Meridians </vt:lpstr>
      <vt:lpstr>Yin Wei Mai (Yin Linking Vessel) </vt:lpstr>
      <vt:lpstr>Yin Wei and Yang Wei Meridians </vt:lpstr>
      <vt:lpstr>Yin wei Mai Pathway: </vt:lpstr>
      <vt:lpstr>Tongue observation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Lesson Two: Essential Principle of Daoist Yangsheng 道家养生之道</dc:title>
  <dc:creator>Yanxia Zhao</dc:creator>
  <cp:lastModifiedBy>Yanxia Zhao</cp:lastModifiedBy>
  <cp:revision>258</cp:revision>
  <dcterms:created xsi:type="dcterms:W3CDTF">2006-08-16T00:00:00Z</dcterms:created>
  <dcterms:modified xsi:type="dcterms:W3CDTF">2017-03-08T17:37:48Z</dcterms:modified>
</cp:coreProperties>
</file>