
<file path=[Content_Types].xml><?xml version="1.0" encoding="utf-8"?>
<Types xmlns="http://schemas.openxmlformats.org/package/2006/content-types">
  <Default Extension="bin" ContentType="application/vnd.openxmlformats-officedocument.oleObject"/>
  <Default Extension="png" ContentType="image/png"/>
  <Default Extension="wmf" ContentType="image/x-wmf"/>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51"/>
  </p:notesMasterIdLst>
  <p:handoutMasterIdLst>
    <p:handoutMasterId r:id="rId52"/>
  </p:handoutMasterIdLst>
  <p:sldIdLst>
    <p:sldId id="256" r:id="rId2"/>
    <p:sldId id="257" r:id="rId3"/>
    <p:sldId id="306" r:id="rId4"/>
    <p:sldId id="259" r:id="rId5"/>
    <p:sldId id="258" r:id="rId6"/>
    <p:sldId id="261" r:id="rId7"/>
    <p:sldId id="262" r:id="rId8"/>
    <p:sldId id="263" r:id="rId9"/>
    <p:sldId id="264" r:id="rId10"/>
    <p:sldId id="265" r:id="rId11"/>
    <p:sldId id="266" r:id="rId12"/>
    <p:sldId id="267" r:id="rId13"/>
    <p:sldId id="271" r:id="rId14"/>
    <p:sldId id="272" r:id="rId15"/>
    <p:sldId id="270" r:id="rId16"/>
    <p:sldId id="273" r:id="rId17"/>
    <p:sldId id="305" r:id="rId18"/>
    <p:sldId id="278" r:id="rId19"/>
    <p:sldId id="274" r:id="rId20"/>
    <p:sldId id="275" r:id="rId21"/>
    <p:sldId id="276" r:id="rId22"/>
    <p:sldId id="277" r:id="rId23"/>
    <p:sldId id="269" r:id="rId24"/>
    <p:sldId id="309" r:id="rId25"/>
    <p:sldId id="304" r:id="rId26"/>
    <p:sldId id="279" r:id="rId27"/>
    <p:sldId id="280" r:id="rId28"/>
    <p:sldId id="281" r:id="rId29"/>
    <p:sldId id="282" r:id="rId30"/>
    <p:sldId id="283" r:id="rId31"/>
    <p:sldId id="284" r:id="rId32"/>
    <p:sldId id="285" r:id="rId33"/>
    <p:sldId id="286" r:id="rId34"/>
    <p:sldId id="287" r:id="rId35"/>
    <p:sldId id="288" r:id="rId36"/>
    <p:sldId id="289" r:id="rId37"/>
    <p:sldId id="291" r:id="rId38"/>
    <p:sldId id="290" r:id="rId39"/>
    <p:sldId id="293" r:id="rId40"/>
    <p:sldId id="295" r:id="rId41"/>
    <p:sldId id="296" r:id="rId42"/>
    <p:sldId id="297" r:id="rId43"/>
    <p:sldId id="299" r:id="rId44"/>
    <p:sldId id="303" r:id="rId45"/>
    <p:sldId id="298" r:id="rId46"/>
    <p:sldId id="300" r:id="rId47"/>
    <p:sldId id="301" r:id="rId48"/>
    <p:sldId id="302" r:id="rId49"/>
    <p:sldId id="307" r:id="rId50"/>
  </p:sldIdLst>
  <p:sldSz cx="11664950" cy="7237413"/>
  <p:notesSz cx="6797675" cy="9928225"/>
  <p:defaultTex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517525" indent="-60325" algn="l" rtl="0" eaLnBrk="0" fontAlgn="base" hangingPunct="0">
      <a:spcBef>
        <a:spcPct val="0"/>
      </a:spcBef>
      <a:spcAft>
        <a:spcPct val="0"/>
      </a:spcAft>
      <a:defRPr kern="1200">
        <a:solidFill>
          <a:schemeClr val="tx1"/>
        </a:solidFill>
        <a:latin typeface="Arial" charset="0"/>
        <a:ea typeface="+mn-ea"/>
        <a:cs typeface="+mn-cs"/>
      </a:defRPr>
    </a:lvl2pPr>
    <a:lvl3pPr marL="1036638" indent="-122238" algn="l" rtl="0" eaLnBrk="0" fontAlgn="base" hangingPunct="0">
      <a:spcBef>
        <a:spcPct val="0"/>
      </a:spcBef>
      <a:spcAft>
        <a:spcPct val="0"/>
      </a:spcAft>
      <a:defRPr kern="1200">
        <a:solidFill>
          <a:schemeClr val="tx1"/>
        </a:solidFill>
        <a:latin typeface="Arial" charset="0"/>
        <a:ea typeface="+mn-ea"/>
        <a:cs typeface="+mn-cs"/>
      </a:defRPr>
    </a:lvl3pPr>
    <a:lvl4pPr marL="1554163" indent="-182563" algn="l" rtl="0" eaLnBrk="0" fontAlgn="base" hangingPunct="0">
      <a:spcBef>
        <a:spcPct val="0"/>
      </a:spcBef>
      <a:spcAft>
        <a:spcPct val="0"/>
      </a:spcAft>
      <a:defRPr kern="1200">
        <a:solidFill>
          <a:schemeClr val="tx1"/>
        </a:solidFill>
        <a:latin typeface="Arial" charset="0"/>
        <a:ea typeface="+mn-ea"/>
        <a:cs typeface="+mn-cs"/>
      </a:defRPr>
    </a:lvl4pPr>
    <a:lvl5pPr marL="2073275" indent="-244475"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2280">
          <p15:clr>
            <a:srgbClr val="A4A3A4"/>
          </p15:clr>
        </p15:guide>
        <p15:guide id="2" pos="3675">
          <p15:clr>
            <a:srgbClr val="A4A3A4"/>
          </p15:clr>
        </p15:guide>
      </p15:sldGuideLst>
    </p:ext>
    <p:ext uri="{2D200454-40CA-4A62-9FC3-DE9A4176ACB9}">
      <p15:notesGuideLst xmlns:p15="http://schemas.microsoft.com/office/powerpoint/2012/main" xmlns="">
        <p15:guide id="1" orient="horz" pos="3128"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0000"/>
    <a:srgbClr val="FF3300"/>
    <a:srgbClr val="FF0066"/>
    <a:srgbClr val="FFFF99"/>
    <a:srgbClr val="FF9900"/>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snapToGrid="0">
      <p:cViewPr varScale="1">
        <p:scale>
          <a:sx n="51" d="100"/>
          <a:sy n="51" d="100"/>
        </p:scale>
        <p:origin x="-96" y="-96"/>
      </p:cViewPr>
      <p:guideLst>
        <p:guide orient="horz" pos="2280"/>
        <p:guide pos="3675"/>
      </p:guideLst>
    </p:cSldViewPr>
  </p:slideViewPr>
  <p:notesTextViewPr>
    <p:cViewPr>
      <p:scale>
        <a:sx n="100" d="100"/>
        <a:sy n="100" d="100"/>
      </p:scale>
      <p:origin x="0" y="0"/>
    </p:cViewPr>
  </p:notesTextViewPr>
  <p:sorterViewPr>
    <p:cViewPr>
      <p:scale>
        <a:sx n="66" d="100"/>
        <a:sy n="66" d="100"/>
      </p:scale>
      <p:origin x="0" y="3270"/>
    </p:cViewPr>
  </p:sorterViewPr>
  <p:notesViewPr>
    <p:cSldViewPr snapToGrid="0">
      <p:cViewPr varScale="1">
        <p:scale>
          <a:sx n="65" d="100"/>
          <a:sy n="65" d="100"/>
        </p:scale>
        <p:origin x="-2364" y="-114"/>
      </p:cViewPr>
      <p:guideLst>
        <p:guide orient="horz" pos="3128"/>
        <p:guide pos="214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6.wmf"/><Relationship Id="rId1" Type="http://schemas.openxmlformats.org/officeDocument/2006/relationships/image" Target="../media/image15.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27.wmf"/><Relationship Id="rId1" Type="http://schemas.openxmlformats.org/officeDocument/2006/relationships/image" Target="../media/image26.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6411"/>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sz="quarter" idx="1"/>
          </p:nvPr>
        </p:nvSpPr>
        <p:spPr>
          <a:xfrm>
            <a:off x="3850444" y="0"/>
            <a:ext cx="2945659" cy="496411"/>
          </a:xfrm>
          <a:prstGeom prst="rect">
            <a:avLst/>
          </a:prstGeom>
        </p:spPr>
        <p:txBody>
          <a:bodyPr vert="horz" lIns="91440" tIns="45720" rIns="91440" bIns="45720" rtlCol="0"/>
          <a:lstStyle>
            <a:lvl1pPr algn="r">
              <a:defRPr sz="1200"/>
            </a:lvl1pPr>
          </a:lstStyle>
          <a:p>
            <a:pPr>
              <a:defRPr/>
            </a:pPr>
            <a:fld id="{4CAB69B8-3A92-4B86-A1E6-1E9D79FC9D3D}" type="datetimeFigureOut">
              <a:rPr lang="en-US"/>
              <a:pPr>
                <a:defRPr/>
              </a:pPr>
              <a:t>3/8/2017</a:t>
            </a:fld>
            <a:endParaRPr lang="en-US"/>
          </a:p>
        </p:txBody>
      </p:sp>
      <p:sp>
        <p:nvSpPr>
          <p:cNvPr id="4" name="Footer Placeholder 3"/>
          <p:cNvSpPr>
            <a:spLocks noGrp="1"/>
          </p:cNvSpPr>
          <p:nvPr>
            <p:ph type="ftr" sz="quarter" idx="2"/>
          </p:nvPr>
        </p:nvSpPr>
        <p:spPr>
          <a:xfrm>
            <a:off x="1" y="9430091"/>
            <a:ext cx="2945659" cy="496411"/>
          </a:xfrm>
          <a:prstGeom prst="rect">
            <a:avLst/>
          </a:prstGeom>
        </p:spPr>
        <p:txBody>
          <a:bodyPr vert="horz" lIns="91440" tIns="45720" rIns="91440" bIns="45720" rtlCol="0" anchor="b"/>
          <a:lstStyle>
            <a:lvl1pPr algn="l">
              <a:defRPr sz="1200"/>
            </a:lvl1pPr>
          </a:lstStyle>
          <a:p>
            <a:pPr>
              <a:defRPr/>
            </a:pPr>
            <a:endParaRPr lang="en-US" dirty="0"/>
          </a:p>
        </p:txBody>
      </p:sp>
      <p:sp>
        <p:nvSpPr>
          <p:cNvPr id="5" name="Slide Number Placeholder 4"/>
          <p:cNvSpPr>
            <a:spLocks noGrp="1"/>
          </p:cNvSpPr>
          <p:nvPr>
            <p:ph type="sldNum" sz="quarter" idx="3"/>
          </p:nvPr>
        </p:nvSpPr>
        <p:spPr>
          <a:xfrm>
            <a:off x="3850444" y="9430091"/>
            <a:ext cx="2945659" cy="496411"/>
          </a:xfrm>
          <a:prstGeom prst="rect">
            <a:avLst/>
          </a:prstGeom>
        </p:spPr>
        <p:txBody>
          <a:bodyPr vert="horz" lIns="91440" tIns="45720" rIns="91440" bIns="45720" rtlCol="0" anchor="b"/>
          <a:lstStyle>
            <a:lvl1pPr algn="r">
              <a:defRPr sz="1200"/>
            </a:lvl1pPr>
          </a:lstStyle>
          <a:p>
            <a:pPr>
              <a:defRPr/>
            </a:pPr>
            <a:fld id="{67A9B1AF-D442-4596-A17C-E5C29EE1232A}" type="slidenum">
              <a:rPr lang="en-US"/>
              <a:pPr>
                <a:defRPr/>
              </a:pPr>
              <a:t>‹#›</a:t>
            </a:fld>
            <a:endParaRPr lang="en-US"/>
          </a:p>
        </p:txBody>
      </p:sp>
    </p:spTree>
    <p:extLst>
      <p:ext uri="{BB962C8B-B14F-4D97-AF65-F5344CB8AC3E}">
        <p14:creationId xmlns:p14="http://schemas.microsoft.com/office/powerpoint/2010/main" val="55835704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1" y="0"/>
            <a:ext cx="2945659" cy="49641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US"/>
          </a:p>
        </p:txBody>
      </p:sp>
      <p:sp>
        <p:nvSpPr>
          <p:cNvPr id="3075" name="Rectangle 3"/>
          <p:cNvSpPr>
            <a:spLocks noGrp="1" noChangeArrowheads="1"/>
          </p:cNvSpPr>
          <p:nvPr>
            <p:ph type="dt" idx="1"/>
          </p:nvPr>
        </p:nvSpPr>
        <p:spPr bwMode="auto">
          <a:xfrm>
            <a:off x="3850444" y="0"/>
            <a:ext cx="2945659" cy="49641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endParaRPr lang="en-US"/>
          </a:p>
        </p:txBody>
      </p:sp>
      <p:sp>
        <p:nvSpPr>
          <p:cNvPr id="29700" name="Rectangle 4"/>
          <p:cNvSpPr>
            <a:spLocks noGrp="1" noRot="1" noChangeAspect="1" noChangeArrowheads="1" noTextEdit="1"/>
          </p:cNvSpPr>
          <p:nvPr>
            <p:ph type="sldImg" idx="2"/>
          </p:nvPr>
        </p:nvSpPr>
        <p:spPr bwMode="auto">
          <a:xfrm>
            <a:off x="400050" y="744538"/>
            <a:ext cx="5997575" cy="3722687"/>
          </a:xfrm>
          <a:prstGeom prst="rect">
            <a:avLst/>
          </a:prstGeom>
          <a:noFill/>
          <a:ln w="9525">
            <a:solidFill>
              <a:srgbClr val="000000"/>
            </a:solidFill>
            <a:miter lim="800000"/>
            <a:headEnd/>
            <a:tailEnd/>
          </a:ln>
        </p:spPr>
      </p:sp>
      <p:sp>
        <p:nvSpPr>
          <p:cNvPr id="3077" name="Rectangle 5"/>
          <p:cNvSpPr>
            <a:spLocks noGrp="1" noChangeArrowheads="1"/>
          </p:cNvSpPr>
          <p:nvPr>
            <p:ph type="body" sz="quarter" idx="3"/>
          </p:nvPr>
        </p:nvSpPr>
        <p:spPr bwMode="auto">
          <a:xfrm>
            <a:off x="679768" y="4715907"/>
            <a:ext cx="5438140" cy="446770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078" name="Rectangle 6"/>
          <p:cNvSpPr>
            <a:spLocks noGrp="1" noChangeArrowheads="1"/>
          </p:cNvSpPr>
          <p:nvPr>
            <p:ph type="ftr" sz="quarter" idx="4"/>
          </p:nvPr>
        </p:nvSpPr>
        <p:spPr bwMode="auto">
          <a:xfrm>
            <a:off x="1" y="9430091"/>
            <a:ext cx="2945659" cy="496411"/>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US"/>
          </a:p>
        </p:txBody>
      </p:sp>
      <p:sp>
        <p:nvSpPr>
          <p:cNvPr id="3079" name="Rectangle 7"/>
          <p:cNvSpPr>
            <a:spLocks noGrp="1" noChangeArrowheads="1"/>
          </p:cNvSpPr>
          <p:nvPr>
            <p:ph type="sldNum" sz="quarter" idx="5"/>
          </p:nvPr>
        </p:nvSpPr>
        <p:spPr bwMode="auto">
          <a:xfrm>
            <a:off x="3850444" y="9430091"/>
            <a:ext cx="2945659" cy="496411"/>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04579FE9-CCA7-4965-8ACD-90A34D655E65}" type="slidenum">
              <a:rPr lang="en-US"/>
              <a:pPr>
                <a:defRPr/>
              </a:pPr>
              <a:t>‹#›</a:t>
            </a:fld>
            <a:endParaRPr lang="en-US"/>
          </a:p>
        </p:txBody>
      </p:sp>
    </p:spTree>
    <p:extLst>
      <p:ext uri="{BB962C8B-B14F-4D97-AF65-F5344CB8AC3E}">
        <p14:creationId xmlns:p14="http://schemas.microsoft.com/office/powerpoint/2010/main" val="412404750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400" kern="1200">
        <a:solidFill>
          <a:schemeClr val="tx1"/>
        </a:solidFill>
        <a:latin typeface="Arial" charset="0"/>
        <a:ea typeface="+mn-ea"/>
        <a:cs typeface="+mn-cs"/>
      </a:defRPr>
    </a:lvl1pPr>
    <a:lvl2pPr marL="517525" algn="l" rtl="0" eaLnBrk="0" fontAlgn="base" hangingPunct="0">
      <a:spcBef>
        <a:spcPct val="30000"/>
      </a:spcBef>
      <a:spcAft>
        <a:spcPct val="0"/>
      </a:spcAft>
      <a:defRPr sz="1400" kern="1200">
        <a:solidFill>
          <a:schemeClr val="tx1"/>
        </a:solidFill>
        <a:latin typeface="Arial" charset="0"/>
        <a:ea typeface="+mn-ea"/>
        <a:cs typeface="+mn-cs"/>
      </a:defRPr>
    </a:lvl2pPr>
    <a:lvl3pPr marL="1036638" algn="l" rtl="0" eaLnBrk="0" fontAlgn="base" hangingPunct="0">
      <a:spcBef>
        <a:spcPct val="30000"/>
      </a:spcBef>
      <a:spcAft>
        <a:spcPct val="0"/>
      </a:spcAft>
      <a:defRPr sz="1400" kern="1200">
        <a:solidFill>
          <a:schemeClr val="tx1"/>
        </a:solidFill>
        <a:latin typeface="Arial" charset="0"/>
        <a:ea typeface="+mn-ea"/>
        <a:cs typeface="+mn-cs"/>
      </a:defRPr>
    </a:lvl3pPr>
    <a:lvl4pPr marL="1554163" algn="l" rtl="0" eaLnBrk="0" fontAlgn="base" hangingPunct="0">
      <a:spcBef>
        <a:spcPct val="30000"/>
      </a:spcBef>
      <a:spcAft>
        <a:spcPct val="0"/>
      </a:spcAft>
      <a:defRPr sz="1400" kern="1200">
        <a:solidFill>
          <a:schemeClr val="tx1"/>
        </a:solidFill>
        <a:latin typeface="Arial" charset="0"/>
        <a:ea typeface="+mn-ea"/>
        <a:cs typeface="+mn-cs"/>
      </a:defRPr>
    </a:lvl4pPr>
    <a:lvl5pPr marL="2073275" algn="l" rtl="0" eaLnBrk="0" fontAlgn="base" hangingPunct="0">
      <a:spcBef>
        <a:spcPct val="30000"/>
      </a:spcBef>
      <a:spcAft>
        <a:spcPct val="0"/>
      </a:spcAft>
      <a:defRPr sz="1400" kern="1200">
        <a:solidFill>
          <a:schemeClr val="tx1"/>
        </a:solidFill>
        <a:latin typeface="Arial" charset="0"/>
        <a:ea typeface="+mn-ea"/>
        <a:cs typeface="+mn-cs"/>
      </a:defRPr>
    </a:lvl5pPr>
    <a:lvl6pPr marL="2592095" algn="l" defTabSz="1036838" rtl="0" eaLnBrk="1" latinLnBrk="0" hangingPunct="1">
      <a:defRPr sz="1400" kern="1200">
        <a:solidFill>
          <a:schemeClr val="tx1"/>
        </a:solidFill>
        <a:latin typeface="+mn-lt"/>
        <a:ea typeface="+mn-ea"/>
        <a:cs typeface="+mn-cs"/>
      </a:defRPr>
    </a:lvl6pPr>
    <a:lvl7pPr marL="3110514" algn="l" defTabSz="1036838" rtl="0" eaLnBrk="1" latinLnBrk="0" hangingPunct="1">
      <a:defRPr sz="1400" kern="1200">
        <a:solidFill>
          <a:schemeClr val="tx1"/>
        </a:solidFill>
        <a:latin typeface="+mn-lt"/>
        <a:ea typeface="+mn-ea"/>
        <a:cs typeface="+mn-cs"/>
      </a:defRPr>
    </a:lvl7pPr>
    <a:lvl8pPr marL="3628934" algn="l" defTabSz="1036838" rtl="0" eaLnBrk="1" latinLnBrk="0" hangingPunct="1">
      <a:defRPr sz="1400" kern="1200">
        <a:solidFill>
          <a:schemeClr val="tx1"/>
        </a:solidFill>
        <a:latin typeface="+mn-lt"/>
        <a:ea typeface="+mn-ea"/>
        <a:cs typeface="+mn-cs"/>
      </a:defRPr>
    </a:lvl8pPr>
    <a:lvl9pPr marL="4147353" algn="l" defTabSz="1036838" rtl="0" eaLnBrk="1" latinLnBrk="0" hangingPunct="1">
      <a:defRPr sz="1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9436F7CD-BBF6-43E3-85AD-12CDD28534DE}" type="slidenum">
              <a:rPr lang="en-US" smtClean="0"/>
              <a:pPr/>
              <a:t>1</a:t>
            </a:fld>
            <a:endParaRPr lang="en-US" smtClean="0"/>
          </a:p>
        </p:txBody>
      </p:sp>
      <p:sp>
        <p:nvSpPr>
          <p:cNvPr id="30723" name="Rectangle 2"/>
          <p:cNvSpPr>
            <a:spLocks noGrp="1" noRot="1" noChangeAspect="1" noChangeArrowheads="1" noTextEdit="1"/>
          </p:cNvSpPr>
          <p:nvPr>
            <p:ph type="sldImg"/>
          </p:nvPr>
        </p:nvSpPr>
        <p:spPr>
          <a:xfrm>
            <a:off x="400050" y="744538"/>
            <a:ext cx="5997575" cy="3722687"/>
          </a:xfrm>
          <a:ln/>
        </p:spPr>
      </p:sp>
      <p:sp>
        <p:nvSpPr>
          <p:cNvPr id="30724" name="Rectangle 3"/>
          <p:cNvSpPr>
            <a:spLocks noGrp="1" noChangeArrowheads="1"/>
          </p:cNvSpPr>
          <p:nvPr>
            <p:ph type="body" idx="1"/>
          </p:nvPr>
        </p:nvSpPr>
        <p:spPr>
          <a:noFill/>
          <a:ln/>
        </p:spPr>
        <p:txBody>
          <a:bodyPr/>
          <a:lstStyle/>
          <a:p>
            <a:pPr eaLnBrk="1" hangingPunct="1"/>
            <a:endParaRPr lang="en-US" dirty="0" smtClean="0"/>
          </a:p>
        </p:txBody>
      </p:sp>
    </p:spTree>
    <p:extLst>
      <p:ext uri="{BB962C8B-B14F-4D97-AF65-F5344CB8AC3E}">
        <p14:creationId xmlns:p14="http://schemas.microsoft.com/office/powerpoint/2010/main" val="1087863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p>
            <a:fld id="{C973CE28-0E3D-4587-8107-BF7626EC3267}" type="slidenum">
              <a:rPr lang="en-US" smtClean="0"/>
              <a:pPr/>
              <a:t>2</a:t>
            </a:fld>
            <a:endParaRPr lang="en-US" smtClean="0"/>
          </a:p>
        </p:txBody>
      </p:sp>
      <p:sp>
        <p:nvSpPr>
          <p:cNvPr id="31747" name="Rectangle 2"/>
          <p:cNvSpPr>
            <a:spLocks noGrp="1" noRot="1" noChangeAspect="1" noChangeArrowheads="1" noTextEdit="1"/>
          </p:cNvSpPr>
          <p:nvPr>
            <p:ph type="sldImg"/>
          </p:nvPr>
        </p:nvSpPr>
        <p:spPr>
          <a:xfrm>
            <a:off x="400050" y="744538"/>
            <a:ext cx="5997575" cy="3722687"/>
          </a:xfrm>
          <a:ln/>
        </p:spPr>
      </p:sp>
      <p:sp>
        <p:nvSpPr>
          <p:cNvPr id="31748"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1722024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041086F7-7646-4606-8273-E9FFB006BADC}" type="slidenum">
              <a:rPr lang="en-US" smtClean="0"/>
              <a:pPr/>
              <a:t>4</a:t>
            </a:fld>
            <a:endParaRPr lang="en-US" smtClean="0"/>
          </a:p>
        </p:txBody>
      </p:sp>
      <p:sp>
        <p:nvSpPr>
          <p:cNvPr id="32771" name="Rectangle 2"/>
          <p:cNvSpPr>
            <a:spLocks noGrp="1" noRot="1" noChangeAspect="1" noChangeArrowheads="1" noTextEdit="1"/>
          </p:cNvSpPr>
          <p:nvPr>
            <p:ph type="sldImg"/>
          </p:nvPr>
        </p:nvSpPr>
        <p:spPr>
          <a:xfrm>
            <a:off x="400050" y="744538"/>
            <a:ext cx="5997575" cy="3722687"/>
          </a:xfrm>
          <a:ln/>
        </p:spPr>
      </p:sp>
      <p:sp>
        <p:nvSpPr>
          <p:cNvPr id="32772"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38724342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33F51941-A2E8-440B-B94E-EBAD2BF3EF97}" type="slidenum">
              <a:rPr lang="en-US" smtClean="0"/>
              <a:pPr/>
              <a:t>5</a:t>
            </a:fld>
            <a:endParaRPr lang="en-US" smtClean="0"/>
          </a:p>
        </p:txBody>
      </p:sp>
      <p:sp>
        <p:nvSpPr>
          <p:cNvPr id="33795" name="Rectangle 2"/>
          <p:cNvSpPr>
            <a:spLocks noGrp="1" noRot="1" noChangeAspect="1" noChangeArrowheads="1" noTextEdit="1"/>
          </p:cNvSpPr>
          <p:nvPr>
            <p:ph type="sldImg"/>
          </p:nvPr>
        </p:nvSpPr>
        <p:spPr>
          <a:xfrm>
            <a:off x="400050" y="744538"/>
            <a:ext cx="5997575" cy="3722687"/>
          </a:xfrm>
          <a:ln/>
        </p:spPr>
      </p:sp>
      <p:sp>
        <p:nvSpPr>
          <p:cNvPr id="33796"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8474156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3A50BF61-2294-467C-B5BA-76C59EE6236A}" type="slidenum">
              <a:rPr lang="en-US" smtClean="0"/>
              <a:pPr/>
              <a:t>6</a:t>
            </a:fld>
            <a:endParaRPr lang="en-US" smtClean="0"/>
          </a:p>
        </p:txBody>
      </p:sp>
      <p:sp>
        <p:nvSpPr>
          <p:cNvPr id="34819" name="Rectangle 2"/>
          <p:cNvSpPr>
            <a:spLocks noGrp="1" noRot="1" noChangeAspect="1" noChangeArrowheads="1" noTextEdit="1"/>
          </p:cNvSpPr>
          <p:nvPr>
            <p:ph type="sldImg"/>
          </p:nvPr>
        </p:nvSpPr>
        <p:spPr>
          <a:xfrm>
            <a:off x="400050" y="744538"/>
            <a:ext cx="5997575" cy="3722687"/>
          </a:xfrm>
          <a:ln/>
        </p:spPr>
      </p:sp>
      <p:sp>
        <p:nvSpPr>
          <p:cNvPr id="34820"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25981127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F428D81D-E2EF-44A2-87C8-57610D40D9A5}" type="slidenum">
              <a:rPr lang="en-US" smtClean="0"/>
              <a:pPr/>
              <a:t>7</a:t>
            </a:fld>
            <a:endParaRPr lang="en-US" smtClean="0"/>
          </a:p>
        </p:txBody>
      </p:sp>
      <p:sp>
        <p:nvSpPr>
          <p:cNvPr id="35843" name="Rectangle 2"/>
          <p:cNvSpPr>
            <a:spLocks noGrp="1" noRot="1" noChangeAspect="1" noChangeArrowheads="1" noTextEdit="1"/>
          </p:cNvSpPr>
          <p:nvPr>
            <p:ph type="sldImg"/>
          </p:nvPr>
        </p:nvSpPr>
        <p:spPr>
          <a:xfrm>
            <a:off x="400050" y="744538"/>
            <a:ext cx="5997575" cy="3722687"/>
          </a:xfrm>
          <a:ln/>
        </p:spPr>
      </p:sp>
      <p:sp>
        <p:nvSpPr>
          <p:cNvPr id="35844"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23517703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F5E11902-D04C-491E-A4CF-DE6F4E3B8904}" type="slidenum">
              <a:rPr lang="en-US" smtClean="0"/>
              <a:pPr/>
              <a:t>8</a:t>
            </a:fld>
            <a:endParaRPr lang="en-US" smtClean="0"/>
          </a:p>
        </p:txBody>
      </p:sp>
      <p:sp>
        <p:nvSpPr>
          <p:cNvPr id="36867" name="Rectangle 2"/>
          <p:cNvSpPr>
            <a:spLocks noGrp="1" noRot="1" noChangeAspect="1" noChangeArrowheads="1" noTextEdit="1"/>
          </p:cNvSpPr>
          <p:nvPr>
            <p:ph type="sldImg"/>
          </p:nvPr>
        </p:nvSpPr>
        <p:spPr>
          <a:xfrm>
            <a:off x="400050" y="744538"/>
            <a:ext cx="5997575" cy="3722687"/>
          </a:xfrm>
          <a:ln/>
        </p:spPr>
      </p:sp>
      <p:sp>
        <p:nvSpPr>
          <p:cNvPr id="36868" name="Rectangle 3"/>
          <p:cNvSpPr>
            <a:spLocks noGrp="1" noChangeArrowheads="1"/>
          </p:cNvSpPr>
          <p:nvPr>
            <p:ph type="body" idx="1"/>
          </p:nvPr>
        </p:nvSpPr>
        <p:spPr>
          <a:noFill/>
          <a:ln/>
        </p:spPr>
        <p:txBody>
          <a:bodyPr/>
          <a:lstStyle/>
          <a:p>
            <a:pPr eaLnBrk="1" hangingPunct="1"/>
            <a:endParaRPr lang="en-US" dirty="0" smtClean="0"/>
          </a:p>
        </p:txBody>
      </p:sp>
    </p:spTree>
    <p:extLst>
      <p:ext uri="{BB962C8B-B14F-4D97-AF65-F5344CB8AC3E}">
        <p14:creationId xmlns:p14="http://schemas.microsoft.com/office/powerpoint/2010/main" val="29670273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47222A60-061D-432A-BD52-6B64D0A8E2AF}" type="slidenum">
              <a:rPr lang="en-US" smtClean="0"/>
              <a:pPr/>
              <a:t>9</a:t>
            </a:fld>
            <a:endParaRPr lang="en-US" smtClean="0"/>
          </a:p>
        </p:txBody>
      </p:sp>
      <p:sp>
        <p:nvSpPr>
          <p:cNvPr id="37891" name="Rectangle 2"/>
          <p:cNvSpPr>
            <a:spLocks noGrp="1" noRot="1" noChangeAspect="1" noChangeArrowheads="1" noTextEdit="1"/>
          </p:cNvSpPr>
          <p:nvPr>
            <p:ph type="sldImg"/>
          </p:nvPr>
        </p:nvSpPr>
        <p:spPr>
          <a:xfrm>
            <a:off x="400050" y="744538"/>
            <a:ext cx="5997575" cy="3722687"/>
          </a:xfrm>
          <a:ln/>
        </p:spPr>
      </p:sp>
      <p:sp>
        <p:nvSpPr>
          <p:cNvPr id="37892"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39555615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p>
            <a:fld id="{AADB7607-FACB-4F95-B69E-8DDE3BF2E669}" type="slidenum">
              <a:rPr lang="en-US" smtClean="0"/>
              <a:pPr/>
              <a:t>10</a:t>
            </a:fld>
            <a:endParaRPr lang="en-US" smtClean="0"/>
          </a:p>
        </p:txBody>
      </p:sp>
      <p:sp>
        <p:nvSpPr>
          <p:cNvPr id="38915" name="Rectangle 2"/>
          <p:cNvSpPr>
            <a:spLocks noGrp="1" noRot="1" noChangeAspect="1" noChangeArrowheads="1" noTextEdit="1"/>
          </p:cNvSpPr>
          <p:nvPr>
            <p:ph type="sldImg"/>
          </p:nvPr>
        </p:nvSpPr>
        <p:spPr>
          <a:xfrm>
            <a:off x="400050" y="744538"/>
            <a:ext cx="5997575" cy="3722687"/>
          </a:xfrm>
          <a:ln/>
        </p:spPr>
      </p:sp>
      <p:sp>
        <p:nvSpPr>
          <p:cNvPr id="38916"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25953070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8CCED5BF-F033-4C3F-AA29-E534EDBBDB07}" type="slidenum">
              <a:rPr lang="en-US" smtClean="0"/>
              <a:pPr/>
              <a:t>11</a:t>
            </a:fld>
            <a:endParaRPr lang="en-US" smtClean="0"/>
          </a:p>
        </p:txBody>
      </p:sp>
      <p:sp>
        <p:nvSpPr>
          <p:cNvPr id="39939" name="Rectangle 2"/>
          <p:cNvSpPr>
            <a:spLocks noGrp="1" noRot="1" noChangeAspect="1" noChangeArrowheads="1" noTextEdit="1"/>
          </p:cNvSpPr>
          <p:nvPr>
            <p:ph type="sldImg"/>
          </p:nvPr>
        </p:nvSpPr>
        <p:spPr>
          <a:xfrm>
            <a:off x="400050" y="744538"/>
            <a:ext cx="5997575" cy="3722687"/>
          </a:xfrm>
          <a:ln/>
        </p:spPr>
      </p:sp>
      <p:sp>
        <p:nvSpPr>
          <p:cNvPr id="39940"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32597881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A6A6E1F0-2DC0-440A-9A6D-9FF823F35D6D}" type="slidenum">
              <a:rPr lang="en-US" smtClean="0"/>
              <a:pPr/>
              <a:t>12</a:t>
            </a:fld>
            <a:endParaRPr lang="en-US" smtClean="0"/>
          </a:p>
        </p:txBody>
      </p:sp>
      <p:sp>
        <p:nvSpPr>
          <p:cNvPr id="40963" name="Rectangle 2"/>
          <p:cNvSpPr>
            <a:spLocks noGrp="1" noRot="1" noChangeAspect="1" noChangeArrowheads="1" noTextEdit="1"/>
          </p:cNvSpPr>
          <p:nvPr>
            <p:ph type="sldImg"/>
          </p:nvPr>
        </p:nvSpPr>
        <p:spPr>
          <a:xfrm>
            <a:off x="400050" y="744538"/>
            <a:ext cx="5997575" cy="3722687"/>
          </a:xfrm>
          <a:ln/>
        </p:spPr>
      </p:sp>
      <p:sp>
        <p:nvSpPr>
          <p:cNvPr id="40964"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10715231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3825DD0A-EBDC-421A-9CBA-31B265BF8E27}" type="slidenum">
              <a:rPr lang="en-US" smtClean="0"/>
              <a:pPr/>
              <a:t>13</a:t>
            </a:fld>
            <a:endParaRPr lang="en-US" smtClean="0"/>
          </a:p>
        </p:txBody>
      </p:sp>
      <p:sp>
        <p:nvSpPr>
          <p:cNvPr id="41987" name="Rectangle 2"/>
          <p:cNvSpPr>
            <a:spLocks noGrp="1" noRot="1" noChangeAspect="1" noChangeArrowheads="1" noTextEdit="1"/>
          </p:cNvSpPr>
          <p:nvPr>
            <p:ph type="sldImg"/>
          </p:nvPr>
        </p:nvSpPr>
        <p:spPr>
          <a:xfrm>
            <a:off x="400050" y="744538"/>
            <a:ext cx="5997575" cy="3722687"/>
          </a:xfrm>
          <a:ln/>
        </p:spPr>
      </p:sp>
      <p:sp>
        <p:nvSpPr>
          <p:cNvPr id="41988"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13309005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xfrm>
            <a:off x="400050" y="744538"/>
            <a:ext cx="5997575" cy="3722687"/>
          </a:xfrm>
          <a:ln/>
        </p:spPr>
      </p:sp>
      <p:sp>
        <p:nvSpPr>
          <p:cNvPr id="44035" name="Notes Placeholder 2"/>
          <p:cNvSpPr>
            <a:spLocks noGrp="1"/>
          </p:cNvSpPr>
          <p:nvPr>
            <p:ph type="body" idx="1"/>
          </p:nvPr>
        </p:nvSpPr>
        <p:spPr>
          <a:noFill/>
          <a:ln/>
        </p:spPr>
        <p:txBody>
          <a:bodyPr/>
          <a:lstStyle/>
          <a:p>
            <a:endParaRPr lang="en-US" smtClean="0"/>
          </a:p>
        </p:txBody>
      </p:sp>
      <p:sp>
        <p:nvSpPr>
          <p:cNvPr id="44036" name="Slide Number Placeholder 3"/>
          <p:cNvSpPr>
            <a:spLocks noGrp="1"/>
          </p:cNvSpPr>
          <p:nvPr>
            <p:ph type="sldNum" sz="quarter" idx="5"/>
          </p:nvPr>
        </p:nvSpPr>
        <p:spPr>
          <a:noFill/>
        </p:spPr>
        <p:txBody>
          <a:bodyPr/>
          <a:lstStyle/>
          <a:p>
            <a:fld id="{53082F72-09CF-4960-AC6B-955793717D7C}" type="slidenum">
              <a:rPr lang="en-US" smtClean="0"/>
              <a:pPr/>
              <a:t>15</a:t>
            </a:fld>
            <a:endParaRPr lang="en-US" smtClean="0"/>
          </a:p>
        </p:txBody>
      </p:sp>
    </p:spTree>
    <p:extLst>
      <p:ext uri="{BB962C8B-B14F-4D97-AF65-F5344CB8AC3E}">
        <p14:creationId xmlns:p14="http://schemas.microsoft.com/office/powerpoint/2010/main" val="22060507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04579FE9-CCA7-4965-8ACD-90A34D655E65}" type="slidenum">
              <a:rPr lang="en-US" smtClean="0"/>
              <a:pPr>
                <a:defRPr/>
              </a:pPr>
              <a:t>20</a:t>
            </a:fld>
            <a:endParaRPr lang="en-US"/>
          </a:p>
        </p:txBody>
      </p:sp>
    </p:spTree>
    <p:extLst>
      <p:ext uri="{BB962C8B-B14F-4D97-AF65-F5344CB8AC3E}">
        <p14:creationId xmlns:p14="http://schemas.microsoft.com/office/powerpoint/2010/main" val="15209349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a:xfrm>
            <a:off x="400050" y="744538"/>
            <a:ext cx="5997575" cy="3722687"/>
          </a:xfrm>
          <a:ln/>
        </p:spPr>
      </p:sp>
      <p:sp>
        <p:nvSpPr>
          <p:cNvPr id="43011" name="Notes Placeholder 2"/>
          <p:cNvSpPr>
            <a:spLocks noGrp="1"/>
          </p:cNvSpPr>
          <p:nvPr>
            <p:ph type="body" idx="1"/>
          </p:nvPr>
        </p:nvSpPr>
        <p:spPr>
          <a:noFill/>
          <a:ln/>
        </p:spPr>
        <p:txBody>
          <a:bodyPr/>
          <a:lstStyle/>
          <a:p>
            <a:endParaRPr lang="en-US" smtClean="0"/>
          </a:p>
        </p:txBody>
      </p:sp>
      <p:sp>
        <p:nvSpPr>
          <p:cNvPr id="43012" name="Slide Number Placeholder 3"/>
          <p:cNvSpPr>
            <a:spLocks noGrp="1"/>
          </p:cNvSpPr>
          <p:nvPr>
            <p:ph type="sldNum" sz="quarter" idx="5"/>
          </p:nvPr>
        </p:nvSpPr>
        <p:spPr>
          <a:noFill/>
        </p:spPr>
        <p:txBody>
          <a:bodyPr/>
          <a:lstStyle/>
          <a:p>
            <a:fld id="{C83C23A0-9A88-4D1C-A347-2487A6EE741F}" type="slidenum">
              <a:rPr lang="en-US" smtClean="0"/>
              <a:pPr/>
              <a:t>23</a:t>
            </a:fld>
            <a:endParaRPr lang="en-US" smtClean="0"/>
          </a:p>
        </p:txBody>
      </p:sp>
    </p:spTree>
    <p:extLst>
      <p:ext uri="{BB962C8B-B14F-4D97-AF65-F5344CB8AC3E}">
        <p14:creationId xmlns:p14="http://schemas.microsoft.com/office/powerpoint/2010/main" val="7861918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4694" y="4502648"/>
            <a:ext cx="11660259" cy="2734766"/>
            <a:chOff x="2" y="2688"/>
            <a:chExt cx="5758" cy="1632"/>
          </a:xfrm>
        </p:grpSpPr>
        <p:sp>
          <p:nvSpPr>
            <p:cNvPr id="5" name="Freeform 3"/>
            <p:cNvSpPr>
              <a:spLocks/>
            </p:cNvSpPr>
            <p:nvPr/>
          </p:nvSpPr>
          <p:spPr bwMode="hidden">
            <a:xfrm>
              <a:off x="2" y="2688"/>
              <a:ext cx="5758" cy="1632"/>
            </a:xfrm>
            <a:custGeom>
              <a:avLst/>
              <a:gdLst/>
              <a:ahLst/>
              <a:cxnLst>
                <a:cxn ang="0">
                  <a:pos x="5740" y="4316"/>
                </a:cxn>
                <a:cxn ang="0">
                  <a:pos x="0" y="4316"/>
                </a:cxn>
                <a:cxn ang="0">
                  <a:pos x="0" y="0"/>
                </a:cxn>
                <a:cxn ang="0">
                  <a:pos x="5740" y="0"/>
                </a:cxn>
                <a:cxn ang="0">
                  <a:pos x="5740" y="4316"/>
                </a:cxn>
                <a:cxn ang="0">
                  <a:pos x="5740" y="4316"/>
                </a:cxn>
              </a:cxnLst>
              <a:rect l="0" t="0" r="r" b="b"/>
              <a:pathLst>
                <a:path w="5740" h="4316">
                  <a:moveTo>
                    <a:pt x="5740" y="4316"/>
                  </a:moveTo>
                  <a:lnTo>
                    <a:pt x="0" y="4316"/>
                  </a:lnTo>
                  <a:lnTo>
                    <a:pt x="0" y="0"/>
                  </a:lnTo>
                  <a:lnTo>
                    <a:pt x="5740" y="0"/>
                  </a:lnTo>
                  <a:lnTo>
                    <a:pt x="5740" y="4316"/>
                  </a:lnTo>
                  <a:lnTo>
                    <a:pt x="5740" y="431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en-US"/>
            </a:p>
          </p:txBody>
        </p:sp>
        <p:grpSp>
          <p:nvGrpSpPr>
            <p:cNvPr id="6" name="Group 4"/>
            <p:cNvGrpSpPr>
              <a:grpSpLocks/>
            </p:cNvGrpSpPr>
            <p:nvPr userDrawn="1"/>
          </p:nvGrpSpPr>
          <p:grpSpPr bwMode="auto">
            <a:xfrm>
              <a:off x="3528" y="3715"/>
              <a:ext cx="792" cy="521"/>
              <a:chOff x="3527" y="3715"/>
              <a:chExt cx="792" cy="521"/>
            </a:xfrm>
          </p:grpSpPr>
          <p:sp>
            <p:nvSpPr>
              <p:cNvPr id="57" name="Oval 5"/>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w="9525">
                <a:noFill/>
                <a:round/>
                <a:headEnd/>
                <a:tailEnd/>
              </a:ln>
              <a:effectLst/>
            </p:spPr>
            <p:txBody>
              <a:bodyPr/>
              <a:lstStyle/>
              <a:p>
                <a:pPr>
                  <a:defRPr/>
                </a:pPr>
                <a:endParaRPr lang="en-US"/>
              </a:p>
            </p:txBody>
          </p:sp>
          <p:sp>
            <p:nvSpPr>
              <p:cNvPr id="58" name="Oval 6"/>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w="9525">
                <a:noFill/>
                <a:round/>
                <a:headEnd/>
                <a:tailEnd/>
              </a:ln>
              <a:effectLst/>
            </p:spPr>
            <p:txBody>
              <a:bodyPr/>
              <a:lstStyle/>
              <a:p>
                <a:pPr>
                  <a:defRPr/>
                </a:pPr>
                <a:endParaRPr lang="en-US"/>
              </a:p>
            </p:txBody>
          </p:sp>
          <p:sp>
            <p:nvSpPr>
              <p:cNvPr id="59" name="Oval 7"/>
              <p:cNvSpPr>
                <a:spLocks noChangeArrowheads="1"/>
              </p:cNvSpPr>
              <p:nvPr/>
            </p:nvSpPr>
            <p:spPr bwMode="hidden">
              <a:xfrm>
                <a:off x="3782" y="3872"/>
                <a:ext cx="344" cy="206"/>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en-US"/>
              </a:p>
            </p:txBody>
          </p:sp>
          <p:sp>
            <p:nvSpPr>
              <p:cNvPr id="60" name="Oval 8"/>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pPr>
                  <a:defRPr/>
                </a:pPr>
                <a:endParaRPr lang="en-US"/>
              </a:p>
            </p:txBody>
          </p:sp>
          <p:sp>
            <p:nvSpPr>
              <p:cNvPr id="61" name="Oval 9"/>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en-US"/>
              </a:p>
            </p:txBody>
          </p:sp>
          <p:sp>
            <p:nvSpPr>
              <p:cNvPr id="62" name="Freeform 10"/>
              <p:cNvSpPr>
                <a:spLocks/>
              </p:cNvSpPr>
              <p:nvPr/>
            </p:nvSpPr>
            <p:spPr bwMode="hidden">
              <a:xfrm>
                <a:off x="3575" y="3715"/>
                <a:ext cx="383" cy="161"/>
              </a:xfrm>
              <a:custGeom>
                <a:avLst/>
                <a:gdLst/>
                <a:ahLst/>
                <a:cxnLst>
                  <a:cxn ang="0">
                    <a:pos x="376" y="12"/>
                  </a:cxn>
                  <a:cxn ang="0">
                    <a:pos x="257" y="24"/>
                  </a:cxn>
                  <a:cxn ang="0">
                    <a:pos x="149" y="54"/>
                  </a:cxn>
                  <a:cxn ang="0">
                    <a:pos x="101" y="77"/>
                  </a:cxn>
                  <a:cxn ang="0">
                    <a:pos x="59" y="101"/>
                  </a:cxn>
                  <a:cxn ang="0">
                    <a:pos x="24" y="131"/>
                  </a:cxn>
                  <a:cxn ang="0">
                    <a:pos x="0" y="161"/>
                  </a:cxn>
                  <a:cxn ang="0">
                    <a:pos x="0" y="137"/>
                  </a:cxn>
                  <a:cxn ang="0">
                    <a:pos x="29" y="107"/>
                  </a:cxn>
                  <a:cxn ang="0">
                    <a:pos x="65" y="83"/>
                  </a:cxn>
                  <a:cxn ang="0">
                    <a:pos x="155" y="36"/>
                  </a:cxn>
                  <a:cxn ang="0">
                    <a:pos x="257" y="12"/>
                  </a:cxn>
                  <a:cxn ang="0">
                    <a:pos x="376" y="0"/>
                  </a:cxn>
                  <a:cxn ang="0">
                    <a:pos x="376" y="0"/>
                  </a:cxn>
                  <a:cxn ang="0">
                    <a:pos x="382" y="0"/>
                  </a:cxn>
                  <a:cxn ang="0">
                    <a:pos x="382" y="12"/>
                  </a:cxn>
                  <a:cxn ang="0">
                    <a:pos x="376" y="12"/>
                  </a:cxn>
                  <a:cxn ang="0">
                    <a:pos x="376" y="12"/>
                  </a:cxn>
                  <a:cxn ang="0">
                    <a:pos x="376" y="12"/>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w="9525">
                <a:noFill/>
                <a:round/>
                <a:headEnd/>
                <a:tailEnd/>
              </a:ln>
            </p:spPr>
            <p:txBody>
              <a:bodyPr/>
              <a:lstStyle/>
              <a:p>
                <a:pPr>
                  <a:defRPr/>
                </a:pPr>
                <a:endParaRPr lang="en-US"/>
              </a:p>
            </p:txBody>
          </p:sp>
          <p:sp>
            <p:nvSpPr>
              <p:cNvPr id="63" name="Freeform 11"/>
              <p:cNvSpPr>
                <a:spLocks/>
              </p:cNvSpPr>
              <p:nvPr/>
            </p:nvSpPr>
            <p:spPr bwMode="hidden">
              <a:xfrm>
                <a:off x="3696" y="4170"/>
                <a:ext cx="444" cy="66"/>
              </a:xfrm>
              <a:custGeom>
                <a:avLst/>
                <a:gdLst/>
                <a:ahLst/>
                <a:cxnLst>
                  <a:cxn ang="0">
                    <a:pos x="257" y="54"/>
                  </a:cxn>
                  <a:cxn ang="0">
                    <a:pos x="353" y="48"/>
                  </a:cxn>
                  <a:cxn ang="0">
                    <a:pos x="443" y="24"/>
                  </a:cxn>
                  <a:cxn ang="0">
                    <a:pos x="443" y="36"/>
                  </a:cxn>
                  <a:cxn ang="0">
                    <a:pos x="353" y="60"/>
                  </a:cxn>
                  <a:cxn ang="0">
                    <a:pos x="257" y="66"/>
                  </a:cxn>
                  <a:cxn ang="0">
                    <a:pos x="186" y="60"/>
                  </a:cxn>
                  <a:cxn ang="0">
                    <a:pos x="120" y="48"/>
                  </a:cxn>
                  <a:cxn ang="0">
                    <a:pos x="60" y="36"/>
                  </a:cxn>
                  <a:cxn ang="0">
                    <a:pos x="0" y="12"/>
                  </a:cxn>
                  <a:cxn ang="0">
                    <a:pos x="0" y="0"/>
                  </a:cxn>
                  <a:cxn ang="0">
                    <a:pos x="54" y="24"/>
                  </a:cxn>
                  <a:cxn ang="0">
                    <a:pos x="120" y="36"/>
                  </a:cxn>
                  <a:cxn ang="0">
                    <a:pos x="186" y="48"/>
                  </a:cxn>
                  <a:cxn ang="0">
                    <a:pos x="257" y="54"/>
                  </a:cxn>
                  <a:cxn ang="0">
                    <a:pos x="257" y="54"/>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w="9525">
                <a:noFill/>
                <a:round/>
                <a:headEnd/>
                <a:tailEnd/>
              </a:ln>
            </p:spPr>
            <p:txBody>
              <a:bodyPr/>
              <a:lstStyle/>
              <a:p>
                <a:pPr>
                  <a:defRPr/>
                </a:pPr>
                <a:endParaRPr lang="en-US"/>
              </a:p>
            </p:txBody>
          </p:sp>
          <p:sp>
            <p:nvSpPr>
              <p:cNvPr id="64" name="Freeform 12"/>
              <p:cNvSpPr>
                <a:spLocks/>
              </p:cNvSpPr>
              <p:nvPr/>
            </p:nvSpPr>
            <p:spPr bwMode="hidden">
              <a:xfrm>
                <a:off x="3527" y="3906"/>
                <a:ext cx="89" cy="216"/>
              </a:xfrm>
              <a:custGeom>
                <a:avLst/>
                <a:gdLst/>
                <a:ahLst/>
                <a:cxnLst>
                  <a:cxn ang="0">
                    <a:pos x="12" y="66"/>
                  </a:cxn>
                  <a:cxn ang="0">
                    <a:pos x="18" y="108"/>
                  </a:cxn>
                  <a:cxn ang="0">
                    <a:pos x="36" y="144"/>
                  </a:cxn>
                  <a:cxn ang="0">
                    <a:pos x="60" y="180"/>
                  </a:cxn>
                  <a:cxn ang="0">
                    <a:pos x="89" y="216"/>
                  </a:cxn>
                  <a:cxn ang="0">
                    <a:pos x="72" y="216"/>
                  </a:cxn>
                  <a:cxn ang="0">
                    <a:pos x="42" y="180"/>
                  </a:cxn>
                  <a:cxn ang="0">
                    <a:pos x="18" y="144"/>
                  </a:cxn>
                  <a:cxn ang="0">
                    <a:pos x="6" y="108"/>
                  </a:cxn>
                  <a:cxn ang="0">
                    <a:pos x="0" y="66"/>
                  </a:cxn>
                  <a:cxn ang="0">
                    <a:pos x="0" y="30"/>
                  </a:cxn>
                  <a:cxn ang="0">
                    <a:pos x="12" y="0"/>
                  </a:cxn>
                  <a:cxn ang="0">
                    <a:pos x="30" y="0"/>
                  </a:cxn>
                  <a:cxn ang="0">
                    <a:pos x="18" y="30"/>
                  </a:cxn>
                  <a:cxn ang="0">
                    <a:pos x="12" y="66"/>
                  </a:cxn>
                  <a:cxn ang="0">
                    <a:pos x="12" y="66"/>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en-US"/>
              </a:p>
            </p:txBody>
          </p:sp>
          <p:sp>
            <p:nvSpPr>
              <p:cNvPr id="65" name="Freeform 13"/>
              <p:cNvSpPr>
                <a:spLocks/>
              </p:cNvSpPr>
              <p:nvPr/>
            </p:nvSpPr>
            <p:spPr bwMode="hidden">
              <a:xfrm>
                <a:off x="3569" y="3745"/>
                <a:ext cx="750" cy="461"/>
              </a:xfrm>
              <a:custGeom>
                <a:avLst/>
                <a:gdLst/>
                <a:ahLst/>
                <a:cxnLst>
                  <a:cxn ang="0">
                    <a:pos x="382" y="443"/>
                  </a:cxn>
                  <a:cxn ang="0">
                    <a:pos x="311" y="437"/>
                  </a:cxn>
                  <a:cxn ang="0">
                    <a:pos x="245" y="425"/>
                  </a:cxn>
                  <a:cxn ang="0">
                    <a:pos x="185" y="407"/>
                  </a:cxn>
                  <a:cxn ang="0">
                    <a:pos x="131" y="383"/>
                  </a:cxn>
                  <a:cxn ang="0">
                    <a:pos x="83" y="347"/>
                  </a:cxn>
                  <a:cxn ang="0">
                    <a:pos x="53" y="311"/>
                  </a:cxn>
                  <a:cxn ang="0">
                    <a:pos x="30" y="269"/>
                  </a:cxn>
                  <a:cxn ang="0">
                    <a:pos x="24" y="227"/>
                  </a:cxn>
                  <a:cxn ang="0">
                    <a:pos x="30" y="185"/>
                  </a:cxn>
                  <a:cxn ang="0">
                    <a:pos x="53" y="143"/>
                  </a:cxn>
                  <a:cxn ang="0">
                    <a:pos x="83" y="107"/>
                  </a:cxn>
                  <a:cxn ang="0">
                    <a:pos x="131" y="77"/>
                  </a:cxn>
                  <a:cxn ang="0">
                    <a:pos x="185" y="47"/>
                  </a:cxn>
                  <a:cxn ang="0">
                    <a:pos x="245" y="30"/>
                  </a:cxn>
                  <a:cxn ang="0">
                    <a:pos x="311" y="18"/>
                  </a:cxn>
                  <a:cxn ang="0">
                    <a:pos x="382" y="12"/>
                  </a:cxn>
                  <a:cxn ang="0">
                    <a:pos x="478" y="18"/>
                  </a:cxn>
                  <a:cxn ang="0">
                    <a:pos x="562" y="41"/>
                  </a:cxn>
                  <a:cxn ang="0">
                    <a:pos x="562" y="36"/>
                  </a:cxn>
                  <a:cxn ang="0">
                    <a:pos x="562" y="30"/>
                  </a:cxn>
                  <a:cxn ang="0">
                    <a:pos x="478" y="6"/>
                  </a:cxn>
                  <a:cxn ang="0">
                    <a:pos x="382" y="0"/>
                  </a:cxn>
                  <a:cxn ang="0">
                    <a:pos x="305" y="6"/>
                  </a:cxn>
                  <a:cxn ang="0">
                    <a:pos x="233" y="18"/>
                  </a:cxn>
                  <a:cxn ang="0">
                    <a:pos x="167" y="41"/>
                  </a:cxn>
                  <a:cxn ang="0">
                    <a:pos x="113" y="65"/>
                  </a:cxn>
                  <a:cxn ang="0">
                    <a:pos x="65" y="101"/>
                  </a:cxn>
                  <a:cxn ang="0">
                    <a:pos x="30" y="137"/>
                  </a:cxn>
                  <a:cxn ang="0">
                    <a:pos x="6" y="179"/>
                  </a:cxn>
                  <a:cxn ang="0">
                    <a:pos x="0" y="227"/>
                  </a:cxn>
                  <a:cxn ang="0">
                    <a:pos x="6" y="275"/>
                  </a:cxn>
                  <a:cxn ang="0">
                    <a:pos x="30" y="317"/>
                  </a:cxn>
                  <a:cxn ang="0">
                    <a:pos x="65" y="359"/>
                  </a:cxn>
                  <a:cxn ang="0">
                    <a:pos x="113" y="395"/>
                  </a:cxn>
                  <a:cxn ang="0">
                    <a:pos x="167" y="419"/>
                  </a:cxn>
                  <a:cxn ang="0">
                    <a:pos x="233" y="443"/>
                  </a:cxn>
                  <a:cxn ang="0">
                    <a:pos x="305" y="455"/>
                  </a:cxn>
                  <a:cxn ang="0">
                    <a:pos x="382" y="461"/>
                  </a:cxn>
                  <a:cxn ang="0">
                    <a:pos x="448" y="455"/>
                  </a:cxn>
                  <a:cxn ang="0">
                    <a:pos x="508" y="449"/>
                  </a:cxn>
                  <a:cxn ang="0">
                    <a:pos x="609" y="413"/>
                  </a:cxn>
                  <a:cxn ang="0">
                    <a:pos x="657" y="389"/>
                  </a:cxn>
                  <a:cxn ang="0">
                    <a:pos x="693" y="359"/>
                  </a:cxn>
                  <a:cxn ang="0">
                    <a:pos x="723" y="329"/>
                  </a:cxn>
                  <a:cxn ang="0">
                    <a:pos x="747" y="293"/>
                  </a:cxn>
                  <a:cxn ang="0">
                    <a:pos x="741" y="287"/>
                  </a:cxn>
                  <a:cxn ang="0">
                    <a:pos x="729" y="281"/>
                  </a:cxn>
                  <a:cxn ang="0">
                    <a:pos x="711" y="317"/>
                  </a:cxn>
                  <a:cxn ang="0">
                    <a:pos x="681" y="347"/>
                  </a:cxn>
                  <a:cxn ang="0">
                    <a:pos x="645" y="377"/>
                  </a:cxn>
                  <a:cxn ang="0">
                    <a:pos x="604" y="401"/>
                  </a:cxn>
                  <a:cxn ang="0">
                    <a:pos x="502" y="431"/>
                  </a:cxn>
                  <a:cxn ang="0">
                    <a:pos x="442" y="443"/>
                  </a:cxn>
                  <a:cxn ang="0">
                    <a:pos x="382" y="443"/>
                  </a:cxn>
                  <a:cxn ang="0">
                    <a:pos x="382" y="443"/>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w="9525">
                <a:noFill/>
                <a:round/>
                <a:headEnd/>
                <a:tailEnd/>
              </a:ln>
            </p:spPr>
            <p:txBody>
              <a:bodyPr/>
              <a:lstStyle/>
              <a:p>
                <a:pPr>
                  <a:defRPr/>
                </a:pPr>
                <a:endParaRPr lang="en-US"/>
              </a:p>
            </p:txBody>
          </p:sp>
          <p:sp>
            <p:nvSpPr>
              <p:cNvPr id="66" name="Freeform 14"/>
              <p:cNvSpPr>
                <a:spLocks/>
              </p:cNvSpPr>
              <p:nvPr/>
            </p:nvSpPr>
            <p:spPr bwMode="hidden">
              <a:xfrm>
                <a:off x="4038" y="3718"/>
                <a:ext cx="96" cy="30"/>
              </a:xfrm>
              <a:custGeom>
                <a:avLst/>
                <a:gdLst/>
                <a:ahLst/>
                <a:cxnLst>
                  <a:cxn ang="0">
                    <a:pos x="0" y="0"/>
                  </a:cxn>
                  <a:cxn ang="0">
                    <a:pos x="0" y="12"/>
                  </a:cxn>
                  <a:cxn ang="0">
                    <a:pos x="48" y="18"/>
                  </a:cxn>
                  <a:cxn ang="0">
                    <a:pos x="96" y="30"/>
                  </a:cxn>
                  <a:cxn ang="0">
                    <a:pos x="96" y="24"/>
                  </a:cxn>
                  <a:cxn ang="0">
                    <a:pos x="96" y="18"/>
                  </a:cxn>
                  <a:cxn ang="0">
                    <a:pos x="48" y="12"/>
                  </a:cxn>
                  <a:cxn ang="0">
                    <a:pos x="0" y="0"/>
                  </a:cxn>
                  <a:cxn ang="0">
                    <a:pos x="0" y="0"/>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w="9525">
                <a:noFill/>
                <a:round/>
                <a:headEnd/>
                <a:tailEnd/>
              </a:ln>
            </p:spPr>
            <p:txBody>
              <a:bodyPr/>
              <a:lstStyle/>
              <a:p>
                <a:pPr>
                  <a:defRPr/>
                </a:pPr>
                <a:endParaRPr lang="en-US"/>
              </a:p>
            </p:txBody>
          </p:sp>
          <p:sp>
            <p:nvSpPr>
              <p:cNvPr id="67" name="Oval 15"/>
              <p:cNvSpPr>
                <a:spLocks noChangeArrowheads="1"/>
              </p:cNvSpPr>
              <p:nvPr/>
            </p:nvSpPr>
            <p:spPr bwMode="hidden">
              <a:xfrm>
                <a:off x="3910" y="3948"/>
                <a:ext cx="84" cy="58"/>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en-US"/>
              </a:p>
            </p:txBody>
          </p:sp>
        </p:grpSp>
        <p:grpSp>
          <p:nvGrpSpPr>
            <p:cNvPr id="7" name="Group 16"/>
            <p:cNvGrpSpPr>
              <a:grpSpLocks/>
            </p:cNvGrpSpPr>
            <p:nvPr userDrawn="1"/>
          </p:nvGrpSpPr>
          <p:grpSpPr bwMode="auto">
            <a:xfrm>
              <a:off x="1776" y="3631"/>
              <a:ext cx="1626" cy="688"/>
              <a:chOff x="1776" y="3631"/>
              <a:chExt cx="1626" cy="688"/>
            </a:xfrm>
          </p:grpSpPr>
          <p:sp>
            <p:nvSpPr>
              <p:cNvPr id="39" name="Oval 17"/>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w="9525">
                <a:noFill/>
                <a:round/>
                <a:headEnd/>
                <a:tailEnd/>
              </a:ln>
              <a:effectLst/>
            </p:spPr>
            <p:txBody>
              <a:bodyPr/>
              <a:lstStyle/>
              <a:p>
                <a:pPr>
                  <a:defRPr/>
                </a:pPr>
                <a:endParaRPr lang="en-US"/>
              </a:p>
            </p:txBody>
          </p:sp>
          <p:sp>
            <p:nvSpPr>
              <p:cNvPr id="40" name="Oval 18"/>
              <p:cNvSpPr>
                <a:spLocks noChangeArrowheads="1"/>
              </p:cNvSpPr>
              <p:nvPr/>
            </p:nvSpPr>
            <p:spPr bwMode="hidden">
              <a:xfrm>
                <a:off x="2314" y="3958"/>
                <a:ext cx="543" cy="337"/>
              </a:xfrm>
              <a:prstGeom prst="ellipse">
                <a:avLst/>
              </a:prstGeom>
              <a:gradFill rotWithShape="0">
                <a:gsLst>
                  <a:gs pos="0">
                    <a:schemeClr val="accent2"/>
                  </a:gs>
                  <a:gs pos="100000">
                    <a:schemeClr val="accent2">
                      <a:gamma/>
                      <a:shade val="87843"/>
                      <a:invGamma/>
                    </a:schemeClr>
                  </a:gs>
                </a:gsLst>
                <a:lin ang="2700000" scaled="1"/>
              </a:gradFill>
              <a:ln w="9525">
                <a:noFill/>
                <a:round/>
                <a:headEnd/>
                <a:tailEnd/>
              </a:ln>
              <a:effectLst/>
            </p:spPr>
            <p:txBody>
              <a:bodyPr/>
              <a:lstStyle/>
              <a:p>
                <a:pPr>
                  <a:defRPr/>
                </a:pPr>
                <a:endParaRPr lang="en-US"/>
              </a:p>
            </p:txBody>
          </p:sp>
          <p:sp>
            <p:nvSpPr>
              <p:cNvPr id="41" name="Oval 19"/>
              <p:cNvSpPr>
                <a:spLocks noChangeArrowheads="1"/>
              </p:cNvSpPr>
              <p:nvPr/>
            </p:nvSpPr>
            <p:spPr bwMode="hidden">
              <a:xfrm>
                <a:off x="2341" y="3979"/>
                <a:ext cx="501" cy="304"/>
              </a:xfrm>
              <a:prstGeom prst="ellipse">
                <a:avLst/>
              </a:prstGeom>
              <a:gradFill rotWithShape="0">
                <a:gsLst>
                  <a:gs pos="0">
                    <a:schemeClr val="accent2">
                      <a:gamma/>
                      <a:shade val="90980"/>
                      <a:invGamma/>
                    </a:schemeClr>
                  </a:gs>
                  <a:gs pos="100000">
                    <a:schemeClr val="accent2"/>
                  </a:gs>
                </a:gsLst>
                <a:lin ang="2700000" scaled="1"/>
              </a:gradFill>
              <a:ln w="9525">
                <a:noFill/>
                <a:round/>
                <a:headEnd/>
                <a:tailEnd/>
              </a:ln>
              <a:effectLst/>
            </p:spPr>
            <p:txBody>
              <a:bodyPr/>
              <a:lstStyle/>
              <a:p>
                <a:pPr>
                  <a:defRPr/>
                </a:pPr>
                <a:endParaRPr lang="en-US"/>
              </a:p>
            </p:txBody>
          </p:sp>
          <p:sp>
            <p:nvSpPr>
              <p:cNvPr id="42" name="Oval 20"/>
              <p:cNvSpPr>
                <a:spLocks noChangeArrowheads="1"/>
              </p:cNvSpPr>
              <p:nvPr/>
            </p:nvSpPr>
            <p:spPr bwMode="hidden">
              <a:xfrm>
                <a:off x="2368" y="3999"/>
                <a:ext cx="444" cy="256"/>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pPr>
                  <a:defRPr/>
                </a:pPr>
                <a:endParaRPr lang="en-US"/>
              </a:p>
            </p:txBody>
          </p:sp>
          <p:sp>
            <p:nvSpPr>
              <p:cNvPr id="43" name="Oval 21"/>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en-US"/>
              </a:p>
            </p:txBody>
          </p:sp>
          <p:sp>
            <p:nvSpPr>
              <p:cNvPr id="44" name="Oval 22"/>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pPr>
                  <a:defRPr/>
                </a:pPr>
                <a:endParaRPr lang="en-US"/>
              </a:p>
            </p:txBody>
          </p:sp>
          <p:sp>
            <p:nvSpPr>
              <p:cNvPr id="45" name="Oval 23"/>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w="9525">
                <a:noFill/>
                <a:round/>
                <a:headEnd/>
                <a:tailEnd/>
              </a:ln>
              <a:effectLst/>
            </p:spPr>
            <p:txBody>
              <a:bodyPr/>
              <a:lstStyle/>
              <a:p>
                <a:pPr>
                  <a:defRPr/>
                </a:pPr>
                <a:endParaRPr lang="en-US"/>
              </a:p>
            </p:txBody>
          </p:sp>
          <p:sp>
            <p:nvSpPr>
              <p:cNvPr id="46" name="Oval 24"/>
              <p:cNvSpPr>
                <a:spLocks noChangeArrowheads="1"/>
              </p:cNvSpPr>
              <p:nvPr/>
            </p:nvSpPr>
            <p:spPr bwMode="hidden">
              <a:xfrm>
                <a:off x="2542" y="4097"/>
                <a:ext cx="90" cy="58"/>
              </a:xfrm>
              <a:prstGeom prst="ellipse">
                <a:avLst/>
              </a:prstGeom>
              <a:gradFill rotWithShape="0">
                <a:gsLst>
                  <a:gs pos="0">
                    <a:schemeClr val="accent2"/>
                  </a:gs>
                  <a:gs pos="100000">
                    <a:schemeClr val="accent2">
                      <a:gamma/>
                      <a:shade val="90980"/>
                      <a:invGamma/>
                    </a:schemeClr>
                  </a:gs>
                </a:gsLst>
                <a:lin ang="0" scaled="1"/>
              </a:gradFill>
              <a:ln w="9525">
                <a:noFill/>
                <a:round/>
                <a:headEnd/>
                <a:tailEnd/>
              </a:ln>
              <a:effectLst/>
            </p:spPr>
            <p:txBody>
              <a:bodyPr/>
              <a:lstStyle/>
              <a:p>
                <a:pPr>
                  <a:defRPr/>
                </a:pPr>
                <a:endParaRPr lang="en-US"/>
              </a:p>
            </p:txBody>
          </p:sp>
          <p:sp>
            <p:nvSpPr>
              <p:cNvPr id="47" name="Freeform 25"/>
              <p:cNvSpPr>
                <a:spLocks/>
              </p:cNvSpPr>
              <p:nvPr/>
            </p:nvSpPr>
            <p:spPr bwMode="hidden">
              <a:xfrm>
                <a:off x="2585" y="3822"/>
                <a:ext cx="449" cy="186"/>
              </a:xfrm>
              <a:custGeom>
                <a:avLst/>
                <a:gdLst/>
                <a:ahLst/>
                <a:cxnLst>
                  <a:cxn ang="0">
                    <a:pos x="6" y="6"/>
                  </a:cxn>
                  <a:cxn ang="0">
                    <a:pos x="78" y="12"/>
                  </a:cxn>
                  <a:cxn ang="0">
                    <a:pos x="150" y="18"/>
                  </a:cxn>
                  <a:cxn ang="0">
                    <a:pos x="215" y="36"/>
                  </a:cxn>
                  <a:cxn ang="0">
                    <a:pos x="275" y="60"/>
                  </a:cxn>
                  <a:cxn ang="0">
                    <a:pos x="329" y="84"/>
                  </a:cxn>
                  <a:cxn ang="0">
                    <a:pos x="377" y="114"/>
                  </a:cxn>
                  <a:cxn ang="0">
                    <a:pos x="419" y="150"/>
                  </a:cxn>
                  <a:cxn ang="0">
                    <a:pos x="448" y="186"/>
                  </a:cxn>
                  <a:cxn ang="0">
                    <a:pos x="448" y="162"/>
                  </a:cxn>
                  <a:cxn ang="0">
                    <a:pos x="413" y="126"/>
                  </a:cxn>
                  <a:cxn ang="0">
                    <a:pos x="371" y="96"/>
                  </a:cxn>
                  <a:cxn ang="0">
                    <a:pos x="323" y="66"/>
                  </a:cxn>
                  <a:cxn ang="0">
                    <a:pos x="269" y="48"/>
                  </a:cxn>
                  <a:cxn ang="0">
                    <a:pos x="144" y="12"/>
                  </a:cxn>
                  <a:cxn ang="0">
                    <a:pos x="78" y="6"/>
                  </a:cxn>
                  <a:cxn ang="0">
                    <a:pos x="6" y="0"/>
                  </a:cxn>
                  <a:cxn ang="0">
                    <a:pos x="0" y="0"/>
                  </a:cxn>
                  <a:cxn ang="0">
                    <a:pos x="0" y="0"/>
                  </a:cxn>
                  <a:cxn ang="0">
                    <a:pos x="0" y="6"/>
                  </a:cxn>
                  <a:cxn ang="0">
                    <a:pos x="0" y="6"/>
                  </a:cxn>
                  <a:cxn ang="0">
                    <a:pos x="6" y="6"/>
                  </a:cxn>
                  <a:cxn ang="0">
                    <a:pos x="6" y="6"/>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w="9525">
                <a:noFill/>
                <a:round/>
                <a:headEnd/>
                <a:tailEnd/>
              </a:ln>
            </p:spPr>
            <p:txBody>
              <a:bodyPr/>
              <a:lstStyle/>
              <a:p>
                <a:pPr>
                  <a:defRPr/>
                </a:pPr>
                <a:endParaRPr lang="en-US"/>
              </a:p>
            </p:txBody>
          </p:sp>
          <p:sp>
            <p:nvSpPr>
              <p:cNvPr id="48" name="Freeform 26"/>
              <p:cNvSpPr>
                <a:spLocks/>
              </p:cNvSpPr>
              <p:nvPr/>
            </p:nvSpPr>
            <p:spPr bwMode="hidden">
              <a:xfrm>
                <a:off x="2142" y="3852"/>
                <a:ext cx="892" cy="462"/>
              </a:xfrm>
              <a:custGeom>
                <a:avLst/>
                <a:gdLst/>
                <a:ahLst/>
                <a:cxnLst>
                  <a:cxn ang="0">
                    <a:pos x="23" y="276"/>
                  </a:cxn>
                  <a:cxn ang="0">
                    <a:pos x="29" y="222"/>
                  </a:cxn>
                  <a:cxn ang="0">
                    <a:pos x="59" y="174"/>
                  </a:cxn>
                  <a:cxn ang="0">
                    <a:pos x="95" y="132"/>
                  </a:cxn>
                  <a:cxn ang="0">
                    <a:pos x="149" y="96"/>
                  </a:cxn>
                  <a:cxn ang="0">
                    <a:pos x="209" y="60"/>
                  </a:cxn>
                  <a:cxn ang="0">
                    <a:pos x="281" y="36"/>
                  </a:cxn>
                  <a:cxn ang="0">
                    <a:pos x="364" y="24"/>
                  </a:cxn>
                  <a:cxn ang="0">
                    <a:pos x="448" y="18"/>
                  </a:cxn>
                  <a:cxn ang="0">
                    <a:pos x="532" y="24"/>
                  </a:cxn>
                  <a:cxn ang="0">
                    <a:pos x="609" y="36"/>
                  </a:cxn>
                  <a:cxn ang="0">
                    <a:pos x="681" y="60"/>
                  </a:cxn>
                  <a:cxn ang="0">
                    <a:pos x="741" y="96"/>
                  </a:cxn>
                  <a:cxn ang="0">
                    <a:pos x="795" y="132"/>
                  </a:cxn>
                  <a:cxn ang="0">
                    <a:pos x="831" y="174"/>
                  </a:cxn>
                  <a:cxn ang="0">
                    <a:pos x="861" y="222"/>
                  </a:cxn>
                  <a:cxn ang="0">
                    <a:pos x="867" y="276"/>
                  </a:cxn>
                  <a:cxn ang="0">
                    <a:pos x="855" y="330"/>
                  </a:cxn>
                  <a:cxn ang="0">
                    <a:pos x="831" y="378"/>
                  </a:cxn>
                  <a:cxn ang="0">
                    <a:pos x="783" y="426"/>
                  </a:cxn>
                  <a:cxn ang="0">
                    <a:pos x="723" y="462"/>
                  </a:cxn>
                  <a:cxn ang="0">
                    <a:pos x="765" y="462"/>
                  </a:cxn>
                  <a:cxn ang="0">
                    <a:pos x="819" y="426"/>
                  </a:cxn>
                  <a:cxn ang="0">
                    <a:pos x="855" y="378"/>
                  </a:cxn>
                  <a:cxn ang="0">
                    <a:pos x="884" y="330"/>
                  </a:cxn>
                  <a:cxn ang="0">
                    <a:pos x="890" y="276"/>
                  </a:cxn>
                  <a:cxn ang="0">
                    <a:pos x="884" y="222"/>
                  </a:cxn>
                  <a:cxn ang="0">
                    <a:pos x="855" y="168"/>
                  </a:cxn>
                  <a:cxn ang="0">
                    <a:pos x="813" y="120"/>
                  </a:cxn>
                  <a:cxn ang="0">
                    <a:pos x="759" y="84"/>
                  </a:cxn>
                  <a:cxn ang="0">
                    <a:pos x="693" y="48"/>
                  </a:cxn>
                  <a:cxn ang="0">
                    <a:pos x="621" y="24"/>
                  </a:cxn>
                  <a:cxn ang="0">
                    <a:pos x="538" y="6"/>
                  </a:cxn>
                  <a:cxn ang="0">
                    <a:pos x="448" y="0"/>
                  </a:cxn>
                  <a:cxn ang="0">
                    <a:pos x="358" y="6"/>
                  </a:cxn>
                  <a:cxn ang="0">
                    <a:pos x="275" y="24"/>
                  </a:cxn>
                  <a:cxn ang="0">
                    <a:pos x="197" y="48"/>
                  </a:cxn>
                  <a:cxn ang="0">
                    <a:pos x="131" y="84"/>
                  </a:cxn>
                  <a:cxn ang="0">
                    <a:pos x="77" y="120"/>
                  </a:cxn>
                  <a:cxn ang="0">
                    <a:pos x="35" y="168"/>
                  </a:cxn>
                  <a:cxn ang="0">
                    <a:pos x="12" y="222"/>
                  </a:cxn>
                  <a:cxn ang="0">
                    <a:pos x="0" y="276"/>
                  </a:cxn>
                  <a:cxn ang="0">
                    <a:pos x="6" y="330"/>
                  </a:cxn>
                  <a:cxn ang="0">
                    <a:pos x="35" y="378"/>
                  </a:cxn>
                  <a:cxn ang="0">
                    <a:pos x="71" y="426"/>
                  </a:cxn>
                  <a:cxn ang="0">
                    <a:pos x="125" y="462"/>
                  </a:cxn>
                  <a:cxn ang="0">
                    <a:pos x="167" y="462"/>
                  </a:cxn>
                  <a:cxn ang="0">
                    <a:pos x="107" y="426"/>
                  </a:cxn>
                  <a:cxn ang="0">
                    <a:pos x="59" y="378"/>
                  </a:cxn>
                  <a:cxn ang="0">
                    <a:pos x="35" y="330"/>
                  </a:cxn>
                  <a:cxn ang="0">
                    <a:pos x="23" y="276"/>
                  </a:cxn>
                  <a:cxn ang="0">
                    <a:pos x="23" y="276"/>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w="9525">
                <a:noFill/>
                <a:round/>
                <a:headEnd/>
                <a:tailEnd/>
              </a:ln>
            </p:spPr>
            <p:txBody>
              <a:bodyPr/>
              <a:lstStyle/>
              <a:p>
                <a:pPr>
                  <a:defRPr/>
                </a:pPr>
                <a:endParaRPr lang="en-US"/>
              </a:p>
            </p:txBody>
          </p:sp>
          <p:sp>
            <p:nvSpPr>
              <p:cNvPr id="49" name="Freeform 27"/>
              <p:cNvSpPr>
                <a:spLocks/>
              </p:cNvSpPr>
              <p:nvPr/>
            </p:nvSpPr>
            <p:spPr bwMode="hidden">
              <a:xfrm>
                <a:off x="2082" y="3828"/>
                <a:ext cx="407" cy="486"/>
              </a:xfrm>
              <a:custGeom>
                <a:avLst/>
                <a:gdLst/>
                <a:ahLst/>
                <a:cxnLst>
                  <a:cxn ang="0">
                    <a:pos x="18" y="300"/>
                  </a:cxn>
                  <a:cxn ang="0">
                    <a:pos x="24" y="246"/>
                  </a:cxn>
                  <a:cxn ang="0">
                    <a:pos x="48" y="198"/>
                  </a:cxn>
                  <a:cxn ang="0">
                    <a:pos x="83" y="150"/>
                  </a:cxn>
                  <a:cxn ang="0">
                    <a:pos x="131" y="108"/>
                  </a:cxn>
                  <a:cxn ang="0">
                    <a:pos x="185" y="72"/>
                  </a:cxn>
                  <a:cxn ang="0">
                    <a:pos x="251" y="42"/>
                  </a:cxn>
                  <a:cxn ang="0">
                    <a:pos x="329" y="24"/>
                  </a:cxn>
                  <a:cxn ang="0">
                    <a:pos x="406" y="6"/>
                  </a:cxn>
                  <a:cxn ang="0">
                    <a:pos x="406" y="0"/>
                  </a:cxn>
                  <a:cxn ang="0">
                    <a:pos x="323" y="12"/>
                  </a:cxn>
                  <a:cxn ang="0">
                    <a:pos x="245" y="36"/>
                  </a:cxn>
                  <a:cxn ang="0">
                    <a:pos x="179" y="66"/>
                  </a:cxn>
                  <a:cxn ang="0">
                    <a:pos x="119" y="102"/>
                  </a:cxn>
                  <a:cxn ang="0">
                    <a:pos x="72" y="144"/>
                  </a:cxn>
                  <a:cxn ang="0">
                    <a:pos x="30" y="192"/>
                  </a:cxn>
                  <a:cxn ang="0">
                    <a:pos x="6" y="246"/>
                  </a:cxn>
                  <a:cxn ang="0">
                    <a:pos x="0" y="300"/>
                  </a:cxn>
                  <a:cxn ang="0">
                    <a:pos x="6" y="348"/>
                  </a:cxn>
                  <a:cxn ang="0">
                    <a:pos x="30" y="396"/>
                  </a:cxn>
                  <a:cxn ang="0">
                    <a:pos x="66" y="444"/>
                  </a:cxn>
                  <a:cxn ang="0">
                    <a:pos x="107" y="486"/>
                  </a:cxn>
                  <a:cxn ang="0">
                    <a:pos x="131" y="486"/>
                  </a:cxn>
                  <a:cxn ang="0">
                    <a:pos x="83" y="450"/>
                  </a:cxn>
                  <a:cxn ang="0">
                    <a:pos x="48" y="402"/>
                  </a:cxn>
                  <a:cxn ang="0">
                    <a:pos x="24" y="354"/>
                  </a:cxn>
                  <a:cxn ang="0">
                    <a:pos x="18" y="300"/>
                  </a:cxn>
                  <a:cxn ang="0">
                    <a:pos x="18" y="300"/>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w="9525">
                <a:noFill/>
                <a:round/>
                <a:headEnd/>
                <a:tailEnd/>
              </a:ln>
            </p:spPr>
            <p:txBody>
              <a:bodyPr/>
              <a:lstStyle/>
              <a:p>
                <a:pPr>
                  <a:defRPr/>
                </a:pPr>
                <a:endParaRPr lang="en-US"/>
              </a:p>
            </p:txBody>
          </p:sp>
          <p:sp>
            <p:nvSpPr>
              <p:cNvPr id="50" name="Freeform 28"/>
              <p:cNvSpPr>
                <a:spLocks/>
              </p:cNvSpPr>
              <p:nvPr/>
            </p:nvSpPr>
            <p:spPr bwMode="hidden">
              <a:xfrm>
                <a:off x="2986" y="4044"/>
                <a:ext cx="108" cy="256"/>
              </a:xfrm>
              <a:custGeom>
                <a:avLst/>
                <a:gdLst/>
                <a:ahLst/>
                <a:cxnLst>
                  <a:cxn ang="0">
                    <a:pos x="89" y="84"/>
                  </a:cxn>
                  <a:cxn ang="0">
                    <a:pos x="83" y="132"/>
                  </a:cxn>
                  <a:cxn ang="0">
                    <a:pos x="65" y="174"/>
                  </a:cxn>
                  <a:cxn ang="0">
                    <a:pos x="36" y="216"/>
                  </a:cxn>
                  <a:cxn ang="0">
                    <a:pos x="0" y="252"/>
                  </a:cxn>
                  <a:cxn ang="0">
                    <a:pos x="18" y="252"/>
                  </a:cxn>
                  <a:cxn ang="0">
                    <a:pos x="53" y="216"/>
                  </a:cxn>
                  <a:cxn ang="0">
                    <a:pos x="83" y="174"/>
                  </a:cxn>
                  <a:cxn ang="0">
                    <a:pos x="101" y="132"/>
                  </a:cxn>
                  <a:cxn ang="0">
                    <a:pos x="107" y="84"/>
                  </a:cxn>
                  <a:cxn ang="0">
                    <a:pos x="101" y="42"/>
                  </a:cxn>
                  <a:cxn ang="0">
                    <a:pos x="89" y="0"/>
                  </a:cxn>
                  <a:cxn ang="0">
                    <a:pos x="65" y="0"/>
                  </a:cxn>
                  <a:cxn ang="0">
                    <a:pos x="83" y="42"/>
                  </a:cxn>
                  <a:cxn ang="0">
                    <a:pos x="89" y="84"/>
                  </a:cxn>
                  <a:cxn ang="0">
                    <a:pos x="89" y="84"/>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w="9525">
                <a:noFill/>
                <a:round/>
                <a:headEnd/>
                <a:tailEnd/>
              </a:ln>
            </p:spPr>
            <p:txBody>
              <a:bodyPr/>
              <a:lstStyle/>
              <a:p>
                <a:pPr>
                  <a:defRPr/>
                </a:pPr>
                <a:endParaRPr lang="en-US"/>
              </a:p>
            </p:txBody>
          </p:sp>
          <p:sp>
            <p:nvSpPr>
              <p:cNvPr id="51" name="Freeform 29"/>
              <p:cNvSpPr>
                <a:spLocks/>
              </p:cNvSpPr>
              <p:nvPr/>
            </p:nvSpPr>
            <p:spPr bwMode="hidden">
              <a:xfrm>
                <a:off x="2068" y="3685"/>
                <a:ext cx="835" cy="155"/>
              </a:xfrm>
              <a:custGeom>
                <a:avLst/>
                <a:gdLst/>
                <a:ahLst/>
                <a:cxnLst>
                  <a:cxn ang="0">
                    <a:pos x="518" y="18"/>
                  </a:cxn>
                  <a:cxn ang="0">
                    <a:pos x="597" y="24"/>
                  </a:cxn>
                  <a:cxn ang="0">
                    <a:pos x="682" y="30"/>
                  </a:cxn>
                  <a:cxn ang="0">
                    <a:pos x="755" y="42"/>
                  </a:cxn>
                  <a:cxn ang="0">
                    <a:pos x="828" y="60"/>
                  </a:cxn>
                  <a:cxn ang="0">
                    <a:pos x="835" y="42"/>
                  </a:cxn>
                  <a:cxn ang="0">
                    <a:pos x="761" y="24"/>
                  </a:cxn>
                  <a:cxn ang="0">
                    <a:pos x="688" y="12"/>
                  </a:cxn>
                  <a:cxn ang="0">
                    <a:pos x="603" y="6"/>
                  </a:cxn>
                  <a:cxn ang="0">
                    <a:pos x="518" y="0"/>
                  </a:cxn>
                  <a:cxn ang="0">
                    <a:pos x="372" y="12"/>
                  </a:cxn>
                  <a:cxn ang="0">
                    <a:pos x="232" y="36"/>
                  </a:cxn>
                  <a:cxn ang="0">
                    <a:pos x="110" y="78"/>
                  </a:cxn>
                  <a:cxn ang="0">
                    <a:pos x="0" y="132"/>
                  </a:cxn>
                  <a:cxn ang="0">
                    <a:pos x="19" y="150"/>
                  </a:cxn>
                  <a:cxn ang="0">
                    <a:pos x="122" y="96"/>
                  </a:cxn>
                  <a:cxn ang="0">
                    <a:pos x="244" y="54"/>
                  </a:cxn>
                  <a:cxn ang="0">
                    <a:pos x="378" y="30"/>
                  </a:cxn>
                  <a:cxn ang="0">
                    <a:pos x="518" y="18"/>
                  </a:cxn>
                  <a:cxn ang="0">
                    <a:pos x="518" y="18"/>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lnTo>
                      <a:pt x="518" y="18"/>
                    </a:lnTo>
                    <a:close/>
                  </a:path>
                </a:pathLst>
              </a:custGeom>
              <a:solidFill>
                <a:schemeClr val="accent2"/>
              </a:solidFill>
              <a:ln w="9525">
                <a:noFill/>
                <a:round/>
                <a:headEnd/>
                <a:tailEnd/>
              </a:ln>
            </p:spPr>
            <p:txBody>
              <a:bodyPr/>
              <a:lstStyle/>
              <a:p>
                <a:pPr>
                  <a:defRPr/>
                </a:pPr>
                <a:endParaRPr lang="en-US"/>
              </a:p>
            </p:txBody>
          </p:sp>
          <p:sp>
            <p:nvSpPr>
              <p:cNvPr id="52" name="Freeform 30"/>
              <p:cNvSpPr>
                <a:spLocks/>
              </p:cNvSpPr>
              <p:nvPr/>
            </p:nvSpPr>
            <p:spPr bwMode="hidden">
              <a:xfrm>
                <a:off x="1867" y="3853"/>
                <a:ext cx="171" cy="461"/>
              </a:xfrm>
              <a:custGeom>
                <a:avLst/>
                <a:gdLst/>
                <a:ahLst/>
                <a:cxnLst>
                  <a:cxn ang="0">
                    <a:pos x="31" y="263"/>
                  </a:cxn>
                  <a:cxn ang="0">
                    <a:pos x="43" y="191"/>
                  </a:cxn>
                  <a:cxn ang="0">
                    <a:pos x="67" y="131"/>
                  </a:cxn>
                  <a:cxn ang="0">
                    <a:pos x="116" y="72"/>
                  </a:cxn>
                  <a:cxn ang="0">
                    <a:pos x="171" y="18"/>
                  </a:cxn>
                  <a:cxn ang="0">
                    <a:pos x="153" y="0"/>
                  </a:cxn>
                  <a:cxn ang="0">
                    <a:pos x="86" y="60"/>
                  </a:cxn>
                  <a:cxn ang="0">
                    <a:pos x="43" y="120"/>
                  </a:cxn>
                  <a:cxn ang="0">
                    <a:pos x="13" y="191"/>
                  </a:cxn>
                  <a:cxn ang="0">
                    <a:pos x="0" y="263"/>
                  </a:cxn>
                  <a:cxn ang="0">
                    <a:pos x="6" y="317"/>
                  </a:cxn>
                  <a:cxn ang="0">
                    <a:pos x="25" y="365"/>
                  </a:cxn>
                  <a:cxn ang="0">
                    <a:pos x="49" y="413"/>
                  </a:cxn>
                  <a:cxn ang="0">
                    <a:pos x="86" y="461"/>
                  </a:cxn>
                  <a:cxn ang="0">
                    <a:pos x="122" y="461"/>
                  </a:cxn>
                  <a:cxn ang="0">
                    <a:pos x="86" y="413"/>
                  </a:cxn>
                  <a:cxn ang="0">
                    <a:pos x="55" y="365"/>
                  </a:cxn>
                  <a:cxn ang="0">
                    <a:pos x="37" y="317"/>
                  </a:cxn>
                  <a:cxn ang="0">
                    <a:pos x="31" y="263"/>
                  </a:cxn>
                  <a:cxn ang="0">
                    <a:pos x="31" y="263"/>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lnTo>
                      <a:pt x="31" y="263"/>
                    </a:lnTo>
                    <a:close/>
                  </a:path>
                </a:pathLst>
              </a:custGeom>
              <a:solidFill>
                <a:schemeClr val="accent2"/>
              </a:solidFill>
              <a:ln w="9525">
                <a:noFill/>
                <a:round/>
                <a:headEnd/>
                <a:tailEnd/>
              </a:ln>
            </p:spPr>
            <p:txBody>
              <a:bodyPr/>
              <a:lstStyle/>
              <a:p>
                <a:pPr>
                  <a:defRPr/>
                </a:pPr>
                <a:endParaRPr lang="en-US"/>
              </a:p>
            </p:txBody>
          </p:sp>
          <p:sp>
            <p:nvSpPr>
              <p:cNvPr id="53" name="Freeform 31"/>
              <p:cNvSpPr>
                <a:spLocks/>
              </p:cNvSpPr>
              <p:nvPr/>
            </p:nvSpPr>
            <p:spPr bwMode="hidden">
              <a:xfrm>
                <a:off x="2951" y="3751"/>
                <a:ext cx="360" cy="568"/>
              </a:xfrm>
              <a:custGeom>
                <a:avLst/>
                <a:gdLst/>
                <a:ahLst/>
                <a:cxnLst>
                  <a:cxn ang="0">
                    <a:pos x="360" y="365"/>
                  </a:cxn>
                  <a:cxn ang="0">
                    <a:pos x="353" y="305"/>
                  </a:cxn>
                  <a:cxn ang="0">
                    <a:pos x="335" y="251"/>
                  </a:cxn>
                  <a:cxn ang="0">
                    <a:pos x="305" y="204"/>
                  </a:cxn>
                  <a:cxn ang="0">
                    <a:pos x="262" y="156"/>
                  </a:cxn>
                  <a:cxn ang="0">
                    <a:pos x="213" y="108"/>
                  </a:cxn>
                  <a:cxn ang="0">
                    <a:pos x="159" y="66"/>
                  </a:cxn>
                  <a:cxn ang="0">
                    <a:pos x="92" y="30"/>
                  </a:cxn>
                  <a:cxn ang="0">
                    <a:pos x="19" y="0"/>
                  </a:cxn>
                  <a:cxn ang="0">
                    <a:pos x="0" y="12"/>
                  </a:cxn>
                  <a:cxn ang="0">
                    <a:pos x="67" y="42"/>
                  </a:cxn>
                  <a:cxn ang="0">
                    <a:pos x="134" y="78"/>
                  </a:cxn>
                  <a:cxn ang="0">
                    <a:pos x="189" y="114"/>
                  </a:cxn>
                  <a:cxn ang="0">
                    <a:pos x="238" y="162"/>
                  </a:cxn>
                  <a:cxn ang="0">
                    <a:pos x="274" y="210"/>
                  </a:cxn>
                  <a:cxn ang="0">
                    <a:pos x="299" y="257"/>
                  </a:cxn>
                  <a:cxn ang="0">
                    <a:pos x="317" y="311"/>
                  </a:cxn>
                  <a:cxn ang="0">
                    <a:pos x="323" y="365"/>
                  </a:cxn>
                  <a:cxn ang="0">
                    <a:pos x="317" y="419"/>
                  </a:cxn>
                  <a:cxn ang="0">
                    <a:pos x="299" y="467"/>
                  </a:cxn>
                  <a:cxn ang="0">
                    <a:pos x="274" y="515"/>
                  </a:cxn>
                  <a:cxn ang="0">
                    <a:pos x="238" y="563"/>
                  </a:cxn>
                  <a:cxn ang="0">
                    <a:pos x="268" y="563"/>
                  </a:cxn>
                  <a:cxn ang="0">
                    <a:pos x="311" y="515"/>
                  </a:cxn>
                  <a:cxn ang="0">
                    <a:pos x="335" y="467"/>
                  </a:cxn>
                  <a:cxn ang="0">
                    <a:pos x="353" y="419"/>
                  </a:cxn>
                  <a:cxn ang="0">
                    <a:pos x="360" y="365"/>
                  </a:cxn>
                  <a:cxn ang="0">
                    <a:pos x="360" y="36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en-US"/>
              </a:p>
            </p:txBody>
          </p:sp>
          <p:sp>
            <p:nvSpPr>
              <p:cNvPr id="54" name="Freeform 32"/>
              <p:cNvSpPr>
                <a:spLocks/>
              </p:cNvSpPr>
              <p:nvPr/>
            </p:nvSpPr>
            <p:spPr bwMode="hidden">
              <a:xfrm>
                <a:off x="2318" y="3631"/>
                <a:ext cx="1078" cy="425"/>
              </a:xfrm>
              <a:custGeom>
                <a:avLst/>
                <a:gdLst/>
                <a:ahLst/>
                <a:cxnLst>
                  <a:cxn ang="0">
                    <a:pos x="1053" y="425"/>
                  </a:cxn>
                  <a:cxn ang="0">
                    <a:pos x="1078" y="419"/>
                  </a:cxn>
                  <a:cxn ang="0">
                    <a:pos x="1066" y="377"/>
                  </a:cxn>
                  <a:cxn ang="0">
                    <a:pos x="1047" y="336"/>
                  </a:cxn>
                  <a:cxn ang="0">
                    <a:pos x="986" y="252"/>
                  </a:cxn>
                  <a:cxn ang="0">
                    <a:pos x="907" y="180"/>
                  </a:cxn>
                  <a:cxn ang="0">
                    <a:pos x="810" y="120"/>
                  </a:cxn>
                  <a:cxn ang="0">
                    <a:pos x="694" y="72"/>
                  </a:cxn>
                  <a:cxn ang="0">
                    <a:pos x="560" y="30"/>
                  </a:cxn>
                  <a:cxn ang="0">
                    <a:pos x="420" y="6"/>
                  </a:cxn>
                  <a:cxn ang="0">
                    <a:pos x="268" y="0"/>
                  </a:cxn>
                  <a:cxn ang="0">
                    <a:pos x="134" y="6"/>
                  </a:cxn>
                  <a:cxn ang="0">
                    <a:pos x="0" y="24"/>
                  </a:cxn>
                  <a:cxn ang="0">
                    <a:pos x="12" y="36"/>
                  </a:cxn>
                  <a:cxn ang="0">
                    <a:pos x="134" y="18"/>
                  </a:cxn>
                  <a:cxn ang="0">
                    <a:pos x="268" y="12"/>
                  </a:cxn>
                  <a:cxn ang="0">
                    <a:pos x="420" y="18"/>
                  </a:cxn>
                  <a:cxn ang="0">
                    <a:pos x="554" y="42"/>
                  </a:cxn>
                  <a:cxn ang="0">
                    <a:pos x="682" y="84"/>
                  </a:cxn>
                  <a:cxn ang="0">
                    <a:pos x="798" y="132"/>
                  </a:cxn>
                  <a:cxn ang="0">
                    <a:pos x="895" y="192"/>
                  </a:cxn>
                  <a:cxn ang="0">
                    <a:pos x="968" y="264"/>
                  </a:cxn>
                  <a:cxn ang="0">
                    <a:pos x="999" y="300"/>
                  </a:cxn>
                  <a:cxn ang="0">
                    <a:pos x="1023" y="342"/>
                  </a:cxn>
                  <a:cxn ang="0">
                    <a:pos x="1041" y="383"/>
                  </a:cxn>
                  <a:cxn ang="0">
                    <a:pos x="1053" y="425"/>
                  </a:cxn>
                  <a:cxn ang="0">
                    <a:pos x="1053" y="425"/>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en-US"/>
              </a:p>
            </p:txBody>
          </p:sp>
          <p:sp>
            <p:nvSpPr>
              <p:cNvPr id="55" name="Freeform 33"/>
              <p:cNvSpPr>
                <a:spLocks/>
              </p:cNvSpPr>
              <p:nvPr/>
            </p:nvSpPr>
            <p:spPr bwMode="hidden">
              <a:xfrm>
                <a:off x="3304" y="4081"/>
                <a:ext cx="98" cy="234"/>
              </a:xfrm>
              <a:custGeom>
                <a:avLst/>
                <a:gdLst/>
                <a:ahLst/>
                <a:cxnLst>
                  <a:cxn ang="0">
                    <a:pos x="0" y="234"/>
                  </a:cxn>
                  <a:cxn ang="0">
                    <a:pos x="25" y="234"/>
                  </a:cxn>
                  <a:cxn ang="0">
                    <a:pos x="55" y="186"/>
                  </a:cxn>
                  <a:cxn ang="0">
                    <a:pos x="80" y="138"/>
                  </a:cxn>
                  <a:cxn ang="0">
                    <a:pos x="92" y="90"/>
                  </a:cxn>
                  <a:cxn ang="0">
                    <a:pos x="98" y="36"/>
                  </a:cxn>
                  <a:cxn ang="0">
                    <a:pos x="98" y="0"/>
                  </a:cxn>
                  <a:cxn ang="0">
                    <a:pos x="74" y="0"/>
                  </a:cxn>
                  <a:cxn ang="0">
                    <a:pos x="74" y="36"/>
                  </a:cxn>
                  <a:cxn ang="0">
                    <a:pos x="67" y="90"/>
                  </a:cxn>
                  <a:cxn ang="0">
                    <a:pos x="55" y="138"/>
                  </a:cxn>
                  <a:cxn ang="0">
                    <a:pos x="31" y="186"/>
                  </a:cxn>
                  <a:cxn ang="0">
                    <a:pos x="0" y="234"/>
                  </a:cxn>
                  <a:cxn ang="0">
                    <a:pos x="0" y="234"/>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en-US"/>
              </a:p>
            </p:txBody>
          </p:sp>
          <p:sp>
            <p:nvSpPr>
              <p:cNvPr id="56" name="Freeform 34"/>
              <p:cNvSpPr>
                <a:spLocks/>
              </p:cNvSpPr>
              <p:nvPr/>
            </p:nvSpPr>
            <p:spPr bwMode="hidden">
              <a:xfrm>
                <a:off x="1776" y="3673"/>
                <a:ext cx="481" cy="641"/>
              </a:xfrm>
              <a:custGeom>
                <a:avLst/>
                <a:gdLst/>
                <a:ahLst/>
                <a:cxnLst>
                  <a:cxn ang="0">
                    <a:pos x="18" y="443"/>
                  </a:cxn>
                  <a:cxn ang="0">
                    <a:pos x="24" y="371"/>
                  </a:cxn>
                  <a:cxn ang="0">
                    <a:pos x="55" y="305"/>
                  </a:cxn>
                  <a:cxn ang="0">
                    <a:pos x="91" y="246"/>
                  </a:cxn>
                  <a:cxn ang="0">
                    <a:pos x="146" y="186"/>
                  </a:cxn>
                  <a:cxn ang="0">
                    <a:pos x="213" y="132"/>
                  </a:cxn>
                  <a:cxn ang="0">
                    <a:pos x="292" y="84"/>
                  </a:cxn>
                  <a:cxn ang="0">
                    <a:pos x="384" y="48"/>
                  </a:cxn>
                  <a:cxn ang="0">
                    <a:pos x="481" y="12"/>
                  </a:cxn>
                  <a:cxn ang="0">
                    <a:pos x="457" y="0"/>
                  </a:cxn>
                  <a:cxn ang="0">
                    <a:pos x="359" y="36"/>
                  </a:cxn>
                  <a:cxn ang="0">
                    <a:pos x="274" y="78"/>
                  </a:cxn>
                  <a:cxn ang="0">
                    <a:pos x="195" y="126"/>
                  </a:cxn>
                  <a:cxn ang="0">
                    <a:pos x="128" y="180"/>
                  </a:cxn>
                  <a:cxn ang="0">
                    <a:pos x="73" y="240"/>
                  </a:cxn>
                  <a:cxn ang="0">
                    <a:pos x="37" y="305"/>
                  </a:cxn>
                  <a:cxn ang="0">
                    <a:pos x="6" y="371"/>
                  </a:cxn>
                  <a:cxn ang="0">
                    <a:pos x="0" y="443"/>
                  </a:cxn>
                  <a:cxn ang="0">
                    <a:pos x="6" y="497"/>
                  </a:cxn>
                  <a:cxn ang="0">
                    <a:pos x="18" y="545"/>
                  </a:cxn>
                  <a:cxn ang="0">
                    <a:pos x="43" y="593"/>
                  </a:cxn>
                  <a:cxn ang="0">
                    <a:pos x="73" y="641"/>
                  </a:cxn>
                  <a:cxn ang="0">
                    <a:pos x="97" y="641"/>
                  </a:cxn>
                  <a:cxn ang="0">
                    <a:pos x="67" y="593"/>
                  </a:cxn>
                  <a:cxn ang="0">
                    <a:pos x="43" y="545"/>
                  </a:cxn>
                  <a:cxn ang="0">
                    <a:pos x="24" y="497"/>
                  </a:cxn>
                  <a:cxn ang="0">
                    <a:pos x="18" y="443"/>
                  </a:cxn>
                  <a:cxn ang="0">
                    <a:pos x="18" y="443"/>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lnTo>
                      <a:pt x="18" y="443"/>
                    </a:lnTo>
                    <a:close/>
                  </a:path>
                </a:pathLst>
              </a:custGeom>
              <a:solidFill>
                <a:schemeClr val="accent2"/>
              </a:solidFill>
              <a:ln w="9525">
                <a:noFill/>
                <a:round/>
                <a:headEnd/>
                <a:tailEnd/>
              </a:ln>
            </p:spPr>
            <p:txBody>
              <a:bodyPr/>
              <a:lstStyle/>
              <a:p>
                <a:pPr>
                  <a:defRPr/>
                </a:pPr>
                <a:endParaRPr lang="en-US"/>
              </a:p>
            </p:txBody>
          </p:sp>
        </p:grpSp>
        <p:grpSp>
          <p:nvGrpSpPr>
            <p:cNvPr id="8" name="Group 35"/>
            <p:cNvGrpSpPr>
              <a:grpSpLocks/>
            </p:cNvGrpSpPr>
            <p:nvPr userDrawn="1"/>
          </p:nvGrpSpPr>
          <p:grpSpPr bwMode="auto">
            <a:xfrm>
              <a:off x="4128" y="3360"/>
              <a:ext cx="1351" cy="821"/>
              <a:chOff x="4128" y="3360"/>
              <a:chExt cx="1351" cy="821"/>
            </a:xfrm>
          </p:grpSpPr>
          <p:sp>
            <p:nvSpPr>
              <p:cNvPr id="22" name="Freeform 36"/>
              <p:cNvSpPr>
                <a:spLocks noEditPoints="1"/>
              </p:cNvSpPr>
              <p:nvPr/>
            </p:nvSpPr>
            <p:spPr bwMode="hidden">
              <a:xfrm>
                <a:off x="4200" y="3405"/>
                <a:ext cx="1201" cy="731"/>
              </a:xfrm>
              <a:custGeom>
                <a:avLst/>
                <a:gdLst/>
                <a:ahLst/>
                <a:cxnLst>
                  <a:cxn ang="0">
                    <a:pos x="484" y="6"/>
                  </a:cxn>
                  <a:cxn ang="0">
                    <a:pos x="263" y="60"/>
                  </a:cxn>
                  <a:cxn ang="0">
                    <a:pos x="101" y="162"/>
                  </a:cxn>
                  <a:cxn ang="0">
                    <a:pos x="12" y="294"/>
                  </a:cxn>
                  <a:cxn ang="0">
                    <a:pos x="0" y="366"/>
                  </a:cxn>
                  <a:cxn ang="0">
                    <a:pos x="12" y="437"/>
                  </a:cxn>
                  <a:cxn ang="0">
                    <a:pos x="101" y="569"/>
                  </a:cxn>
                  <a:cxn ang="0">
                    <a:pos x="263" y="671"/>
                  </a:cxn>
                  <a:cxn ang="0">
                    <a:pos x="484" y="725"/>
                  </a:cxn>
                  <a:cxn ang="0">
                    <a:pos x="723" y="725"/>
                  </a:cxn>
                  <a:cxn ang="0">
                    <a:pos x="938" y="671"/>
                  </a:cxn>
                  <a:cxn ang="0">
                    <a:pos x="1100" y="569"/>
                  </a:cxn>
                  <a:cxn ang="0">
                    <a:pos x="1189" y="437"/>
                  </a:cxn>
                  <a:cxn ang="0">
                    <a:pos x="1201" y="366"/>
                  </a:cxn>
                  <a:cxn ang="0">
                    <a:pos x="1189" y="294"/>
                  </a:cxn>
                  <a:cxn ang="0">
                    <a:pos x="1100" y="162"/>
                  </a:cxn>
                  <a:cxn ang="0">
                    <a:pos x="938" y="60"/>
                  </a:cxn>
                  <a:cxn ang="0">
                    <a:pos x="723" y="6"/>
                  </a:cxn>
                  <a:cxn ang="0">
                    <a:pos x="604" y="0"/>
                  </a:cxn>
                  <a:cxn ang="0">
                    <a:pos x="490" y="701"/>
                  </a:cxn>
                  <a:cxn ang="0">
                    <a:pos x="287" y="647"/>
                  </a:cxn>
                  <a:cxn ang="0">
                    <a:pos x="131" y="557"/>
                  </a:cxn>
                  <a:cxn ang="0">
                    <a:pos x="48" y="437"/>
                  </a:cxn>
                  <a:cxn ang="0">
                    <a:pos x="36" y="366"/>
                  </a:cxn>
                  <a:cxn ang="0">
                    <a:pos x="48" y="300"/>
                  </a:cxn>
                  <a:cxn ang="0">
                    <a:pos x="131" y="174"/>
                  </a:cxn>
                  <a:cxn ang="0">
                    <a:pos x="287" y="84"/>
                  </a:cxn>
                  <a:cxn ang="0">
                    <a:pos x="490" y="30"/>
                  </a:cxn>
                  <a:cxn ang="0">
                    <a:pos x="717" y="30"/>
                  </a:cxn>
                  <a:cxn ang="0">
                    <a:pos x="920" y="84"/>
                  </a:cxn>
                  <a:cxn ang="0">
                    <a:pos x="1070" y="174"/>
                  </a:cxn>
                  <a:cxn ang="0">
                    <a:pos x="1153" y="300"/>
                  </a:cxn>
                  <a:cxn ang="0">
                    <a:pos x="1153" y="437"/>
                  </a:cxn>
                  <a:cxn ang="0">
                    <a:pos x="1070" y="557"/>
                  </a:cxn>
                  <a:cxn ang="0">
                    <a:pos x="920" y="647"/>
                  </a:cxn>
                  <a:cxn ang="0">
                    <a:pos x="717" y="701"/>
                  </a:cxn>
                  <a:cxn ang="0">
                    <a:pos x="604" y="707"/>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en-US"/>
              </a:p>
            </p:txBody>
          </p:sp>
          <p:sp>
            <p:nvSpPr>
              <p:cNvPr id="23" name="Freeform 37"/>
              <p:cNvSpPr>
                <a:spLocks/>
              </p:cNvSpPr>
              <p:nvPr/>
            </p:nvSpPr>
            <p:spPr bwMode="hidden">
              <a:xfrm>
                <a:off x="4128" y="3366"/>
                <a:ext cx="544" cy="737"/>
              </a:xfrm>
              <a:custGeom>
                <a:avLst/>
                <a:gdLst/>
                <a:ahLst/>
                <a:cxnLst>
                  <a:cxn ang="0">
                    <a:pos x="24" y="402"/>
                  </a:cxn>
                  <a:cxn ang="0">
                    <a:pos x="36" y="330"/>
                  </a:cxn>
                  <a:cxn ang="0">
                    <a:pos x="66" y="264"/>
                  </a:cxn>
                  <a:cxn ang="0">
                    <a:pos x="108" y="204"/>
                  </a:cxn>
                  <a:cxn ang="0">
                    <a:pos x="173" y="150"/>
                  </a:cxn>
                  <a:cxn ang="0">
                    <a:pos x="251" y="102"/>
                  </a:cxn>
                  <a:cxn ang="0">
                    <a:pos x="335" y="60"/>
                  </a:cxn>
                  <a:cxn ang="0">
                    <a:pos x="436" y="30"/>
                  </a:cxn>
                  <a:cxn ang="0">
                    <a:pos x="544" y="12"/>
                  </a:cxn>
                  <a:cxn ang="0">
                    <a:pos x="544" y="0"/>
                  </a:cxn>
                  <a:cxn ang="0">
                    <a:pos x="430" y="18"/>
                  </a:cxn>
                  <a:cxn ang="0">
                    <a:pos x="329" y="48"/>
                  </a:cxn>
                  <a:cxn ang="0">
                    <a:pos x="233" y="90"/>
                  </a:cxn>
                  <a:cxn ang="0">
                    <a:pos x="155" y="138"/>
                  </a:cxn>
                  <a:cxn ang="0">
                    <a:pos x="90" y="198"/>
                  </a:cxn>
                  <a:cxn ang="0">
                    <a:pos x="42" y="258"/>
                  </a:cxn>
                  <a:cxn ang="0">
                    <a:pos x="12" y="330"/>
                  </a:cxn>
                  <a:cxn ang="0">
                    <a:pos x="0" y="402"/>
                  </a:cxn>
                  <a:cxn ang="0">
                    <a:pos x="6" y="455"/>
                  </a:cxn>
                  <a:cxn ang="0">
                    <a:pos x="18" y="503"/>
                  </a:cxn>
                  <a:cxn ang="0">
                    <a:pos x="42" y="545"/>
                  </a:cxn>
                  <a:cxn ang="0">
                    <a:pos x="78" y="593"/>
                  </a:cxn>
                  <a:cxn ang="0">
                    <a:pos x="114" y="635"/>
                  </a:cxn>
                  <a:cxn ang="0">
                    <a:pos x="161" y="671"/>
                  </a:cxn>
                  <a:cxn ang="0">
                    <a:pos x="221" y="707"/>
                  </a:cxn>
                  <a:cxn ang="0">
                    <a:pos x="281" y="737"/>
                  </a:cxn>
                  <a:cxn ang="0">
                    <a:pos x="323" y="737"/>
                  </a:cxn>
                  <a:cxn ang="0">
                    <a:pos x="257" y="707"/>
                  </a:cxn>
                  <a:cxn ang="0">
                    <a:pos x="203" y="671"/>
                  </a:cxn>
                  <a:cxn ang="0">
                    <a:pos x="149" y="635"/>
                  </a:cxn>
                  <a:cxn ang="0">
                    <a:pos x="108" y="593"/>
                  </a:cxn>
                  <a:cxn ang="0">
                    <a:pos x="72" y="551"/>
                  </a:cxn>
                  <a:cxn ang="0">
                    <a:pos x="48" y="503"/>
                  </a:cxn>
                  <a:cxn ang="0">
                    <a:pos x="30" y="455"/>
                  </a:cxn>
                  <a:cxn ang="0">
                    <a:pos x="24" y="402"/>
                  </a:cxn>
                  <a:cxn ang="0">
                    <a:pos x="24" y="402"/>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en-US"/>
              </a:p>
            </p:txBody>
          </p:sp>
          <p:sp>
            <p:nvSpPr>
              <p:cNvPr id="24" name="Freeform 38"/>
              <p:cNvSpPr>
                <a:spLocks/>
              </p:cNvSpPr>
              <p:nvPr/>
            </p:nvSpPr>
            <p:spPr bwMode="hidden">
              <a:xfrm>
                <a:off x="4792" y="3360"/>
                <a:ext cx="609" cy="252"/>
              </a:xfrm>
              <a:custGeom>
                <a:avLst/>
                <a:gdLst/>
                <a:ahLst/>
                <a:cxnLst>
                  <a:cxn ang="0">
                    <a:pos x="12" y="12"/>
                  </a:cxn>
                  <a:cxn ang="0">
                    <a:pos x="113" y="18"/>
                  </a:cxn>
                  <a:cxn ang="0">
                    <a:pos x="203" y="30"/>
                  </a:cxn>
                  <a:cxn ang="0">
                    <a:pos x="292" y="48"/>
                  </a:cxn>
                  <a:cxn ang="0">
                    <a:pos x="376" y="78"/>
                  </a:cxn>
                  <a:cxn ang="0">
                    <a:pos x="448" y="114"/>
                  </a:cxn>
                  <a:cxn ang="0">
                    <a:pos x="514" y="156"/>
                  </a:cxn>
                  <a:cxn ang="0">
                    <a:pos x="567" y="198"/>
                  </a:cxn>
                  <a:cxn ang="0">
                    <a:pos x="609" y="252"/>
                  </a:cxn>
                  <a:cxn ang="0">
                    <a:pos x="609" y="216"/>
                  </a:cxn>
                  <a:cxn ang="0">
                    <a:pos x="561" y="168"/>
                  </a:cxn>
                  <a:cxn ang="0">
                    <a:pos x="502" y="126"/>
                  </a:cxn>
                  <a:cxn ang="0">
                    <a:pos x="436" y="90"/>
                  </a:cxn>
                  <a:cxn ang="0">
                    <a:pos x="364" y="60"/>
                  </a:cxn>
                  <a:cxn ang="0">
                    <a:pos x="286" y="36"/>
                  </a:cxn>
                  <a:cxn ang="0">
                    <a:pos x="197" y="18"/>
                  </a:cxn>
                  <a:cxn ang="0">
                    <a:pos x="107" y="6"/>
                  </a:cxn>
                  <a:cxn ang="0">
                    <a:pos x="12" y="0"/>
                  </a:cxn>
                  <a:cxn ang="0">
                    <a:pos x="6" y="0"/>
                  </a:cxn>
                  <a:cxn ang="0">
                    <a:pos x="0" y="0"/>
                  </a:cxn>
                  <a:cxn ang="0">
                    <a:pos x="0" y="12"/>
                  </a:cxn>
                  <a:cxn ang="0">
                    <a:pos x="6" y="12"/>
                  </a:cxn>
                  <a:cxn ang="0">
                    <a:pos x="12" y="12"/>
                  </a:cxn>
                  <a:cxn ang="0">
                    <a:pos x="12" y="12"/>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w="9525">
                <a:noFill/>
                <a:round/>
                <a:headEnd/>
                <a:tailEnd/>
              </a:ln>
            </p:spPr>
            <p:txBody>
              <a:bodyPr/>
              <a:lstStyle/>
              <a:p>
                <a:pPr>
                  <a:defRPr/>
                </a:pPr>
                <a:endParaRPr lang="en-US"/>
              </a:p>
            </p:txBody>
          </p:sp>
          <p:sp>
            <p:nvSpPr>
              <p:cNvPr id="25" name="Freeform 39"/>
              <p:cNvSpPr>
                <a:spLocks/>
              </p:cNvSpPr>
              <p:nvPr/>
            </p:nvSpPr>
            <p:spPr bwMode="hidden">
              <a:xfrm>
                <a:off x="5246" y="4007"/>
                <a:ext cx="72" cy="58"/>
              </a:xfrm>
              <a:custGeom>
                <a:avLst/>
                <a:gdLst/>
                <a:ahLst/>
                <a:cxnLst>
                  <a:cxn ang="0">
                    <a:pos x="72" y="0"/>
                  </a:cxn>
                  <a:cxn ang="0">
                    <a:pos x="36" y="30"/>
                  </a:cxn>
                  <a:cxn ang="0">
                    <a:pos x="0" y="54"/>
                  </a:cxn>
                  <a:cxn ang="0">
                    <a:pos x="36" y="54"/>
                  </a:cxn>
                  <a:cxn ang="0">
                    <a:pos x="54" y="42"/>
                  </a:cxn>
                  <a:cxn ang="0">
                    <a:pos x="72" y="24"/>
                  </a:cxn>
                  <a:cxn ang="0">
                    <a:pos x="72" y="24"/>
                  </a:cxn>
                  <a:cxn ang="0">
                    <a:pos x="72" y="0"/>
                  </a:cxn>
                  <a:cxn ang="0">
                    <a:pos x="72" y="0"/>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en-US"/>
              </a:p>
            </p:txBody>
          </p:sp>
          <p:sp>
            <p:nvSpPr>
              <p:cNvPr id="26" name="Freeform 40"/>
              <p:cNvSpPr>
                <a:spLocks/>
              </p:cNvSpPr>
              <p:nvPr/>
            </p:nvSpPr>
            <p:spPr bwMode="hidden">
              <a:xfrm>
                <a:off x="4505" y="4073"/>
                <a:ext cx="706" cy="108"/>
              </a:xfrm>
              <a:custGeom>
                <a:avLst/>
                <a:gdLst/>
                <a:ahLst/>
                <a:cxnLst>
                  <a:cxn ang="0">
                    <a:pos x="299" y="90"/>
                  </a:cxn>
                  <a:cxn ang="0">
                    <a:pos x="221" y="90"/>
                  </a:cxn>
                  <a:cxn ang="0">
                    <a:pos x="143" y="78"/>
                  </a:cxn>
                  <a:cxn ang="0">
                    <a:pos x="0" y="48"/>
                  </a:cxn>
                  <a:cxn ang="0">
                    <a:pos x="0" y="66"/>
                  </a:cxn>
                  <a:cxn ang="0">
                    <a:pos x="143" y="96"/>
                  </a:cxn>
                  <a:cxn ang="0">
                    <a:pos x="221" y="108"/>
                  </a:cxn>
                  <a:cxn ang="0">
                    <a:pos x="299" y="108"/>
                  </a:cxn>
                  <a:cxn ang="0">
                    <a:pos x="412" y="102"/>
                  </a:cxn>
                  <a:cxn ang="0">
                    <a:pos x="520" y="84"/>
                  </a:cxn>
                  <a:cxn ang="0">
                    <a:pos x="615" y="60"/>
                  </a:cxn>
                  <a:cxn ang="0">
                    <a:pos x="705" y="24"/>
                  </a:cxn>
                  <a:cxn ang="0">
                    <a:pos x="705" y="0"/>
                  </a:cxn>
                  <a:cxn ang="0">
                    <a:pos x="615" y="42"/>
                  </a:cxn>
                  <a:cxn ang="0">
                    <a:pos x="520" y="66"/>
                  </a:cxn>
                  <a:cxn ang="0">
                    <a:pos x="412" y="84"/>
                  </a:cxn>
                  <a:cxn ang="0">
                    <a:pos x="299" y="90"/>
                  </a:cxn>
                  <a:cxn ang="0">
                    <a:pos x="299" y="90"/>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en-US"/>
              </a:p>
            </p:txBody>
          </p:sp>
          <p:sp>
            <p:nvSpPr>
              <p:cNvPr id="27" name="Freeform 41"/>
              <p:cNvSpPr>
                <a:spLocks/>
              </p:cNvSpPr>
              <p:nvPr/>
            </p:nvSpPr>
            <p:spPr bwMode="hidden">
              <a:xfrm>
                <a:off x="5336" y="3654"/>
                <a:ext cx="143" cy="341"/>
              </a:xfrm>
              <a:custGeom>
                <a:avLst/>
                <a:gdLst/>
                <a:ahLst/>
                <a:cxnLst>
                  <a:cxn ang="0">
                    <a:pos x="119" y="114"/>
                  </a:cxn>
                  <a:cxn ang="0">
                    <a:pos x="113" y="173"/>
                  </a:cxn>
                  <a:cxn ang="0">
                    <a:pos x="89" y="239"/>
                  </a:cxn>
                  <a:cxn ang="0">
                    <a:pos x="47" y="293"/>
                  </a:cxn>
                  <a:cxn ang="0">
                    <a:pos x="0" y="341"/>
                  </a:cxn>
                  <a:cxn ang="0">
                    <a:pos x="29" y="341"/>
                  </a:cxn>
                  <a:cxn ang="0">
                    <a:pos x="77" y="287"/>
                  </a:cxn>
                  <a:cxn ang="0">
                    <a:pos x="113" y="233"/>
                  </a:cxn>
                  <a:cxn ang="0">
                    <a:pos x="137" y="173"/>
                  </a:cxn>
                  <a:cxn ang="0">
                    <a:pos x="143" y="114"/>
                  </a:cxn>
                  <a:cxn ang="0">
                    <a:pos x="137" y="60"/>
                  </a:cxn>
                  <a:cxn ang="0">
                    <a:pos x="119" y="0"/>
                  </a:cxn>
                  <a:cxn ang="0">
                    <a:pos x="89" y="0"/>
                  </a:cxn>
                  <a:cxn ang="0">
                    <a:pos x="113" y="60"/>
                  </a:cxn>
                  <a:cxn ang="0">
                    <a:pos x="119" y="114"/>
                  </a:cxn>
                  <a:cxn ang="0">
                    <a:pos x="119" y="114"/>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en-US"/>
              </a:p>
            </p:txBody>
          </p:sp>
          <p:sp>
            <p:nvSpPr>
              <p:cNvPr id="28" name="Freeform 42"/>
              <p:cNvSpPr>
                <a:spLocks/>
              </p:cNvSpPr>
              <p:nvPr/>
            </p:nvSpPr>
            <p:spPr bwMode="hidden">
              <a:xfrm>
                <a:off x="5061" y="3624"/>
                <a:ext cx="83" cy="91"/>
              </a:xfrm>
              <a:custGeom>
                <a:avLst/>
                <a:gdLst/>
                <a:ahLst/>
                <a:cxnLst>
                  <a:cxn ang="0">
                    <a:pos x="59" y="90"/>
                  </a:cxn>
                  <a:cxn ang="0">
                    <a:pos x="83" y="84"/>
                  </a:cxn>
                  <a:cxn ang="0">
                    <a:pos x="71" y="60"/>
                  </a:cxn>
                  <a:cxn ang="0">
                    <a:pos x="53" y="42"/>
                  </a:cxn>
                  <a:cxn ang="0">
                    <a:pos x="6" y="0"/>
                  </a:cxn>
                  <a:cxn ang="0">
                    <a:pos x="0" y="18"/>
                  </a:cxn>
                  <a:cxn ang="0">
                    <a:pos x="35" y="48"/>
                  </a:cxn>
                  <a:cxn ang="0">
                    <a:pos x="59" y="90"/>
                  </a:cxn>
                  <a:cxn ang="0">
                    <a:pos x="59" y="90"/>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en-US"/>
              </a:p>
            </p:txBody>
          </p:sp>
          <p:sp>
            <p:nvSpPr>
              <p:cNvPr id="29" name="Freeform 43"/>
              <p:cNvSpPr>
                <a:spLocks/>
              </p:cNvSpPr>
              <p:nvPr/>
            </p:nvSpPr>
            <p:spPr bwMode="hidden">
              <a:xfrm>
                <a:off x="4445" y="3553"/>
                <a:ext cx="716" cy="431"/>
              </a:xfrm>
              <a:custGeom>
                <a:avLst/>
                <a:gdLst/>
                <a:ahLst/>
                <a:cxnLst>
                  <a:cxn ang="0">
                    <a:pos x="693" y="216"/>
                  </a:cxn>
                  <a:cxn ang="0">
                    <a:pos x="687" y="257"/>
                  </a:cxn>
                  <a:cxn ang="0">
                    <a:pos x="669" y="293"/>
                  </a:cxn>
                  <a:cxn ang="0">
                    <a:pos x="633" y="329"/>
                  </a:cxn>
                  <a:cxn ang="0">
                    <a:pos x="598" y="359"/>
                  </a:cxn>
                  <a:cxn ang="0">
                    <a:pos x="544" y="383"/>
                  </a:cxn>
                  <a:cxn ang="0">
                    <a:pos x="490" y="401"/>
                  </a:cxn>
                  <a:cxn ang="0">
                    <a:pos x="424" y="413"/>
                  </a:cxn>
                  <a:cxn ang="0">
                    <a:pos x="359" y="419"/>
                  </a:cxn>
                  <a:cxn ang="0">
                    <a:pos x="293" y="413"/>
                  </a:cxn>
                  <a:cxn ang="0">
                    <a:pos x="227" y="401"/>
                  </a:cxn>
                  <a:cxn ang="0">
                    <a:pos x="173" y="383"/>
                  </a:cxn>
                  <a:cxn ang="0">
                    <a:pos x="119" y="359"/>
                  </a:cxn>
                  <a:cxn ang="0">
                    <a:pos x="84" y="329"/>
                  </a:cxn>
                  <a:cxn ang="0">
                    <a:pos x="48" y="293"/>
                  </a:cxn>
                  <a:cxn ang="0">
                    <a:pos x="30" y="257"/>
                  </a:cxn>
                  <a:cxn ang="0">
                    <a:pos x="24" y="216"/>
                  </a:cxn>
                  <a:cxn ang="0">
                    <a:pos x="30" y="174"/>
                  </a:cxn>
                  <a:cxn ang="0">
                    <a:pos x="48" y="138"/>
                  </a:cxn>
                  <a:cxn ang="0">
                    <a:pos x="84" y="102"/>
                  </a:cxn>
                  <a:cxn ang="0">
                    <a:pos x="119" y="72"/>
                  </a:cxn>
                  <a:cxn ang="0">
                    <a:pos x="173" y="48"/>
                  </a:cxn>
                  <a:cxn ang="0">
                    <a:pos x="227" y="30"/>
                  </a:cxn>
                  <a:cxn ang="0">
                    <a:pos x="293" y="18"/>
                  </a:cxn>
                  <a:cxn ang="0">
                    <a:pos x="359" y="12"/>
                  </a:cxn>
                  <a:cxn ang="0">
                    <a:pos x="418" y="18"/>
                  </a:cxn>
                  <a:cxn ang="0">
                    <a:pos x="478" y="30"/>
                  </a:cxn>
                  <a:cxn ang="0">
                    <a:pos x="532" y="48"/>
                  </a:cxn>
                  <a:cxn ang="0">
                    <a:pos x="580" y="66"/>
                  </a:cxn>
                  <a:cxn ang="0">
                    <a:pos x="586" y="48"/>
                  </a:cxn>
                  <a:cxn ang="0">
                    <a:pos x="478" y="12"/>
                  </a:cxn>
                  <a:cxn ang="0">
                    <a:pos x="418" y="6"/>
                  </a:cxn>
                  <a:cxn ang="0">
                    <a:pos x="359" y="0"/>
                  </a:cxn>
                  <a:cxn ang="0">
                    <a:pos x="287" y="6"/>
                  </a:cxn>
                  <a:cxn ang="0">
                    <a:pos x="221" y="18"/>
                  </a:cxn>
                  <a:cxn ang="0">
                    <a:pos x="161" y="36"/>
                  </a:cxn>
                  <a:cxn ang="0">
                    <a:pos x="107" y="66"/>
                  </a:cxn>
                  <a:cxn ang="0">
                    <a:pos x="60" y="96"/>
                  </a:cxn>
                  <a:cxn ang="0">
                    <a:pos x="30" y="132"/>
                  </a:cxn>
                  <a:cxn ang="0">
                    <a:pos x="6" y="174"/>
                  </a:cxn>
                  <a:cxn ang="0">
                    <a:pos x="0" y="216"/>
                  </a:cxn>
                  <a:cxn ang="0">
                    <a:pos x="6" y="257"/>
                  </a:cxn>
                  <a:cxn ang="0">
                    <a:pos x="30" y="299"/>
                  </a:cxn>
                  <a:cxn ang="0">
                    <a:pos x="60" y="335"/>
                  </a:cxn>
                  <a:cxn ang="0">
                    <a:pos x="107" y="371"/>
                  </a:cxn>
                  <a:cxn ang="0">
                    <a:pos x="161" y="395"/>
                  </a:cxn>
                  <a:cxn ang="0">
                    <a:pos x="221" y="413"/>
                  </a:cxn>
                  <a:cxn ang="0">
                    <a:pos x="287" y="425"/>
                  </a:cxn>
                  <a:cxn ang="0">
                    <a:pos x="359" y="431"/>
                  </a:cxn>
                  <a:cxn ang="0">
                    <a:pos x="430" y="425"/>
                  </a:cxn>
                  <a:cxn ang="0">
                    <a:pos x="496" y="413"/>
                  </a:cxn>
                  <a:cxn ang="0">
                    <a:pos x="562" y="395"/>
                  </a:cxn>
                  <a:cxn ang="0">
                    <a:pos x="610" y="371"/>
                  </a:cxn>
                  <a:cxn ang="0">
                    <a:pos x="657" y="335"/>
                  </a:cxn>
                  <a:cxn ang="0">
                    <a:pos x="687" y="299"/>
                  </a:cxn>
                  <a:cxn ang="0">
                    <a:pos x="711" y="257"/>
                  </a:cxn>
                  <a:cxn ang="0">
                    <a:pos x="717" y="216"/>
                  </a:cxn>
                  <a:cxn ang="0">
                    <a:pos x="717" y="204"/>
                  </a:cxn>
                  <a:cxn ang="0">
                    <a:pos x="711" y="192"/>
                  </a:cxn>
                  <a:cxn ang="0">
                    <a:pos x="687" y="198"/>
                  </a:cxn>
                  <a:cxn ang="0">
                    <a:pos x="693" y="210"/>
                  </a:cxn>
                  <a:cxn ang="0">
                    <a:pos x="693" y="216"/>
                  </a:cxn>
                  <a:cxn ang="0">
                    <a:pos x="693" y="216"/>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lnTo>
                      <a:pt x="693" y="216"/>
                    </a:lnTo>
                    <a:close/>
                  </a:path>
                </a:pathLst>
              </a:custGeom>
              <a:solidFill>
                <a:schemeClr val="accent2"/>
              </a:solidFill>
              <a:ln w="9525">
                <a:noFill/>
                <a:round/>
                <a:headEnd/>
                <a:tailEnd/>
              </a:ln>
            </p:spPr>
            <p:txBody>
              <a:bodyPr/>
              <a:lstStyle/>
              <a:p>
                <a:pPr>
                  <a:defRPr/>
                </a:pPr>
                <a:endParaRPr lang="en-US"/>
              </a:p>
            </p:txBody>
          </p:sp>
          <p:sp>
            <p:nvSpPr>
              <p:cNvPr id="30" name="Freeform 44"/>
              <p:cNvSpPr>
                <a:spLocks/>
              </p:cNvSpPr>
              <p:nvPr/>
            </p:nvSpPr>
            <p:spPr bwMode="hidden">
              <a:xfrm>
                <a:off x="4349" y="3510"/>
                <a:ext cx="909" cy="536"/>
              </a:xfrm>
              <a:custGeom>
                <a:avLst/>
                <a:gdLst/>
                <a:ahLst/>
                <a:cxnLst>
                  <a:cxn ang="0">
                    <a:pos x="616" y="0"/>
                  </a:cxn>
                  <a:cxn ang="0">
                    <a:pos x="616" y="18"/>
                  </a:cxn>
                  <a:cxn ang="0">
                    <a:pos x="724" y="60"/>
                  </a:cxn>
                  <a:cxn ang="0">
                    <a:pos x="765" y="84"/>
                  </a:cxn>
                  <a:cxn ang="0">
                    <a:pos x="807" y="114"/>
                  </a:cxn>
                  <a:cxn ang="0">
                    <a:pos x="837" y="144"/>
                  </a:cxn>
                  <a:cxn ang="0">
                    <a:pos x="861" y="180"/>
                  </a:cxn>
                  <a:cxn ang="0">
                    <a:pos x="873" y="216"/>
                  </a:cxn>
                  <a:cxn ang="0">
                    <a:pos x="879" y="258"/>
                  </a:cxn>
                  <a:cxn ang="0">
                    <a:pos x="873" y="311"/>
                  </a:cxn>
                  <a:cxn ang="0">
                    <a:pos x="843" y="359"/>
                  </a:cxn>
                  <a:cxn ang="0">
                    <a:pos x="807" y="401"/>
                  </a:cxn>
                  <a:cxn ang="0">
                    <a:pos x="753" y="443"/>
                  </a:cxn>
                  <a:cxn ang="0">
                    <a:pos x="694" y="473"/>
                  </a:cxn>
                  <a:cxn ang="0">
                    <a:pos x="622" y="497"/>
                  </a:cxn>
                  <a:cxn ang="0">
                    <a:pos x="538" y="509"/>
                  </a:cxn>
                  <a:cxn ang="0">
                    <a:pos x="455" y="515"/>
                  </a:cxn>
                  <a:cxn ang="0">
                    <a:pos x="371" y="509"/>
                  </a:cxn>
                  <a:cxn ang="0">
                    <a:pos x="287" y="497"/>
                  </a:cxn>
                  <a:cxn ang="0">
                    <a:pos x="215" y="473"/>
                  </a:cxn>
                  <a:cxn ang="0">
                    <a:pos x="156" y="443"/>
                  </a:cxn>
                  <a:cxn ang="0">
                    <a:pos x="102" y="401"/>
                  </a:cxn>
                  <a:cxn ang="0">
                    <a:pos x="66" y="359"/>
                  </a:cxn>
                  <a:cxn ang="0">
                    <a:pos x="36" y="311"/>
                  </a:cxn>
                  <a:cxn ang="0">
                    <a:pos x="30" y="258"/>
                  </a:cxn>
                  <a:cxn ang="0">
                    <a:pos x="36" y="222"/>
                  </a:cxn>
                  <a:cxn ang="0">
                    <a:pos x="48" y="186"/>
                  </a:cxn>
                  <a:cxn ang="0">
                    <a:pos x="66" y="156"/>
                  </a:cxn>
                  <a:cxn ang="0">
                    <a:pos x="90" y="126"/>
                  </a:cxn>
                  <a:cxn ang="0">
                    <a:pos x="66" y="114"/>
                  </a:cxn>
                  <a:cxn ang="0">
                    <a:pos x="36" y="144"/>
                  </a:cxn>
                  <a:cxn ang="0">
                    <a:pos x="18" y="180"/>
                  </a:cxn>
                  <a:cxn ang="0">
                    <a:pos x="6" y="216"/>
                  </a:cxn>
                  <a:cxn ang="0">
                    <a:pos x="0" y="258"/>
                  </a:cxn>
                  <a:cxn ang="0">
                    <a:pos x="12" y="311"/>
                  </a:cxn>
                  <a:cxn ang="0">
                    <a:pos x="36" y="365"/>
                  </a:cxn>
                  <a:cxn ang="0">
                    <a:pos x="78" y="413"/>
                  </a:cxn>
                  <a:cxn ang="0">
                    <a:pos x="132" y="449"/>
                  </a:cxn>
                  <a:cxn ang="0">
                    <a:pos x="203" y="485"/>
                  </a:cxn>
                  <a:cxn ang="0">
                    <a:pos x="275" y="509"/>
                  </a:cxn>
                  <a:cxn ang="0">
                    <a:pos x="365" y="527"/>
                  </a:cxn>
                  <a:cxn ang="0">
                    <a:pos x="455" y="533"/>
                  </a:cxn>
                  <a:cxn ang="0">
                    <a:pos x="544" y="527"/>
                  </a:cxn>
                  <a:cxn ang="0">
                    <a:pos x="634" y="509"/>
                  </a:cxn>
                  <a:cxn ang="0">
                    <a:pos x="712" y="485"/>
                  </a:cxn>
                  <a:cxn ang="0">
                    <a:pos x="777" y="449"/>
                  </a:cxn>
                  <a:cxn ang="0">
                    <a:pos x="831" y="413"/>
                  </a:cxn>
                  <a:cxn ang="0">
                    <a:pos x="873" y="365"/>
                  </a:cxn>
                  <a:cxn ang="0">
                    <a:pos x="897" y="311"/>
                  </a:cxn>
                  <a:cxn ang="0">
                    <a:pos x="909" y="258"/>
                  </a:cxn>
                  <a:cxn ang="0">
                    <a:pos x="903" y="216"/>
                  </a:cxn>
                  <a:cxn ang="0">
                    <a:pos x="885" y="174"/>
                  </a:cxn>
                  <a:cxn ang="0">
                    <a:pos x="861" y="132"/>
                  </a:cxn>
                  <a:cxn ang="0">
                    <a:pos x="825" y="102"/>
                  </a:cxn>
                  <a:cxn ang="0">
                    <a:pos x="783" y="66"/>
                  </a:cxn>
                  <a:cxn ang="0">
                    <a:pos x="735" y="42"/>
                  </a:cxn>
                  <a:cxn ang="0">
                    <a:pos x="616" y="0"/>
                  </a:cxn>
                  <a:cxn ang="0">
                    <a:pos x="616" y="0"/>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w="9525">
                <a:noFill/>
                <a:round/>
                <a:headEnd/>
                <a:tailEnd/>
              </a:ln>
            </p:spPr>
            <p:txBody>
              <a:bodyPr/>
              <a:lstStyle/>
              <a:p>
                <a:pPr>
                  <a:defRPr/>
                </a:pPr>
                <a:endParaRPr lang="en-US"/>
              </a:p>
            </p:txBody>
          </p:sp>
          <p:sp>
            <p:nvSpPr>
              <p:cNvPr id="31" name="Freeform 45"/>
              <p:cNvSpPr>
                <a:spLocks/>
              </p:cNvSpPr>
              <p:nvPr/>
            </p:nvSpPr>
            <p:spPr bwMode="hidden">
              <a:xfrm>
                <a:off x="4564" y="3492"/>
                <a:ext cx="365" cy="66"/>
              </a:xfrm>
              <a:custGeom>
                <a:avLst/>
                <a:gdLst/>
                <a:ahLst/>
                <a:cxnLst>
                  <a:cxn ang="0">
                    <a:pos x="240" y="18"/>
                  </a:cxn>
                  <a:cxn ang="0">
                    <a:pos x="299" y="24"/>
                  </a:cxn>
                  <a:cxn ang="0">
                    <a:pos x="359" y="30"/>
                  </a:cxn>
                  <a:cxn ang="0">
                    <a:pos x="365" y="12"/>
                  </a:cxn>
                  <a:cxn ang="0">
                    <a:pos x="305" y="6"/>
                  </a:cxn>
                  <a:cxn ang="0">
                    <a:pos x="240" y="0"/>
                  </a:cxn>
                  <a:cxn ang="0">
                    <a:pos x="174" y="6"/>
                  </a:cxn>
                  <a:cxn ang="0">
                    <a:pos x="114" y="12"/>
                  </a:cxn>
                  <a:cxn ang="0">
                    <a:pos x="0" y="42"/>
                  </a:cxn>
                  <a:cxn ang="0">
                    <a:pos x="0" y="66"/>
                  </a:cxn>
                  <a:cxn ang="0">
                    <a:pos x="54" y="48"/>
                  </a:cxn>
                  <a:cxn ang="0">
                    <a:pos x="114" y="30"/>
                  </a:cxn>
                  <a:cxn ang="0">
                    <a:pos x="174" y="24"/>
                  </a:cxn>
                  <a:cxn ang="0">
                    <a:pos x="240" y="18"/>
                  </a:cxn>
                  <a:cxn ang="0">
                    <a:pos x="240" y="18"/>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en-US"/>
              </a:p>
            </p:txBody>
          </p:sp>
          <p:sp>
            <p:nvSpPr>
              <p:cNvPr id="32" name="Freeform 46"/>
              <p:cNvSpPr>
                <a:spLocks/>
              </p:cNvSpPr>
              <p:nvPr/>
            </p:nvSpPr>
            <p:spPr bwMode="hidden">
              <a:xfrm>
                <a:off x="4463" y="3558"/>
                <a:ext cx="66" cy="48"/>
              </a:xfrm>
              <a:custGeom>
                <a:avLst/>
                <a:gdLst/>
                <a:ahLst/>
                <a:cxnLst>
                  <a:cxn ang="0">
                    <a:pos x="66" y="18"/>
                  </a:cxn>
                  <a:cxn ang="0">
                    <a:pos x="48" y="0"/>
                  </a:cxn>
                  <a:cxn ang="0">
                    <a:pos x="24" y="12"/>
                  </a:cxn>
                  <a:cxn ang="0">
                    <a:pos x="0" y="30"/>
                  </a:cxn>
                  <a:cxn ang="0">
                    <a:pos x="12" y="48"/>
                  </a:cxn>
                  <a:cxn ang="0">
                    <a:pos x="42" y="30"/>
                  </a:cxn>
                  <a:cxn ang="0">
                    <a:pos x="66" y="18"/>
                  </a:cxn>
                  <a:cxn ang="0">
                    <a:pos x="66" y="18"/>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en-US"/>
              </a:p>
            </p:txBody>
          </p:sp>
          <p:sp>
            <p:nvSpPr>
              <p:cNvPr id="33" name="Oval 47"/>
              <p:cNvSpPr>
                <a:spLocks noChangeArrowheads="1"/>
              </p:cNvSpPr>
              <p:nvPr/>
            </p:nvSpPr>
            <p:spPr bwMode="hidden">
              <a:xfrm>
                <a:off x="4546" y="3608"/>
                <a:ext cx="518" cy="321"/>
              </a:xfrm>
              <a:prstGeom prst="ellipse">
                <a:avLst/>
              </a:prstGeom>
              <a:gradFill rotWithShape="0">
                <a:gsLst>
                  <a:gs pos="0">
                    <a:schemeClr val="accent2">
                      <a:gamma/>
                      <a:shade val="94118"/>
                      <a:invGamma/>
                    </a:schemeClr>
                  </a:gs>
                  <a:gs pos="100000">
                    <a:schemeClr val="accent2"/>
                  </a:gs>
                </a:gsLst>
                <a:lin ang="0" scaled="1"/>
              </a:gradFill>
              <a:ln w="9525">
                <a:noFill/>
                <a:round/>
                <a:headEnd/>
                <a:tailEnd/>
              </a:ln>
              <a:effectLst/>
            </p:spPr>
            <p:txBody>
              <a:bodyPr/>
              <a:lstStyle/>
              <a:p>
                <a:pPr>
                  <a:defRPr/>
                </a:pPr>
                <a:endParaRPr lang="en-US"/>
              </a:p>
            </p:txBody>
          </p:sp>
          <p:sp>
            <p:nvSpPr>
              <p:cNvPr id="34" name="Oval 48"/>
              <p:cNvSpPr>
                <a:spLocks noChangeArrowheads="1"/>
              </p:cNvSpPr>
              <p:nvPr/>
            </p:nvSpPr>
            <p:spPr bwMode="hidden">
              <a:xfrm>
                <a:off x="4578" y="3630"/>
                <a:ext cx="446" cy="272"/>
              </a:xfrm>
              <a:prstGeom prst="ellipse">
                <a:avLst/>
              </a:prstGeom>
              <a:gradFill rotWithShape="0">
                <a:gsLst>
                  <a:gs pos="0">
                    <a:schemeClr val="accent2">
                      <a:gamma/>
                      <a:tint val="96863"/>
                      <a:invGamma/>
                    </a:schemeClr>
                  </a:gs>
                  <a:gs pos="100000">
                    <a:schemeClr val="accent2"/>
                  </a:gs>
                </a:gsLst>
                <a:lin ang="5400000" scaled="1"/>
              </a:gradFill>
              <a:ln w="9525">
                <a:noFill/>
                <a:round/>
                <a:headEnd/>
                <a:tailEnd/>
              </a:ln>
              <a:effectLst/>
            </p:spPr>
            <p:txBody>
              <a:bodyPr/>
              <a:lstStyle/>
              <a:p>
                <a:pPr>
                  <a:defRPr/>
                </a:pPr>
                <a:endParaRPr lang="en-US"/>
              </a:p>
            </p:txBody>
          </p:sp>
          <p:sp>
            <p:nvSpPr>
              <p:cNvPr id="35" name="Oval 49"/>
              <p:cNvSpPr>
                <a:spLocks noChangeArrowheads="1"/>
              </p:cNvSpPr>
              <p:nvPr/>
            </p:nvSpPr>
            <p:spPr bwMode="hidden">
              <a:xfrm>
                <a:off x="4610" y="3652"/>
                <a:ext cx="386" cy="233"/>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en-US"/>
              </a:p>
            </p:txBody>
          </p:sp>
          <p:sp>
            <p:nvSpPr>
              <p:cNvPr id="36" name="Oval 50"/>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en-US"/>
              </a:p>
            </p:txBody>
          </p:sp>
          <p:sp>
            <p:nvSpPr>
              <p:cNvPr id="37" name="Oval 51"/>
              <p:cNvSpPr>
                <a:spLocks noChangeArrowheads="1"/>
              </p:cNvSpPr>
              <p:nvPr/>
            </p:nvSpPr>
            <p:spPr bwMode="hidden">
              <a:xfrm>
                <a:off x="4690" y="3702"/>
                <a:ext cx="222" cy="139"/>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en-US"/>
              </a:p>
            </p:txBody>
          </p:sp>
          <p:sp>
            <p:nvSpPr>
              <p:cNvPr id="38" name="Oval 52"/>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pPr>
                  <a:defRPr/>
                </a:pPr>
                <a:endParaRPr lang="en-US"/>
              </a:p>
            </p:txBody>
          </p:sp>
        </p:grpSp>
        <p:grpSp>
          <p:nvGrpSpPr>
            <p:cNvPr id="9" name="Group 53"/>
            <p:cNvGrpSpPr>
              <a:grpSpLocks/>
            </p:cNvGrpSpPr>
            <p:nvPr userDrawn="1"/>
          </p:nvGrpSpPr>
          <p:grpSpPr bwMode="auto">
            <a:xfrm>
              <a:off x="5280" y="3024"/>
              <a:ext cx="425" cy="258"/>
              <a:chOff x="5280" y="3024"/>
              <a:chExt cx="425" cy="258"/>
            </a:xfrm>
          </p:grpSpPr>
          <p:sp>
            <p:nvSpPr>
              <p:cNvPr id="10" name="Freeform 54"/>
              <p:cNvSpPr>
                <a:spLocks/>
              </p:cNvSpPr>
              <p:nvPr/>
            </p:nvSpPr>
            <p:spPr bwMode="hidden">
              <a:xfrm>
                <a:off x="5280" y="3186"/>
                <a:ext cx="384" cy="96"/>
              </a:xfrm>
              <a:custGeom>
                <a:avLst/>
                <a:gdLst/>
                <a:ahLst/>
                <a:cxnLst>
                  <a:cxn ang="0">
                    <a:pos x="209" y="96"/>
                  </a:cxn>
                  <a:cxn ang="0">
                    <a:pos x="143" y="90"/>
                  </a:cxn>
                  <a:cxn ang="0">
                    <a:pos x="83" y="66"/>
                  </a:cxn>
                  <a:cxn ang="0">
                    <a:pos x="35" y="36"/>
                  </a:cxn>
                  <a:cxn ang="0">
                    <a:pos x="6" y="0"/>
                  </a:cxn>
                  <a:cxn ang="0">
                    <a:pos x="0" y="6"/>
                  </a:cxn>
                  <a:cxn ang="0">
                    <a:pos x="29" y="42"/>
                  </a:cxn>
                  <a:cxn ang="0">
                    <a:pos x="77" y="72"/>
                  </a:cxn>
                  <a:cxn ang="0">
                    <a:pos x="137" y="90"/>
                  </a:cxn>
                  <a:cxn ang="0">
                    <a:pos x="209" y="96"/>
                  </a:cxn>
                  <a:cxn ang="0">
                    <a:pos x="263" y="90"/>
                  </a:cxn>
                  <a:cxn ang="0">
                    <a:pos x="311" y="84"/>
                  </a:cxn>
                  <a:cxn ang="0">
                    <a:pos x="352" y="66"/>
                  </a:cxn>
                  <a:cxn ang="0">
                    <a:pos x="382" y="42"/>
                  </a:cxn>
                  <a:cxn ang="0">
                    <a:pos x="376" y="42"/>
                  </a:cxn>
                  <a:cxn ang="0">
                    <a:pos x="346" y="66"/>
                  </a:cxn>
                  <a:cxn ang="0">
                    <a:pos x="305" y="78"/>
                  </a:cxn>
                  <a:cxn ang="0">
                    <a:pos x="263" y="90"/>
                  </a:cxn>
                  <a:cxn ang="0">
                    <a:pos x="209" y="96"/>
                  </a:cxn>
                  <a:cxn ang="0">
                    <a:pos x="209" y="96"/>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lnTo>
                      <a:pt x="209" y="96"/>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en-US"/>
              </a:p>
            </p:txBody>
          </p:sp>
          <p:sp>
            <p:nvSpPr>
              <p:cNvPr id="11" name="Freeform 55"/>
              <p:cNvSpPr>
                <a:spLocks/>
              </p:cNvSpPr>
              <p:nvPr/>
            </p:nvSpPr>
            <p:spPr bwMode="hidden">
              <a:xfrm>
                <a:off x="5315" y="3024"/>
                <a:ext cx="259" cy="54"/>
              </a:xfrm>
              <a:custGeom>
                <a:avLst/>
                <a:gdLst/>
                <a:ahLst/>
                <a:cxnLst>
                  <a:cxn ang="0">
                    <a:pos x="174" y="0"/>
                  </a:cxn>
                  <a:cxn ang="0">
                    <a:pos x="216" y="6"/>
                  </a:cxn>
                  <a:cxn ang="0">
                    <a:pos x="258" y="12"/>
                  </a:cxn>
                  <a:cxn ang="0">
                    <a:pos x="252" y="6"/>
                  </a:cxn>
                  <a:cxn ang="0">
                    <a:pos x="216" y="0"/>
                  </a:cxn>
                  <a:cxn ang="0">
                    <a:pos x="174" y="0"/>
                  </a:cxn>
                  <a:cxn ang="0">
                    <a:pos x="120" y="6"/>
                  </a:cxn>
                  <a:cxn ang="0">
                    <a:pos x="78" y="12"/>
                  </a:cxn>
                  <a:cxn ang="0">
                    <a:pos x="36" y="30"/>
                  </a:cxn>
                  <a:cxn ang="0">
                    <a:pos x="0" y="48"/>
                  </a:cxn>
                  <a:cxn ang="0">
                    <a:pos x="6" y="54"/>
                  </a:cxn>
                  <a:cxn ang="0">
                    <a:pos x="36" y="36"/>
                  </a:cxn>
                  <a:cxn ang="0">
                    <a:pos x="78" y="18"/>
                  </a:cxn>
                  <a:cxn ang="0">
                    <a:pos x="120" y="6"/>
                  </a:cxn>
                  <a:cxn ang="0">
                    <a:pos x="174" y="0"/>
                  </a:cxn>
                  <a:cxn ang="0">
                    <a:pos x="174" y="0"/>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lnTo>
                      <a:pt x="174" y="0"/>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en-US"/>
              </a:p>
            </p:txBody>
          </p:sp>
          <p:sp>
            <p:nvSpPr>
              <p:cNvPr id="12" name="Freeform 56"/>
              <p:cNvSpPr>
                <a:spLocks/>
              </p:cNvSpPr>
              <p:nvPr/>
            </p:nvSpPr>
            <p:spPr bwMode="hidden">
              <a:xfrm>
                <a:off x="5645" y="3066"/>
                <a:ext cx="60" cy="156"/>
              </a:xfrm>
              <a:custGeom>
                <a:avLst/>
                <a:gdLst/>
                <a:ahLst/>
                <a:cxnLst>
                  <a:cxn ang="0">
                    <a:pos x="54" y="90"/>
                  </a:cxn>
                  <a:cxn ang="0">
                    <a:pos x="48" y="126"/>
                  </a:cxn>
                  <a:cxn ang="0">
                    <a:pos x="24" y="156"/>
                  </a:cxn>
                  <a:cxn ang="0">
                    <a:pos x="30" y="156"/>
                  </a:cxn>
                  <a:cxn ang="0">
                    <a:pos x="54" y="126"/>
                  </a:cxn>
                  <a:cxn ang="0">
                    <a:pos x="60" y="90"/>
                  </a:cxn>
                  <a:cxn ang="0">
                    <a:pos x="54" y="66"/>
                  </a:cxn>
                  <a:cxn ang="0">
                    <a:pos x="48" y="42"/>
                  </a:cxn>
                  <a:cxn ang="0">
                    <a:pos x="30" y="18"/>
                  </a:cxn>
                  <a:cxn ang="0">
                    <a:pos x="6" y="0"/>
                  </a:cxn>
                  <a:cxn ang="0">
                    <a:pos x="0" y="6"/>
                  </a:cxn>
                  <a:cxn ang="0">
                    <a:pos x="24" y="24"/>
                  </a:cxn>
                  <a:cxn ang="0">
                    <a:pos x="42" y="42"/>
                  </a:cxn>
                  <a:cxn ang="0">
                    <a:pos x="48" y="66"/>
                  </a:cxn>
                  <a:cxn ang="0">
                    <a:pos x="54" y="90"/>
                  </a:cxn>
                  <a:cxn ang="0">
                    <a:pos x="54" y="90"/>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lnTo>
                      <a:pt x="54" y="90"/>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en-US"/>
              </a:p>
            </p:txBody>
          </p:sp>
          <p:sp>
            <p:nvSpPr>
              <p:cNvPr id="13" name="Freeform 57"/>
              <p:cNvSpPr>
                <a:spLocks/>
              </p:cNvSpPr>
              <p:nvPr/>
            </p:nvSpPr>
            <p:spPr bwMode="hidden">
              <a:xfrm>
                <a:off x="5375" y="3246"/>
                <a:ext cx="192" cy="18"/>
              </a:xfrm>
              <a:custGeom>
                <a:avLst/>
                <a:gdLst/>
                <a:ahLst/>
                <a:cxnLst>
                  <a:cxn ang="0">
                    <a:pos x="114" y="12"/>
                  </a:cxn>
                  <a:cxn ang="0">
                    <a:pos x="72" y="6"/>
                  </a:cxn>
                  <a:cxn ang="0">
                    <a:pos x="30" y="0"/>
                  </a:cxn>
                  <a:cxn ang="0">
                    <a:pos x="0" y="0"/>
                  </a:cxn>
                  <a:cxn ang="0">
                    <a:pos x="54" y="12"/>
                  </a:cxn>
                  <a:cxn ang="0">
                    <a:pos x="114" y="18"/>
                  </a:cxn>
                  <a:cxn ang="0">
                    <a:pos x="156" y="18"/>
                  </a:cxn>
                  <a:cxn ang="0">
                    <a:pos x="192" y="12"/>
                  </a:cxn>
                  <a:cxn ang="0">
                    <a:pos x="186" y="0"/>
                  </a:cxn>
                  <a:cxn ang="0">
                    <a:pos x="150" y="6"/>
                  </a:cxn>
                  <a:cxn ang="0">
                    <a:pos x="114" y="12"/>
                  </a:cxn>
                  <a:cxn ang="0">
                    <a:pos x="114" y="12"/>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lnTo>
                      <a:pt x="114" y="12"/>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en-US"/>
              </a:p>
            </p:txBody>
          </p:sp>
          <p:sp>
            <p:nvSpPr>
              <p:cNvPr id="14" name="Freeform 58"/>
              <p:cNvSpPr>
                <a:spLocks/>
              </p:cNvSpPr>
              <p:nvPr/>
            </p:nvSpPr>
            <p:spPr bwMode="hidden">
              <a:xfrm>
                <a:off x="5304" y="3042"/>
                <a:ext cx="161" cy="190"/>
              </a:xfrm>
              <a:custGeom>
                <a:avLst/>
                <a:gdLst/>
                <a:ahLst/>
                <a:cxnLst>
                  <a:cxn ang="0">
                    <a:pos x="11" y="114"/>
                  </a:cxn>
                  <a:cxn ang="0">
                    <a:pos x="17" y="96"/>
                  </a:cxn>
                  <a:cxn ang="0">
                    <a:pos x="23" y="78"/>
                  </a:cxn>
                  <a:cxn ang="0">
                    <a:pos x="53" y="42"/>
                  </a:cxn>
                  <a:cxn ang="0">
                    <a:pos x="101" y="18"/>
                  </a:cxn>
                  <a:cxn ang="0">
                    <a:pos x="155" y="6"/>
                  </a:cxn>
                  <a:cxn ang="0">
                    <a:pos x="161" y="0"/>
                  </a:cxn>
                  <a:cxn ang="0">
                    <a:pos x="95" y="12"/>
                  </a:cxn>
                  <a:cxn ang="0">
                    <a:pos x="47" y="36"/>
                  </a:cxn>
                  <a:cxn ang="0">
                    <a:pos x="11" y="72"/>
                  </a:cxn>
                  <a:cxn ang="0">
                    <a:pos x="5" y="90"/>
                  </a:cxn>
                  <a:cxn ang="0">
                    <a:pos x="0" y="114"/>
                  </a:cxn>
                  <a:cxn ang="0">
                    <a:pos x="11" y="150"/>
                  </a:cxn>
                  <a:cxn ang="0">
                    <a:pos x="23" y="168"/>
                  </a:cxn>
                  <a:cxn ang="0">
                    <a:pos x="41" y="186"/>
                  </a:cxn>
                  <a:cxn ang="0">
                    <a:pos x="65" y="186"/>
                  </a:cxn>
                  <a:cxn ang="0">
                    <a:pos x="41" y="168"/>
                  </a:cxn>
                  <a:cxn ang="0">
                    <a:pos x="23" y="150"/>
                  </a:cxn>
                  <a:cxn ang="0">
                    <a:pos x="17" y="132"/>
                  </a:cxn>
                  <a:cxn ang="0">
                    <a:pos x="11" y="114"/>
                  </a:cxn>
                  <a:cxn ang="0">
                    <a:pos x="11" y="114"/>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lnTo>
                      <a:pt x="11" y="114"/>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en-US"/>
              </a:p>
            </p:txBody>
          </p:sp>
          <p:sp>
            <p:nvSpPr>
              <p:cNvPr id="15" name="Freeform 59"/>
              <p:cNvSpPr>
                <a:spLocks/>
              </p:cNvSpPr>
              <p:nvPr/>
            </p:nvSpPr>
            <p:spPr bwMode="hidden">
              <a:xfrm>
                <a:off x="5489" y="3042"/>
                <a:ext cx="186" cy="210"/>
              </a:xfrm>
              <a:custGeom>
                <a:avLst/>
                <a:gdLst/>
                <a:ahLst/>
                <a:cxnLst>
                  <a:cxn ang="0">
                    <a:pos x="0" y="6"/>
                  </a:cxn>
                  <a:cxn ang="0">
                    <a:pos x="66" y="12"/>
                  </a:cxn>
                  <a:cxn ang="0">
                    <a:pos x="119" y="36"/>
                  </a:cxn>
                  <a:cxn ang="0">
                    <a:pos x="155" y="72"/>
                  </a:cxn>
                  <a:cxn ang="0">
                    <a:pos x="161" y="90"/>
                  </a:cxn>
                  <a:cxn ang="0">
                    <a:pos x="167" y="114"/>
                  </a:cxn>
                  <a:cxn ang="0">
                    <a:pos x="161" y="138"/>
                  </a:cxn>
                  <a:cxn ang="0">
                    <a:pos x="149" y="162"/>
                  </a:cxn>
                  <a:cxn ang="0">
                    <a:pos x="119" y="180"/>
                  </a:cxn>
                  <a:cxn ang="0">
                    <a:pos x="90" y="198"/>
                  </a:cxn>
                  <a:cxn ang="0">
                    <a:pos x="96" y="210"/>
                  </a:cxn>
                  <a:cxn ang="0">
                    <a:pos x="131" y="192"/>
                  </a:cxn>
                  <a:cxn ang="0">
                    <a:pos x="161" y="168"/>
                  </a:cxn>
                  <a:cxn ang="0">
                    <a:pos x="179" y="144"/>
                  </a:cxn>
                  <a:cxn ang="0">
                    <a:pos x="185" y="114"/>
                  </a:cxn>
                  <a:cxn ang="0">
                    <a:pos x="179" y="90"/>
                  </a:cxn>
                  <a:cxn ang="0">
                    <a:pos x="173" y="66"/>
                  </a:cxn>
                  <a:cxn ang="0">
                    <a:pos x="155" y="48"/>
                  </a:cxn>
                  <a:cxn ang="0">
                    <a:pos x="131" y="30"/>
                  </a:cxn>
                  <a:cxn ang="0">
                    <a:pos x="72" y="6"/>
                  </a:cxn>
                  <a:cxn ang="0">
                    <a:pos x="0" y="0"/>
                  </a:cxn>
                  <a:cxn ang="0">
                    <a:pos x="0" y="6"/>
                  </a:cxn>
                  <a:cxn ang="0">
                    <a:pos x="0" y="6"/>
                  </a:cxn>
                  <a:cxn ang="0">
                    <a:pos x="0" y="6"/>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lnTo>
                      <a:pt x="0" y="6"/>
                    </a:lnTo>
                    <a:lnTo>
                      <a:pt x="0" y="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en-US"/>
              </a:p>
            </p:txBody>
          </p:sp>
          <p:sp>
            <p:nvSpPr>
              <p:cNvPr id="16" name="Freeform 60"/>
              <p:cNvSpPr>
                <a:spLocks noEditPoints="1"/>
              </p:cNvSpPr>
              <p:nvPr/>
            </p:nvSpPr>
            <p:spPr bwMode="hidden">
              <a:xfrm>
                <a:off x="5345" y="3058"/>
                <a:ext cx="300" cy="190"/>
              </a:xfrm>
              <a:custGeom>
                <a:avLst/>
                <a:gdLst/>
                <a:ahLst/>
                <a:cxnLst>
                  <a:cxn ang="0">
                    <a:pos x="150" y="0"/>
                  </a:cxn>
                  <a:cxn ang="0">
                    <a:pos x="90" y="6"/>
                  </a:cxn>
                  <a:cxn ang="0">
                    <a:pos x="42" y="30"/>
                  </a:cxn>
                  <a:cxn ang="0">
                    <a:pos x="12" y="54"/>
                  </a:cxn>
                  <a:cxn ang="0">
                    <a:pos x="6" y="72"/>
                  </a:cxn>
                  <a:cxn ang="0">
                    <a:pos x="0" y="90"/>
                  </a:cxn>
                  <a:cxn ang="0">
                    <a:pos x="6" y="108"/>
                  </a:cxn>
                  <a:cxn ang="0">
                    <a:pos x="12" y="126"/>
                  </a:cxn>
                  <a:cxn ang="0">
                    <a:pos x="42" y="156"/>
                  </a:cxn>
                  <a:cxn ang="0">
                    <a:pos x="90" y="180"/>
                  </a:cxn>
                  <a:cxn ang="0">
                    <a:pos x="150" y="186"/>
                  </a:cxn>
                  <a:cxn ang="0">
                    <a:pos x="209" y="180"/>
                  </a:cxn>
                  <a:cxn ang="0">
                    <a:pos x="257" y="156"/>
                  </a:cxn>
                  <a:cxn ang="0">
                    <a:pos x="287" y="126"/>
                  </a:cxn>
                  <a:cxn ang="0">
                    <a:pos x="299" y="108"/>
                  </a:cxn>
                  <a:cxn ang="0">
                    <a:pos x="299" y="90"/>
                  </a:cxn>
                  <a:cxn ang="0">
                    <a:pos x="299" y="72"/>
                  </a:cxn>
                  <a:cxn ang="0">
                    <a:pos x="287" y="54"/>
                  </a:cxn>
                  <a:cxn ang="0">
                    <a:pos x="257" y="30"/>
                  </a:cxn>
                  <a:cxn ang="0">
                    <a:pos x="209" y="6"/>
                  </a:cxn>
                  <a:cxn ang="0">
                    <a:pos x="150" y="0"/>
                  </a:cxn>
                  <a:cxn ang="0">
                    <a:pos x="150" y="0"/>
                  </a:cxn>
                  <a:cxn ang="0">
                    <a:pos x="150" y="180"/>
                  </a:cxn>
                  <a:cxn ang="0">
                    <a:pos x="96" y="174"/>
                  </a:cxn>
                  <a:cxn ang="0">
                    <a:pos x="48" y="156"/>
                  </a:cxn>
                  <a:cxn ang="0">
                    <a:pos x="18" y="126"/>
                  </a:cxn>
                  <a:cxn ang="0">
                    <a:pos x="12" y="108"/>
                  </a:cxn>
                  <a:cxn ang="0">
                    <a:pos x="6" y="90"/>
                  </a:cxn>
                  <a:cxn ang="0">
                    <a:pos x="12" y="72"/>
                  </a:cxn>
                  <a:cxn ang="0">
                    <a:pos x="18" y="54"/>
                  </a:cxn>
                  <a:cxn ang="0">
                    <a:pos x="48" y="30"/>
                  </a:cxn>
                  <a:cxn ang="0">
                    <a:pos x="96" y="12"/>
                  </a:cxn>
                  <a:cxn ang="0">
                    <a:pos x="150" y="6"/>
                  </a:cxn>
                  <a:cxn ang="0">
                    <a:pos x="203" y="12"/>
                  </a:cxn>
                  <a:cxn ang="0">
                    <a:pos x="251" y="30"/>
                  </a:cxn>
                  <a:cxn ang="0">
                    <a:pos x="281" y="54"/>
                  </a:cxn>
                  <a:cxn ang="0">
                    <a:pos x="293" y="72"/>
                  </a:cxn>
                  <a:cxn ang="0">
                    <a:pos x="293" y="90"/>
                  </a:cxn>
                  <a:cxn ang="0">
                    <a:pos x="293" y="108"/>
                  </a:cxn>
                  <a:cxn ang="0">
                    <a:pos x="281" y="126"/>
                  </a:cxn>
                  <a:cxn ang="0">
                    <a:pos x="251" y="156"/>
                  </a:cxn>
                  <a:cxn ang="0">
                    <a:pos x="203" y="174"/>
                  </a:cxn>
                  <a:cxn ang="0">
                    <a:pos x="150" y="180"/>
                  </a:cxn>
                  <a:cxn ang="0">
                    <a:pos x="150" y="180"/>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lnTo>
                      <a:pt x="150" y="180"/>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en-US"/>
              </a:p>
            </p:txBody>
          </p:sp>
          <p:grpSp>
            <p:nvGrpSpPr>
              <p:cNvPr id="17" name="Group 61"/>
              <p:cNvGrpSpPr>
                <a:grpSpLocks/>
              </p:cNvGrpSpPr>
              <p:nvPr/>
            </p:nvGrpSpPr>
            <p:grpSpPr bwMode="auto">
              <a:xfrm>
                <a:off x="5381" y="3085"/>
                <a:ext cx="227" cy="132"/>
                <a:chOff x="5381" y="3085"/>
                <a:chExt cx="227" cy="132"/>
              </a:xfrm>
            </p:grpSpPr>
            <p:sp>
              <p:nvSpPr>
                <p:cNvPr id="18" name="Oval 62"/>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w="9525">
                  <a:noFill/>
                  <a:round/>
                  <a:headEnd/>
                  <a:tailEnd/>
                </a:ln>
                <a:effectLst/>
              </p:spPr>
              <p:txBody>
                <a:bodyPr/>
                <a:lstStyle/>
                <a:p>
                  <a:pPr>
                    <a:defRPr/>
                  </a:pPr>
                  <a:endParaRPr lang="en-US"/>
                </a:p>
              </p:txBody>
            </p:sp>
            <p:sp>
              <p:nvSpPr>
                <p:cNvPr id="19" name="Oval 63"/>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w="9525">
                  <a:noFill/>
                  <a:round/>
                  <a:headEnd/>
                  <a:tailEnd/>
                </a:ln>
                <a:effectLst/>
              </p:spPr>
              <p:txBody>
                <a:bodyPr/>
                <a:lstStyle/>
                <a:p>
                  <a:pPr>
                    <a:defRPr/>
                  </a:pPr>
                  <a:endParaRPr lang="en-US"/>
                </a:p>
              </p:txBody>
            </p:sp>
            <p:sp>
              <p:nvSpPr>
                <p:cNvPr id="20" name="Oval 64"/>
                <p:cNvSpPr>
                  <a:spLocks noChangeArrowheads="1"/>
                </p:cNvSpPr>
                <p:nvPr userDrawn="1"/>
              </p:nvSpPr>
              <p:spPr bwMode="hidden">
                <a:xfrm>
                  <a:off x="5431" y="3108"/>
                  <a:ext cx="125" cy="82"/>
                </a:xfrm>
                <a:prstGeom prst="ellipse">
                  <a:avLst/>
                </a:prstGeom>
                <a:gradFill rotWithShape="0">
                  <a:gsLst>
                    <a:gs pos="0">
                      <a:schemeClr val="bg1"/>
                    </a:gs>
                    <a:gs pos="100000">
                      <a:schemeClr val="accent2"/>
                    </a:gs>
                  </a:gsLst>
                  <a:lin ang="5400000" scaled="1"/>
                </a:gradFill>
                <a:ln w="9525">
                  <a:noFill/>
                  <a:round/>
                  <a:headEnd/>
                  <a:tailEnd/>
                </a:ln>
                <a:effectLst/>
              </p:spPr>
              <p:txBody>
                <a:bodyPr/>
                <a:lstStyle/>
                <a:p>
                  <a:pPr>
                    <a:defRPr/>
                  </a:pPr>
                  <a:endParaRPr lang="en-US"/>
                </a:p>
              </p:txBody>
            </p:sp>
            <p:sp>
              <p:nvSpPr>
                <p:cNvPr id="21" name="Oval 65"/>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w="9525">
                  <a:noFill/>
                  <a:round/>
                  <a:headEnd/>
                  <a:tailEnd/>
                </a:ln>
                <a:effectLst/>
              </p:spPr>
              <p:txBody>
                <a:bodyPr/>
                <a:lstStyle/>
                <a:p>
                  <a:pPr>
                    <a:defRPr/>
                  </a:pPr>
                  <a:endParaRPr lang="en-US"/>
                </a:p>
              </p:txBody>
            </p:sp>
          </p:grpSp>
        </p:grpSp>
      </p:grpSp>
      <p:sp>
        <p:nvSpPr>
          <p:cNvPr id="8258" name="Rectangle 66"/>
          <p:cNvSpPr>
            <a:spLocks noGrp="1" noChangeArrowheads="1"/>
          </p:cNvSpPr>
          <p:nvPr>
            <p:ph type="ctrTitle" sz="quarter"/>
          </p:nvPr>
        </p:nvSpPr>
        <p:spPr>
          <a:xfrm>
            <a:off x="874874" y="1785899"/>
            <a:ext cx="9915208" cy="1832808"/>
          </a:xfrm>
        </p:spPr>
        <p:txBody>
          <a:bodyPr anchor="b"/>
          <a:lstStyle>
            <a:lvl1pPr>
              <a:defRPr sz="5000"/>
            </a:lvl1pPr>
          </a:lstStyle>
          <a:p>
            <a:r>
              <a:rPr lang="en-US"/>
              <a:t>Click to edit Master title style</a:t>
            </a:r>
          </a:p>
        </p:txBody>
      </p:sp>
      <p:sp>
        <p:nvSpPr>
          <p:cNvPr id="8259" name="Rectangle 67"/>
          <p:cNvSpPr>
            <a:spLocks noGrp="1" noChangeArrowheads="1"/>
          </p:cNvSpPr>
          <p:nvPr>
            <p:ph type="subTitle" sz="quarter" idx="1"/>
          </p:nvPr>
        </p:nvSpPr>
        <p:spPr>
          <a:xfrm>
            <a:off x="1749743" y="4101203"/>
            <a:ext cx="8165466" cy="1849561"/>
          </a:xfrm>
        </p:spPr>
        <p:txBody>
          <a:bodyPr/>
          <a:lstStyle>
            <a:lvl1pPr marL="0" indent="0" algn="ctr">
              <a:buFont typeface="Wingdings" pitchFamily="2" charset="2"/>
              <a:buNone/>
              <a:defRPr/>
            </a:lvl1pPr>
          </a:lstStyle>
          <a:p>
            <a:r>
              <a:rPr lang="en-US"/>
              <a:t>Click to edit Master subtitle style</a:t>
            </a:r>
          </a:p>
        </p:txBody>
      </p:sp>
      <p:sp>
        <p:nvSpPr>
          <p:cNvPr id="68" name="Rectangle 68"/>
          <p:cNvSpPr>
            <a:spLocks noGrp="1" noChangeArrowheads="1"/>
          </p:cNvSpPr>
          <p:nvPr>
            <p:ph type="dt" sz="quarter" idx="10"/>
          </p:nvPr>
        </p:nvSpPr>
        <p:spPr>
          <a:xfrm>
            <a:off x="583091" y="6594405"/>
            <a:ext cx="2721614" cy="481863"/>
          </a:xfrm>
        </p:spPr>
        <p:txBody>
          <a:bodyPr/>
          <a:lstStyle>
            <a:lvl1pPr>
              <a:defRPr/>
            </a:lvl1pPr>
          </a:lstStyle>
          <a:p>
            <a:pPr>
              <a:defRPr/>
            </a:pPr>
            <a:endParaRPr lang="en-US"/>
          </a:p>
        </p:txBody>
      </p:sp>
      <p:sp>
        <p:nvSpPr>
          <p:cNvPr id="69" name="Rectangle 69"/>
          <p:cNvSpPr>
            <a:spLocks noGrp="1" noChangeArrowheads="1"/>
          </p:cNvSpPr>
          <p:nvPr>
            <p:ph type="ftr" sz="quarter" idx="11"/>
          </p:nvPr>
        </p:nvSpPr>
        <p:spPr>
          <a:xfrm>
            <a:off x="3986282" y="6594405"/>
            <a:ext cx="3692389" cy="481863"/>
          </a:xfrm>
        </p:spPr>
        <p:txBody>
          <a:bodyPr/>
          <a:lstStyle>
            <a:lvl1pPr>
              <a:defRPr/>
            </a:lvl1pPr>
          </a:lstStyle>
          <a:p>
            <a:pPr>
              <a:defRPr/>
            </a:pPr>
            <a:r>
              <a:rPr lang="en-US" smtClean="0"/>
              <a:t>Passive &amp; Active Filters 2016-17</a:t>
            </a:r>
            <a:endParaRPr lang="en-US"/>
          </a:p>
        </p:txBody>
      </p:sp>
      <p:sp>
        <p:nvSpPr>
          <p:cNvPr id="70" name="Rectangle 70"/>
          <p:cNvSpPr>
            <a:spLocks noGrp="1" noChangeArrowheads="1"/>
          </p:cNvSpPr>
          <p:nvPr>
            <p:ph type="sldNum" sz="quarter" idx="12"/>
          </p:nvPr>
        </p:nvSpPr>
        <p:spPr>
          <a:xfrm>
            <a:off x="8360248" y="6594405"/>
            <a:ext cx="2721614" cy="481863"/>
          </a:xfrm>
        </p:spPr>
        <p:txBody>
          <a:bodyPr/>
          <a:lstStyle>
            <a:lvl1pPr>
              <a:defRPr/>
            </a:lvl1pPr>
          </a:lstStyle>
          <a:p>
            <a:pPr>
              <a:defRPr/>
            </a:pPr>
            <a:fld id="{18F13BC0-F0AB-4317-BFC2-51CD14925F63}"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9"/>
          <p:cNvSpPr>
            <a:spLocks noGrp="1" noChangeArrowheads="1"/>
          </p:cNvSpPr>
          <p:nvPr>
            <p:ph type="dt" sz="half" idx="10"/>
          </p:nvPr>
        </p:nvSpPr>
        <p:spPr/>
        <p:txBody>
          <a:bodyPr/>
          <a:lstStyle>
            <a:lvl1pPr>
              <a:defRPr/>
            </a:lvl1pPr>
          </a:lstStyle>
          <a:p>
            <a:pPr>
              <a:defRPr/>
            </a:pPr>
            <a:endParaRPr lang="en-US"/>
          </a:p>
        </p:txBody>
      </p:sp>
      <p:sp>
        <p:nvSpPr>
          <p:cNvPr id="5" name="Rectangle 70"/>
          <p:cNvSpPr>
            <a:spLocks noGrp="1" noChangeArrowheads="1"/>
          </p:cNvSpPr>
          <p:nvPr>
            <p:ph type="ftr" sz="quarter" idx="11"/>
          </p:nvPr>
        </p:nvSpPr>
        <p:spPr/>
        <p:txBody>
          <a:bodyPr/>
          <a:lstStyle>
            <a:lvl1pPr>
              <a:defRPr/>
            </a:lvl1pPr>
          </a:lstStyle>
          <a:p>
            <a:pPr>
              <a:defRPr/>
            </a:pPr>
            <a:r>
              <a:rPr lang="en-US" smtClean="0"/>
              <a:t>Passive &amp; Active Filters 2016-17</a:t>
            </a:r>
            <a:endParaRPr lang="en-US"/>
          </a:p>
        </p:txBody>
      </p:sp>
      <p:sp>
        <p:nvSpPr>
          <p:cNvPr id="6" name="Rectangle 71"/>
          <p:cNvSpPr>
            <a:spLocks noGrp="1" noChangeArrowheads="1"/>
          </p:cNvSpPr>
          <p:nvPr>
            <p:ph type="sldNum" sz="quarter" idx="12"/>
          </p:nvPr>
        </p:nvSpPr>
        <p:spPr/>
        <p:txBody>
          <a:bodyPr/>
          <a:lstStyle>
            <a:lvl1pPr>
              <a:defRPr/>
            </a:lvl1pPr>
          </a:lstStyle>
          <a:p>
            <a:pPr>
              <a:defRPr/>
            </a:pPr>
            <a:fld id="{E678210C-CA83-4E5C-8F9C-A2603B5F64A9}"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21453" y="4650714"/>
            <a:ext cx="9915208" cy="1437431"/>
          </a:xfrm>
        </p:spPr>
        <p:txBody>
          <a:bodyPr anchor="t"/>
          <a:lstStyle>
            <a:lvl1pPr algn="l">
              <a:defRPr sz="4500" b="1" cap="all"/>
            </a:lvl1pPr>
          </a:lstStyle>
          <a:p>
            <a:r>
              <a:rPr lang="en-US" smtClean="0"/>
              <a:t>Click to edit Master title style</a:t>
            </a:r>
            <a:endParaRPr lang="en-US"/>
          </a:p>
        </p:txBody>
      </p:sp>
      <p:sp>
        <p:nvSpPr>
          <p:cNvPr id="3" name="Text Placeholder 2"/>
          <p:cNvSpPr>
            <a:spLocks noGrp="1"/>
          </p:cNvSpPr>
          <p:nvPr>
            <p:ph type="body" idx="1"/>
          </p:nvPr>
        </p:nvSpPr>
        <p:spPr>
          <a:xfrm>
            <a:off x="921453" y="3067530"/>
            <a:ext cx="9915208" cy="1583183"/>
          </a:xfrm>
        </p:spPr>
        <p:txBody>
          <a:bodyPr anchor="b"/>
          <a:lstStyle>
            <a:lvl1pPr marL="0" indent="0">
              <a:buNone/>
              <a:defRPr sz="2300"/>
            </a:lvl1pPr>
            <a:lvl2pPr marL="518419" indent="0">
              <a:buNone/>
              <a:defRPr sz="2000"/>
            </a:lvl2pPr>
            <a:lvl3pPr marL="1036838" indent="0">
              <a:buNone/>
              <a:defRPr sz="1800"/>
            </a:lvl3pPr>
            <a:lvl4pPr marL="1555257" indent="0">
              <a:buNone/>
              <a:defRPr sz="1600"/>
            </a:lvl4pPr>
            <a:lvl5pPr marL="2073676" indent="0">
              <a:buNone/>
              <a:defRPr sz="1600"/>
            </a:lvl5pPr>
            <a:lvl6pPr marL="2592095" indent="0">
              <a:buNone/>
              <a:defRPr sz="1600"/>
            </a:lvl6pPr>
            <a:lvl7pPr marL="3110514" indent="0">
              <a:buNone/>
              <a:defRPr sz="1600"/>
            </a:lvl7pPr>
            <a:lvl8pPr marL="3628934" indent="0">
              <a:buNone/>
              <a:defRPr sz="1600"/>
            </a:lvl8pPr>
            <a:lvl9pPr marL="4147353" indent="0">
              <a:buNone/>
              <a:defRPr sz="1600"/>
            </a:lvl9pPr>
          </a:lstStyle>
          <a:p>
            <a:pPr lvl="0"/>
            <a:r>
              <a:rPr lang="en-US" smtClean="0"/>
              <a:t>Click to edit Master text styles</a:t>
            </a:r>
          </a:p>
        </p:txBody>
      </p:sp>
      <p:sp>
        <p:nvSpPr>
          <p:cNvPr id="4" name="Rectangle 69"/>
          <p:cNvSpPr>
            <a:spLocks noGrp="1" noChangeArrowheads="1"/>
          </p:cNvSpPr>
          <p:nvPr>
            <p:ph type="dt" sz="half" idx="10"/>
          </p:nvPr>
        </p:nvSpPr>
        <p:spPr/>
        <p:txBody>
          <a:bodyPr/>
          <a:lstStyle>
            <a:lvl1pPr>
              <a:defRPr/>
            </a:lvl1pPr>
          </a:lstStyle>
          <a:p>
            <a:pPr>
              <a:defRPr/>
            </a:pPr>
            <a:endParaRPr lang="en-US"/>
          </a:p>
        </p:txBody>
      </p:sp>
      <p:sp>
        <p:nvSpPr>
          <p:cNvPr id="5" name="Rectangle 70"/>
          <p:cNvSpPr>
            <a:spLocks noGrp="1" noChangeArrowheads="1"/>
          </p:cNvSpPr>
          <p:nvPr>
            <p:ph type="ftr" sz="quarter" idx="11"/>
          </p:nvPr>
        </p:nvSpPr>
        <p:spPr/>
        <p:txBody>
          <a:bodyPr/>
          <a:lstStyle>
            <a:lvl1pPr>
              <a:defRPr/>
            </a:lvl1pPr>
          </a:lstStyle>
          <a:p>
            <a:pPr>
              <a:defRPr/>
            </a:pPr>
            <a:r>
              <a:rPr lang="en-US" smtClean="0"/>
              <a:t>Passive &amp; Active Filters 2016-17</a:t>
            </a:r>
            <a:endParaRPr lang="en-US"/>
          </a:p>
        </p:txBody>
      </p:sp>
      <p:sp>
        <p:nvSpPr>
          <p:cNvPr id="6" name="Rectangle 71"/>
          <p:cNvSpPr>
            <a:spLocks noGrp="1" noChangeArrowheads="1"/>
          </p:cNvSpPr>
          <p:nvPr>
            <p:ph type="sldNum" sz="quarter" idx="12"/>
          </p:nvPr>
        </p:nvSpPr>
        <p:spPr/>
        <p:txBody>
          <a:bodyPr/>
          <a:lstStyle>
            <a:lvl1pPr>
              <a:defRPr/>
            </a:lvl1pPr>
          </a:lstStyle>
          <a:p>
            <a:pPr>
              <a:defRPr/>
            </a:pPr>
            <a:fld id="{1DFF5E87-AF3A-4561-98CC-C6E89277C7DC}"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13134" y="1718889"/>
            <a:ext cx="5152020" cy="4776358"/>
          </a:xfrm>
        </p:spPr>
        <p:txBody>
          <a:bodyPr/>
          <a:lstStyle>
            <a:lvl1pPr>
              <a:defRPr sz="3200"/>
            </a:lvl1pPr>
            <a:lvl2pPr>
              <a:defRPr sz="2700"/>
            </a:lvl2pPr>
            <a:lvl3pPr>
              <a:defRPr sz="23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759569" y="1718889"/>
            <a:ext cx="5152020" cy="4776358"/>
          </a:xfrm>
        </p:spPr>
        <p:txBody>
          <a:bodyPr/>
          <a:lstStyle>
            <a:lvl1pPr>
              <a:defRPr sz="3200"/>
            </a:lvl1pPr>
            <a:lvl2pPr>
              <a:defRPr sz="2700"/>
            </a:lvl2pPr>
            <a:lvl3pPr>
              <a:defRPr sz="23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9"/>
          <p:cNvSpPr>
            <a:spLocks noGrp="1" noChangeArrowheads="1"/>
          </p:cNvSpPr>
          <p:nvPr>
            <p:ph type="dt" sz="half" idx="10"/>
          </p:nvPr>
        </p:nvSpPr>
        <p:spPr/>
        <p:txBody>
          <a:bodyPr/>
          <a:lstStyle>
            <a:lvl1pPr>
              <a:defRPr/>
            </a:lvl1pPr>
          </a:lstStyle>
          <a:p>
            <a:pPr>
              <a:defRPr/>
            </a:pPr>
            <a:endParaRPr lang="en-US"/>
          </a:p>
        </p:txBody>
      </p:sp>
      <p:sp>
        <p:nvSpPr>
          <p:cNvPr id="6" name="Rectangle 70"/>
          <p:cNvSpPr>
            <a:spLocks noGrp="1" noChangeArrowheads="1"/>
          </p:cNvSpPr>
          <p:nvPr>
            <p:ph type="ftr" sz="quarter" idx="11"/>
          </p:nvPr>
        </p:nvSpPr>
        <p:spPr/>
        <p:txBody>
          <a:bodyPr/>
          <a:lstStyle>
            <a:lvl1pPr>
              <a:defRPr/>
            </a:lvl1pPr>
          </a:lstStyle>
          <a:p>
            <a:pPr>
              <a:defRPr/>
            </a:pPr>
            <a:r>
              <a:rPr lang="en-US" smtClean="0"/>
              <a:t>Passive &amp; Active Filters 2016-17</a:t>
            </a:r>
            <a:endParaRPr lang="en-US"/>
          </a:p>
        </p:txBody>
      </p:sp>
      <p:sp>
        <p:nvSpPr>
          <p:cNvPr id="7" name="Rectangle 71"/>
          <p:cNvSpPr>
            <a:spLocks noGrp="1" noChangeArrowheads="1"/>
          </p:cNvSpPr>
          <p:nvPr>
            <p:ph type="sldNum" sz="quarter" idx="12"/>
          </p:nvPr>
        </p:nvSpPr>
        <p:spPr/>
        <p:txBody>
          <a:bodyPr/>
          <a:lstStyle>
            <a:lvl1pPr>
              <a:defRPr/>
            </a:lvl1pPr>
          </a:lstStyle>
          <a:p>
            <a:pPr>
              <a:defRPr/>
            </a:pPr>
            <a:fld id="{309D97F0-AE85-443E-A1D3-AC052B266F25}"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83252" y="289835"/>
            <a:ext cx="10498455" cy="1206235"/>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583251" y="1620043"/>
            <a:ext cx="5154045" cy="675156"/>
          </a:xfrm>
        </p:spPr>
        <p:txBody>
          <a:bodyPr anchor="b"/>
          <a:lstStyle>
            <a:lvl1pPr marL="0" indent="0">
              <a:buNone/>
              <a:defRPr sz="2700" b="1"/>
            </a:lvl1pPr>
            <a:lvl2pPr marL="518419" indent="0">
              <a:buNone/>
              <a:defRPr sz="2300" b="1"/>
            </a:lvl2pPr>
            <a:lvl3pPr marL="1036838" indent="0">
              <a:buNone/>
              <a:defRPr sz="2000" b="1"/>
            </a:lvl3pPr>
            <a:lvl4pPr marL="1555257" indent="0">
              <a:buNone/>
              <a:defRPr sz="1800" b="1"/>
            </a:lvl4pPr>
            <a:lvl5pPr marL="2073676" indent="0">
              <a:buNone/>
              <a:defRPr sz="1800" b="1"/>
            </a:lvl5pPr>
            <a:lvl6pPr marL="2592095" indent="0">
              <a:buNone/>
              <a:defRPr sz="1800" b="1"/>
            </a:lvl6pPr>
            <a:lvl7pPr marL="3110514" indent="0">
              <a:buNone/>
              <a:defRPr sz="1800" b="1"/>
            </a:lvl7pPr>
            <a:lvl8pPr marL="3628934" indent="0">
              <a:buNone/>
              <a:defRPr sz="1800" b="1"/>
            </a:lvl8pPr>
            <a:lvl9pPr marL="4147353" indent="0">
              <a:buNone/>
              <a:defRPr sz="1800" b="1"/>
            </a:lvl9pPr>
          </a:lstStyle>
          <a:p>
            <a:pPr lvl="0"/>
            <a:r>
              <a:rPr lang="en-US" smtClean="0"/>
              <a:t>Click to edit Master text styles</a:t>
            </a:r>
          </a:p>
        </p:txBody>
      </p:sp>
      <p:sp>
        <p:nvSpPr>
          <p:cNvPr id="4" name="Content Placeholder 3"/>
          <p:cNvSpPr>
            <a:spLocks noGrp="1"/>
          </p:cNvSpPr>
          <p:nvPr>
            <p:ph sz="half" idx="2"/>
          </p:nvPr>
        </p:nvSpPr>
        <p:spPr>
          <a:xfrm>
            <a:off x="583251" y="2295202"/>
            <a:ext cx="5154045" cy="4169889"/>
          </a:xfrm>
        </p:spPr>
        <p:txBody>
          <a:bodyPr/>
          <a:lstStyle>
            <a:lvl1pPr>
              <a:defRPr sz="2700"/>
            </a:lvl1pPr>
            <a:lvl2pPr>
              <a:defRPr sz="23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925634" y="1620043"/>
            <a:ext cx="5156070" cy="675156"/>
          </a:xfrm>
        </p:spPr>
        <p:txBody>
          <a:bodyPr anchor="b"/>
          <a:lstStyle>
            <a:lvl1pPr marL="0" indent="0">
              <a:buNone/>
              <a:defRPr sz="2700" b="1"/>
            </a:lvl1pPr>
            <a:lvl2pPr marL="518419" indent="0">
              <a:buNone/>
              <a:defRPr sz="2300" b="1"/>
            </a:lvl2pPr>
            <a:lvl3pPr marL="1036838" indent="0">
              <a:buNone/>
              <a:defRPr sz="2000" b="1"/>
            </a:lvl3pPr>
            <a:lvl4pPr marL="1555257" indent="0">
              <a:buNone/>
              <a:defRPr sz="1800" b="1"/>
            </a:lvl4pPr>
            <a:lvl5pPr marL="2073676" indent="0">
              <a:buNone/>
              <a:defRPr sz="1800" b="1"/>
            </a:lvl5pPr>
            <a:lvl6pPr marL="2592095" indent="0">
              <a:buNone/>
              <a:defRPr sz="1800" b="1"/>
            </a:lvl6pPr>
            <a:lvl7pPr marL="3110514" indent="0">
              <a:buNone/>
              <a:defRPr sz="1800" b="1"/>
            </a:lvl7pPr>
            <a:lvl8pPr marL="3628934" indent="0">
              <a:buNone/>
              <a:defRPr sz="1800" b="1"/>
            </a:lvl8pPr>
            <a:lvl9pPr marL="4147353" indent="0">
              <a:buNone/>
              <a:defRPr sz="1800" b="1"/>
            </a:lvl9pPr>
          </a:lstStyle>
          <a:p>
            <a:pPr lvl="0"/>
            <a:r>
              <a:rPr lang="en-US" smtClean="0"/>
              <a:t>Click to edit Master text styles</a:t>
            </a:r>
          </a:p>
        </p:txBody>
      </p:sp>
      <p:sp>
        <p:nvSpPr>
          <p:cNvPr id="6" name="Content Placeholder 5"/>
          <p:cNvSpPr>
            <a:spLocks noGrp="1"/>
          </p:cNvSpPr>
          <p:nvPr>
            <p:ph sz="quarter" idx="4"/>
          </p:nvPr>
        </p:nvSpPr>
        <p:spPr>
          <a:xfrm>
            <a:off x="5925634" y="2295202"/>
            <a:ext cx="5156070" cy="4169889"/>
          </a:xfrm>
        </p:spPr>
        <p:txBody>
          <a:bodyPr/>
          <a:lstStyle>
            <a:lvl1pPr>
              <a:defRPr sz="2700"/>
            </a:lvl1pPr>
            <a:lvl2pPr>
              <a:defRPr sz="23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9"/>
          <p:cNvSpPr>
            <a:spLocks noGrp="1" noChangeArrowheads="1"/>
          </p:cNvSpPr>
          <p:nvPr>
            <p:ph type="dt" sz="half" idx="10"/>
          </p:nvPr>
        </p:nvSpPr>
        <p:spPr/>
        <p:txBody>
          <a:bodyPr/>
          <a:lstStyle>
            <a:lvl1pPr>
              <a:defRPr/>
            </a:lvl1pPr>
          </a:lstStyle>
          <a:p>
            <a:pPr>
              <a:defRPr/>
            </a:pPr>
            <a:endParaRPr lang="en-US"/>
          </a:p>
        </p:txBody>
      </p:sp>
      <p:sp>
        <p:nvSpPr>
          <p:cNvPr id="8" name="Rectangle 70"/>
          <p:cNvSpPr>
            <a:spLocks noGrp="1" noChangeArrowheads="1"/>
          </p:cNvSpPr>
          <p:nvPr>
            <p:ph type="ftr" sz="quarter" idx="11"/>
          </p:nvPr>
        </p:nvSpPr>
        <p:spPr/>
        <p:txBody>
          <a:bodyPr/>
          <a:lstStyle>
            <a:lvl1pPr>
              <a:defRPr/>
            </a:lvl1pPr>
          </a:lstStyle>
          <a:p>
            <a:pPr>
              <a:defRPr/>
            </a:pPr>
            <a:r>
              <a:rPr lang="en-US" smtClean="0"/>
              <a:t>Passive &amp; Active Filters 2016-17</a:t>
            </a:r>
            <a:endParaRPr lang="en-US"/>
          </a:p>
        </p:txBody>
      </p:sp>
      <p:sp>
        <p:nvSpPr>
          <p:cNvPr id="9" name="Rectangle 71"/>
          <p:cNvSpPr>
            <a:spLocks noGrp="1" noChangeArrowheads="1"/>
          </p:cNvSpPr>
          <p:nvPr>
            <p:ph type="sldNum" sz="quarter" idx="12"/>
          </p:nvPr>
        </p:nvSpPr>
        <p:spPr/>
        <p:txBody>
          <a:bodyPr/>
          <a:lstStyle>
            <a:lvl1pPr>
              <a:defRPr/>
            </a:lvl1pPr>
          </a:lstStyle>
          <a:p>
            <a:pPr>
              <a:defRPr/>
            </a:pPr>
            <a:fld id="{1C647F72-D9CB-4F5A-B2C6-32A0DE4D6288}"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FFFF00"/>
                </a:solidFill>
              </a:defRPr>
            </a:lvl1pPr>
          </a:lstStyle>
          <a:p>
            <a:r>
              <a:rPr lang="en-US" dirty="0" smtClean="0"/>
              <a:t>Click to edit Master title style</a:t>
            </a:r>
            <a:endParaRPr lang="en-US" dirty="0"/>
          </a:p>
        </p:txBody>
      </p:sp>
      <p:sp>
        <p:nvSpPr>
          <p:cNvPr id="3" name="Rectangle 69"/>
          <p:cNvSpPr>
            <a:spLocks noGrp="1" noChangeArrowheads="1"/>
          </p:cNvSpPr>
          <p:nvPr>
            <p:ph type="dt" sz="half" idx="10"/>
          </p:nvPr>
        </p:nvSpPr>
        <p:spPr/>
        <p:txBody>
          <a:bodyPr/>
          <a:lstStyle>
            <a:lvl1pPr>
              <a:defRPr/>
            </a:lvl1pPr>
          </a:lstStyle>
          <a:p>
            <a:pPr>
              <a:defRPr/>
            </a:pPr>
            <a:endParaRPr lang="en-US"/>
          </a:p>
        </p:txBody>
      </p:sp>
      <p:sp>
        <p:nvSpPr>
          <p:cNvPr id="4" name="Rectangle 70"/>
          <p:cNvSpPr>
            <a:spLocks noGrp="1" noChangeArrowheads="1"/>
          </p:cNvSpPr>
          <p:nvPr>
            <p:ph type="ftr" sz="quarter" idx="11"/>
          </p:nvPr>
        </p:nvSpPr>
        <p:spPr/>
        <p:txBody>
          <a:bodyPr/>
          <a:lstStyle>
            <a:lvl1pPr>
              <a:defRPr/>
            </a:lvl1pPr>
          </a:lstStyle>
          <a:p>
            <a:pPr>
              <a:defRPr/>
            </a:pPr>
            <a:r>
              <a:rPr lang="en-US" smtClean="0"/>
              <a:t>Passive &amp; Active Filters 2016-17</a:t>
            </a:r>
            <a:endParaRPr lang="en-US" dirty="0"/>
          </a:p>
        </p:txBody>
      </p:sp>
      <p:sp>
        <p:nvSpPr>
          <p:cNvPr id="5" name="Rectangle 71"/>
          <p:cNvSpPr>
            <a:spLocks noGrp="1" noChangeArrowheads="1"/>
          </p:cNvSpPr>
          <p:nvPr>
            <p:ph type="sldNum" sz="quarter" idx="12"/>
          </p:nvPr>
        </p:nvSpPr>
        <p:spPr/>
        <p:txBody>
          <a:bodyPr/>
          <a:lstStyle>
            <a:lvl1pPr>
              <a:defRPr/>
            </a:lvl1pPr>
          </a:lstStyle>
          <a:p>
            <a:pPr>
              <a:defRPr/>
            </a:pPr>
            <a:fld id="{A7BE8F09-DF3A-4F88-A900-593F126E6A03}"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69"/>
          <p:cNvSpPr>
            <a:spLocks noGrp="1" noChangeArrowheads="1"/>
          </p:cNvSpPr>
          <p:nvPr>
            <p:ph type="dt" sz="half" idx="10"/>
          </p:nvPr>
        </p:nvSpPr>
        <p:spPr/>
        <p:txBody>
          <a:bodyPr/>
          <a:lstStyle>
            <a:lvl1pPr>
              <a:defRPr/>
            </a:lvl1pPr>
          </a:lstStyle>
          <a:p>
            <a:pPr>
              <a:defRPr/>
            </a:pPr>
            <a:endParaRPr lang="en-US"/>
          </a:p>
        </p:txBody>
      </p:sp>
      <p:sp>
        <p:nvSpPr>
          <p:cNvPr id="3" name="Rectangle 70"/>
          <p:cNvSpPr>
            <a:spLocks noGrp="1" noChangeArrowheads="1"/>
          </p:cNvSpPr>
          <p:nvPr>
            <p:ph type="ftr" sz="quarter" idx="11"/>
          </p:nvPr>
        </p:nvSpPr>
        <p:spPr/>
        <p:txBody>
          <a:bodyPr/>
          <a:lstStyle>
            <a:lvl1pPr>
              <a:defRPr/>
            </a:lvl1pPr>
          </a:lstStyle>
          <a:p>
            <a:pPr>
              <a:defRPr/>
            </a:pPr>
            <a:r>
              <a:rPr lang="en-US" smtClean="0"/>
              <a:t>Passive &amp; Active Filters 2016-17</a:t>
            </a:r>
            <a:endParaRPr lang="en-US"/>
          </a:p>
        </p:txBody>
      </p:sp>
      <p:sp>
        <p:nvSpPr>
          <p:cNvPr id="4" name="Rectangle 71"/>
          <p:cNvSpPr>
            <a:spLocks noGrp="1" noChangeArrowheads="1"/>
          </p:cNvSpPr>
          <p:nvPr>
            <p:ph type="sldNum" sz="quarter" idx="12"/>
          </p:nvPr>
        </p:nvSpPr>
        <p:spPr/>
        <p:txBody>
          <a:bodyPr/>
          <a:lstStyle>
            <a:lvl1pPr>
              <a:defRPr/>
            </a:lvl1pPr>
          </a:lstStyle>
          <a:p>
            <a:pPr>
              <a:defRPr/>
            </a:pPr>
            <a:fld id="{8376DED5-4696-4080-AC78-A1D036109490}"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3250" y="288161"/>
            <a:ext cx="3837688" cy="1226339"/>
          </a:xfrm>
        </p:spPr>
        <p:txBody>
          <a:bodyPr anchor="b"/>
          <a:lstStyle>
            <a:lvl1pPr algn="l">
              <a:defRPr sz="2300" b="1"/>
            </a:lvl1pPr>
          </a:lstStyle>
          <a:p>
            <a:r>
              <a:rPr lang="en-US" smtClean="0"/>
              <a:t>Click to edit Master title style</a:t>
            </a:r>
            <a:endParaRPr lang="en-US"/>
          </a:p>
        </p:txBody>
      </p:sp>
      <p:sp>
        <p:nvSpPr>
          <p:cNvPr id="3" name="Content Placeholder 2"/>
          <p:cNvSpPr>
            <a:spLocks noGrp="1"/>
          </p:cNvSpPr>
          <p:nvPr>
            <p:ph idx="1"/>
          </p:nvPr>
        </p:nvSpPr>
        <p:spPr>
          <a:xfrm>
            <a:off x="4560672" y="288157"/>
            <a:ext cx="6521032" cy="6176932"/>
          </a:xfrm>
        </p:spPr>
        <p:txBody>
          <a:bodyPr/>
          <a:lstStyle>
            <a:lvl1pPr>
              <a:defRPr sz="3600"/>
            </a:lvl1pPr>
            <a:lvl2pPr>
              <a:defRPr sz="3200"/>
            </a:lvl2pPr>
            <a:lvl3pPr>
              <a:defRPr sz="2700"/>
            </a:lvl3pPr>
            <a:lvl4pPr>
              <a:defRPr sz="2300"/>
            </a:lvl4pPr>
            <a:lvl5pPr>
              <a:defRPr sz="2300"/>
            </a:lvl5pPr>
            <a:lvl6pPr>
              <a:defRPr sz="2300"/>
            </a:lvl6pPr>
            <a:lvl7pPr>
              <a:defRPr sz="2300"/>
            </a:lvl7pPr>
            <a:lvl8pPr>
              <a:defRPr sz="2300"/>
            </a:lvl8pPr>
            <a:lvl9pPr>
              <a:defRPr sz="2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583250" y="1514497"/>
            <a:ext cx="3837688" cy="4950593"/>
          </a:xfrm>
        </p:spPr>
        <p:txBody>
          <a:bodyPr/>
          <a:lstStyle>
            <a:lvl1pPr marL="0" indent="0">
              <a:buNone/>
              <a:defRPr sz="1600"/>
            </a:lvl1pPr>
            <a:lvl2pPr marL="518419" indent="0">
              <a:buNone/>
              <a:defRPr sz="1400"/>
            </a:lvl2pPr>
            <a:lvl3pPr marL="1036838" indent="0">
              <a:buNone/>
              <a:defRPr sz="1100"/>
            </a:lvl3pPr>
            <a:lvl4pPr marL="1555257" indent="0">
              <a:buNone/>
              <a:defRPr sz="1000"/>
            </a:lvl4pPr>
            <a:lvl5pPr marL="2073676" indent="0">
              <a:buNone/>
              <a:defRPr sz="1000"/>
            </a:lvl5pPr>
            <a:lvl6pPr marL="2592095" indent="0">
              <a:buNone/>
              <a:defRPr sz="1000"/>
            </a:lvl6pPr>
            <a:lvl7pPr marL="3110514" indent="0">
              <a:buNone/>
              <a:defRPr sz="1000"/>
            </a:lvl7pPr>
            <a:lvl8pPr marL="3628934" indent="0">
              <a:buNone/>
              <a:defRPr sz="1000"/>
            </a:lvl8pPr>
            <a:lvl9pPr marL="4147353" indent="0">
              <a:buNone/>
              <a:defRPr sz="1000"/>
            </a:lvl9pPr>
          </a:lstStyle>
          <a:p>
            <a:pPr lvl="0"/>
            <a:r>
              <a:rPr lang="en-US" smtClean="0"/>
              <a:t>Click to edit Master text styles</a:t>
            </a:r>
          </a:p>
        </p:txBody>
      </p:sp>
      <p:sp>
        <p:nvSpPr>
          <p:cNvPr id="5" name="Rectangle 69"/>
          <p:cNvSpPr>
            <a:spLocks noGrp="1" noChangeArrowheads="1"/>
          </p:cNvSpPr>
          <p:nvPr>
            <p:ph type="dt" sz="half" idx="10"/>
          </p:nvPr>
        </p:nvSpPr>
        <p:spPr/>
        <p:txBody>
          <a:bodyPr/>
          <a:lstStyle>
            <a:lvl1pPr>
              <a:defRPr/>
            </a:lvl1pPr>
          </a:lstStyle>
          <a:p>
            <a:pPr>
              <a:defRPr/>
            </a:pPr>
            <a:endParaRPr lang="en-US"/>
          </a:p>
        </p:txBody>
      </p:sp>
      <p:sp>
        <p:nvSpPr>
          <p:cNvPr id="6" name="Rectangle 70"/>
          <p:cNvSpPr>
            <a:spLocks noGrp="1" noChangeArrowheads="1"/>
          </p:cNvSpPr>
          <p:nvPr>
            <p:ph type="ftr" sz="quarter" idx="11"/>
          </p:nvPr>
        </p:nvSpPr>
        <p:spPr/>
        <p:txBody>
          <a:bodyPr/>
          <a:lstStyle>
            <a:lvl1pPr>
              <a:defRPr/>
            </a:lvl1pPr>
          </a:lstStyle>
          <a:p>
            <a:pPr>
              <a:defRPr/>
            </a:pPr>
            <a:r>
              <a:rPr lang="en-US" smtClean="0"/>
              <a:t>Passive &amp; Active Filters 2016-17</a:t>
            </a:r>
            <a:endParaRPr lang="en-US"/>
          </a:p>
        </p:txBody>
      </p:sp>
      <p:sp>
        <p:nvSpPr>
          <p:cNvPr id="7" name="Rectangle 71"/>
          <p:cNvSpPr>
            <a:spLocks noGrp="1" noChangeArrowheads="1"/>
          </p:cNvSpPr>
          <p:nvPr>
            <p:ph type="sldNum" sz="quarter" idx="12"/>
          </p:nvPr>
        </p:nvSpPr>
        <p:spPr/>
        <p:txBody>
          <a:bodyPr/>
          <a:lstStyle>
            <a:lvl1pPr>
              <a:defRPr/>
            </a:lvl1pPr>
          </a:lstStyle>
          <a:p>
            <a:pPr>
              <a:defRPr/>
            </a:pPr>
            <a:fld id="{45CFE730-5029-4B64-8F54-A9A9CF9636EA}"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86413" y="5066190"/>
            <a:ext cx="6998970" cy="598092"/>
          </a:xfrm>
        </p:spPr>
        <p:txBody>
          <a:bodyPr anchor="b"/>
          <a:lstStyle>
            <a:lvl1pPr algn="l">
              <a:defRPr sz="2300" b="1"/>
            </a:lvl1pPr>
          </a:lstStyle>
          <a:p>
            <a:r>
              <a:rPr lang="en-US" smtClean="0"/>
              <a:t>Click to edit Master title style</a:t>
            </a:r>
            <a:endParaRPr lang="en-US"/>
          </a:p>
        </p:txBody>
      </p:sp>
      <p:sp>
        <p:nvSpPr>
          <p:cNvPr id="3" name="Picture Placeholder 2"/>
          <p:cNvSpPr>
            <a:spLocks noGrp="1"/>
          </p:cNvSpPr>
          <p:nvPr>
            <p:ph type="pic" idx="1"/>
          </p:nvPr>
        </p:nvSpPr>
        <p:spPr>
          <a:xfrm>
            <a:off x="2286413" y="646678"/>
            <a:ext cx="6998970" cy="4342448"/>
          </a:xfrm>
        </p:spPr>
        <p:txBody>
          <a:bodyPr/>
          <a:lstStyle>
            <a:lvl1pPr marL="0" indent="0">
              <a:buNone/>
              <a:defRPr sz="3600"/>
            </a:lvl1pPr>
            <a:lvl2pPr marL="518419" indent="0">
              <a:buNone/>
              <a:defRPr sz="3200"/>
            </a:lvl2pPr>
            <a:lvl3pPr marL="1036838" indent="0">
              <a:buNone/>
              <a:defRPr sz="2700"/>
            </a:lvl3pPr>
            <a:lvl4pPr marL="1555257" indent="0">
              <a:buNone/>
              <a:defRPr sz="2300"/>
            </a:lvl4pPr>
            <a:lvl5pPr marL="2073676" indent="0">
              <a:buNone/>
              <a:defRPr sz="2300"/>
            </a:lvl5pPr>
            <a:lvl6pPr marL="2592095" indent="0">
              <a:buNone/>
              <a:defRPr sz="2300"/>
            </a:lvl6pPr>
            <a:lvl7pPr marL="3110514" indent="0">
              <a:buNone/>
              <a:defRPr sz="2300"/>
            </a:lvl7pPr>
            <a:lvl8pPr marL="3628934" indent="0">
              <a:buNone/>
              <a:defRPr sz="2300"/>
            </a:lvl8pPr>
            <a:lvl9pPr marL="4147353" indent="0">
              <a:buNone/>
              <a:defRPr sz="2300"/>
            </a:lvl9pPr>
          </a:lstStyle>
          <a:p>
            <a:pPr lvl="0"/>
            <a:endParaRPr lang="en-US" noProof="0" smtClean="0"/>
          </a:p>
        </p:txBody>
      </p:sp>
      <p:sp>
        <p:nvSpPr>
          <p:cNvPr id="4" name="Text Placeholder 3"/>
          <p:cNvSpPr>
            <a:spLocks noGrp="1"/>
          </p:cNvSpPr>
          <p:nvPr>
            <p:ph type="body" sz="half" idx="2"/>
          </p:nvPr>
        </p:nvSpPr>
        <p:spPr>
          <a:xfrm>
            <a:off x="2286413" y="5664286"/>
            <a:ext cx="6998970" cy="849391"/>
          </a:xfrm>
        </p:spPr>
        <p:txBody>
          <a:bodyPr/>
          <a:lstStyle>
            <a:lvl1pPr marL="0" indent="0">
              <a:buNone/>
              <a:defRPr sz="1600"/>
            </a:lvl1pPr>
            <a:lvl2pPr marL="518419" indent="0">
              <a:buNone/>
              <a:defRPr sz="1400"/>
            </a:lvl2pPr>
            <a:lvl3pPr marL="1036838" indent="0">
              <a:buNone/>
              <a:defRPr sz="1100"/>
            </a:lvl3pPr>
            <a:lvl4pPr marL="1555257" indent="0">
              <a:buNone/>
              <a:defRPr sz="1000"/>
            </a:lvl4pPr>
            <a:lvl5pPr marL="2073676" indent="0">
              <a:buNone/>
              <a:defRPr sz="1000"/>
            </a:lvl5pPr>
            <a:lvl6pPr marL="2592095" indent="0">
              <a:buNone/>
              <a:defRPr sz="1000"/>
            </a:lvl6pPr>
            <a:lvl7pPr marL="3110514" indent="0">
              <a:buNone/>
              <a:defRPr sz="1000"/>
            </a:lvl7pPr>
            <a:lvl8pPr marL="3628934" indent="0">
              <a:buNone/>
              <a:defRPr sz="1000"/>
            </a:lvl8pPr>
            <a:lvl9pPr marL="4147353" indent="0">
              <a:buNone/>
              <a:defRPr sz="1000"/>
            </a:lvl9pPr>
          </a:lstStyle>
          <a:p>
            <a:pPr lvl="0"/>
            <a:r>
              <a:rPr lang="en-US" smtClean="0"/>
              <a:t>Click to edit Master text styles</a:t>
            </a:r>
          </a:p>
        </p:txBody>
      </p:sp>
      <p:sp>
        <p:nvSpPr>
          <p:cNvPr id="5" name="Rectangle 69"/>
          <p:cNvSpPr>
            <a:spLocks noGrp="1" noChangeArrowheads="1"/>
          </p:cNvSpPr>
          <p:nvPr>
            <p:ph type="dt" sz="half" idx="10"/>
          </p:nvPr>
        </p:nvSpPr>
        <p:spPr/>
        <p:txBody>
          <a:bodyPr/>
          <a:lstStyle>
            <a:lvl1pPr>
              <a:defRPr/>
            </a:lvl1pPr>
          </a:lstStyle>
          <a:p>
            <a:pPr>
              <a:defRPr/>
            </a:pPr>
            <a:endParaRPr lang="en-US"/>
          </a:p>
        </p:txBody>
      </p:sp>
      <p:sp>
        <p:nvSpPr>
          <p:cNvPr id="6" name="Rectangle 70"/>
          <p:cNvSpPr>
            <a:spLocks noGrp="1" noChangeArrowheads="1"/>
          </p:cNvSpPr>
          <p:nvPr>
            <p:ph type="ftr" sz="quarter" idx="11"/>
          </p:nvPr>
        </p:nvSpPr>
        <p:spPr/>
        <p:txBody>
          <a:bodyPr/>
          <a:lstStyle>
            <a:lvl1pPr>
              <a:defRPr/>
            </a:lvl1pPr>
          </a:lstStyle>
          <a:p>
            <a:pPr>
              <a:defRPr/>
            </a:pPr>
            <a:r>
              <a:rPr lang="en-US" smtClean="0"/>
              <a:t>Passive &amp; Active Filters 2016-17</a:t>
            </a:r>
            <a:endParaRPr lang="en-US"/>
          </a:p>
        </p:txBody>
      </p:sp>
      <p:sp>
        <p:nvSpPr>
          <p:cNvPr id="7" name="Rectangle 71"/>
          <p:cNvSpPr>
            <a:spLocks noGrp="1" noChangeArrowheads="1"/>
          </p:cNvSpPr>
          <p:nvPr>
            <p:ph type="sldNum" sz="quarter" idx="12"/>
          </p:nvPr>
        </p:nvSpPr>
        <p:spPr/>
        <p:txBody>
          <a:bodyPr/>
          <a:lstStyle>
            <a:lvl1pPr>
              <a:defRPr/>
            </a:lvl1pPr>
          </a:lstStyle>
          <a:p>
            <a:pPr>
              <a:defRPr/>
            </a:pPr>
            <a:fld id="{CD874D88-C08D-4805-8389-3D0A8EE4CC86}"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9"/>
          <p:cNvSpPr>
            <a:spLocks noGrp="1" noChangeArrowheads="1"/>
          </p:cNvSpPr>
          <p:nvPr>
            <p:ph type="dt" sz="half" idx="10"/>
          </p:nvPr>
        </p:nvSpPr>
        <p:spPr/>
        <p:txBody>
          <a:bodyPr/>
          <a:lstStyle>
            <a:lvl1pPr>
              <a:defRPr/>
            </a:lvl1pPr>
          </a:lstStyle>
          <a:p>
            <a:pPr>
              <a:defRPr/>
            </a:pPr>
            <a:endParaRPr lang="en-US"/>
          </a:p>
        </p:txBody>
      </p:sp>
      <p:sp>
        <p:nvSpPr>
          <p:cNvPr id="5" name="Rectangle 70"/>
          <p:cNvSpPr>
            <a:spLocks noGrp="1" noChangeArrowheads="1"/>
          </p:cNvSpPr>
          <p:nvPr>
            <p:ph type="ftr" sz="quarter" idx="11"/>
          </p:nvPr>
        </p:nvSpPr>
        <p:spPr/>
        <p:txBody>
          <a:bodyPr/>
          <a:lstStyle>
            <a:lvl1pPr>
              <a:defRPr/>
            </a:lvl1pPr>
          </a:lstStyle>
          <a:p>
            <a:pPr>
              <a:defRPr/>
            </a:pPr>
            <a:r>
              <a:rPr lang="en-US" smtClean="0"/>
              <a:t>Passive &amp; Active Filters 2016-17</a:t>
            </a:r>
            <a:endParaRPr lang="en-US"/>
          </a:p>
        </p:txBody>
      </p:sp>
      <p:sp>
        <p:nvSpPr>
          <p:cNvPr id="6" name="Rectangle 71"/>
          <p:cNvSpPr>
            <a:spLocks noGrp="1" noChangeArrowheads="1"/>
          </p:cNvSpPr>
          <p:nvPr>
            <p:ph type="sldNum" sz="quarter" idx="12"/>
          </p:nvPr>
        </p:nvSpPr>
        <p:spPr/>
        <p:txBody>
          <a:bodyPr/>
          <a:lstStyle>
            <a:lvl1pPr>
              <a:defRPr/>
            </a:lvl1pPr>
          </a:lstStyle>
          <a:p>
            <a:pPr>
              <a:defRPr/>
            </a:pPr>
            <a:fld id="{C389DA7E-3056-4F77-B3AB-092476C4157C}"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414564" y="293186"/>
            <a:ext cx="2667141" cy="6202061"/>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13138" y="293186"/>
            <a:ext cx="7807011" cy="620206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9"/>
          <p:cNvSpPr>
            <a:spLocks noGrp="1" noChangeArrowheads="1"/>
          </p:cNvSpPr>
          <p:nvPr>
            <p:ph type="dt" sz="half" idx="10"/>
          </p:nvPr>
        </p:nvSpPr>
        <p:spPr/>
        <p:txBody>
          <a:bodyPr/>
          <a:lstStyle>
            <a:lvl1pPr>
              <a:defRPr/>
            </a:lvl1pPr>
          </a:lstStyle>
          <a:p>
            <a:pPr>
              <a:defRPr/>
            </a:pPr>
            <a:endParaRPr lang="en-US"/>
          </a:p>
        </p:txBody>
      </p:sp>
      <p:sp>
        <p:nvSpPr>
          <p:cNvPr id="5" name="Rectangle 70"/>
          <p:cNvSpPr>
            <a:spLocks noGrp="1" noChangeArrowheads="1"/>
          </p:cNvSpPr>
          <p:nvPr>
            <p:ph type="ftr" sz="quarter" idx="11"/>
          </p:nvPr>
        </p:nvSpPr>
        <p:spPr/>
        <p:txBody>
          <a:bodyPr/>
          <a:lstStyle>
            <a:lvl1pPr>
              <a:defRPr/>
            </a:lvl1pPr>
          </a:lstStyle>
          <a:p>
            <a:pPr>
              <a:defRPr/>
            </a:pPr>
            <a:r>
              <a:rPr lang="en-US" smtClean="0"/>
              <a:t>Passive &amp; Active Filters 2016-17</a:t>
            </a:r>
            <a:endParaRPr lang="en-US"/>
          </a:p>
        </p:txBody>
      </p:sp>
      <p:sp>
        <p:nvSpPr>
          <p:cNvPr id="6" name="Rectangle 71"/>
          <p:cNvSpPr>
            <a:spLocks noGrp="1" noChangeArrowheads="1"/>
          </p:cNvSpPr>
          <p:nvPr>
            <p:ph type="sldNum" sz="quarter" idx="12"/>
          </p:nvPr>
        </p:nvSpPr>
        <p:spPr/>
        <p:txBody>
          <a:bodyPr/>
          <a:lstStyle>
            <a:lvl1pPr>
              <a:defRPr/>
            </a:lvl1pPr>
          </a:lstStyle>
          <a:p>
            <a:pPr>
              <a:defRPr/>
            </a:pPr>
            <a:fld id="{3FEFF83B-752A-4C51-A2B1-C6E4C8906295}"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583252" y="293183"/>
            <a:ext cx="10498455" cy="665104"/>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13134" y="1718889"/>
            <a:ext cx="5152020" cy="477635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5759569" y="1718885"/>
            <a:ext cx="5152020" cy="230692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5759569" y="4186649"/>
            <a:ext cx="5152020" cy="23086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69"/>
          <p:cNvSpPr>
            <a:spLocks noGrp="1" noChangeArrowheads="1"/>
          </p:cNvSpPr>
          <p:nvPr>
            <p:ph type="dt" sz="half" idx="10"/>
          </p:nvPr>
        </p:nvSpPr>
        <p:spPr/>
        <p:txBody>
          <a:bodyPr/>
          <a:lstStyle>
            <a:lvl1pPr>
              <a:defRPr/>
            </a:lvl1pPr>
          </a:lstStyle>
          <a:p>
            <a:pPr>
              <a:defRPr/>
            </a:pPr>
            <a:endParaRPr lang="en-US"/>
          </a:p>
        </p:txBody>
      </p:sp>
      <p:sp>
        <p:nvSpPr>
          <p:cNvPr id="7" name="Rectangle 70"/>
          <p:cNvSpPr>
            <a:spLocks noGrp="1" noChangeArrowheads="1"/>
          </p:cNvSpPr>
          <p:nvPr>
            <p:ph type="ftr" sz="quarter" idx="11"/>
          </p:nvPr>
        </p:nvSpPr>
        <p:spPr/>
        <p:txBody>
          <a:bodyPr/>
          <a:lstStyle>
            <a:lvl1pPr>
              <a:defRPr/>
            </a:lvl1pPr>
          </a:lstStyle>
          <a:p>
            <a:pPr>
              <a:defRPr/>
            </a:pPr>
            <a:r>
              <a:rPr lang="en-US" smtClean="0"/>
              <a:t>Passive &amp; Active Filters 2016-17</a:t>
            </a:r>
            <a:endParaRPr lang="en-US"/>
          </a:p>
        </p:txBody>
      </p:sp>
      <p:sp>
        <p:nvSpPr>
          <p:cNvPr id="8" name="Rectangle 71"/>
          <p:cNvSpPr>
            <a:spLocks noGrp="1" noChangeArrowheads="1"/>
          </p:cNvSpPr>
          <p:nvPr>
            <p:ph type="sldNum" sz="quarter" idx="12"/>
          </p:nvPr>
        </p:nvSpPr>
        <p:spPr/>
        <p:txBody>
          <a:bodyPr/>
          <a:lstStyle>
            <a:lvl1pPr>
              <a:defRPr/>
            </a:lvl1pPr>
          </a:lstStyle>
          <a:p>
            <a:pPr>
              <a:defRPr/>
            </a:pPr>
            <a:fld id="{9043B15F-5402-4C38-AE28-4E82906CD638}"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7170" name="Freeform 2"/>
          <p:cNvSpPr>
            <a:spLocks/>
          </p:cNvSpPr>
          <p:nvPr/>
        </p:nvSpPr>
        <p:spPr bwMode="hidden">
          <a:xfrm>
            <a:off x="8455606" y="6785570"/>
            <a:ext cx="364236" cy="221183"/>
          </a:xfrm>
          <a:custGeom>
            <a:avLst/>
            <a:gdLst/>
            <a:ahLst/>
            <a:cxnLst>
              <a:cxn ang="0">
                <a:pos x="0" y="132"/>
              </a:cxn>
              <a:cxn ang="0">
                <a:pos x="29" y="132"/>
              </a:cxn>
              <a:cxn ang="0">
                <a:pos x="77" y="108"/>
              </a:cxn>
              <a:cxn ang="0">
                <a:pos x="119" y="78"/>
              </a:cxn>
              <a:cxn ang="0">
                <a:pos x="155" y="48"/>
              </a:cxn>
              <a:cxn ang="0">
                <a:pos x="179" y="12"/>
              </a:cxn>
              <a:cxn ang="0">
                <a:pos x="173" y="6"/>
              </a:cxn>
              <a:cxn ang="0">
                <a:pos x="167" y="0"/>
              </a:cxn>
              <a:cxn ang="0">
                <a:pos x="137" y="42"/>
              </a:cxn>
              <a:cxn ang="0">
                <a:pos x="101" y="78"/>
              </a:cxn>
              <a:cxn ang="0">
                <a:pos x="53" y="108"/>
              </a:cxn>
              <a:cxn ang="0">
                <a:pos x="0" y="132"/>
              </a:cxn>
              <a:cxn ang="0">
                <a:pos x="0" y="132"/>
              </a:cxn>
            </a:cxnLst>
            <a:rect l="0" t="0" r="r" b="b"/>
            <a:pathLst>
              <a:path w="179" h="132">
                <a:moveTo>
                  <a:pt x="0" y="132"/>
                </a:moveTo>
                <a:lnTo>
                  <a:pt x="29" y="132"/>
                </a:lnTo>
                <a:lnTo>
                  <a:pt x="77" y="108"/>
                </a:lnTo>
                <a:lnTo>
                  <a:pt x="119" y="78"/>
                </a:lnTo>
                <a:lnTo>
                  <a:pt x="155" y="48"/>
                </a:lnTo>
                <a:lnTo>
                  <a:pt x="179" y="12"/>
                </a:lnTo>
                <a:lnTo>
                  <a:pt x="173" y="6"/>
                </a:lnTo>
                <a:lnTo>
                  <a:pt x="167" y="0"/>
                </a:lnTo>
                <a:lnTo>
                  <a:pt x="137" y="42"/>
                </a:lnTo>
                <a:lnTo>
                  <a:pt x="101" y="78"/>
                </a:lnTo>
                <a:lnTo>
                  <a:pt x="53" y="108"/>
                </a:lnTo>
                <a:lnTo>
                  <a:pt x="0" y="132"/>
                </a:lnTo>
                <a:lnTo>
                  <a:pt x="0" y="132"/>
                </a:lnTo>
                <a:close/>
              </a:path>
            </a:pathLst>
          </a:custGeom>
          <a:gradFill rotWithShape="0">
            <a:gsLst>
              <a:gs pos="0">
                <a:schemeClr val="accent2"/>
              </a:gs>
              <a:gs pos="100000">
                <a:schemeClr val="accent2">
                  <a:gamma/>
                  <a:shade val="87843"/>
                  <a:invGamma/>
                </a:schemeClr>
              </a:gs>
            </a:gsLst>
            <a:lin ang="18900000" scaled="1"/>
          </a:gradFill>
          <a:ln w="9525">
            <a:noFill/>
            <a:round/>
            <a:headEnd/>
            <a:tailEnd/>
          </a:ln>
        </p:spPr>
        <p:txBody>
          <a:bodyPr lIns="103684" tIns="51842" rIns="103684" bIns="51842"/>
          <a:lstStyle/>
          <a:p>
            <a:pPr>
              <a:defRPr/>
            </a:pPr>
            <a:endParaRPr lang="en-US"/>
          </a:p>
        </p:txBody>
      </p:sp>
      <p:grpSp>
        <p:nvGrpSpPr>
          <p:cNvPr id="3075" name="Group 3"/>
          <p:cNvGrpSpPr>
            <a:grpSpLocks/>
          </p:cNvGrpSpPr>
          <p:nvPr/>
        </p:nvGrpSpPr>
        <p:grpSpPr bwMode="auto">
          <a:xfrm>
            <a:off x="4694" y="4502648"/>
            <a:ext cx="11660259" cy="2734766"/>
            <a:chOff x="2" y="2688"/>
            <a:chExt cx="5758" cy="1632"/>
          </a:xfrm>
        </p:grpSpPr>
        <p:sp>
          <p:nvSpPr>
            <p:cNvPr id="7172" name="Freeform 4"/>
            <p:cNvSpPr>
              <a:spLocks/>
            </p:cNvSpPr>
            <p:nvPr/>
          </p:nvSpPr>
          <p:spPr bwMode="hidden">
            <a:xfrm>
              <a:off x="2" y="2688"/>
              <a:ext cx="5758" cy="1632"/>
            </a:xfrm>
            <a:custGeom>
              <a:avLst/>
              <a:gdLst/>
              <a:ahLst/>
              <a:cxnLst>
                <a:cxn ang="0">
                  <a:pos x="5740" y="4316"/>
                </a:cxn>
                <a:cxn ang="0">
                  <a:pos x="0" y="4316"/>
                </a:cxn>
                <a:cxn ang="0">
                  <a:pos x="0" y="0"/>
                </a:cxn>
                <a:cxn ang="0">
                  <a:pos x="5740" y="0"/>
                </a:cxn>
                <a:cxn ang="0">
                  <a:pos x="5740" y="4316"/>
                </a:cxn>
                <a:cxn ang="0">
                  <a:pos x="5740" y="4316"/>
                </a:cxn>
              </a:cxnLst>
              <a:rect l="0" t="0" r="r" b="b"/>
              <a:pathLst>
                <a:path w="5740" h="4316">
                  <a:moveTo>
                    <a:pt x="5740" y="4316"/>
                  </a:moveTo>
                  <a:lnTo>
                    <a:pt x="0" y="4316"/>
                  </a:lnTo>
                  <a:lnTo>
                    <a:pt x="0" y="0"/>
                  </a:lnTo>
                  <a:lnTo>
                    <a:pt x="5740" y="0"/>
                  </a:lnTo>
                  <a:lnTo>
                    <a:pt x="5740" y="4316"/>
                  </a:lnTo>
                  <a:lnTo>
                    <a:pt x="5740" y="431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en-US"/>
            </a:p>
          </p:txBody>
        </p:sp>
        <p:grpSp>
          <p:nvGrpSpPr>
            <p:cNvPr id="3082" name="Group 5"/>
            <p:cNvGrpSpPr>
              <a:grpSpLocks/>
            </p:cNvGrpSpPr>
            <p:nvPr userDrawn="1"/>
          </p:nvGrpSpPr>
          <p:grpSpPr bwMode="auto">
            <a:xfrm>
              <a:off x="3528" y="3715"/>
              <a:ext cx="792" cy="521"/>
              <a:chOff x="3527" y="3715"/>
              <a:chExt cx="792" cy="521"/>
            </a:xfrm>
          </p:grpSpPr>
          <p:sp>
            <p:nvSpPr>
              <p:cNvPr id="7174" name="Oval 6"/>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w="9525">
                <a:noFill/>
                <a:round/>
                <a:headEnd/>
                <a:tailEnd/>
              </a:ln>
              <a:effectLst/>
            </p:spPr>
            <p:txBody>
              <a:bodyPr/>
              <a:lstStyle/>
              <a:p>
                <a:pPr>
                  <a:defRPr/>
                </a:pPr>
                <a:endParaRPr lang="en-US"/>
              </a:p>
            </p:txBody>
          </p:sp>
          <p:sp>
            <p:nvSpPr>
              <p:cNvPr id="7175" name="Oval 7"/>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w="9525">
                <a:noFill/>
                <a:round/>
                <a:headEnd/>
                <a:tailEnd/>
              </a:ln>
              <a:effectLst/>
            </p:spPr>
            <p:txBody>
              <a:bodyPr/>
              <a:lstStyle/>
              <a:p>
                <a:pPr>
                  <a:defRPr/>
                </a:pPr>
                <a:endParaRPr lang="en-US"/>
              </a:p>
            </p:txBody>
          </p:sp>
          <p:sp>
            <p:nvSpPr>
              <p:cNvPr id="7176" name="Oval 8"/>
              <p:cNvSpPr>
                <a:spLocks noChangeArrowheads="1"/>
              </p:cNvSpPr>
              <p:nvPr/>
            </p:nvSpPr>
            <p:spPr bwMode="hidden">
              <a:xfrm>
                <a:off x="3782" y="3872"/>
                <a:ext cx="344" cy="206"/>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en-US"/>
              </a:p>
            </p:txBody>
          </p:sp>
          <p:sp>
            <p:nvSpPr>
              <p:cNvPr id="7177" name="Oval 9"/>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pPr>
                  <a:defRPr/>
                </a:pPr>
                <a:endParaRPr lang="en-US"/>
              </a:p>
            </p:txBody>
          </p:sp>
          <p:sp>
            <p:nvSpPr>
              <p:cNvPr id="7178" name="Oval 10"/>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en-US"/>
              </a:p>
            </p:txBody>
          </p:sp>
          <p:sp>
            <p:nvSpPr>
              <p:cNvPr id="7179" name="Freeform 11"/>
              <p:cNvSpPr>
                <a:spLocks/>
              </p:cNvSpPr>
              <p:nvPr/>
            </p:nvSpPr>
            <p:spPr bwMode="hidden">
              <a:xfrm>
                <a:off x="3575" y="3715"/>
                <a:ext cx="383" cy="161"/>
              </a:xfrm>
              <a:custGeom>
                <a:avLst/>
                <a:gdLst/>
                <a:ahLst/>
                <a:cxnLst>
                  <a:cxn ang="0">
                    <a:pos x="376" y="12"/>
                  </a:cxn>
                  <a:cxn ang="0">
                    <a:pos x="257" y="24"/>
                  </a:cxn>
                  <a:cxn ang="0">
                    <a:pos x="149" y="54"/>
                  </a:cxn>
                  <a:cxn ang="0">
                    <a:pos x="101" y="77"/>
                  </a:cxn>
                  <a:cxn ang="0">
                    <a:pos x="59" y="101"/>
                  </a:cxn>
                  <a:cxn ang="0">
                    <a:pos x="24" y="131"/>
                  </a:cxn>
                  <a:cxn ang="0">
                    <a:pos x="0" y="161"/>
                  </a:cxn>
                  <a:cxn ang="0">
                    <a:pos x="0" y="137"/>
                  </a:cxn>
                  <a:cxn ang="0">
                    <a:pos x="29" y="107"/>
                  </a:cxn>
                  <a:cxn ang="0">
                    <a:pos x="65" y="83"/>
                  </a:cxn>
                  <a:cxn ang="0">
                    <a:pos x="155" y="36"/>
                  </a:cxn>
                  <a:cxn ang="0">
                    <a:pos x="257" y="12"/>
                  </a:cxn>
                  <a:cxn ang="0">
                    <a:pos x="376" y="0"/>
                  </a:cxn>
                  <a:cxn ang="0">
                    <a:pos x="376" y="0"/>
                  </a:cxn>
                  <a:cxn ang="0">
                    <a:pos x="382" y="0"/>
                  </a:cxn>
                  <a:cxn ang="0">
                    <a:pos x="382" y="12"/>
                  </a:cxn>
                  <a:cxn ang="0">
                    <a:pos x="376" y="12"/>
                  </a:cxn>
                  <a:cxn ang="0">
                    <a:pos x="376" y="12"/>
                  </a:cxn>
                  <a:cxn ang="0">
                    <a:pos x="376" y="12"/>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w="9525">
                <a:noFill/>
                <a:round/>
                <a:headEnd/>
                <a:tailEnd/>
              </a:ln>
            </p:spPr>
            <p:txBody>
              <a:bodyPr/>
              <a:lstStyle/>
              <a:p>
                <a:pPr>
                  <a:defRPr/>
                </a:pPr>
                <a:endParaRPr lang="en-US"/>
              </a:p>
            </p:txBody>
          </p:sp>
          <p:sp>
            <p:nvSpPr>
              <p:cNvPr id="7180" name="Freeform 12"/>
              <p:cNvSpPr>
                <a:spLocks/>
              </p:cNvSpPr>
              <p:nvPr/>
            </p:nvSpPr>
            <p:spPr bwMode="hidden">
              <a:xfrm>
                <a:off x="3696" y="4170"/>
                <a:ext cx="444" cy="66"/>
              </a:xfrm>
              <a:custGeom>
                <a:avLst/>
                <a:gdLst/>
                <a:ahLst/>
                <a:cxnLst>
                  <a:cxn ang="0">
                    <a:pos x="257" y="54"/>
                  </a:cxn>
                  <a:cxn ang="0">
                    <a:pos x="353" y="48"/>
                  </a:cxn>
                  <a:cxn ang="0">
                    <a:pos x="443" y="24"/>
                  </a:cxn>
                  <a:cxn ang="0">
                    <a:pos x="443" y="36"/>
                  </a:cxn>
                  <a:cxn ang="0">
                    <a:pos x="353" y="60"/>
                  </a:cxn>
                  <a:cxn ang="0">
                    <a:pos x="257" y="66"/>
                  </a:cxn>
                  <a:cxn ang="0">
                    <a:pos x="186" y="60"/>
                  </a:cxn>
                  <a:cxn ang="0">
                    <a:pos x="120" y="48"/>
                  </a:cxn>
                  <a:cxn ang="0">
                    <a:pos x="60" y="36"/>
                  </a:cxn>
                  <a:cxn ang="0">
                    <a:pos x="0" y="12"/>
                  </a:cxn>
                  <a:cxn ang="0">
                    <a:pos x="0" y="0"/>
                  </a:cxn>
                  <a:cxn ang="0">
                    <a:pos x="54" y="24"/>
                  </a:cxn>
                  <a:cxn ang="0">
                    <a:pos x="120" y="36"/>
                  </a:cxn>
                  <a:cxn ang="0">
                    <a:pos x="186" y="48"/>
                  </a:cxn>
                  <a:cxn ang="0">
                    <a:pos x="257" y="54"/>
                  </a:cxn>
                  <a:cxn ang="0">
                    <a:pos x="257" y="54"/>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w="9525">
                <a:noFill/>
                <a:round/>
                <a:headEnd/>
                <a:tailEnd/>
              </a:ln>
            </p:spPr>
            <p:txBody>
              <a:bodyPr/>
              <a:lstStyle/>
              <a:p>
                <a:pPr>
                  <a:defRPr/>
                </a:pPr>
                <a:endParaRPr lang="en-US"/>
              </a:p>
            </p:txBody>
          </p:sp>
          <p:sp>
            <p:nvSpPr>
              <p:cNvPr id="7181" name="Freeform 13"/>
              <p:cNvSpPr>
                <a:spLocks/>
              </p:cNvSpPr>
              <p:nvPr/>
            </p:nvSpPr>
            <p:spPr bwMode="hidden">
              <a:xfrm>
                <a:off x="3527" y="3906"/>
                <a:ext cx="89" cy="216"/>
              </a:xfrm>
              <a:custGeom>
                <a:avLst/>
                <a:gdLst/>
                <a:ahLst/>
                <a:cxnLst>
                  <a:cxn ang="0">
                    <a:pos x="12" y="66"/>
                  </a:cxn>
                  <a:cxn ang="0">
                    <a:pos x="18" y="108"/>
                  </a:cxn>
                  <a:cxn ang="0">
                    <a:pos x="36" y="144"/>
                  </a:cxn>
                  <a:cxn ang="0">
                    <a:pos x="60" y="180"/>
                  </a:cxn>
                  <a:cxn ang="0">
                    <a:pos x="89" y="216"/>
                  </a:cxn>
                  <a:cxn ang="0">
                    <a:pos x="72" y="216"/>
                  </a:cxn>
                  <a:cxn ang="0">
                    <a:pos x="42" y="180"/>
                  </a:cxn>
                  <a:cxn ang="0">
                    <a:pos x="18" y="144"/>
                  </a:cxn>
                  <a:cxn ang="0">
                    <a:pos x="6" y="108"/>
                  </a:cxn>
                  <a:cxn ang="0">
                    <a:pos x="0" y="66"/>
                  </a:cxn>
                  <a:cxn ang="0">
                    <a:pos x="0" y="30"/>
                  </a:cxn>
                  <a:cxn ang="0">
                    <a:pos x="12" y="0"/>
                  </a:cxn>
                  <a:cxn ang="0">
                    <a:pos x="30" y="0"/>
                  </a:cxn>
                  <a:cxn ang="0">
                    <a:pos x="18" y="30"/>
                  </a:cxn>
                  <a:cxn ang="0">
                    <a:pos x="12" y="66"/>
                  </a:cxn>
                  <a:cxn ang="0">
                    <a:pos x="12" y="66"/>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en-US"/>
              </a:p>
            </p:txBody>
          </p:sp>
          <p:sp>
            <p:nvSpPr>
              <p:cNvPr id="7182" name="Freeform 14"/>
              <p:cNvSpPr>
                <a:spLocks/>
              </p:cNvSpPr>
              <p:nvPr/>
            </p:nvSpPr>
            <p:spPr bwMode="hidden">
              <a:xfrm>
                <a:off x="3569" y="3745"/>
                <a:ext cx="750" cy="461"/>
              </a:xfrm>
              <a:custGeom>
                <a:avLst/>
                <a:gdLst/>
                <a:ahLst/>
                <a:cxnLst>
                  <a:cxn ang="0">
                    <a:pos x="382" y="443"/>
                  </a:cxn>
                  <a:cxn ang="0">
                    <a:pos x="311" y="437"/>
                  </a:cxn>
                  <a:cxn ang="0">
                    <a:pos x="245" y="425"/>
                  </a:cxn>
                  <a:cxn ang="0">
                    <a:pos x="185" y="407"/>
                  </a:cxn>
                  <a:cxn ang="0">
                    <a:pos x="131" y="383"/>
                  </a:cxn>
                  <a:cxn ang="0">
                    <a:pos x="83" y="347"/>
                  </a:cxn>
                  <a:cxn ang="0">
                    <a:pos x="53" y="311"/>
                  </a:cxn>
                  <a:cxn ang="0">
                    <a:pos x="30" y="269"/>
                  </a:cxn>
                  <a:cxn ang="0">
                    <a:pos x="24" y="227"/>
                  </a:cxn>
                  <a:cxn ang="0">
                    <a:pos x="30" y="185"/>
                  </a:cxn>
                  <a:cxn ang="0">
                    <a:pos x="53" y="143"/>
                  </a:cxn>
                  <a:cxn ang="0">
                    <a:pos x="83" y="107"/>
                  </a:cxn>
                  <a:cxn ang="0">
                    <a:pos x="131" y="77"/>
                  </a:cxn>
                  <a:cxn ang="0">
                    <a:pos x="185" y="47"/>
                  </a:cxn>
                  <a:cxn ang="0">
                    <a:pos x="245" y="30"/>
                  </a:cxn>
                  <a:cxn ang="0">
                    <a:pos x="311" y="18"/>
                  </a:cxn>
                  <a:cxn ang="0">
                    <a:pos x="382" y="12"/>
                  </a:cxn>
                  <a:cxn ang="0">
                    <a:pos x="478" y="18"/>
                  </a:cxn>
                  <a:cxn ang="0">
                    <a:pos x="562" y="41"/>
                  </a:cxn>
                  <a:cxn ang="0">
                    <a:pos x="562" y="36"/>
                  </a:cxn>
                  <a:cxn ang="0">
                    <a:pos x="562" y="30"/>
                  </a:cxn>
                  <a:cxn ang="0">
                    <a:pos x="478" y="6"/>
                  </a:cxn>
                  <a:cxn ang="0">
                    <a:pos x="382" y="0"/>
                  </a:cxn>
                  <a:cxn ang="0">
                    <a:pos x="305" y="6"/>
                  </a:cxn>
                  <a:cxn ang="0">
                    <a:pos x="233" y="18"/>
                  </a:cxn>
                  <a:cxn ang="0">
                    <a:pos x="167" y="41"/>
                  </a:cxn>
                  <a:cxn ang="0">
                    <a:pos x="113" y="65"/>
                  </a:cxn>
                  <a:cxn ang="0">
                    <a:pos x="65" y="101"/>
                  </a:cxn>
                  <a:cxn ang="0">
                    <a:pos x="30" y="137"/>
                  </a:cxn>
                  <a:cxn ang="0">
                    <a:pos x="6" y="179"/>
                  </a:cxn>
                  <a:cxn ang="0">
                    <a:pos x="0" y="227"/>
                  </a:cxn>
                  <a:cxn ang="0">
                    <a:pos x="6" y="275"/>
                  </a:cxn>
                  <a:cxn ang="0">
                    <a:pos x="30" y="317"/>
                  </a:cxn>
                  <a:cxn ang="0">
                    <a:pos x="65" y="359"/>
                  </a:cxn>
                  <a:cxn ang="0">
                    <a:pos x="113" y="395"/>
                  </a:cxn>
                  <a:cxn ang="0">
                    <a:pos x="167" y="419"/>
                  </a:cxn>
                  <a:cxn ang="0">
                    <a:pos x="233" y="443"/>
                  </a:cxn>
                  <a:cxn ang="0">
                    <a:pos x="305" y="455"/>
                  </a:cxn>
                  <a:cxn ang="0">
                    <a:pos x="382" y="461"/>
                  </a:cxn>
                  <a:cxn ang="0">
                    <a:pos x="448" y="455"/>
                  </a:cxn>
                  <a:cxn ang="0">
                    <a:pos x="508" y="449"/>
                  </a:cxn>
                  <a:cxn ang="0">
                    <a:pos x="609" y="413"/>
                  </a:cxn>
                  <a:cxn ang="0">
                    <a:pos x="657" y="389"/>
                  </a:cxn>
                  <a:cxn ang="0">
                    <a:pos x="693" y="359"/>
                  </a:cxn>
                  <a:cxn ang="0">
                    <a:pos x="723" y="329"/>
                  </a:cxn>
                  <a:cxn ang="0">
                    <a:pos x="747" y="293"/>
                  </a:cxn>
                  <a:cxn ang="0">
                    <a:pos x="741" y="287"/>
                  </a:cxn>
                  <a:cxn ang="0">
                    <a:pos x="729" y="281"/>
                  </a:cxn>
                  <a:cxn ang="0">
                    <a:pos x="711" y="317"/>
                  </a:cxn>
                  <a:cxn ang="0">
                    <a:pos x="681" y="347"/>
                  </a:cxn>
                  <a:cxn ang="0">
                    <a:pos x="645" y="377"/>
                  </a:cxn>
                  <a:cxn ang="0">
                    <a:pos x="604" y="401"/>
                  </a:cxn>
                  <a:cxn ang="0">
                    <a:pos x="502" y="431"/>
                  </a:cxn>
                  <a:cxn ang="0">
                    <a:pos x="442" y="443"/>
                  </a:cxn>
                  <a:cxn ang="0">
                    <a:pos x="382" y="443"/>
                  </a:cxn>
                  <a:cxn ang="0">
                    <a:pos x="382" y="443"/>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w="9525">
                <a:noFill/>
                <a:round/>
                <a:headEnd/>
                <a:tailEnd/>
              </a:ln>
            </p:spPr>
            <p:txBody>
              <a:bodyPr/>
              <a:lstStyle/>
              <a:p>
                <a:pPr>
                  <a:defRPr/>
                </a:pPr>
                <a:endParaRPr lang="en-US"/>
              </a:p>
            </p:txBody>
          </p:sp>
          <p:sp>
            <p:nvSpPr>
              <p:cNvPr id="7183" name="Freeform 15"/>
              <p:cNvSpPr>
                <a:spLocks/>
              </p:cNvSpPr>
              <p:nvPr/>
            </p:nvSpPr>
            <p:spPr bwMode="hidden">
              <a:xfrm>
                <a:off x="4038" y="3718"/>
                <a:ext cx="96" cy="30"/>
              </a:xfrm>
              <a:custGeom>
                <a:avLst/>
                <a:gdLst/>
                <a:ahLst/>
                <a:cxnLst>
                  <a:cxn ang="0">
                    <a:pos x="0" y="0"/>
                  </a:cxn>
                  <a:cxn ang="0">
                    <a:pos x="0" y="12"/>
                  </a:cxn>
                  <a:cxn ang="0">
                    <a:pos x="48" y="18"/>
                  </a:cxn>
                  <a:cxn ang="0">
                    <a:pos x="96" y="30"/>
                  </a:cxn>
                  <a:cxn ang="0">
                    <a:pos x="96" y="24"/>
                  </a:cxn>
                  <a:cxn ang="0">
                    <a:pos x="96" y="18"/>
                  </a:cxn>
                  <a:cxn ang="0">
                    <a:pos x="48" y="12"/>
                  </a:cxn>
                  <a:cxn ang="0">
                    <a:pos x="0" y="0"/>
                  </a:cxn>
                  <a:cxn ang="0">
                    <a:pos x="0" y="0"/>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w="9525">
                <a:noFill/>
                <a:round/>
                <a:headEnd/>
                <a:tailEnd/>
              </a:ln>
            </p:spPr>
            <p:txBody>
              <a:bodyPr/>
              <a:lstStyle/>
              <a:p>
                <a:pPr>
                  <a:defRPr/>
                </a:pPr>
                <a:endParaRPr lang="en-US"/>
              </a:p>
            </p:txBody>
          </p:sp>
          <p:sp>
            <p:nvSpPr>
              <p:cNvPr id="7184" name="Oval 16"/>
              <p:cNvSpPr>
                <a:spLocks noChangeArrowheads="1"/>
              </p:cNvSpPr>
              <p:nvPr/>
            </p:nvSpPr>
            <p:spPr bwMode="hidden">
              <a:xfrm>
                <a:off x="3910" y="3948"/>
                <a:ext cx="84" cy="58"/>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en-US"/>
              </a:p>
            </p:txBody>
          </p:sp>
        </p:grpSp>
        <p:grpSp>
          <p:nvGrpSpPr>
            <p:cNvPr id="3083" name="Group 17"/>
            <p:cNvGrpSpPr>
              <a:grpSpLocks/>
            </p:cNvGrpSpPr>
            <p:nvPr userDrawn="1"/>
          </p:nvGrpSpPr>
          <p:grpSpPr bwMode="auto">
            <a:xfrm>
              <a:off x="1776" y="3631"/>
              <a:ext cx="1626" cy="683"/>
              <a:chOff x="1776" y="3631"/>
              <a:chExt cx="1626" cy="683"/>
            </a:xfrm>
          </p:grpSpPr>
          <p:sp>
            <p:nvSpPr>
              <p:cNvPr id="7186" name="Oval 18"/>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w="9525">
                <a:noFill/>
                <a:round/>
                <a:headEnd/>
                <a:tailEnd/>
              </a:ln>
              <a:effectLst/>
            </p:spPr>
            <p:txBody>
              <a:bodyPr/>
              <a:lstStyle/>
              <a:p>
                <a:pPr>
                  <a:defRPr/>
                </a:pPr>
                <a:endParaRPr lang="en-US"/>
              </a:p>
            </p:txBody>
          </p:sp>
          <p:sp>
            <p:nvSpPr>
              <p:cNvPr id="7187" name="Oval 19"/>
              <p:cNvSpPr>
                <a:spLocks noChangeArrowheads="1"/>
              </p:cNvSpPr>
              <p:nvPr/>
            </p:nvSpPr>
            <p:spPr bwMode="hidden">
              <a:xfrm>
                <a:off x="2314" y="3958"/>
                <a:ext cx="543" cy="337"/>
              </a:xfrm>
              <a:prstGeom prst="ellipse">
                <a:avLst/>
              </a:prstGeom>
              <a:gradFill rotWithShape="0">
                <a:gsLst>
                  <a:gs pos="0">
                    <a:schemeClr val="accent2"/>
                  </a:gs>
                  <a:gs pos="100000">
                    <a:schemeClr val="accent2">
                      <a:gamma/>
                      <a:shade val="87843"/>
                      <a:invGamma/>
                    </a:schemeClr>
                  </a:gs>
                </a:gsLst>
                <a:lin ang="2700000" scaled="1"/>
              </a:gradFill>
              <a:ln w="9525">
                <a:noFill/>
                <a:round/>
                <a:headEnd/>
                <a:tailEnd/>
              </a:ln>
              <a:effectLst/>
            </p:spPr>
            <p:txBody>
              <a:bodyPr/>
              <a:lstStyle/>
              <a:p>
                <a:pPr>
                  <a:defRPr/>
                </a:pPr>
                <a:endParaRPr lang="en-US"/>
              </a:p>
            </p:txBody>
          </p:sp>
          <p:sp>
            <p:nvSpPr>
              <p:cNvPr id="7188" name="Oval 20"/>
              <p:cNvSpPr>
                <a:spLocks noChangeArrowheads="1"/>
              </p:cNvSpPr>
              <p:nvPr/>
            </p:nvSpPr>
            <p:spPr bwMode="hidden">
              <a:xfrm>
                <a:off x="2341" y="3979"/>
                <a:ext cx="501" cy="304"/>
              </a:xfrm>
              <a:prstGeom prst="ellipse">
                <a:avLst/>
              </a:prstGeom>
              <a:gradFill rotWithShape="0">
                <a:gsLst>
                  <a:gs pos="0">
                    <a:schemeClr val="accent2">
                      <a:gamma/>
                      <a:shade val="90980"/>
                      <a:invGamma/>
                    </a:schemeClr>
                  </a:gs>
                  <a:gs pos="100000">
                    <a:schemeClr val="accent2"/>
                  </a:gs>
                </a:gsLst>
                <a:lin ang="2700000" scaled="1"/>
              </a:gradFill>
              <a:ln w="9525">
                <a:noFill/>
                <a:round/>
                <a:headEnd/>
                <a:tailEnd/>
              </a:ln>
              <a:effectLst/>
            </p:spPr>
            <p:txBody>
              <a:bodyPr/>
              <a:lstStyle/>
              <a:p>
                <a:pPr>
                  <a:defRPr/>
                </a:pPr>
                <a:endParaRPr lang="en-US"/>
              </a:p>
            </p:txBody>
          </p:sp>
          <p:sp>
            <p:nvSpPr>
              <p:cNvPr id="7189" name="Oval 21"/>
              <p:cNvSpPr>
                <a:spLocks noChangeArrowheads="1"/>
              </p:cNvSpPr>
              <p:nvPr/>
            </p:nvSpPr>
            <p:spPr bwMode="hidden">
              <a:xfrm>
                <a:off x="2368" y="3999"/>
                <a:ext cx="444" cy="256"/>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pPr>
                  <a:defRPr/>
                </a:pPr>
                <a:endParaRPr lang="en-US"/>
              </a:p>
            </p:txBody>
          </p:sp>
          <p:sp>
            <p:nvSpPr>
              <p:cNvPr id="7190" name="Oval 22"/>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en-US"/>
              </a:p>
            </p:txBody>
          </p:sp>
          <p:sp>
            <p:nvSpPr>
              <p:cNvPr id="7191" name="Oval 23"/>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pPr>
                  <a:defRPr/>
                </a:pPr>
                <a:endParaRPr lang="en-US"/>
              </a:p>
            </p:txBody>
          </p:sp>
          <p:sp>
            <p:nvSpPr>
              <p:cNvPr id="7192" name="Oval 24"/>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w="9525">
                <a:noFill/>
                <a:round/>
                <a:headEnd/>
                <a:tailEnd/>
              </a:ln>
              <a:effectLst/>
            </p:spPr>
            <p:txBody>
              <a:bodyPr/>
              <a:lstStyle/>
              <a:p>
                <a:pPr>
                  <a:defRPr/>
                </a:pPr>
                <a:endParaRPr lang="en-US"/>
              </a:p>
            </p:txBody>
          </p:sp>
          <p:sp>
            <p:nvSpPr>
              <p:cNvPr id="7193" name="Oval 25"/>
              <p:cNvSpPr>
                <a:spLocks noChangeArrowheads="1"/>
              </p:cNvSpPr>
              <p:nvPr/>
            </p:nvSpPr>
            <p:spPr bwMode="hidden">
              <a:xfrm>
                <a:off x="2542" y="4097"/>
                <a:ext cx="90" cy="58"/>
              </a:xfrm>
              <a:prstGeom prst="ellipse">
                <a:avLst/>
              </a:prstGeom>
              <a:gradFill rotWithShape="0">
                <a:gsLst>
                  <a:gs pos="0">
                    <a:schemeClr val="accent2"/>
                  </a:gs>
                  <a:gs pos="100000">
                    <a:schemeClr val="accent2">
                      <a:gamma/>
                      <a:shade val="90980"/>
                      <a:invGamma/>
                    </a:schemeClr>
                  </a:gs>
                </a:gsLst>
                <a:lin ang="0" scaled="1"/>
              </a:gradFill>
              <a:ln w="9525">
                <a:noFill/>
                <a:round/>
                <a:headEnd/>
                <a:tailEnd/>
              </a:ln>
              <a:effectLst/>
            </p:spPr>
            <p:txBody>
              <a:bodyPr/>
              <a:lstStyle/>
              <a:p>
                <a:pPr>
                  <a:defRPr/>
                </a:pPr>
                <a:endParaRPr lang="en-US"/>
              </a:p>
            </p:txBody>
          </p:sp>
          <p:sp>
            <p:nvSpPr>
              <p:cNvPr id="7194" name="Freeform 26"/>
              <p:cNvSpPr>
                <a:spLocks/>
              </p:cNvSpPr>
              <p:nvPr/>
            </p:nvSpPr>
            <p:spPr bwMode="hidden">
              <a:xfrm>
                <a:off x="2585" y="3822"/>
                <a:ext cx="449" cy="186"/>
              </a:xfrm>
              <a:custGeom>
                <a:avLst/>
                <a:gdLst/>
                <a:ahLst/>
                <a:cxnLst>
                  <a:cxn ang="0">
                    <a:pos x="6" y="6"/>
                  </a:cxn>
                  <a:cxn ang="0">
                    <a:pos x="78" y="12"/>
                  </a:cxn>
                  <a:cxn ang="0">
                    <a:pos x="150" y="18"/>
                  </a:cxn>
                  <a:cxn ang="0">
                    <a:pos x="215" y="36"/>
                  </a:cxn>
                  <a:cxn ang="0">
                    <a:pos x="275" y="60"/>
                  </a:cxn>
                  <a:cxn ang="0">
                    <a:pos x="329" y="84"/>
                  </a:cxn>
                  <a:cxn ang="0">
                    <a:pos x="377" y="114"/>
                  </a:cxn>
                  <a:cxn ang="0">
                    <a:pos x="419" y="150"/>
                  </a:cxn>
                  <a:cxn ang="0">
                    <a:pos x="448" y="186"/>
                  </a:cxn>
                  <a:cxn ang="0">
                    <a:pos x="448" y="162"/>
                  </a:cxn>
                  <a:cxn ang="0">
                    <a:pos x="413" y="126"/>
                  </a:cxn>
                  <a:cxn ang="0">
                    <a:pos x="371" y="96"/>
                  </a:cxn>
                  <a:cxn ang="0">
                    <a:pos x="323" y="66"/>
                  </a:cxn>
                  <a:cxn ang="0">
                    <a:pos x="269" y="48"/>
                  </a:cxn>
                  <a:cxn ang="0">
                    <a:pos x="144" y="12"/>
                  </a:cxn>
                  <a:cxn ang="0">
                    <a:pos x="78" y="6"/>
                  </a:cxn>
                  <a:cxn ang="0">
                    <a:pos x="6" y="0"/>
                  </a:cxn>
                  <a:cxn ang="0">
                    <a:pos x="0" y="0"/>
                  </a:cxn>
                  <a:cxn ang="0">
                    <a:pos x="0" y="0"/>
                  </a:cxn>
                  <a:cxn ang="0">
                    <a:pos x="0" y="6"/>
                  </a:cxn>
                  <a:cxn ang="0">
                    <a:pos x="0" y="6"/>
                  </a:cxn>
                  <a:cxn ang="0">
                    <a:pos x="6" y="6"/>
                  </a:cxn>
                  <a:cxn ang="0">
                    <a:pos x="6" y="6"/>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w="9525">
                <a:noFill/>
                <a:round/>
                <a:headEnd/>
                <a:tailEnd/>
              </a:ln>
            </p:spPr>
            <p:txBody>
              <a:bodyPr/>
              <a:lstStyle/>
              <a:p>
                <a:pPr>
                  <a:defRPr/>
                </a:pPr>
                <a:endParaRPr lang="en-US"/>
              </a:p>
            </p:txBody>
          </p:sp>
          <p:sp>
            <p:nvSpPr>
              <p:cNvPr id="7195" name="Freeform 27"/>
              <p:cNvSpPr>
                <a:spLocks/>
              </p:cNvSpPr>
              <p:nvPr/>
            </p:nvSpPr>
            <p:spPr bwMode="hidden">
              <a:xfrm>
                <a:off x="2142" y="3852"/>
                <a:ext cx="892" cy="462"/>
              </a:xfrm>
              <a:custGeom>
                <a:avLst/>
                <a:gdLst/>
                <a:ahLst/>
                <a:cxnLst>
                  <a:cxn ang="0">
                    <a:pos x="23" y="276"/>
                  </a:cxn>
                  <a:cxn ang="0">
                    <a:pos x="29" y="222"/>
                  </a:cxn>
                  <a:cxn ang="0">
                    <a:pos x="59" y="174"/>
                  </a:cxn>
                  <a:cxn ang="0">
                    <a:pos x="95" y="132"/>
                  </a:cxn>
                  <a:cxn ang="0">
                    <a:pos x="149" y="96"/>
                  </a:cxn>
                  <a:cxn ang="0">
                    <a:pos x="209" y="60"/>
                  </a:cxn>
                  <a:cxn ang="0">
                    <a:pos x="281" y="36"/>
                  </a:cxn>
                  <a:cxn ang="0">
                    <a:pos x="364" y="24"/>
                  </a:cxn>
                  <a:cxn ang="0">
                    <a:pos x="448" y="18"/>
                  </a:cxn>
                  <a:cxn ang="0">
                    <a:pos x="532" y="24"/>
                  </a:cxn>
                  <a:cxn ang="0">
                    <a:pos x="609" y="36"/>
                  </a:cxn>
                  <a:cxn ang="0">
                    <a:pos x="681" y="60"/>
                  </a:cxn>
                  <a:cxn ang="0">
                    <a:pos x="741" y="96"/>
                  </a:cxn>
                  <a:cxn ang="0">
                    <a:pos x="795" y="132"/>
                  </a:cxn>
                  <a:cxn ang="0">
                    <a:pos x="831" y="174"/>
                  </a:cxn>
                  <a:cxn ang="0">
                    <a:pos x="861" y="222"/>
                  </a:cxn>
                  <a:cxn ang="0">
                    <a:pos x="867" y="276"/>
                  </a:cxn>
                  <a:cxn ang="0">
                    <a:pos x="855" y="330"/>
                  </a:cxn>
                  <a:cxn ang="0">
                    <a:pos x="831" y="378"/>
                  </a:cxn>
                  <a:cxn ang="0">
                    <a:pos x="783" y="426"/>
                  </a:cxn>
                  <a:cxn ang="0">
                    <a:pos x="723" y="462"/>
                  </a:cxn>
                  <a:cxn ang="0">
                    <a:pos x="765" y="462"/>
                  </a:cxn>
                  <a:cxn ang="0">
                    <a:pos x="819" y="426"/>
                  </a:cxn>
                  <a:cxn ang="0">
                    <a:pos x="855" y="378"/>
                  </a:cxn>
                  <a:cxn ang="0">
                    <a:pos x="884" y="330"/>
                  </a:cxn>
                  <a:cxn ang="0">
                    <a:pos x="890" y="276"/>
                  </a:cxn>
                  <a:cxn ang="0">
                    <a:pos x="884" y="222"/>
                  </a:cxn>
                  <a:cxn ang="0">
                    <a:pos x="855" y="168"/>
                  </a:cxn>
                  <a:cxn ang="0">
                    <a:pos x="813" y="120"/>
                  </a:cxn>
                  <a:cxn ang="0">
                    <a:pos x="759" y="84"/>
                  </a:cxn>
                  <a:cxn ang="0">
                    <a:pos x="693" y="48"/>
                  </a:cxn>
                  <a:cxn ang="0">
                    <a:pos x="621" y="24"/>
                  </a:cxn>
                  <a:cxn ang="0">
                    <a:pos x="538" y="6"/>
                  </a:cxn>
                  <a:cxn ang="0">
                    <a:pos x="448" y="0"/>
                  </a:cxn>
                  <a:cxn ang="0">
                    <a:pos x="358" y="6"/>
                  </a:cxn>
                  <a:cxn ang="0">
                    <a:pos x="275" y="24"/>
                  </a:cxn>
                  <a:cxn ang="0">
                    <a:pos x="197" y="48"/>
                  </a:cxn>
                  <a:cxn ang="0">
                    <a:pos x="131" y="84"/>
                  </a:cxn>
                  <a:cxn ang="0">
                    <a:pos x="77" y="120"/>
                  </a:cxn>
                  <a:cxn ang="0">
                    <a:pos x="35" y="168"/>
                  </a:cxn>
                  <a:cxn ang="0">
                    <a:pos x="12" y="222"/>
                  </a:cxn>
                  <a:cxn ang="0">
                    <a:pos x="0" y="276"/>
                  </a:cxn>
                  <a:cxn ang="0">
                    <a:pos x="6" y="330"/>
                  </a:cxn>
                  <a:cxn ang="0">
                    <a:pos x="35" y="378"/>
                  </a:cxn>
                  <a:cxn ang="0">
                    <a:pos x="71" y="426"/>
                  </a:cxn>
                  <a:cxn ang="0">
                    <a:pos x="125" y="462"/>
                  </a:cxn>
                  <a:cxn ang="0">
                    <a:pos x="167" y="462"/>
                  </a:cxn>
                  <a:cxn ang="0">
                    <a:pos x="107" y="426"/>
                  </a:cxn>
                  <a:cxn ang="0">
                    <a:pos x="59" y="378"/>
                  </a:cxn>
                  <a:cxn ang="0">
                    <a:pos x="35" y="330"/>
                  </a:cxn>
                  <a:cxn ang="0">
                    <a:pos x="23" y="276"/>
                  </a:cxn>
                  <a:cxn ang="0">
                    <a:pos x="23" y="276"/>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w="9525">
                <a:noFill/>
                <a:round/>
                <a:headEnd/>
                <a:tailEnd/>
              </a:ln>
            </p:spPr>
            <p:txBody>
              <a:bodyPr/>
              <a:lstStyle/>
              <a:p>
                <a:pPr>
                  <a:defRPr/>
                </a:pPr>
                <a:endParaRPr lang="en-US"/>
              </a:p>
            </p:txBody>
          </p:sp>
          <p:sp>
            <p:nvSpPr>
              <p:cNvPr id="7196" name="Freeform 28"/>
              <p:cNvSpPr>
                <a:spLocks/>
              </p:cNvSpPr>
              <p:nvPr/>
            </p:nvSpPr>
            <p:spPr bwMode="hidden">
              <a:xfrm>
                <a:off x="2082" y="3828"/>
                <a:ext cx="407" cy="486"/>
              </a:xfrm>
              <a:custGeom>
                <a:avLst/>
                <a:gdLst/>
                <a:ahLst/>
                <a:cxnLst>
                  <a:cxn ang="0">
                    <a:pos x="18" y="300"/>
                  </a:cxn>
                  <a:cxn ang="0">
                    <a:pos x="24" y="246"/>
                  </a:cxn>
                  <a:cxn ang="0">
                    <a:pos x="48" y="198"/>
                  </a:cxn>
                  <a:cxn ang="0">
                    <a:pos x="83" y="150"/>
                  </a:cxn>
                  <a:cxn ang="0">
                    <a:pos x="131" y="108"/>
                  </a:cxn>
                  <a:cxn ang="0">
                    <a:pos x="185" y="72"/>
                  </a:cxn>
                  <a:cxn ang="0">
                    <a:pos x="251" y="42"/>
                  </a:cxn>
                  <a:cxn ang="0">
                    <a:pos x="329" y="24"/>
                  </a:cxn>
                  <a:cxn ang="0">
                    <a:pos x="406" y="6"/>
                  </a:cxn>
                  <a:cxn ang="0">
                    <a:pos x="406" y="0"/>
                  </a:cxn>
                  <a:cxn ang="0">
                    <a:pos x="323" y="12"/>
                  </a:cxn>
                  <a:cxn ang="0">
                    <a:pos x="245" y="36"/>
                  </a:cxn>
                  <a:cxn ang="0">
                    <a:pos x="179" y="66"/>
                  </a:cxn>
                  <a:cxn ang="0">
                    <a:pos x="119" y="102"/>
                  </a:cxn>
                  <a:cxn ang="0">
                    <a:pos x="72" y="144"/>
                  </a:cxn>
                  <a:cxn ang="0">
                    <a:pos x="30" y="192"/>
                  </a:cxn>
                  <a:cxn ang="0">
                    <a:pos x="6" y="246"/>
                  </a:cxn>
                  <a:cxn ang="0">
                    <a:pos x="0" y="300"/>
                  </a:cxn>
                  <a:cxn ang="0">
                    <a:pos x="6" y="348"/>
                  </a:cxn>
                  <a:cxn ang="0">
                    <a:pos x="30" y="396"/>
                  </a:cxn>
                  <a:cxn ang="0">
                    <a:pos x="66" y="444"/>
                  </a:cxn>
                  <a:cxn ang="0">
                    <a:pos x="107" y="486"/>
                  </a:cxn>
                  <a:cxn ang="0">
                    <a:pos x="131" y="486"/>
                  </a:cxn>
                  <a:cxn ang="0">
                    <a:pos x="83" y="450"/>
                  </a:cxn>
                  <a:cxn ang="0">
                    <a:pos x="48" y="402"/>
                  </a:cxn>
                  <a:cxn ang="0">
                    <a:pos x="24" y="354"/>
                  </a:cxn>
                  <a:cxn ang="0">
                    <a:pos x="18" y="300"/>
                  </a:cxn>
                  <a:cxn ang="0">
                    <a:pos x="18" y="300"/>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w="9525">
                <a:noFill/>
                <a:round/>
                <a:headEnd/>
                <a:tailEnd/>
              </a:ln>
            </p:spPr>
            <p:txBody>
              <a:bodyPr/>
              <a:lstStyle/>
              <a:p>
                <a:pPr>
                  <a:defRPr/>
                </a:pPr>
                <a:endParaRPr lang="en-US"/>
              </a:p>
            </p:txBody>
          </p:sp>
          <p:sp>
            <p:nvSpPr>
              <p:cNvPr id="7197" name="Freeform 29"/>
              <p:cNvSpPr>
                <a:spLocks/>
              </p:cNvSpPr>
              <p:nvPr/>
            </p:nvSpPr>
            <p:spPr bwMode="hidden">
              <a:xfrm>
                <a:off x="2986" y="4044"/>
                <a:ext cx="108" cy="256"/>
              </a:xfrm>
              <a:custGeom>
                <a:avLst/>
                <a:gdLst/>
                <a:ahLst/>
                <a:cxnLst>
                  <a:cxn ang="0">
                    <a:pos x="89" y="84"/>
                  </a:cxn>
                  <a:cxn ang="0">
                    <a:pos x="83" y="132"/>
                  </a:cxn>
                  <a:cxn ang="0">
                    <a:pos x="65" y="174"/>
                  </a:cxn>
                  <a:cxn ang="0">
                    <a:pos x="36" y="216"/>
                  </a:cxn>
                  <a:cxn ang="0">
                    <a:pos x="0" y="252"/>
                  </a:cxn>
                  <a:cxn ang="0">
                    <a:pos x="18" y="252"/>
                  </a:cxn>
                  <a:cxn ang="0">
                    <a:pos x="53" y="216"/>
                  </a:cxn>
                  <a:cxn ang="0">
                    <a:pos x="83" y="174"/>
                  </a:cxn>
                  <a:cxn ang="0">
                    <a:pos x="101" y="132"/>
                  </a:cxn>
                  <a:cxn ang="0">
                    <a:pos x="107" y="84"/>
                  </a:cxn>
                  <a:cxn ang="0">
                    <a:pos x="101" y="42"/>
                  </a:cxn>
                  <a:cxn ang="0">
                    <a:pos x="89" y="0"/>
                  </a:cxn>
                  <a:cxn ang="0">
                    <a:pos x="65" y="0"/>
                  </a:cxn>
                  <a:cxn ang="0">
                    <a:pos x="83" y="42"/>
                  </a:cxn>
                  <a:cxn ang="0">
                    <a:pos x="89" y="84"/>
                  </a:cxn>
                  <a:cxn ang="0">
                    <a:pos x="89" y="84"/>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w="9525">
                <a:noFill/>
                <a:round/>
                <a:headEnd/>
                <a:tailEnd/>
              </a:ln>
            </p:spPr>
            <p:txBody>
              <a:bodyPr/>
              <a:lstStyle/>
              <a:p>
                <a:pPr>
                  <a:defRPr/>
                </a:pPr>
                <a:endParaRPr lang="en-US"/>
              </a:p>
            </p:txBody>
          </p:sp>
          <p:sp>
            <p:nvSpPr>
              <p:cNvPr id="7198" name="Freeform 30"/>
              <p:cNvSpPr>
                <a:spLocks/>
              </p:cNvSpPr>
              <p:nvPr/>
            </p:nvSpPr>
            <p:spPr bwMode="hidden">
              <a:xfrm>
                <a:off x="2068" y="3685"/>
                <a:ext cx="835" cy="155"/>
              </a:xfrm>
              <a:custGeom>
                <a:avLst/>
                <a:gdLst/>
                <a:ahLst/>
                <a:cxnLst>
                  <a:cxn ang="0">
                    <a:pos x="518" y="18"/>
                  </a:cxn>
                  <a:cxn ang="0">
                    <a:pos x="597" y="24"/>
                  </a:cxn>
                  <a:cxn ang="0">
                    <a:pos x="682" y="30"/>
                  </a:cxn>
                  <a:cxn ang="0">
                    <a:pos x="755" y="42"/>
                  </a:cxn>
                  <a:cxn ang="0">
                    <a:pos x="828" y="60"/>
                  </a:cxn>
                  <a:cxn ang="0">
                    <a:pos x="835" y="42"/>
                  </a:cxn>
                  <a:cxn ang="0">
                    <a:pos x="761" y="24"/>
                  </a:cxn>
                  <a:cxn ang="0">
                    <a:pos x="688" y="12"/>
                  </a:cxn>
                  <a:cxn ang="0">
                    <a:pos x="603" y="6"/>
                  </a:cxn>
                  <a:cxn ang="0">
                    <a:pos x="518" y="0"/>
                  </a:cxn>
                  <a:cxn ang="0">
                    <a:pos x="372" y="12"/>
                  </a:cxn>
                  <a:cxn ang="0">
                    <a:pos x="232" y="36"/>
                  </a:cxn>
                  <a:cxn ang="0">
                    <a:pos x="110" y="78"/>
                  </a:cxn>
                  <a:cxn ang="0">
                    <a:pos x="0" y="132"/>
                  </a:cxn>
                  <a:cxn ang="0">
                    <a:pos x="19" y="150"/>
                  </a:cxn>
                  <a:cxn ang="0">
                    <a:pos x="122" y="96"/>
                  </a:cxn>
                  <a:cxn ang="0">
                    <a:pos x="244" y="54"/>
                  </a:cxn>
                  <a:cxn ang="0">
                    <a:pos x="378" y="30"/>
                  </a:cxn>
                  <a:cxn ang="0">
                    <a:pos x="518" y="18"/>
                  </a:cxn>
                  <a:cxn ang="0">
                    <a:pos x="518" y="18"/>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lnTo>
                      <a:pt x="518" y="18"/>
                    </a:lnTo>
                    <a:close/>
                  </a:path>
                </a:pathLst>
              </a:custGeom>
              <a:solidFill>
                <a:schemeClr val="accent2"/>
              </a:solidFill>
              <a:ln w="9525">
                <a:noFill/>
                <a:round/>
                <a:headEnd/>
                <a:tailEnd/>
              </a:ln>
            </p:spPr>
            <p:txBody>
              <a:bodyPr/>
              <a:lstStyle/>
              <a:p>
                <a:pPr>
                  <a:defRPr/>
                </a:pPr>
                <a:endParaRPr lang="en-US"/>
              </a:p>
            </p:txBody>
          </p:sp>
          <p:sp>
            <p:nvSpPr>
              <p:cNvPr id="7199" name="Freeform 31"/>
              <p:cNvSpPr>
                <a:spLocks/>
              </p:cNvSpPr>
              <p:nvPr/>
            </p:nvSpPr>
            <p:spPr bwMode="hidden">
              <a:xfrm>
                <a:off x="1867" y="3853"/>
                <a:ext cx="171" cy="461"/>
              </a:xfrm>
              <a:custGeom>
                <a:avLst/>
                <a:gdLst/>
                <a:ahLst/>
                <a:cxnLst>
                  <a:cxn ang="0">
                    <a:pos x="31" y="263"/>
                  </a:cxn>
                  <a:cxn ang="0">
                    <a:pos x="43" y="191"/>
                  </a:cxn>
                  <a:cxn ang="0">
                    <a:pos x="67" y="131"/>
                  </a:cxn>
                  <a:cxn ang="0">
                    <a:pos x="116" y="72"/>
                  </a:cxn>
                  <a:cxn ang="0">
                    <a:pos x="171" y="18"/>
                  </a:cxn>
                  <a:cxn ang="0">
                    <a:pos x="153" y="0"/>
                  </a:cxn>
                  <a:cxn ang="0">
                    <a:pos x="86" y="60"/>
                  </a:cxn>
                  <a:cxn ang="0">
                    <a:pos x="43" y="120"/>
                  </a:cxn>
                  <a:cxn ang="0">
                    <a:pos x="13" y="191"/>
                  </a:cxn>
                  <a:cxn ang="0">
                    <a:pos x="0" y="263"/>
                  </a:cxn>
                  <a:cxn ang="0">
                    <a:pos x="6" y="317"/>
                  </a:cxn>
                  <a:cxn ang="0">
                    <a:pos x="25" y="365"/>
                  </a:cxn>
                  <a:cxn ang="0">
                    <a:pos x="49" y="413"/>
                  </a:cxn>
                  <a:cxn ang="0">
                    <a:pos x="86" y="461"/>
                  </a:cxn>
                  <a:cxn ang="0">
                    <a:pos x="122" y="461"/>
                  </a:cxn>
                  <a:cxn ang="0">
                    <a:pos x="86" y="413"/>
                  </a:cxn>
                  <a:cxn ang="0">
                    <a:pos x="55" y="365"/>
                  </a:cxn>
                  <a:cxn ang="0">
                    <a:pos x="37" y="317"/>
                  </a:cxn>
                  <a:cxn ang="0">
                    <a:pos x="31" y="263"/>
                  </a:cxn>
                  <a:cxn ang="0">
                    <a:pos x="31" y="263"/>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lnTo>
                      <a:pt x="31" y="263"/>
                    </a:lnTo>
                    <a:close/>
                  </a:path>
                </a:pathLst>
              </a:custGeom>
              <a:solidFill>
                <a:schemeClr val="accent2"/>
              </a:solidFill>
              <a:ln w="9525">
                <a:noFill/>
                <a:round/>
                <a:headEnd/>
                <a:tailEnd/>
              </a:ln>
            </p:spPr>
            <p:txBody>
              <a:bodyPr/>
              <a:lstStyle/>
              <a:p>
                <a:pPr>
                  <a:defRPr/>
                </a:pPr>
                <a:endParaRPr lang="en-US"/>
              </a:p>
            </p:txBody>
          </p:sp>
          <p:sp>
            <p:nvSpPr>
              <p:cNvPr id="7200" name="Freeform 32"/>
              <p:cNvSpPr>
                <a:spLocks/>
              </p:cNvSpPr>
              <p:nvPr/>
            </p:nvSpPr>
            <p:spPr bwMode="hidden">
              <a:xfrm>
                <a:off x="2951" y="3751"/>
                <a:ext cx="360" cy="568"/>
              </a:xfrm>
              <a:custGeom>
                <a:avLst/>
                <a:gdLst/>
                <a:ahLst/>
                <a:cxnLst>
                  <a:cxn ang="0">
                    <a:pos x="360" y="365"/>
                  </a:cxn>
                  <a:cxn ang="0">
                    <a:pos x="353" y="305"/>
                  </a:cxn>
                  <a:cxn ang="0">
                    <a:pos x="335" y="251"/>
                  </a:cxn>
                  <a:cxn ang="0">
                    <a:pos x="305" y="204"/>
                  </a:cxn>
                  <a:cxn ang="0">
                    <a:pos x="262" y="156"/>
                  </a:cxn>
                  <a:cxn ang="0">
                    <a:pos x="213" y="108"/>
                  </a:cxn>
                  <a:cxn ang="0">
                    <a:pos x="159" y="66"/>
                  </a:cxn>
                  <a:cxn ang="0">
                    <a:pos x="92" y="30"/>
                  </a:cxn>
                  <a:cxn ang="0">
                    <a:pos x="19" y="0"/>
                  </a:cxn>
                  <a:cxn ang="0">
                    <a:pos x="0" y="12"/>
                  </a:cxn>
                  <a:cxn ang="0">
                    <a:pos x="67" y="42"/>
                  </a:cxn>
                  <a:cxn ang="0">
                    <a:pos x="134" y="78"/>
                  </a:cxn>
                  <a:cxn ang="0">
                    <a:pos x="189" y="114"/>
                  </a:cxn>
                  <a:cxn ang="0">
                    <a:pos x="238" y="162"/>
                  </a:cxn>
                  <a:cxn ang="0">
                    <a:pos x="274" y="210"/>
                  </a:cxn>
                  <a:cxn ang="0">
                    <a:pos x="299" y="257"/>
                  </a:cxn>
                  <a:cxn ang="0">
                    <a:pos x="317" y="311"/>
                  </a:cxn>
                  <a:cxn ang="0">
                    <a:pos x="323" y="365"/>
                  </a:cxn>
                  <a:cxn ang="0">
                    <a:pos x="317" y="419"/>
                  </a:cxn>
                  <a:cxn ang="0">
                    <a:pos x="299" y="467"/>
                  </a:cxn>
                  <a:cxn ang="0">
                    <a:pos x="274" y="515"/>
                  </a:cxn>
                  <a:cxn ang="0">
                    <a:pos x="238" y="563"/>
                  </a:cxn>
                  <a:cxn ang="0">
                    <a:pos x="268" y="563"/>
                  </a:cxn>
                  <a:cxn ang="0">
                    <a:pos x="311" y="515"/>
                  </a:cxn>
                  <a:cxn ang="0">
                    <a:pos x="335" y="467"/>
                  </a:cxn>
                  <a:cxn ang="0">
                    <a:pos x="353" y="419"/>
                  </a:cxn>
                  <a:cxn ang="0">
                    <a:pos x="360" y="365"/>
                  </a:cxn>
                  <a:cxn ang="0">
                    <a:pos x="360" y="36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en-US"/>
              </a:p>
            </p:txBody>
          </p:sp>
          <p:sp>
            <p:nvSpPr>
              <p:cNvPr id="7201" name="Freeform 33"/>
              <p:cNvSpPr>
                <a:spLocks/>
              </p:cNvSpPr>
              <p:nvPr/>
            </p:nvSpPr>
            <p:spPr bwMode="hidden">
              <a:xfrm>
                <a:off x="2318" y="3631"/>
                <a:ext cx="1078" cy="425"/>
              </a:xfrm>
              <a:custGeom>
                <a:avLst/>
                <a:gdLst/>
                <a:ahLst/>
                <a:cxnLst>
                  <a:cxn ang="0">
                    <a:pos x="1053" y="425"/>
                  </a:cxn>
                  <a:cxn ang="0">
                    <a:pos x="1078" y="419"/>
                  </a:cxn>
                  <a:cxn ang="0">
                    <a:pos x="1066" y="377"/>
                  </a:cxn>
                  <a:cxn ang="0">
                    <a:pos x="1047" y="336"/>
                  </a:cxn>
                  <a:cxn ang="0">
                    <a:pos x="986" y="252"/>
                  </a:cxn>
                  <a:cxn ang="0">
                    <a:pos x="907" y="180"/>
                  </a:cxn>
                  <a:cxn ang="0">
                    <a:pos x="810" y="120"/>
                  </a:cxn>
                  <a:cxn ang="0">
                    <a:pos x="694" y="72"/>
                  </a:cxn>
                  <a:cxn ang="0">
                    <a:pos x="560" y="30"/>
                  </a:cxn>
                  <a:cxn ang="0">
                    <a:pos x="420" y="6"/>
                  </a:cxn>
                  <a:cxn ang="0">
                    <a:pos x="268" y="0"/>
                  </a:cxn>
                  <a:cxn ang="0">
                    <a:pos x="134" y="6"/>
                  </a:cxn>
                  <a:cxn ang="0">
                    <a:pos x="0" y="24"/>
                  </a:cxn>
                  <a:cxn ang="0">
                    <a:pos x="12" y="36"/>
                  </a:cxn>
                  <a:cxn ang="0">
                    <a:pos x="134" y="18"/>
                  </a:cxn>
                  <a:cxn ang="0">
                    <a:pos x="268" y="12"/>
                  </a:cxn>
                  <a:cxn ang="0">
                    <a:pos x="420" y="18"/>
                  </a:cxn>
                  <a:cxn ang="0">
                    <a:pos x="554" y="42"/>
                  </a:cxn>
                  <a:cxn ang="0">
                    <a:pos x="682" y="84"/>
                  </a:cxn>
                  <a:cxn ang="0">
                    <a:pos x="798" y="132"/>
                  </a:cxn>
                  <a:cxn ang="0">
                    <a:pos x="895" y="192"/>
                  </a:cxn>
                  <a:cxn ang="0">
                    <a:pos x="968" y="264"/>
                  </a:cxn>
                  <a:cxn ang="0">
                    <a:pos x="999" y="300"/>
                  </a:cxn>
                  <a:cxn ang="0">
                    <a:pos x="1023" y="342"/>
                  </a:cxn>
                  <a:cxn ang="0">
                    <a:pos x="1041" y="383"/>
                  </a:cxn>
                  <a:cxn ang="0">
                    <a:pos x="1053" y="425"/>
                  </a:cxn>
                  <a:cxn ang="0">
                    <a:pos x="1053" y="425"/>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en-US"/>
              </a:p>
            </p:txBody>
          </p:sp>
          <p:sp>
            <p:nvSpPr>
              <p:cNvPr id="7202" name="Freeform 34"/>
              <p:cNvSpPr>
                <a:spLocks/>
              </p:cNvSpPr>
              <p:nvPr/>
            </p:nvSpPr>
            <p:spPr bwMode="hidden">
              <a:xfrm>
                <a:off x="3304" y="4081"/>
                <a:ext cx="98" cy="234"/>
              </a:xfrm>
              <a:custGeom>
                <a:avLst/>
                <a:gdLst/>
                <a:ahLst/>
                <a:cxnLst>
                  <a:cxn ang="0">
                    <a:pos x="0" y="234"/>
                  </a:cxn>
                  <a:cxn ang="0">
                    <a:pos x="25" y="234"/>
                  </a:cxn>
                  <a:cxn ang="0">
                    <a:pos x="55" y="186"/>
                  </a:cxn>
                  <a:cxn ang="0">
                    <a:pos x="80" y="138"/>
                  </a:cxn>
                  <a:cxn ang="0">
                    <a:pos x="92" y="90"/>
                  </a:cxn>
                  <a:cxn ang="0">
                    <a:pos x="98" y="36"/>
                  </a:cxn>
                  <a:cxn ang="0">
                    <a:pos x="98" y="0"/>
                  </a:cxn>
                  <a:cxn ang="0">
                    <a:pos x="74" y="0"/>
                  </a:cxn>
                  <a:cxn ang="0">
                    <a:pos x="74" y="36"/>
                  </a:cxn>
                  <a:cxn ang="0">
                    <a:pos x="67" y="90"/>
                  </a:cxn>
                  <a:cxn ang="0">
                    <a:pos x="55" y="138"/>
                  </a:cxn>
                  <a:cxn ang="0">
                    <a:pos x="31" y="186"/>
                  </a:cxn>
                  <a:cxn ang="0">
                    <a:pos x="0" y="234"/>
                  </a:cxn>
                  <a:cxn ang="0">
                    <a:pos x="0" y="234"/>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en-US"/>
              </a:p>
            </p:txBody>
          </p:sp>
          <p:sp>
            <p:nvSpPr>
              <p:cNvPr id="7203" name="Freeform 35"/>
              <p:cNvSpPr>
                <a:spLocks/>
              </p:cNvSpPr>
              <p:nvPr/>
            </p:nvSpPr>
            <p:spPr bwMode="hidden">
              <a:xfrm>
                <a:off x="1776" y="3673"/>
                <a:ext cx="481" cy="641"/>
              </a:xfrm>
              <a:custGeom>
                <a:avLst/>
                <a:gdLst/>
                <a:ahLst/>
                <a:cxnLst>
                  <a:cxn ang="0">
                    <a:pos x="18" y="443"/>
                  </a:cxn>
                  <a:cxn ang="0">
                    <a:pos x="24" y="371"/>
                  </a:cxn>
                  <a:cxn ang="0">
                    <a:pos x="55" y="305"/>
                  </a:cxn>
                  <a:cxn ang="0">
                    <a:pos x="91" y="246"/>
                  </a:cxn>
                  <a:cxn ang="0">
                    <a:pos x="146" y="186"/>
                  </a:cxn>
                  <a:cxn ang="0">
                    <a:pos x="213" y="132"/>
                  </a:cxn>
                  <a:cxn ang="0">
                    <a:pos x="292" y="84"/>
                  </a:cxn>
                  <a:cxn ang="0">
                    <a:pos x="384" y="48"/>
                  </a:cxn>
                  <a:cxn ang="0">
                    <a:pos x="481" y="12"/>
                  </a:cxn>
                  <a:cxn ang="0">
                    <a:pos x="457" y="0"/>
                  </a:cxn>
                  <a:cxn ang="0">
                    <a:pos x="359" y="36"/>
                  </a:cxn>
                  <a:cxn ang="0">
                    <a:pos x="274" y="78"/>
                  </a:cxn>
                  <a:cxn ang="0">
                    <a:pos x="195" y="126"/>
                  </a:cxn>
                  <a:cxn ang="0">
                    <a:pos x="128" y="180"/>
                  </a:cxn>
                  <a:cxn ang="0">
                    <a:pos x="73" y="240"/>
                  </a:cxn>
                  <a:cxn ang="0">
                    <a:pos x="37" y="305"/>
                  </a:cxn>
                  <a:cxn ang="0">
                    <a:pos x="6" y="371"/>
                  </a:cxn>
                  <a:cxn ang="0">
                    <a:pos x="0" y="443"/>
                  </a:cxn>
                  <a:cxn ang="0">
                    <a:pos x="6" y="497"/>
                  </a:cxn>
                  <a:cxn ang="0">
                    <a:pos x="18" y="545"/>
                  </a:cxn>
                  <a:cxn ang="0">
                    <a:pos x="43" y="593"/>
                  </a:cxn>
                  <a:cxn ang="0">
                    <a:pos x="73" y="641"/>
                  </a:cxn>
                  <a:cxn ang="0">
                    <a:pos x="97" y="641"/>
                  </a:cxn>
                  <a:cxn ang="0">
                    <a:pos x="67" y="593"/>
                  </a:cxn>
                  <a:cxn ang="0">
                    <a:pos x="43" y="545"/>
                  </a:cxn>
                  <a:cxn ang="0">
                    <a:pos x="24" y="497"/>
                  </a:cxn>
                  <a:cxn ang="0">
                    <a:pos x="18" y="443"/>
                  </a:cxn>
                  <a:cxn ang="0">
                    <a:pos x="18" y="443"/>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lnTo>
                      <a:pt x="18" y="443"/>
                    </a:lnTo>
                    <a:close/>
                  </a:path>
                </a:pathLst>
              </a:custGeom>
              <a:solidFill>
                <a:schemeClr val="accent2"/>
              </a:solidFill>
              <a:ln w="9525">
                <a:noFill/>
                <a:round/>
                <a:headEnd/>
                <a:tailEnd/>
              </a:ln>
            </p:spPr>
            <p:txBody>
              <a:bodyPr/>
              <a:lstStyle/>
              <a:p>
                <a:pPr>
                  <a:defRPr/>
                </a:pPr>
                <a:endParaRPr lang="en-US"/>
              </a:p>
            </p:txBody>
          </p:sp>
        </p:grpSp>
        <p:grpSp>
          <p:nvGrpSpPr>
            <p:cNvPr id="3084" name="Group 36"/>
            <p:cNvGrpSpPr>
              <a:grpSpLocks/>
            </p:cNvGrpSpPr>
            <p:nvPr userDrawn="1"/>
          </p:nvGrpSpPr>
          <p:grpSpPr bwMode="auto">
            <a:xfrm>
              <a:off x="4128" y="3360"/>
              <a:ext cx="1351" cy="821"/>
              <a:chOff x="4128" y="3360"/>
              <a:chExt cx="1351" cy="821"/>
            </a:xfrm>
          </p:grpSpPr>
          <p:sp>
            <p:nvSpPr>
              <p:cNvPr id="7205" name="Freeform 37"/>
              <p:cNvSpPr>
                <a:spLocks noEditPoints="1"/>
              </p:cNvSpPr>
              <p:nvPr/>
            </p:nvSpPr>
            <p:spPr bwMode="hidden">
              <a:xfrm>
                <a:off x="4200" y="3405"/>
                <a:ext cx="1201" cy="731"/>
              </a:xfrm>
              <a:custGeom>
                <a:avLst/>
                <a:gdLst/>
                <a:ahLst/>
                <a:cxnLst>
                  <a:cxn ang="0">
                    <a:pos x="484" y="6"/>
                  </a:cxn>
                  <a:cxn ang="0">
                    <a:pos x="263" y="60"/>
                  </a:cxn>
                  <a:cxn ang="0">
                    <a:pos x="101" y="162"/>
                  </a:cxn>
                  <a:cxn ang="0">
                    <a:pos x="12" y="294"/>
                  </a:cxn>
                  <a:cxn ang="0">
                    <a:pos x="0" y="366"/>
                  </a:cxn>
                  <a:cxn ang="0">
                    <a:pos x="12" y="437"/>
                  </a:cxn>
                  <a:cxn ang="0">
                    <a:pos x="101" y="569"/>
                  </a:cxn>
                  <a:cxn ang="0">
                    <a:pos x="263" y="671"/>
                  </a:cxn>
                  <a:cxn ang="0">
                    <a:pos x="484" y="725"/>
                  </a:cxn>
                  <a:cxn ang="0">
                    <a:pos x="723" y="725"/>
                  </a:cxn>
                  <a:cxn ang="0">
                    <a:pos x="938" y="671"/>
                  </a:cxn>
                  <a:cxn ang="0">
                    <a:pos x="1100" y="569"/>
                  </a:cxn>
                  <a:cxn ang="0">
                    <a:pos x="1189" y="437"/>
                  </a:cxn>
                  <a:cxn ang="0">
                    <a:pos x="1201" y="366"/>
                  </a:cxn>
                  <a:cxn ang="0">
                    <a:pos x="1189" y="294"/>
                  </a:cxn>
                  <a:cxn ang="0">
                    <a:pos x="1100" y="162"/>
                  </a:cxn>
                  <a:cxn ang="0">
                    <a:pos x="938" y="60"/>
                  </a:cxn>
                  <a:cxn ang="0">
                    <a:pos x="723" y="6"/>
                  </a:cxn>
                  <a:cxn ang="0">
                    <a:pos x="604" y="0"/>
                  </a:cxn>
                  <a:cxn ang="0">
                    <a:pos x="490" y="701"/>
                  </a:cxn>
                  <a:cxn ang="0">
                    <a:pos x="287" y="647"/>
                  </a:cxn>
                  <a:cxn ang="0">
                    <a:pos x="131" y="557"/>
                  </a:cxn>
                  <a:cxn ang="0">
                    <a:pos x="48" y="437"/>
                  </a:cxn>
                  <a:cxn ang="0">
                    <a:pos x="36" y="366"/>
                  </a:cxn>
                  <a:cxn ang="0">
                    <a:pos x="48" y="300"/>
                  </a:cxn>
                  <a:cxn ang="0">
                    <a:pos x="131" y="174"/>
                  </a:cxn>
                  <a:cxn ang="0">
                    <a:pos x="287" y="84"/>
                  </a:cxn>
                  <a:cxn ang="0">
                    <a:pos x="490" y="30"/>
                  </a:cxn>
                  <a:cxn ang="0">
                    <a:pos x="717" y="30"/>
                  </a:cxn>
                  <a:cxn ang="0">
                    <a:pos x="920" y="84"/>
                  </a:cxn>
                  <a:cxn ang="0">
                    <a:pos x="1070" y="174"/>
                  </a:cxn>
                  <a:cxn ang="0">
                    <a:pos x="1153" y="300"/>
                  </a:cxn>
                  <a:cxn ang="0">
                    <a:pos x="1153" y="437"/>
                  </a:cxn>
                  <a:cxn ang="0">
                    <a:pos x="1070" y="557"/>
                  </a:cxn>
                  <a:cxn ang="0">
                    <a:pos x="920" y="647"/>
                  </a:cxn>
                  <a:cxn ang="0">
                    <a:pos x="717" y="701"/>
                  </a:cxn>
                  <a:cxn ang="0">
                    <a:pos x="604" y="707"/>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en-US"/>
              </a:p>
            </p:txBody>
          </p:sp>
          <p:sp>
            <p:nvSpPr>
              <p:cNvPr id="7206" name="Freeform 38"/>
              <p:cNvSpPr>
                <a:spLocks/>
              </p:cNvSpPr>
              <p:nvPr/>
            </p:nvSpPr>
            <p:spPr bwMode="hidden">
              <a:xfrm>
                <a:off x="4128" y="3366"/>
                <a:ext cx="544" cy="737"/>
              </a:xfrm>
              <a:custGeom>
                <a:avLst/>
                <a:gdLst/>
                <a:ahLst/>
                <a:cxnLst>
                  <a:cxn ang="0">
                    <a:pos x="24" y="402"/>
                  </a:cxn>
                  <a:cxn ang="0">
                    <a:pos x="36" y="330"/>
                  </a:cxn>
                  <a:cxn ang="0">
                    <a:pos x="66" y="264"/>
                  </a:cxn>
                  <a:cxn ang="0">
                    <a:pos x="108" y="204"/>
                  </a:cxn>
                  <a:cxn ang="0">
                    <a:pos x="173" y="150"/>
                  </a:cxn>
                  <a:cxn ang="0">
                    <a:pos x="251" y="102"/>
                  </a:cxn>
                  <a:cxn ang="0">
                    <a:pos x="335" y="60"/>
                  </a:cxn>
                  <a:cxn ang="0">
                    <a:pos x="436" y="30"/>
                  </a:cxn>
                  <a:cxn ang="0">
                    <a:pos x="544" y="12"/>
                  </a:cxn>
                  <a:cxn ang="0">
                    <a:pos x="544" y="0"/>
                  </a:cxn>
                  <a:cxn ang="0">
                    <a:pos x="430" y="18"/>
                  </a:cxn>
                  <a:cxn ang="0">
                    <a:pos x="329" y="48"/>
                  </a:cxn>
                  <a:cxn ang="0">
                    <a:pos x="233" y="90"/>
                  </a:cxn>
                  <a:cxn ang="0">
                    <a:pos x="155" y="138"/>
                  </a:cxn>
                  <a:cxn ang="0">
                    <a:pos x="90" y="198"/>
                  </a:cxn>
                  <a:cxn ang="0">
                    <a:pos x="42" y="258"/>
                  </a:cxn>
                  <a:cxn ang="0">
                    <a:pos x="12" y="330"/>
                  </a:cxn>
                  <a:cxn ang="0">
                    <a:pos x="0" y="402"/>
                  </a:cxn>
                  <a:cxn ang="0">
                    <a:pos x="6" y="455"/>
                  </a:cxn>
                  <a:cxn ang="0">
                    <a:pos x="18" y="503"/>
                  </a:cxn>
                  <a:cxn ang="0">
                    <a:pos x="42" y="545"/>
                  </a:cxn>
                  <a:cxn ang="0">
                    <a:pos x="78" y="593"/>
                  </a:cxn>
                  <a:cxn ang="0">
                    <a:pos x="114" y="635"/>
                  </a:cxn>
                  <a:cxn ang="0">
                    <a:pos x="161" y="671"/>
                  </a:cxn>
                  <a:cxn ang="0">
                    <a:pos x="221" y="707"/>
                  </a:cxn>
                  <a:cxn ang="0">
                    <a:pos x="281" y="737"/>
                  </a:cxn>
                  <a:cxn ang="0">
                    <a:pos x="323" y="737"/>
                  </a:cxn>
                  <a:cxn ang="0">
                    <a:pos x="257" y="707"/>
                  </a:cxn>
                  <a:cxn ang="0">
                    <a:pos x="203" y="671"/>
                  </a:cxn>
                  <a:cxn ang="0">
                    <a:pos x="149" y="635"/>
                  </a:cxn>
                  <a:cxn ang="0">
                    <a:pos x="108" y="593"/>
                  </a:cxn>
                  <a:cxn ang="0">
                    <a:pos x="72" y="551"/>
                  </a:cxn>
                  <a:cxn ang="0">
                    <a:pos x="48" y="503"/>
                  </a:cxn>
                  <a:cxn ang="0">
                    <a:pos x="30" y="455"/>
                  </a:cxn>
                  <a:cxn ang="0">
                    <a:pos x="24" y="402"/>
                  </a:cxn>
                  <a:cxn ang="0">
                    <a:pos x="24" y="402"/>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en-US"/>
              </a:p>
            </p:txBody>
          </p:sp>
          <p:sp>
            <p:nvSpPr>
              <p:cNvPr id="7207" name="Freeform 39"/>
              <p:cNvSpPr>
                <a:spLocks/>
              </p:cNvSpPr>
              <p:nvPr/>
            </p:nvSpPr>
            <p:spPr bwMode="hidden">
              <a:xfrm>
                <a:off x="4792" y="3360"/>
                <a:ext cx="609" cy="252"/>
              </a:xfrm>
              <a:custGeom>
                <a:avLst/>
                <a:gdLst/>
                <a:ahLst/>
                <a:cxnLst>
                  <a:cxn ang="0">
                    <a:pos x="12" y="12"/>
                  </a:cxn>
                  <a:cxn ang="0">
                    <a:pos x="113" y="18"/>
                  </a:cxn>
                  <a:cxn ang="0">
                    <a:pos x="203" y="30"/>
                  </a:cxn>
                  <a:cxn ang="0">
                    <a:pos x="292" y="48"/>
                  </a:cxn>
                  <a:cxn ang="0">
                    <a:pos x="376" y="78"/>
                  </a:cxn>
                  <a:cxn ang="0">
                    <a:pos x="448" y="114"/>
                  </a:cxn>
                  <a:cxn ang="0">
                    <a:pos x="514" y="156"/>
                  </a:cxn>
                  <a:cxn ang="0">
                    <a:pos x="567" y="198"/>
                  </a:cxn>
                  <a:cxn ang="0">
                    <a:pos x="609" y="252"/>
                  </a:cxn>
                  <a:cxn ang="0">
                    <a:pos x="609" y="216"/>
                  </a:cxn>
                  <a:cxn ang="0">
                    <a:pos x="561" y="168"/>
                  </a:cxn>
                  <a:cxn ang="0">
                    <a:pos x="502" y="126"/>
                  </a:cxn>
                  <a:cxn ang="0">
                    <a:pos x="436" y="90"/>
                  </a:cxn>
                  <a:cxn ang="0">
                    <a:pos x="364" y="60"/>
                  </a:cxn>
                  <a:cxn ang="0">
                    <a:pos x="286" y="36"/>
                  </a:cxn>
                  <a:cxn ang="0">
                    <a:pos x="197" y="18"/>
                  </a:cxn>
                  <a:cxn ang="0">
                    <a:pos x="107" y="6"/>
                  </a:cxn>
                  <a:cxn ang="0">
                    <a:pos x="12" y="0"/>
                  </a:cxn>
                  <a:cxn ang="0">
                    <a:pos x="6" y="0"/>
                  </a:cxn>
                  <a:cxn ang="0">
                    <a:pos x="0" y="0"/>
                  </a:cxn>
                  <a:cxn ang="0">
                    <a:pos x="0" y="12"/>
                  </a:cxn>
                  <a:cxn ang="0">
                    <a:pos x="6" y="12"/>
                  </a:cxn>
                  <a:cxn ang="0">
                    <a:pos x="12" y="12"/>
                  </a:cxn>
                  <a:cxn ang="0">
                    <a:pos x="12" y="12"/>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w="9525">
                <a:noFill/>
                <a:round/>
                <a:headEnd/>
                <a:tailEnd/>
              </a:ln>
            </p:spPr>
            <p:txBody>
              <a:bodyPr/>
              <a:lstStyle/>
              <a:p>
                <a:pPr>
                  <a:defRPr/>
                </a:pPr>
                <a:endParaRPr lang="en-US"/>
              </a:p>
            </p:txBody>
          </p:sp>
          <p:sp>
            <p:nvSpPr>
              <p:cNvPr id="7208" name="Freeform 40"/>
              <p:cNvSpPr>
                <a:spLocks/>
              </p:cNvSpPr>
              <p:nvPr/>
            </p:nvSpPr>
            <p:spPr bwMode="hidden">
              <a:xfrm>
                <a:off x="5246" y="4007"/>
                <a:ext cx="72" cy="58"/>
              </a:xfrm>
              <a:custGeom>
                <a:avLst/>
                <a:gdLst/>
                <a:ahLst/>
                <a:cxnLst>
                  <a:cxn ang="0">
                    <a:pos x="72" y="0"/>
                  </a:cxn>
                  <a:cxn ang="0">
                    <a:pos x="36" y="30"/>
                  </a:cxn>
                  <a:cxn ang="0">
                    <a:pos x="0" y="54"/>
                  </a:cxn>
                  <a:cxn ang="0">
                    <a:pos x="36" y="54"/>
                  </a:cxn>
                  <a:cxn ang="0">
                    <a:pos x="54" y="42"/>
                  </a:cxn>
                  <a:cxn ang="0">
                    <a:pos x="72" y="24"/>
                  </a:cxn>
                  <a:cxn ang="0">
                    <a:pos x="72" y="24"/>
                  </a:cxn>
                  <a:cxn ang="0">
                    <a:pos x="72" y="0"/>
                  </a:cxn>
                  <a:cxn ang="0">
                    <a:pos x="72" y="0"/>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en-US"/>
              </a:p>
            </p:txBody>
          </p:sp>
          <p:sp>
            <p:nvSpPr>
              <p:cNvPr id="7209" name="Freeform 41"/>
              <p:cNvSpPr>
                <a:spLocks/>
              </p:cNvSpPr>
              <p:nvPr/>
            </p:nvSpPr>
            <p:spPr bwMode="hidden">
              <a:xfrm>
                <a:off x="4505" y="4073"/>
                <a:ext cx="706" cy="108"/>
              </a:xfrm>
              <a:custGeom>
                <a:avLst/>
                <a:gdLst/>
                <a:ahLst/>
                <a:cxnLst>
                  <a:cxn ang="0">
                    <a:pos x="299" y="90"/>
                  </a:cxn>
                  <a:cxn ang="0">
                    <a:pos x="221" y="90"/>
                  </a:cxn>
                  <a:cxn ang="0">
                    <a:pos x="143" y="78"/>
                  </a:cxn>
                  <a:cxn ang="0">
                    <a:pos x="0" y="48"/>
                  </a:cxn>
                  <a:cxn ang="0">
                    <a:pos x="0" y="66"/>
                  </a:cxn>
                  <a:cxn ang="0">
                    <a:pos x="143" y="96"/>
                  </a:cxn>
                  <a:cxn ang="0">
                    <a:pos x="221" y="108"/>
                  </a:cxn>
                  <a:cxn ang="0">
                    <a:pos x="299" y="108"/>
                  </a:cxn>
                  <a:cxn ang="0">
                    <a:pos x="412" y="102"/>
                  </a:cxn>
                  <a:cxn ang="0">
                    <a:pos x="520" y="84"/>
                  </a:cxn>
                  <a:cxn ang="0">
                    <a:pos x="615" y="60"/>
                  </a:cxn>
                  <a:cxn ang="0">
                    <a:pos x="705" y="24"/>
                  </a:cxn>
                  <a:cxn ang="0">
                    <a:pos x="705" y="0"/>
                  </a:cxn>
                  <a:cxn ang="0">
                    <a:pos x="615" y="42"/>
                  </a:cxn>
                  <a:cxn ang="0">
                    <a:pos x="520" y="66"/>
                  </a:cxn>
                  <a:cxn ang="0">
                    <a:pos x="412" y="84"/>
                  </a:cxn>
                  <a:cxn ang="0">
                    <a:pos x="299" y="90"/>
                  </a:cxn>
                  <a:cxn ang="0">
                    <a:pos x="299" y="90"/>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en-US"/>
              </a:p>
            </p:txBody>
          </p:sp>
          <p:sp>
            <p:nvSpPr>
              <p:cNvPr id="7210" name="Freeform 42"/>
              <p:cNvSpPr>
                <a:spLocks/>
              </p:cNvSpPr>
              <p:nvPr/>
            </p:nvSpPr>
            <p:spPr bwMode="hidden">
              <a:xfrm>
                <a:off x="5336" y="3654"/>
                <a:ext cx="143" cy="341"/>
              </a:xfrm>
              <a:custGeom>
                <a:avLst/>
                <a:gdLst/>
                <a:ahLst/>
                <a:cxnLst>
                  <a:cxn ang="0">
                    <a:pos x="119" y="114"/>
                  </a:cxn>
                  <a:cxn ang="0">
                    <a:pos x="113" y="173"/>
                  </a:cxn>
                  <a:cxn ang="0">
                    <a:pos x="89" y="239"/>
                  </a:cxn>
                  <a:cxn ang="0">
                    <a:pos x="47" y="293"/>
                  </a:cxn>
                  <a:cxn ang="0">
                    <a:pos x="0" y="341"/>
                  </a:cxn>
                  <a:cxn ang="0">
                    <a:pos x="29" y="341"/>
                  </a:cxn>
                  <a:cxn ang="0">
                    <a:pos x="77" y="287"/>
                  </a:cxn>
                  <a:cxn ang="0">
                    <a:pos x="113" y="233"/>
                  </a:cxn>
                  <a:cxn ang="0">
                    <a:pos x="137" y="173"/>
                  </a:cxn>
                  <a:cxn ang="0">
                    <a:pos x="143" y="114"/>
                  </a:cxn>
                  <a:cxn ang="0">
                    <a:pos x="137" y="60"/>
                  </a:cxn>
                  <a:cxn ang="0">
                    <a:pos x="119" y="0"/>
                  </a:cxn>
                  <a:cxn ang="0">
                    <a:pos x="89" y="0"/>
                  </a:cxn>
                  <a:cxn ang="0">
                    <a:pos x="113" y="60"/>
                  </a:cxn>
                  <a:cxn ang="0">
                    <a:pos x="119" y="114"/>
                  </a:cxn>
                  <a:cxn ang="0">
                    <a:pos x="119" y="114"/>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en-US"/>
              </a:p>
            </p:txBody>
          </p:sp>
          <p:sp>
            <p:nvSpPr>
              <p:cNvPr id="7211" name="Freeform 43"/>
              <p:cNvSpPr>
                <a:spLocks/>
              </p:cNvSpPr>
              <p:nvPr/>
            </p:nvSpPr>
            <p:spPr bwMode="hidden">
              <a:xfrm>
                <a:off x="5061" y="3624"/>
                <a:ext cx="83" cy="91"/>
              </a:xfrm>
              <a:custGeom>
                <a:avLst/>
                <a:gdLst/>
                <a:ahLst/>
                <a:cxnLst>
                  <a:cxn ang="0">
                    <a:pos x="59" y="90"/>
                  </a:cxn>
                  <a:cxn ang="0">
                    <a:pos x="83" y="84"/>
                  </a:cxn>
                  <a:cxn ang="0">
                    <a:pos x="71" y="60"/>
                  </a:cxn>
                  <a:cxn ang="0">
                    <a:pos x="53" y="42"/>
                  </a:cxn>
                  <a:cxn ang="0">
                    <a:pos x="6" y="0"/>
                  </a:cxn>
                  <a:cxn ang="0">
                    <a:pos x="0" y="18"/>
                  </a:cxn>
                  <a:cxn ang="0">
                    <a:pos x="35" y="48"/>
                  </a:cxn>
                  <a:cxn ang="0">
                    <a:pos x="59" y="90"/>
                  </a:cxn>
                  <a:cxn ang="0">
                    <a:pos x="59" y="90"/>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en-US"/>
              </a:p>
            </p:txBody>
          </p:sp>
          <p:sp>
            <p:nvSpPr>
              <p:cNvPr id="7212" name="Freeform 44"/>
              <p:cNvSpPr>
                <a:spLocks/>
              </p:cNvSpPr>
              <p:nvPr/>
            </p:nvSpPr>
            <p:spPr bwMode="hidden">
              <a:xfrm>
                <a:off x="4445" y="3553"/>
                <a:ext cx="716" cy="431"/>
              </a:xfrm>
              <a:custGeom>
                <a:avLst/>
                <a:gdLst/>
                <a:ahLst/>
                <a:cxnLst>
                  <a:cxn ang="0">
                    <a:pos x="693" y="216"/>
                  </a:cxn>
                  <a:cxn ang="0">
                    <a:pos x="687" y="257"/>
                  </a:cxn>
                  <a:cxn ang="0">
                    <a:pos x="669" y="293"/>
                  </a:cxn>
                  <a:cxn ang="0">
                    <a:pos x="633" y="329"/>
                  </a:cxn>
                  <a:cxn ang="0">
                    <a:pos x="598" y="359"/>
                  </a:cxn>
                  <a:cxn ang="0">
                    <a:pos x="544" y="383"/>
                  </a:cxn>
                  <a:cxn ang="0">
                    <a:pos x="490" y="401"/>
                  </a:cxn>
                  <a:cxn ang="0">
                    <a:pos x="424" y="413"/>
                  </a:cxn>
                  <a:cxn ang="0">
                    <a:pos x="359" y="419"/>
                  </a:cxn>
                  <a:cxn ang="0">
                    <a:pos x="293" y="413"/>
                  </a:cxn>
                  <a:cxn ang="0">
                    <a:pos x="227" y="401"/>
                  </a:cxn>
                  <a:cxn ang="0">
                    <a:pos x="173" y="383"/>
                  </a:cxn>
                  <a:cxn ang="0">
                    <a:pos x="119" y="359"/>
                  </a:cxn>
                  <a:cxn ang="0">
                    <a:pos x="84" y="329"/>
                  </a:cxn>
                  <a:cxn ang="0">
                    <a:pos x="48" y="293"/>
                  </a:cxn>
                  <a:cxn ang="0">
                    <a:pos x="30" y="257"/>
                  </a:cxn>
                  <a:cxn ang="0">
                    <a:pos x="24" y="216"/>
                  </a:cxn>
                  <a:cxn ang="0">
                    <a:pos x="30" y="174"/>
                  </a:cxn>
                  <a:cxn ang="0">
                    <a:pos x="48" y="138"/>
                  </a:cxn>
                  <a:cxn ang="0">
                    <a:pos x="84" y="102"/>
                  </a:cxn>
                  <a:cxn ang="0">
                    <a:pos x="119" y="72"/>
                  </a:cxn>
                  <a:cxn ang="0">
                    <a:pos x="173" y="48"/>
                  </a:cxn>
                  <a:cxn ang="0">
                    <a:pos x="227" y="30"/>
                  </a:cxn>
                  <a:cxn ang="0">
                    <a:pos x="293" y="18"/>
                  </a:cxn>
                  <a:cxn ang="0">
                    <a:pos x="359" y="12"/>
                  </a:cxn>
                  <a:cxn ang="0">
                    <a:pos x="418" y="18"/>
                  </a:cxn>
                  <a:cxn ang="0">
                    <a:pos x="478" y="30"/>
                  </a:cxn>
                  <a:cxn ang="0">
                    <a:pos x="532" y="48"/>
                  </a:cxn>
                  <a:cxn ang="0">
                    <a:pos x="580" y="66"/>
                  </a:cxn>
                  <a:cxn ang="0">
                    <a:pos x="586" y="48"/>
                  </a:cxn>
                  <a:cxn ang="0">
                    <a:pos x="478" y="12"/>
                  </a:cxn>
                  <a:cxn ang="0">
                    <a:pos x="418" y="6"/>
                  </a:cxn>
                  <a:cxn ang="0">
                    <a:pos x="359" y="0"/>
                  </a:cxn>
                  <a:cxn ang="0">
                    <a:pos x="287" y="6"/>
                  </a:cxn>
                  <a:cxn ang="0">
                    <a:pos x="221" y="18"/>
                  </a:cxn>
                  <a:cxn ang="0">
                    <a:pos x="161" y="36"/>
                  </a:cxn>
                  <a:cxn ang="0">
                    <a:pos x="107" y="66"/>
                  </a:cxn>
                  <a:cxn ang="0">
                    <a:pos x="60" y="96"/>
                  </a:cxn>
                  <a:cxn ang="0">
                    <a:pos x="30" y="132"/>
                  </a:cxn>
                  <a:cxn ang="0">
                    <a:pos x="6" y="174"/>
                  </a:cxn>
                  <a:cxn ang="0">
                    <a:pos x="0" y="216"/>
                  </a:cxn>
                  <a:cxn ang="0">
                    <a:pos x="6" y="257"/>
                  </a:cxn>
                  <a:cxn ang="0">
                    <a:pos x="30" y="299"/>
                  </a:cxn>
                  <a:cxn ang="0">
                    <a:pos x="60" y="335"/>
                  </a:cxn>
                  <a:cxn ang="0">
                    <a:pos x="107" y="371"/>
                  </a:cxn>
                  <a:cxn ang="0">
                    <a:pos x="161" y="395"/>
                  </a:cxn>
                  <a:cxn ang="0">
                    <a:pos x="221" y="413"/>
                  </a:cxn>
                  <a:cxn ang="0">
                    <a:pos x="287" y="425"/>
                  </a:cxn>
                  <a:cxn ang="0">
                    <a:pos x="359" y="431"/>
                  </a:cxn>
                  <a:cxn ang="0">
                    <a:pos x="430" y="425"/>
                  </a:cxn>
                  <a:cxn ang="0">
                    <a:pos x="496" y="413"/>
                  </a:cxn>
                  <a:cxn ang="0">
                    <a:pos x="562" y="395"/>
                  </a:cxn>
                  <a:cxn ang="0">
                    <a:pos x="610" y="371"/>
                  </a:cxn>
                  <a:cxn ang="0">
                    <a:pos x="657" y="335"/>
                  </a:cxn>
                  <a:cxn ang="0">
                    <a:pos x="687" y="299"/>
                  </a:cxn>
                  <a:cxn ang="0">
                    <a:pos x="711" y="257"/>
                  </a:cxn>
                  <a:cxn ang="0">
                    <a:pos x="717" y="216"/>
                  </a:cxn>
                  <a:cxn ang="0">
                    <a:pos x="717" y="204"/>
                  </a:cxn>
                  <a:cxn ang="0">
                    <a:pos x="711" y="192"/>
                  </a:cxn>
                  <a:cxn ang="0">
                    <a:pos x="687" y="198"/>
                  </a:cxn>
                  <a:cxn ang="0">
                    <a:pos x="693" y="210"/>
                  </a:cxn>
                  <a:cxn ang="0">
                    <a:pos x="693" y="216"/>
                  </a:cxn>
                  <a:cxn ang="0">
                    <a:pos x="693" y="216"/>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lnTo>
                      <a:pt x="693" y="216"/>
                    </a:lnTo>
                    <a:close/>
                  </a:path>
                </a:pathLst>
              </a:custGeom>
              <a:solidFill>
                <a:schemeClr val="accent2"/>
              </a:solidFill>
              <a:ln w="9525">
                <a:noFill/>
                <a:round/>
                <a:headEnd/>
                <a:tailEnd/>
              </a:ln>
            </p:spPr>
            <p:txBody>
              <a:bodyPr/>
              <a:lstStyle/>
              <a:p>
                <a:pPr>
                  <a:defRPr/>
                </a:pPr>
                <a:endParaRPr lang="en-US"/>
              </a:p>
            </p:txBody>
          </p:sp>
          <p:sp>
            <p:nvSpPr>
              <p:cNvPr id="7213" name="Freeform 45"/>
              <p:cNvSpPr>
                <a:spLocks/>
              </p:cNvSpPr>
              <p:nvPr/>
            </p:nvSpPr>
            <p:spPr bwMode="hidden">
              <a:xfrm>
                <a:off x="4349" y="3510"/>
                <a:ext cx="909" cy="536"/>
              </a:xfrm>
              <a:custGeom>
                <a:avLst/>
                <a:gdLst/>
                <a:ahLst/>
                <a:cxnLst>
                  <a:cxn ang="0">
                    <a:pos x="616" y="0"/>
                  </a:cxn>
                  <a:cxn ang="0">
                    <a:pos x="616" y="18"/>
                  </a:cxn>
                  <a:cxn ang="0">
                    <a:pos x="724" y="60"/>
                  </a:cxn>
                  <a:cxn ang="0">
                    <a:pos x="765" y="84"/>
                  </a:cxn>
                  <a:cxn ang="0">
                    <a:pos x="807" y="114"/>
                  </a:cxn>
                  <a:cxn ang="0">
                    <a:pos x="837" y="144"/>
                  </a:cxn>
                  <a:cxn ang="0">
                    <a:pos x="861" y="180"/>
                  </a:cxn>
                  <a:cxn ang="0">
                    <a:pos x="873" y="216"/>
                  </a:cxn>
                  <a:cxn ang="0">
                    <a:pos x="879" y="258"/>
                  </a:cxn>
                  <a:cxn ang="0">
                    <a:pos x="873" y="311"/>
                  </a:cxn>
                  <a:cxn ang="0">
                    <a:pos x="843" y="359"/>
                  </a:cxn>
                  <a:cxn ang="0">
                    <a:pos x="807" y="401"/>
                  </a:cxn>
                  <a:cxn ang="0">
                    <a:pos x="753" y="443"/>
                  </a:cxn>
                  <a:cxn ang="0">
                    <a:pos x="694" y="473"/>
                  </a:cxn>
                  <a:cxn ang="0">
                    <a:pos x="622" y="497"/>
                  </a:cxn>
                  <a:cxn ang="0">
                    <a:pos x="538" y="509"/>
                  </a:cxn>
                  <a:cxn ang="0">
                    <a:pos x="455" y="515"/>
                  </a:cxn>
                  <a:cxn ang="0">
                    <a:pos x="371" y="509"/>
                  </a:cxn>
                  <a:cxn ang="0">
                    <a:pos x="287" y="497"/>
                  </a:cxn>
                  <a:cxn ang="0">
                    <a:pos x="215" y="473"/>
                  </a:cxn>
                  <a:cxn ang="0">
                    <a:pos x="156" y="443"/>
                  </a:cxn>
                  <a:cxn ang="0">
                    <a:pos x="102" y="401"/>
                  </a:cxn>
                  <a:cxn ang="0">
                    <a:pos x="66" y="359"/>
                  </a:cxn>
                  <a:cxn ang="0">
                    <a:pos x="36" y="311"/>
                  </a:cxn>
                  <a:cxn ang="0">
                    <a:pos x="30" y="258"/>
                  </a:cxn>
                  <a:cxn ang="0">
                    <a:pos x="36" y="222"/>
                  </a:cxn>
                  <a:cxn ang="0">
                    <a:pos x="48" y="186"/>
                  </a:cxn>
                  <a:cxn ang="0">
                    <a:pos x="66" y="156"/>
                  </a:cxn>
                  <a:cxn ang="0">
                    <a:pos x="90" y="126"/>
                  </a:cxn>
                  <a:cxn ang="0">
                    <a:pos x="66" y="114"/>
                  </a:cxn>
                  <a:cxn ang="0">
                    <a:pos x="36" y="144"/>
                  </a:cxn>
                  <a:cxn ang="0">
                    <a:pos x="18" y="180"/>
                  </a:cxn>
                  <a:cxn ang="0">
                    <a:pos x="6" y="216"/>
                  </a:cxn>
                  <a:cxn ang="0">
                    <a:pos x="0" y="258"/>
                  </a:cxn>
                  <a:cxn ang="0">
                    <a:pos x="12" y="311"/>
                  </a:cxn>
                  <a:cxn ang="0">
                    <a:pos x="36" y="365"/>
                  </a:cxn>
                  <a:cxn ang="0">
                    <a:pos x="78" y="413"/>
                  </a:cxn>
                  <a:cxn ang="0">
                    <a:pos x="132" y="449"/>
                  </a:cxn>
                  <a:cxn ang="0">
                    <a:pos x="203" y="485"/>
                  </a:cxn>
                  <a:cxn ang="0">
                    <a:pos x="275" y="509"/>
                  </a:cxn>
                  <a:cxn ang="0">
                    <a:pos x="365" y="527"/>
                  </a:cxn>
                  <a:cxn ang="0">
                    <a:pos x="455" y="533"/>
                  </a:cxn>
                  <a:cxn ang="0">
                    <a:pos x="544" y="527"/>
                  </a:cxn>
                  <a:cxn ang="0">
                    <a:pos x="634" y="509"/>
                  </a:cxn>
                  <a:cxn ang="0">
                    <a:pos x="712" y="485"/>
                  </a:cxn>
                  <a:cxn ang="0">
                    <a:pos x="777" y="449"/>
                  </a:cxn>
                  <a:cxn ang="0">
                    <a:pos x="831" y="413"/>
                  </a:cxn>
                  <a:cxn ang="0">
                    <a:pos x="873" y="365"/>
                  </a:cxn>
                  <a:cxn ang="0">
                    <a:pos x="897" y="311"/>
                  </a:cxn>
                  <a:cxn ang="0">
                    <a:pos x="909" y="258"/>
                  </a:cxn>
                  <a:cxn ang="0">
                    <a:pos x="903" y="216"/>
                  </a:cxn>
                  <a:cxn ang="0">
                    <a:pos x="885" y="174"/>
                  </a:cxn>
                  <a:cxn ang="0">
                    <a:pos x="861" y="132"/>
                  </a:cxn>
                  <a:cxn ang="0">
                    <a:pos x="825" y="102"/>
                  </a:cxn>
                  <a:cxn ang="0">
                    <a:pos x="783" y="66"/>
                  </a:cxn>
                  <a:cxn ang="0">
                    <a:pos x="735" y="42"/>
                  </a:cxn>
                  <a:cxn ang="0">
                    <a:pos x="616" y="0"/>
                  </a:cxn>
                  <a:cxn ang="0">
                    <a:pos x="616" y="0"/>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w="9525">
                <a:noFill/>
                <a:round/>
                <a:headEnd/>
                <a:tailEnd/>
              </a:ln>
            </p:spPr>
            <p:txBody>
              <a:bodyPr/>
              <a:lstStyle/>
              <a:p>
                <a:pPr>
                  <a:defRPr/>
                </a:pPr>
                <a:endParaRPr lang="en-US"/>
              </a:p>
            </p:txBody>
          </p:sp>
          <p:sp>
            <p:nvSpPr>
              <p:cNvPr id="7214" name="Freeform 46"/>
              <p:cNvSpPr>
                <a:spLocks/>
              </p:cNvSpPr>
              <p:nvPr/>
            </p:nvSpPr>
            <p:spPr bwMode="hidden">
              <a:xfrm>
                <a:off x="4564" y="3492"/>
                <a:ext cx="365" cy="66"/>
              </a:xfrm>
              <a:custGeom>
                <a:avLst/>
                <a:gdLst/>
                <a:ahLst/>
                <a:cxnLst>
                  <a:cxn ang="0">
                    <a:pos x="240" y="18"/>
                  </a:cxn>
                  <a:cxn ang="0">
                    <a:pos x="299" y="24"/>
                  </a:cxn>
                  <a:cxn ang="0">
                    <a:pos x="359" y="30"/>
                  </a:cxn>
                  <a:cxn ang="0">
                    <a:pos x="365" y="12"/>
                  </a:cxn>
                  <a:cxn ang="0">
                    <a:pos x="305" y="6"/>
                  </a:cxn>
                  <a:cxn ang="0">
                    <a:pos x="240" y="0"/>
                  </a:cxn>
                  <a:cxn ang="0">
                    <a:pos x="174" y="6"/>
                  </a:cxn>
                  <a:cxn ang="0">
                    <a:pos x="114" y="12"/>
                  </a:cxn>
                  <a:cxn ang="0">
                    <a:pos x="0" y="42"/>
                  </a:cxn>
                  <a:cxn ang="0">
                    <a:pos x="0" y="66"/>
                  </a:cxn>
                  <a:cxn ang="0">
                    <a:pos x="54" y="48"/>
                  </a:cxn>
                  <a:cxn ang="0">
                    <a:pos x="114" y="30"/>
                  </a:cxn>
                  <a:cxn ang="0">
                    <a:pos x="174" y="24"/>
                  </a:cxn>
                  <a:cxn ang="0">
                    <a:pos x="240" y="18"/>
                  </a:cxn>
                  <a:cxn ang="0">
                    <a:pos x="240" y="18"/>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en-US"/>
              </a:p>
            </p:txBody>
          </p:sp>
          <p:sp>
            <p:nvSpPr>
              <p:cNvPr id="7215" name="Freeform 47"/>
              <p:cNvSpPr>
                <a:spLocks/>
              </p:cNvSpPr>
              <p:nvPr/>
            </p:nvSpPr>
            <p:spPr bwMode="hidden">
              <a:xfrm>
                <a:off x="4463" y="3558"/>
                <a:ext cx="66" cy="48"/>
              </a:xfrm>
              <a:custGeom>
                <a:avLst/>
                <a:gdLst/>
                <a:ahLst/>
                <a:cxnLst>
                  <a:cxn ang="0">
                    <a:pos x="66" y="18"/>
                  </a:cxn>
                  <a:cxn ang="0">
                    <a:pos x="48" y="0"/>
                  </a:cxn>
                  <a:cxn ang="0">
                    <a:pos x="24" y="12"/>
                  </a:cxn>
                  <a:cxn ang="0">
                    <a:pos x="0" y="30"/>
                  </a:cxn>
                  <a:cxn ang="0">
                    <a:pos x="12" y="48"/>
                  </a:cxn>
                  <a:cxn ang="0">
                    <a:pos x="42" y="30"/>
                  </a:cxn>
                  <a:cxn ang="0">
                    <a:pos x="66" y="18"/>
                  </a:cxn>
                  <a:cxn ang="0">
                    <a:pos x="66" y="18"/>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en-US"/>
              </a:p>
            </p:txBody>
          </p:sp>
          <p:sp>
            <p:nvSpPr>
              <p:cNvPr id="7216" name="Oval 48"/>
              <p:cNvSpPr>
                <a:spLocks noChangeArrowheads="1"/>
              </p:cNvSpPr>
              <p:nvPr/>
            </p:nvSpPr>
            <p:spPr bwMode="hidden">
              <a:xfrm>
                <a:off x="4546" y="3608"/>
                <a:ext cx="518" cy="321"/>
              </a:xfrm>
              <a:prstGeom prst="ellipse">
                <a:avLst/>
              </a:prstGeom>
              <a:gradFill rotWithShape="0">
                <a:gsLst>
                  <a:gs pos="0">
                    <a:schemeClr val="accent2">
                      <a:gamma/>
                      <a:shade val="94118"/>
                      <a:invGamma/>
                    </a:schemeClr>
                  </a:gs>
                  <a:gs pos="100000">
                    <a:schemeClr val="accent2"/>
                  </a:gs>
                </a:gsLst>
                <a:lin ang="0" scaled="1"/>
              </a:gradFill>
              <a:ln w="9525">
                <a:noFill/>
                <a:round/>
                <a:headEnd/>
                <a:tailEnd/>
              </a:ln>
              <a:effectLst/>
            </p:spPr>
            <p:txBody>
              <a:bodyPr/>
              <a:lstStyle/>
              <a:p>
                <a:pPr>
                  <a:defRPr/>
                </a:pPr>
                <a:endParaRPr lang="en-US"/>
              </a:p>
            </p:txBody>
          </p:sp>
          <p:sp>
            <p:nvSpPr>
              <p:cNvPr id="7217" name="Oval 49"/>
              <p:cNvSpPr>
                <a:spLocks noChangeArrowheads="1"/>
              </p:cNvSpPr>
              <p:nvPr/>
            </p:nvSpPr>
            <p:spPr bwMode="hidden">
              <a:xfrm>
                <a:off x="4578" y="3630"/>
                <a:ext cx="446" cy="272"/>
              </a:xfrm>
              <a:prstGeom prst="ellipse">
                <a:avLst/>
              </a:prstGeom>
              <a:gradFill rotWithShape="0">
                <a:gsLst>
                  <a:gs pos="0">
                    <a:schemeClr val="accent2">
                      <a:gamma/>
                      <a:tint val="96863"/>
                      <a:invGamma/>
                    </a:schemeClr>
                  </a:gs>
                  <a:gs pos="100000">
                    <a:schemeClr val="accent2"/>
                  </a:gs>
                </a:gsLst>
                <a:lin ang="5400000" scaled="1"/>
              </a:gradFill>
              <a:ln w="9525">
                <a:noFill/>
                <a:round/>
                <a:headEnd/>
                <a:tailEnd/>
              </a:ln>
              <a:effectLst/>
            </p:spPr>
            <p:txBody>
              <a:bodyPr/>
              <a:lstStyle/>
              <a:p>
                <a:pPr>
                  <a:defRPr/>
                </a:pPr>
                <a:endParaRPr lang="en-US"/>
              </a:p>
            </p:txBody>
          </p:sp>
          <p:sp>
            <p:nvSpPr>
              <p:cNvPr id="7218" name="Oval 50"/>
              <p:cNvSpPr>
                <a:spLocks noChangeArrowheads="1"/>
              </p:cNvSpPr>
              <p:nvPr/>
            </p:nvSpPr>
            <p:spPr bwMode="hidden">
              <a:xfrm>
                <a:off x="4610" y="3652"/>
                <a:ext cx="386" cy="233"/>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en-US"/>
              </a:p>
            </p:txBody>
          </p:sp>
          <p:sp>
            <p:nvSpPr>
              <p:cNvPr id="7219" name="Oval 51"/>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en-US"/>
              </a:p>
            </p:txBody>
          </p:sp>
          <p:sp>
            <p:nvSpPr>
              <p:cNvPr id="7220" name="Oval 52"/>
              <p:cNvSpPr>
                <a:spLocks noChangeArrowheads="1"/>
              </p:cNvSpPr>
              <p:nvPr/>
            </p:nvSpPr>
            <p:spPr bwMode="hidden">
              <a:xfrm>
                <a:off x="4690" y="3702"/>
                <a:ext cx="222" cy="139"/>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en-US"/>
              </a:p>
            </p:txBody>
          </p:sp>
          <p:sp>
            <p:nvSpPr>
              <p:cNvPr id="7221" name="Oval 53"/>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pPr>
                  <a:defRPr/>
                </a:pPr>
                <a:endParaRPr lang="en-US"/>
              </a:p>
            </p:txBody>
          </p:sp>
        </p:grpSp>
        <p:grpSp>
          <p:nvGrpSpPr>
            <p:cNvPr id="3085" name="Group 54"/>
            <p:cNvGrpSpPr>
              <a:grpSpLocks/>
            </p:cNvGrpSpPr>
            <p:nvPr userDrawn="1"/>
          </p:nvGrpSpPr>
          <p:grpSpPr bwMode="auto">
            <a:xfrm>
              <a:off x="5280" y="3024"/>
              <a:ext cx="425" cy="258"/>
              <a:chOff x="5280" y="3024"/>
              <a:chExt cx="425" cy="258"/>
            </a:xfrm>
          </p:grpSpPr>
          <p:sp>
            <p:nvSpPr>
              <p:cNvPr id="7223" name="Freeform 55"/>
              <p:cNvSpPr>
                <a:spLocks/>
              </p:cNvSpPr>
              <p:nvPr/>
            </p:nvSpPr>
            <p:spPr bwMode="hidden">
              <a:xfrm>
                <a:off x="5280" y="3186"/>
                <a:ext cx="384" cy="96"/>
              </a:xfrm>
              <a:custGeom>
                <a:avLst/>
                <a:gdLst/>
                <a:ahLst/>
                <a:cxnLst>
                  <a:cxn ang="0">
                    <a:pos x="209" y="96"/>
                  </a:cxn>
                  <a:cxn ang="0">
                    <a:pos x="143" y="90"/>
                  </a:cxn>
                  <a:cxn ang="0">
                    <a:pos x="83" y="66"/>
                  </a:cxn>
                  <a:cxn ang="0">
                    <a:pos x="35" y="36"/>
                  </a:cxn>
                  <a:cxn ang="0">
                    <a:pos x="6" y="0"/>
                  </a:cxn>
                  <a:cxn ang="0">
                    <a:pos x="0" y="6"/>
                  </a:cxn>
                  <a:cxn ang="0">
                    <a:pos x="29" y="42"/>
                  </a:cxn>
                  <a:cxn ang="0">
                    <a:pos x="77" y="72"/>
                  </a:cxn>
                  <a:cxn ang="0">
                    <a:pos x="137" y="90"/>
                  </a:cxn>
                  <a:cxn ang="0">
                    <a:pos x="209" y="96"/>
                  </a:cxn>
                  <a:cxn ang="0">
                    <a:pos x="263" y="90"/>
                  </a:cxn>
                  <a:cxn ang="0">
                    <a:pos x="311" y="84"/>
                  </a:cxn>
                  <a:cxn ang="0">
                    <a:pos x="352" y="66"/>
                  </a:cxn>
                  <a:cxn ang="0">
                    <a:pos x="382" y="42"/>
                  </a:cxn>
                  <a:cxn ang="0">
                    <a:pos x="376" y="42"/>
                  </a:cxn>
                  <a:cxn ang="0">
                    <a:pos x="346" y="66"/>
                  </a:cxn>
                  <a:cxn ang="0">
                    <a:pos x="305" y="78"/>
                  </a:cxn>
                  <a:cxn ang="0">
                    <a:pos x="263" y="90"/>
                  </a:cxn>
                  <a:cxn ang="0">
                    <a:pos x="209" y="96"/>
                  </a:cxn>
                  <a:cxn ang="0">
                    <a:pos x="209" y="96"/>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lnTo>
                      <a:pt x="209" y="96"/>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en-US"/>
              </a:p>
            </p:txBody>
          </p:sp>
          <p:sp>
            <p:nvSpPr>
              <p:cNvPr id="7224" name="Freeform 56"/>
              <p:cNvSpPr>
                <a:spLocks/>
              </p:cNvSpPr>
              <p:nvPr/>
            </p:nvSpPr>
            <p:spPr bwMode="hidden">
              <a:xfrm>
                <a:off x="5315" y="3024"/>
                <a:ext cx="259" cy="54"/>
              </a:xfrm>
              <a:custGeom>
                <a:avLst/>
                <a:gdLst/>
                <a:ahLst/>
                <a:cxnLst>
                  <a:cxn ang="0">
                    <a:pos x="174" y="0"/>
                  </a:cxn>
                  <a:cxn ang="0">
                    <a:pos x="216" y="6"/>
                  </a:cxn>
                  <a:cxn ang="0">
                    <a:pos x="258" y="12"/>
                  </a:cxn>
                  <a:cxn ang="0">
                    <a:pos x="252" y="6"/>
                  </a:cxn>
                  <a:cxn ang="0">
                    <a:pos x="216" y="0"/>
                  </a:cxn>
                  <a:cxn ang="0">
                    <a:pos x="174" y="0"/>
                  </a:cxn>
                  <a:cxn ang="0">
                    <a:pos x="120" y="6"/>
                  </a:cxn>
                  <a:cxn ang="0">
                    <a:pos x="78" y="12"/>
                  </a:cxn>
                  <a:cxn ang="0">
                    <a:pos x="36" y="30"/>
                  </a:cxn>
                  <a:cxn ang="0">
                    <a:pos x="0" y="48"/>
                  </a:cxn>
                  <a:cxn ang="0">
                    <a:pos x="6" y="54"/>
                  </a:cxn>
                  <a:cxn ang="0">
                    <a:pos x="36" y="36"/>
                  </a:cxn>
                  <a:cxn ang="0">
                    <a:pos x="78" y="18"/>
                  </a:cxn>
                  <a:cxn ang="0">
                    <a:pos x="120" y="6"/>
                  </a:cxn>
                  <a:cxn ang="0">
                    <a:pos x="174" y="0"/>
                  </a:cxn>
                  <a:cxn ang="0">
                    <a:pos x="174" y="0"/>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lnTo>
                      <a:pt x="174" y="0"/>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en-US"/>
              </a:p>
            </p:txBody>
          </p:sp>
          <p:sp>
            <p:nvSpPr>
              <p:cNvPr id="7225" name="Freeform 57"/>
              <p:cNvSpPr>
                <a:spLocks/>
              </p:cNvSpPr>
              <p:nvPr/>
            </p:nvSpPr>
            <p:spPr bwMode="hidden">
              <a:xfrm>
                <a:off x="5645" y="3066"/>
                <a:ext cx="60" cy="156"/>
              </a:xfrm>
              <a:custGeom>
                <a:avLst/>
                <a:gdLst/>
                <a:ahLst/>
                <a:cxnLst>
                  <a:cxn ang="0">
                    <a:pos x="54" y="90"/>
                  </a:cxn>
                  <a:cxn ang="0">
                    <a:pos x="48" y="126"/>
                  </a:cxn>
                  <a:cxn ang="0">
                    <a:pos x="24" y="156"/>
                  </a:cxn>
                  <a:cxn ang="0">
                    <a:pos x="30" y="156"/>
                  </a:cxn>
                  <a:cxn ang="0">
                    <a:pos x="54" y="126"/>
                  </a:cxn>
                  <a:cxn ang="0">
                    <a:pos x="60" y="90"/>
                  </a:cxn>
                  <a:cxn ang="0">
                    <a:pos x="54" y="66"/>
                  </a:cxn>
                  <a:cxn ang="0">
                    <a:pos x="48" y="42"/>
                  </a:cxn>
                  <a:cxn ang="0">
                    <a:pos x="30" y="18"/>
                  </a:cxn>
                  <a:cxn ang="0">
                    <a:pos x="6" y="0"/>
                  </a:cxn>
                  <a:cxn ang="0">
                    <a:pos x="0" y="6"/>
                  </a:cxn>
                  <a:cxn ang="0">
                    <a:pos x="24" y="24"/>
                  </a:cxn>
                  <a:cxn ang="0">
                    <a:pos x="42" y="42"/>
                  </a:cxn>
                  <a:cxn ang="0">
                    <a:pos x="48" y="66"/>
                  </a:cxn>
                  <a:cxn ang="0">
                    <a:pos x="54" y="90"/>
                  </a:cxn>
                  <a:cxn ang="0">
                    <a:pos x="54" y="90"/>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lnTo>
                      <a:pt x="54" y="90"/>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en-US"/>
              </a:p>
            </p:txBody>
          </p:sp>
          <p:sp>
            <p:nvSpPr>
              <p:cNvPr id="7226" name="Freeform 58"/>
              <p:cNvSpPr>
                <a:spLocks/>
              </p:cNvSpPr>
              <p:nvPr/>
            </p:nvSpPr>
            <p:spPr bwMode="hidden">
              <a:xfrm>
                <a:off x="5375" y="3246"/>
                <a:ext cx="192" cy="18"/>
              </a:xfrm>
              <a:custGeom>
                <a:avLst/>
                <a:gdLst/>
                <a:ahLst/>
                <a:cxnLst>
                  <a:cxn ang="0">
                    <a:pos x="114" y="12"/>
                  </a:cxn>
                  <a:cxn ang="0">
                    <a:pos x="72" y="6"/>
                  </a:cxn>
                  <a:cxn ang="0">
                    <a:pos x="30" y="0"/>
                  </a:cxn>
                  <a:cxn ang="0">
                    <a:pos x="0" y="0"/>
                  </a:cxn>
                  <a:cxn ang="0">
                    <a:pos x="54" y="12"/>
                  </a:cxn>
                  <a:cxn ang="0">
                    <a:pos x="114" y="18"/>
                  </a:cxn>
                  <a:cxn ang="0">
                    <a:pos x="156" y="18"/>
                  </a:cxn>
                  <a:cxn ang="0">
                    <a:pos x="192" y="12"/>
                  </a:cxn>
                  <a:cxn ang="0">
                    <a:pos x="186" y="0"/>
                  </a:cxn>
                  <a:cxn ang="0">
                    <a:pos x="150" y="6"/>
                  </a:cxn>
                  <a:cxn ang="0">
                    <a:pos x="114" y="12"/>
                  </a:cxn>
                  <a:cxn ang="0">
                    <a:pos x="114" y="12"/>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lnTo>
                      <a:pt x="114" y="12"/>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en-US"/>
              </a:p>
            </p:txBody>
          </p:sp>
          <p:sp>
            <p:nvSpPr>
              <p:cNvPr id="7227" name="Freeform 59"/>
              <p:cNvSpPr>
                <a:spLocks/>
              </p:cNvSpPr>
              <p:nvPr/>
            </p:nvSpPr>
            <p:spPr bwMode="hidden">
              <a:xfrm>
                <a:off x="5304" y="3042"/>
                <a:ext cx="161" cy="190"/>
              </a:xfrm>
              <a:custGeom>
                <a:avLst/>
                <a:gdLst/>
                <a:ahLst/>
                <a:cxnLst>
                  <a:cxn ang="0">
                    <a:pos x="11" y="114"/>
                  </a:cxn>
                  <a:cxn ang="0">
                    <a:pos x="17" y="96"/>
                  </a:cxn>
                  <a:cxn ang="0">
                    <a:pos x="23" y="78"/>
                  </a:cxn>
                  <a:cxn ang="0">
                    <a:pos x="53" y="42"/>
                  </a:cxn>
                  <a:cxn ang="0">
                    <a:pos x="101" y="18"/>
                  </a:cxn>
                  <a:cxn ang="0">
                    <a:pos x="155" y="6"/>
                  </a:cxn>
                  <a:cxn ang="0">
                    <a:pos x="161" y="0"/>
                  </a:cxn>
                  <a:cxn ang="0">
                    <a:pos x="95" y="12"/>
                  </a:cxn>
                  <a:cxn ang="0">
                    <a:pos x="47" y="36"/>
                  </a:cxn>
                  <a:cxn ang="0">
                    <a:pos x="11" y="72"/>
                  </a:cxn>
                  <a:cxn ang="0">
                    <a:pos x="5" y="90"/>
                  </a:cxn>
                  <a:cxn ang="0">
                    <a:pos x="0" y="114"/>
                  </a:cxn>
                  <a:cxn ang="0">
                    <a:pos x="11" y="150"/>
                  </a:cxn>
                  <a:cxn ang="0">
                    <a:pos x="23" y="168"/>
                  </a:cxn>
                  <a:cxn ang="0">
                    <a:pos x="41" y="186"/>
                  </a:cxn>
                  <a:cxn ang="0">
                    <a:pos x="65" y="186"/>
                  </a:cxn>
                  <a:cxn ang="0">
                    <a:pos x="41" y="168"/>
                  </a:cxn>
                  <a:cxn ang="0">
                    <a:pos x="23" y="150"/>
                  </a:cxn>
                  <a:cxn ang="0">
                    <a:pos x="17" y="132"/>
                  </a:cxn>
                  <a:cxn ang="0">
                    <a:pos x="11" y="114"/>
                  </a:cxn>
                  <a:cxn ang="0">
                    <a:pos x="11" y="114"/>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lnTo>
                      <a:pt x="11" y="114"/>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en-US"/>
              </a:p>
            </p:txBody>
          </p:sp>
          <p:sp>
            <p:nvSpPr>
              <p:cNvPr id="7228" name="Freeform 60"/>
              <p:cNvSpPr>
                <a:spLocks/>
              </p:cNvSpPr>
              <p:nvPr/>
            </p:nvSpPr>
            <p:spPr bwMode="hidden">
              <a:xfrm>
                <a:off x="5489" y="3042"/>
                <a:ext cx="186" cy="210"/>
              </a:xfrm>
              <a:custGeom>
                <a:avLst/>
                <a:gdLst/>
                <a:ahLst/>
                <a:cxnLst>
                  <a:cxn ang="0">
                    <a:pos x="0" y="6"/>
                  </a:cxn>
                  <a:cxn ang="0">
                    <a:pos x="66" y="12"/>
                  </a:cxn>
                  <a:cxn ang="0">
                    <a:pos x="119" y="36"/>
                  </a:cxn>
                  <a:cxn ang="0">
                    <a:pos x="155" y="72"/>
                  </a:cxn>
                  <a:cxn ang="0">
                    <a:pos x="161" y="90"/>
                  </a:cxn>
                  <a:cxn ang="0">
                    <a:pos x="167" y="114"/>
                  </a:cxn>
                  <a:cxn ang="0">
                    <a:pos x="161" y="138"/>
                  </a:cxn>
                  <a:cxn ang="0">
                    <a:pos x="149" y="162"/>
                  </a:cxn>
                  <a:cxn ang="0">
                    <a:pos x="119" y="180"/>
                  </a:cxn>
                  <a:cxn ang="0">
                    <a:pos x="90" y="198"/>
                  </a:cxn>
                  <a:cxn ang="0">
                    <a:pos x="96" y="210"/>
                  </a:cxn>
                  <a:cxn ang="0">
                    <a:pos x="131" y="192"/>
                  </a:cxn>
                  <a:cxn ang="0">
                    <a:pos x="161" y="168"/>
                  </a:cxn>
                  <a:cxn ang="0">
                    <a:pos x="179" y="144"/>
                  </a:cxn>
                  <a:cxn ang="0">
                    <a:pos x="185" y="114"/>
                  </a:cxn>
                  <a:cxn ang="0">
                    <a:pos x="179" y="90"/>
                  </a:cxn>
                  <a:cxn ang="0">
                    <a:pos x="173" y="66"/>
                  </a:cxn>
                  <a:cxn ang="0">
                    <a:pos x="155" y="48"/>
                  </a:cxn>
                  <a:cxn ang="0">
                    <a:pos x="131" y="30"/>
                  </a:cxn>
                  <a:cxn ang="0">
                    <a:pos x="72" y="6"/>
                  </a:cxn>
                  <a:cxn ang="0">
                    <a:pos x="0" y="0"/>
                  </a:cxn>
                  <a:cxn ang="0">
                    <a:pos x="0" y="6"/>
                  </a:cxn>
                  <a:cxn ang="0">
                    <a:pos x="0" y="6"/>
                  </a:cxn>
                  <a:cxn ang="0">
                    <a:pos x="0" y="6"/>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lnTo>
                      <a:pt x="0" y="6"/>
                    </a:lnTo>
                    <a:lnTo>
                      <a:pt x="0" y="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en-US"/>
              </a:p>
            </p:txBody>
          </p:sp>
          <p:sp>
            <p:nvSpPr>
              <p:cNvPr id="7229" name="Freeform 61"/>
              <p:cNvSpPr>
                <a:spLocks noEditPoints="1"/>
              </p:cNvSpPr>
              <p:nvPr/>
            </p:nvSpPr>
            <p:spPr bwMode="hidden">
              <a:xfrm>
                <a:off x="5345" y="3058"/>
                <a:ext cx="300" cy="190"/>
              </a:xfrm>
              <a:custGeom>
                <a:avLst/>
                <a:gdLst/>
                <a:ahLst/>
                <a:cxnLst>
                  <a:cxn ang="0">
                    <a:pos x="150" y="0"/>
                  </a:cxn>
                  <a:cxn ang="0">
                    <a:pos x="90" y="6"/>
                  </a:cxn>
                  <a:cxn ang="0">
                    <a:pos x="42" y="30"/>
                  </a:cxn>
                  <a:cxn ang="0">
                    <a:pos x="12" y="54"/>
                  </a:cxn>
                  <a:cxn ang="0">
                    <a:pos x="6" y="72"/>
                  </a:cxn>
                  <a:cxn ang="0">
                    <a:pos x="0" y="90"/>
                  </a:cxn>
                  <a:cxn ang="0">
                    <a:pos x="6" y="108"/>
                  </a:cxn>
                  <a:cxn ang="0">
                    <a:pos x="12" y="126"/>
                  </a:cxn>
                  <a:cxn ang="0">
                    <a:pos x="42" y="156"/>
                  </a:cxn>
                  <a:cxn ang="0">
                    <a:pos x="90" y="180"/>
                  </a:cxn>
                  <a:cxn ang="0">
                    <a:pos x="150" y="186"/>
                  </a:cxn>
                  <a:cxn ang="0">
                    <a:pos x="209" y="180"/>
                  </a:cxn>
                  <a:cxn ang="0">
                    <a:pos x="257" y="156"/>
                  </a:cxn>
                  <a:cxn ang="0">
                    <a:pos x="287" y="126"/>
                  </a:cxn>
                  <a:cxn ang="0">
                    <a:pos x="299" y="108"/>
                  </a:cxn>
                  <a:cxn ang="0">
                    <a:pos x="299" y="90"/>
                  </a:cxn>
                  <a:cxn ang="0">
                    <a:pos x="299" y="72"/>
                  </a:cxn>
                  <a:cxn ang="0">
                    <a:pos x="287" y="54"/>
                  </a:cxn>
                  <a:cxn ang="0">
                    <a:pos x="257" y="30"/>
                  </a:cxn>
                  <a:cxn ang="0">
                    <a:pos x="209" y="6"/>
                  </a:cxn>
                  <a:cxn ang="0">
                    <a:pos x="150" y="0"/>
                  </a:cxn>
                  <a:cxn ang="0">
                    <a:pos x="150" y="0"/>
                  </a:cxn>
                  <a:cxn ang="0">
                    <a:pos x="150" y="180"/>
                  </a:cxn>
                  <a:cxn ang="0">
                    <a:pos x="96" y="174"/>
                  </a:cxn>
                  <a:cxn ang="0">
                    <a:pos x="48" y="156"/>
                  </a:cxn>
                  <a:cxn ang="0">
                    <a:pos x="18" y="126"/>
                  </a:cxn>
                  <a:cxn ang="0">
                    <a:pos x="12" y="108"/>
                  </a:cxn>
                  <a:cxn ang="0">
                    <a:pos x="6" y="90"/>
                  </a:cxn>
                  <a:cxn ang="0">
                    <a:pos x="12" y="72"/>
                  </a:cxn>
                  <a:cxn ang="0">
                    <a:pos x="18" y="54"/>
                  </a:cxn>
                  <a:cxn ang="0">
                    <a:pos x="48" y="30"/>
                  </a:cxn>
                  <a:cxn ang="0">
                    <a:pos x="96" y="12"/>
                  </a:cxn>
                  <a:cxn ang="0">
                    <a:pos x="150" y="6"/>
                  </a:cxn>
                  <a:cxn ang="0">
                    <a:pos x="203" y="12"/>
                  </a:cxn>
                  <a:cxn ang="0">
                    <a:pos x="251" y="30"/>
                  </a:cxn>
                  <a:cxn ang="0">
                    <a:pos x="281" y="54"/>
                  </a:cxn>
                  <a:cxn ang="0">
                    <a:pos x="293" y="72"/>
                  </a:cxn>
                  <a:cxn ang="0">
                    <a:pos x="293" y="90"/>
                  </a:cxn>
                  <a:cxn ang="0">
                    <a:pos x="293" y="108"/>
                  </a:cxn>
                  <a:cxn ang="0">
                    <a:pos x="281" y="126"/>
                  </a:cxn>
                  <a:cxn ang="0">
                    <a:pos x="251" y="156"/>
                  </a:cxn>
                  <a:cxn ang="0">
                    <a:pos x="203" y="174"/>
                  </a:cxn>
                  <a:cxn ang="0">
                    <a:pos x="150" y="180"/>
                  </a:cxn>
                  <a:cxn ang="0">
                    <a:pos x="150" y="180"/>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lnTo>
                      <a:pt x="150" y="180"/>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en-US"/>
              </a:p>
            </p:txBody>
          </p:sp>
          <p:grpSp>
            <p:nvGrpSpPr>
              <p:cNvPr id="3093" name="Group 62"/>
              <p:cNvGrpSpPr>
                <a:grpSpLocks/>
              </p:cNvGrpSpPr>
              <p:nvPr/>
            </p:nvGrpSpPr>
            <p:grpSpPr bwMode="auto">
              <a:xfrm>
                <a:off x="5381" y="3085"/>
                <a:ext cx="227" cy="132"/>
                <a:chOff x="5381" y="3085"/>
                <a:chExt cx="227" cy="132"/>
              </a:xfrm>
            </p:grpSpPr>
            <p:sp>
              <p:nvSpPr>
                <p:cNvPr id="7231" name="Oval 63"/>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w="9525">
                  <a:noFill/>
                  <a:round/>
                  <a:headEnd/>
                  <a:tailEnd/>
                </a:ln>
                <a:effectLst/>
              </p:spPr>
              <p:txBody>
                <a:bodyPr/>
                <a:lstStyle/>
                <a:p>
                  <a:pPr>
                    <a:defRPr/>
                  </a:pPr>
                  <a:endParaRPr lang="en-US"/>
                </a:p>
              </p:txBody>
            </p:sp>
            <p:sp>
              <p:nvSpPr>
                <p:cNvPr id="7232" name="Oval 64"/>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w="9525">
                  <a:noFill/>
                  <a:round/>
                  <a:headEnd/>
                  <a:tailEnd/>
                </a:ln>
                <a:effectLst/>
              </p:spPr>
              <p:txBody>
                <a:bodyPr/>
                <a:lstStyle/>
                <a:p>
                  <a:pPr>
                    <a:defRPr/>
                  </a:pPr>
                  <a:endParaRPr lang="en-US"/>
                </a:p>
              </p:txBody>
            </p:sp>
            <p:sp>
              <p:nvSpPr>
                <p:cNvPr id="7233" name="Oval 65"/>
                <p:cNvSpPr>
                  <a:spLocks noChangeArrowheads="1"/>
                </p:cNvSpPr>
                <p:nvPr userDrawn="1"/>
              </p:nvSpPr>
              <p:spPr bwMode="hidden">
                <a:xfrm>
                  <a:off x="5431" y="3108"/>
                  <a:ext cx="125" cy="82"/>
                </a:xfrm>
                <a:prstGeom prst="ellipse">
                  <a:avLst/>
                </a:prstGeom>
                <a:gradFill rotWithShape="0">
                  <a:gsLst>
                    <a:gs pos="0">
                      <a:schemeClr val="bg1"/>
                    </a:gs>
                    <a:gs pos="100000">
                      <a:schemeClr val="accent2"/>
                    </a:gs>
                  </a:gsLst>
                  <a:lin ang="5400000" scaled="1"/>
                </a:gradFill>
                <a:ln w="9525">
                  <a:noFill/>
                  <a:round/>
                  <a:headEnd/>
                  <a:tailEnd/>
                </a:ln>
                <a:effectLst/>
              </p:spPr>
              <p:txBody>
                <a:bodyPr/>
                <a:lstStyle/>
                <a:p>
                  <a:pPr>
                    <a:defRPr/>
                  </a:pPr>
                  <a:endParaRPr lang="en-US"/>
                </a:p>
              </p:txBody>
            </p:sp>
            <p:sp>
              <p:nvSpPr>
                <p:cNvPr id="7234" name="Oval 66"/>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w="9525">
                  <a:noFill/>
                  <a:round/>
                  <a:headEnd/>
                  <a:tailEnd/>
                </a:ln>
                <a:effectLst/>
              </p:spPr>
              <p:txBody>
                <a:bodyPr/>
                <a:lstStyle/>
                <a:p>
                  <a:pPr>
                    <a:defRPr/>
                  </a:pPr>
                  <a:endParaRPr lang="en-US"/>
                </a:p>
              </p:txBody>
            </p:sp>
          </p:grpSp>
        </p:grpSp>
      </p:grpSp>
      <p:sp>
        <p:nvSpPr>
          <p:cNvPr id="7235" name="Rectangle 67"/>
          <p:cNvSpPr>
            <a:spLocks noGrp="1" noChangeArrowheads="1"/>
          </p:cNvSpPr>
          <p:nvPr>
            <p:ph type="title"/>
          </p:nvPr>
        </p:nvSpPr>
        <p:spPr bwMode="auto">
          <a:xfrm>
            <a:off x="583092" y="293858"/>
            <a:ext cx="10498767" cy="665128"/>
          </a:xfrm>
          <a:prstGeom prst="rect">
            <a:avLst/>
          </a:prstGeom>
          <a:noFill/>
          <a:ln w="9525">
            <a:noFill/>
            <a:miter lim="800000"/>
            <a:headEnd/>
            <a:tailEnd/>
          </a:ln>
          <a:effectLst/>
        </p:spPr>
        <p:txBody>
          <a:bodyPr vert="horz" wrap="square" lIns="103684" tIns="51842" rIns="103684" bIns="51842" numCol="1" anchor="ctr" anchorCtr="1" compatLnSpc="1">
            <a:prstTxWarp prst="textNoShape">
              <a:avLst/>
            </a:prstTxWarp>
          </a:bodyPr>
          <a:lstStyle/>
          <a:p>
            <a:pPr lvl="0"/>
            <a:r>
              <a:rPr lang="en-US" smtClean="0"/>
              <a:t>Click to edit Master title style</a:t>
            </a:r>
          </a:p>
        </p:txBody>
      </p:sp>
      <p:sp>
        <p:nvSpPr>
          <p:cNvPr id="7236" name="Rectangle 68"/>
          <p:cNvSpPr>
            <a:spLocks noGrp="1" noChangeArrowheads="1"/>
          </p:cNvSpPr>
          <p:nvPr>
            <p:ph type="body" idx="1"/>
          </p:nvPr>
        </p:nvSpPr>
        <p:spPr bwMode="auto">
          <a:xfrm>
            <a:off x="412698" y="1718907"/>
            <a:ext cx="10498767" cy="4775966"/>
          </a:xfrm>
          <a:prstGeom prst="rect">
            <a:avLst/>
          </a:prstGeom>
          <a:noFill/>
          <a:ln w="9525">
            <a:noFill/>
            <a:miter lim="800000"/>
            <a:headEnd/>
            <a:tailEnd/>
          </a:ln>
          <a:effectLst/>
        </p:spPr>
        <p:txBody>
          <a:bodyPr vert="horz" wrap="square" lIns="103684" tIns="51842" rIns="103684" bIns="51842" numCol="1" anchor="t" anchorCtr="0" compatLnSpc="1">
            <a:prstTxWarp prst="textNoShape">
              <a:avLst/>
            </a:prstTxWarp>
          </a:bodyPr>
          <a:lstStyle/>
          <a:p>
            <a:pPr lvl="0"/>
            <a:r>
              <a:rPr lang="en-US" smtClean="0"/>
              <a:t>Click to edit Master text styles</a:t>
            </a:r>
          </a:p>
          <a:p>
            <a:pPr lvl="0"/>
            <a:endParaRPr lang="en-GB" smtClean="0"/>
          </a:p>
          <a:p>
            <a:pPr lvl="0"/>
            <a:endParaRPr lang="en-US" smtClean="0"/>
          </a:p>
          <a:p>
            <a:pPr lvl="0"/>
            <a:endParaRPr lang="en-US" smtClean="0"/>
          </a:p>
        </p:txBody>
      </p:sp>
      <p:sp>
        <p:nvSpPr>
          <p:cNvPr id="7237" name="Rectangle 69"/>
          <p:cNvSpPr>
            <a:spLocks noGrp="1" noChangeArrowheads="1"/>
          </p:cNvSpPr>
          <p:nvPr>
            <p:ph type="dt" sz="half" idx="2"/>
          </p:nvPr>
        </p:nvSpPr>
        <p:spPr bwMode="auto">
          <a:xfrm>
            <a:off x="583091" y="6591247"/>
            <a:ext cx="2721614" cy="502401"/>
          </a:xfrm>
          <a:prstGeom prst="rect">
            <a:avLst/>
          </a:prstGeom>
          <a:noFill/>
          <a:ln w="9525">
            <a:noFill/>
            <a:miter lim="800000"/>
            <a:headEnd/>
            <a:tailEnd/>
          </a:ln>
          <a:effectLst/>
        </p:spPr>
        <p:txBody>
          <a:bodyPr vert="horz" wrap="square" lIns="103684" tIns="51842" rIns="103684" bIns="51842" numCol="1" anchor="b" anchorCtr="0" compatLnSpc="1">
            <a:prstTxWarp prst="textNoShape">
              <a:avLst/>
            </a:prstTxWarp>
          </a:bodyPr>
          <a:lstStyle>
            <a:lvl1pPr eaLnBrk="1" hangingPunct="1">
              <a:defRPr sz="1600">
                <a:effectLst>
                  <a:outerShdw blurRad="38100" dist="38100" dir="2700000" algn="tl">
                    <a:srgbClr val="000000"/>
                  </a:outerShdw>
                </a:effectLst>
              </a:defRPr>
            </a:lvl1pPr>
          </a:lstStyle>
          <a:p>
            <a:pPr>
              <a:defRPr/>
            </a:pPr>
            <a:endParaRPr lang="en-US"/>
          </a:p>
        </p:txBody>
      </p:sp>
      <p:sp>
        <p:nvSpPr>
          <p:cNvPr id="7238" name="Rectangle 70"/>
          <p:cNvSpPr>
            <a:spLocks noGrp="1" noChangeArrowheads="1"/>
          </p:cNvSpPr>
          <p:nvPr>
            <p:ph type="ftr" sz="quarter" idx="3"/>
          </p:nvPr>
        </p:nvSpPr>
        <p:spPr bwMode="auto">
          <a:xfrm>
            <a:off x="3986282" y="6591247"/>
            <a:ext cx="3692389" cy="502401"/>
          </a:xfrm>
          <a:prstGeom prst="rect">
            <a:avLst/>
          </a:prstGeom>
          <a:noFill/>
          <a:ln w="9525">
            <a:noFill/>
            <a:miter lim="800000"/>
            <a:headEnd/>
            <a:tailEnd/>
          </a:ln>
          <a:effectLst/>
        </p:spPr>
        <p:txBody>
          <a:bodyPr vert="horz" wrap="square" lIns="103684" tIns="51842" rIns="103684" bIns="51842" numCol="1" anchor="b" anchorCtr="0" compatLnSpc="1">
            <a:prstTxWarp prst="textNoShape">
              <a:avLst/>
            </a:prstTxWarp>
          </a:bodyPr>
          <a:lstStyle>
            <a:lvl1pPr algn="ctr" eaLnBrk="1" hangingPunct="1">
              <a:defRPr sz="1600">
                <a:effectLst>
                  <a:outerShdw blurRad="38100" dist="38100" dir="2700000" algn="tl">
                    <a:srgbClr val="000000"/>
                  </a:outerShdw>
                </a:effectLst>
              </a:defRPr>
            </a:lvl1pPr>
          </a:lstStyle>
          <a:p>
            <a:pPr>
              <a:defRPr/>
            </a:pPr>
            <a:r>
              <a:rPr lang="en-US" smtClean="0"/>
              <a:t>Passive &amp; Active Filters 2016-17</a:t>
            </a:r>
            <a:endParaRPr lang="en-US"/>
          </a:p>
        </p:txBody>
      </p:sp>
      <p:sp>
        <p:nvSpPr>
          <p:cNvPr id="7239" name="Rectangle 71"/>
          <p:cNvSpPr>
            <a:spLocks noGrp="1" noChangeArrowheads="1"/>
          </p:cNvSpPr>
          <p:nvPr>
            <p:ph type="sldNum" sz="quarter" idx="4"/>
          </p:nvPr>
        </p:nvSpPr>
        <p:spPr bwMode="auto">
          <a:xfrm>
            <a:off x="8360248" y="6591247"/>
            <a:ext cx="2721614" cy="502401"/>
          </a:xfrm>
          <a:prstGeom prst="rect">
            <a:avLst/>
          </a:prstGeom>
          <a:noFill/>
          <a:ln w="9525">
            <a:noFill/>
            <a:miter lim="800000"/>
            <a:headEnd/>
            <a:tailEnd/>
          </a:ln>
          <a:effectLst/>
        </p:spPr>
        <p:txBody>
          <a:bodyPr vert="horz" wrap="square" lIns="103684" tIns="51842" rIns="103684" bIns="51842" numCol="1" anchor="b" anchorCtr="0" compatLnSpc="1">
            <a:prstTxWarp prst="textNoShape">
              <a:avLst/>
            </a:prstTxWarp>
          </a:bodyPr>
          <a:lstStyle>
            <a:lvl1pPr algn="r" eaLnBrk="1" hangingPunct="1">
              <a:defRPr sz="1600">
                <a:effectLst>
                  <a:outerShdw blurRad="38100" dist="38100" dir="2700000" algn="tl">
                    <a:srgbClr val="000000"/>
                  </a:outerShdw>
                </a:effectLst>
              </a:defRPr>
            </a:lvl1pPr>
          </a:lstStyle>
          <a:p>
            <a:pPr>
              <a:defRPr/>
            </a:pPr>
            <a:fld id="{9DAD5C26-CB34-4B0E-9A5B-95380D997294}" type="slidenum">
              <a:rPr lang="en-US"/>
              <a:pPr>
                <a:defRPr/>
              </a:pPr>
              <a:t>‹#›</a:t>
            </a:fld>
            <a:endParaRPr lang="en-US"/>
          </a:p>
        </p:txBody>
      </p:sp>
    </p:spTree>
  </p:cSld>
  <p:clrMap bg1="dk2" tx1="lt1" bg2="dk1" tx2="lt2" accent1="accent1" accent2="accent2" accent3="accent3" accent4="accent4" accent5="accent5" accent6="accent6" hlink="hlink" folHlink="folHlink"/>
  <p:sldLayoutIdLst>
    <p:sldLayoutId id="2147483759" r:id="rId1"/>
    <p:sldLayoutId id="2147483760" r:id="rId2"/>
    <p:sldLayoutId id="2147483761" r:id="rId3"/>
    <p:sldLayoutId id="2147483762" r:id="rId4"/>
    <p:sldLayoutId id="2147483763" r:id="rId5"/>
    <p:sldLayoutId id="2147483764" r:id="rId6"/>
    <p:sldLayoutId id="2147483765" r:id="rId7"/>
    <p:sldLayoutId id="2147483766" r:id="rId8"/>
    <p:sldLayoutId id="2147483767" r:id="rId9"/>
    <p:sldLayoutId id="2147483768" r:id="rId10"/>
    <p:sldLayoutId id="2147483769" r:id="rId11"/>
    <p:sldLayoutId id="2147483770" r:id="rId12"/>
  </p:sldLayoutIdLst>
  <p:timing>
    <p:tnLst>
      <p:par>
        <p:cTn id="1" dur="indefinite" restart="never" nodeType="tmRoot"/>
      </p:par>
    </p:tnLst>
  </p:timing>
  <p:hf hdr="0" dt="0"/>
  <p:txStyles>
    <p:titleStyle>
      <a:lvl1pPr algn="ctr" rtl="0" eaLnBrk="0" fontAlgn="base" hangingPunct="0">
        <a:spcBef>
          <a:spcPct val="0"/>
        </a:spcBef>
        <a:spcAft>
          <a:spcPct val="0"/>
        </a:spcAft>
        <a:defRPr sz="41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1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1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1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100">
          <a:solidFill>
            <a:schemeClr val="tx2"/>
          </a:solidFill>
          <a:effectLst>
            <a:outerShdw blurRad="38100" dist="38100" dir="2700000" algn="tl">
              <a:srgbClr val="000000"/>
            </a:outerShdw>
          </a:effectLst>
          <a:latin typeface="Arial" charset="0"/>
        </a:defRPr>
      </a:lvl5pPr>
      <a:lvl6pPr marL="518419" algn="ctr" rtl="0" fontAlgn="base">
        <a:spcBef>
          <a:spcPct val="0"/>
        </a:spcBef>
        <a:spcAft>
          <a:spcPct val="0"/>
        </a:spcAft>
        <a:defRPr sz="4100">
          <a:solidFill>
            <a:schemeClr val="tx2"/>
          </a:solidFill>
          <a:effectLst>
            <a:outerShdw blurRad="38100" dist="38100" dir="2700000" algn="tl">
              <a:srgbClr val="000000"/>
            </a:outerShdw>
          </a:effectLst>
          <a:latin typeface="Arial" charset="0"/>
        </a:defRPr>
      </a:lvl6pPr>
      <a:lvl7pPr marL="1036838" algn="ctr" rtl="0" fontAlgn="base">
        <a:spcBef>
          <a:spcPct val="0"/>
        </a:spcBef>
        <a:spcAft>
          <a:spcPct val="0"/>
        </a:spcAft>
        <a:defRPr sz="4100">
          <a:solidFill>
            <a:schemeClr val="tx2"/>
          </a:solidFill>
          <a:effectLst>
            <a:outerShdw blurRad="38100" dist="38100" dir="2700000" algn="tl">
              <a:srgbClr val="000000"/>
            </a:outerShdw>
          </a:effectLst>
          <a:latin typeface="Arial" charset="0"/>
        </a:defRPr>
      </a:lvl7pPr>
      <a:lvl8pPr marL="1555257" algn="ctr" rtl="0" fontAlgn="base">
        <a:spcBef>
          <a:spcPct val="0"/>
        </a:spcBef>
        <a:spcAft>
          <a:spcPct val="0"/>
        </a:spcAft>
        <a:defRPr sz="4100">
          <a:solidFill>
            <a:schemeClr val="tx2"/>
          </a:solidFill>
          <a:effectLst>
            <a:outerShdw blurRad="38100" dist="38100" dir="2700000" algn="tl">
              <a:srgbClr val="000000"/>
            </a:outerShdw>
          </a:effectLst>
          <a:latin typeface="Arial" charset="0"/>
        </a:defRPr>
      </a:lvl8pPr>
      <a:lvl9pPr marL="2073676" algn="ctr" rtl="0" fontAlgn="base">
        <a:spcBef>
          <a:spcPct val="0"/>
        </a:spcBef>
        <a:spcAft>
          <a:spcPct val="0"/>
        </a:spcAft>
        <a:defRPr sz="4100">
          <a:solidFill>
            <a:schemeClr val="tx2"/>
          </a:solidFill>
          <a:effectLst>
            <a:outerShdw blurRad="38100" dist="38100" dir="2700000" algn="tl">
              <a:srgbClr val="000000"/>
            </a:outerShdw>
          </a:effectLst>
          <a:latin typeface="Arial" charset="0"/>
        </a:defRPr>
      </a:lvl9pPr>
    </p:titleStyle>
    <p:bodyStyle>
      <a:lvl1pPr marL="387350" indent="-387350" algn="l" rtl="0" eaLnBrk="0" fontAlgn="base" hangingPunct="0">
        <a:spcBef>
          <a:spcPct val="20000"/>
        </a:spcBef>
        <a:spcAft>
          <a:spcPct val="100000"/>
        </a:spcAft>
        <a:buClr>
          <a:schemeClr val="hlink"/>
        </a:buClr>
        <a:buSzPct val="80000"/>
        <a:buFont typeface="Wingdings" pitchFamily="2" charset="2"/>
        <a:buChar char="Ø"/>
        <a:defRPr sz="2700">
          <a:solidFill>
            <a:schemeClr val="tx1"/>
          </a:solidFill>
          <a:effectLst>
            <a:outerShdw blurRad="38100" dist="38100" dir="2700000" algn="tl">
              <a:srgbClr val="000000"/>
            </a:outerShdw>
          </a:effectLst>
          <a:latin typeface="+mn-lt"/>
          <a:ea typeface="+mn-ea"/>
          <a:cs typeface="+mn-cs"/>
        </a:defRPr>
      </a:lvl1pPr>
      <a:lvl2pPr marL="841375" indent="-323850" algn="l" rtl="0" eaLnBrk="0" fontAlgn="base" hangingPunct="0">
        <a:lnSpc>
          <a:spcPct val="200000"/>
        </a:lnSpc>
        <a:spcBef>
          <a:spcPct val="20000"/>
        </a:spcBef>
        <a:spcAft>
          <a:spcPct val="0"/>
        </a:spcAft>
        <a:buClr>
          <a:schemeClr val="tx2"/>
        </a:buClr>
        <a:buSzPct val="50000"/>
        <a:buFont typeface="Wingdings" pitchFamily="2" charset="2"/>
        <a:buChar char="–"/>
        <a:defRPr sz="2700">
          <a:solidFill>
            <a:schemeClr val="tx1"/>
          </a:solidFill>
          <a:effectLst>
            <a:outerShdw blurRad="38100" dist="38100" dir="2700000" algn="tl">
              <a:srgbClr val="000000"/>
            </a:outerShdw>
          </a:effectLst>
          <a:latin typeface="+mn-lt"/>
        </a:defRPr>
      </a:lvl2pPr>
      <a:lvl3pPr marL="1295400" indent="-258763" algn="l" rtl="0" eaLnBrk="0" fontAlgn="base" hangingPunct="0">
        <a:lnSpc>
          <a:spcPct val="200000"/>
        </a:lnSpc>
        <a:spcBef>
          <a:spcPct val="20000"/>
        </a:spcBef>
        <a:spcAft>
          <a:spcPct val="0"/>
        </a:spcAft>
        <a:buClr>
          <a:schemeClr val="accent2"/>
        </a:buClr>
        <a:buChar char="•"/>
        <a:defRPr sz="2700">
          <a:solidFill>
            <a:schemeClr val="tx1"/>
          </a:solidFill>
          <a:effectLst>
            <a:outerShdw blurRad="38100" dist="38100" dir="2700000" algn="tl">
              <a:srgbClr val="000000"/>
            </a:outerShdw>
          </a:effectLst>
          <a:latin typeface="+mn-lt"/>
        </a:defRPr>
      </a:lvl3pPr>
      <a:lvl4pPr marL="1812925" indent="-258763" algn="l" rtl="0" eaLnBrk="0" fontAlgn="base" hangingPunct="0">
        <a:lnSpc>
          <a:spcPct val="200000"/>
        </a:lnSpc>
        <a:spcBef>
          <a:spcPct val="20000"/>
        </a:spcBef>
        <a:spcAft>
          <a:spcPct val="0"/>
        </a:spcAft>
        <a:buClr>
          <a:schemeClr val="folHlink"/>
        </a:buClr>
        <a:buSzPct val="50000"/>
        <a:buFont typeface="Wingdings" pitchFamily="2" charset="2"/>
        <a:buChar char="–"/>
        <a:defRPr sz="2700">
          <a:solidFill>
            <a:schemeClr val="tx1"/>
          </a:solidFill>
          <a:effectLst>
            <a:outerShdw blurRad="38100" dist="38100" dir="2700000" algn="tl">
              <a:srgbClr val="000000"/>
            </a:outerShdw>
          </a:effectLst>
          <a:latin typeface="+mn-lt"/>
        </a:defRPr>
      </a:lvl4pPr>
      <a:lvl5pPr marL="2346325" indent="-258763" algn="l" rtl="0" eaLnBrk="0" fontAlgn="base" hangingPunct="0">
        <a:lnSpc>
          <a:spcPct val="200000"/>
        </a:lnSpc>
        <a:spcBef>
          <a:spcPct val="20000"/>
        </a:spcBef>
        <a:spcAft>
          <a:spcPct val="0"/>
        </a:spcAft>
        <a:buClr>
          <a:schemeClr val="hlink"/>
        </a:buClr>
        <a:buChar char="»"/>
        <a:defRPr sz="2700">
          <a:solidFill>
            <a:schemeClr val="tx1"/>
          </a:solidFill>
          <a:effectLst>
            <a:outerShdw blurRad="38100" dist="38100" dir="2700000" algn="tl">
              <a:srgbClr val="000000"/>
            </a:outerShdw>
          </a:effectLst>
          <a:latin typeface="+mn-lt"/>
        </a:defRPr>
      </a:lvl5pPr>
      <a:lvl6pPr marL="2865705" indent="-259210" algn="l" rtl="0" fontAlgn="base">
        <a:lnSpc>
          <a:spcPct val="200000"/>
        </a:lnSpc>
        <a:spcBef>
          <a:spcPct val="20000"/>
        </a:spcBef>
        <a:spcAft>
          <a:spcPct val="0"/>
        </a:spcAft>
        <a:buClr>
          <a:schemeClr val="hlink"/>
        </a:buClr>
        <a:defRPr sz="2700">
          <a:solidFill>
            <a:schemeClr val="tx1"/>
          </a:solidFill>
          <a:effectLst>
            <a:outerShdw blurRad="38100" dist="38100" dir="2700000" algn="tl">
              <a:srgbClr val="000000"/>
            </a:outerShdw>
          </a:effectLst>
          <a:latin typeface="+mn-lt"/>
        </a:defRPr>
      </a:lvl6pPr>
      <a:lvl7pPr marL="3384125" indent="-259210" algn="l" rtl="0" fontAlgn="base">
        <a:lnSpc>
          <a:spcPct val="200000"/>
        </a:lnSpc>
        <a:spcBef>
          <a:spcPct val="20000"/>
        </a:spcBef>
        <a:spcAft>
          <a:spcPct val="0"/>
        </a:spcAft>
        <a:buClr>
          <a:schemeClr val="hlink"/>
        </a:buClr>
        <a:defRPr sz="2700">
          <a:solidFill>
            <a:schemeClr val="tx1"/>
          </a:solidFill>
          <a:effectLst>
            <a:outerShdw blurRad="38100" dist="38100" dir="2700000" algn="tl">
              <a:srgbClr val="000000"/>
            </a:outerShdw>
          </a:effectLst>
          <a:latin typeface="+mn-lt"/>
        </a:defRPr>
      </a:lvl7pPr>
      <a:lvl8pPr marL="3902544" indent="-259210" algn="l" rtl="0" fontAlgn="base">
        <a:lnSpc>
          <a:spcPct val="200000"/>
        </a:lnSpc>
        <a:spcBef>
          <a:spcPct val="20000"/>
        </a:spcBef>
        <a:spcAft>
          <a:spcPct val="0"/>
        </a:spcAft>
        <a:buClr>
          <a:schemeClr val="hlink"/>
        </a:buClr>
        <a:defRPr sz="2700">
          <a:solidFill>
            <a:schemeClr val="tx1"/>
          </a:solidFill>
          <a:effectLst>
            <a:outerShdw blurRad="38100" dist="38100" dir="2700000" algn="tl">
              <a:srgbClr val="000000"/>
            </a:outerShdw>
          </a:effectLst>
          <a:latin typeface="+mn-lt"/>
        </a:defRPr>
      </a:lvl8pPr>
      <a:lvl9pPr marL="4420963" indent="-259210" algn="l" rtl="0" fontAlgn="base">
        <a:lnSpc>
          <a:spcPct val="200000"/>
        </a:lnSpc>
        <a:spcBef>
          <a:spcPct val="20000"/>
        </a:spcBef>
        <a:spcAft>
          <a:spcPct val="0"/>
        </a:spcAft>
        <a:buClr>
          <a:schemeClr val="hlink"/>
        </a:buClr>
        <a:defRPr sz="2700">
          <a:solidFill>
            <a:schemeClr val="tx1"/>
          </a:solidFill>
          <a:effectLst>
            <a:outerShdw blurRad="38100" dist="38100" dir="2700000" algn="tl">
              <a:srgbClr val="000000"/>
            </a:outerShdw>
          </a:effectLst>
          <a:latin typeface="+mn-lt"/>
        </a:defRPr>
      </a:lvl9pPr>
    </p:bodyStyle>
    <p:otherStyle>
      <a:defPPr>
        <a:defRPr lang="en-US"/>
      </a:defPPr>
      <a:lvl1pPr marL="0" algn="l" defTabSz="1036838" rtl="0" eaLnBrk="1" latinLnBrk="0" hangingPunct="1">
        <a:defRPr sz="2000" kern="1200">
          <a:solidFill>
            <a:schemeClr val="tx1"/>
          </a:solidFill>
          <a:latin typeface="+mn-lt"/>
          <a:ea typeface="+mn-ea"/>
          <a:cs typeface="+mn-cs"/>
        </a:defRPr>
      </a:lvl1pPr>
      <a:lvl2pPr marL="518419" algn="l" defTabSz="1036838" rtl="0" eaLnBrk="1" latinLnBrk="0" hangingPunct="1">
        <a:defRPr sz="2000" kern="1200">
          <a:solidFill>
            <a:schemeClr val="tx1"/>
          </a:solidFill>
          <a:latin typeface="+mn-lt"/>
          <a:ea typeface="+mn-ea"/>
          <a:cs typeface="+mn-cs"/>
        </a:defRPr>
      </a:lvl2pPr>
      <a:lvl3pPr marL="1036838" algn="l" defTabSz="1036838" rtl="0" eaLnBrk="1" latinLnBrk="0" hangingPunct="1">
        <a:defRPr sz="2000" kern="1200">
          <a:solidFill>
            <a:schemeClr val="tx1"/>
          </a:solidFill>
          <a:latin typeface="+mn-lt"/>
          <a:ea typeface="+mn-ea"/>
          <a:cs typeface="+mn-cs"/>
        </a:defRPr>
      </a:lvl3pPr>
      <a:lvl4pPr marL="1555257" algn="l" defTabSz="1036838" rtl="0" eaLnBrk="1" latinLnBrk="0" hangingPunct="1">
        <a:defRPr sz="2000" kern="1200">
          <a:solidFill>
            <a:schemeClr val="tx1"/>
          </a:solidFill>
          <a:latin typeface="+mn-lt"/>
          <a:ea typeface="+mn-ea"/>
          <a:cs typeface="+mn-cs"/>
        </a:defRPr>
      </a:lvl4pPr>
      <a:lvl5pPr marL="2073676" algn="l" defTabSz="1036838" rtl="0" eaLnBrk="1" latinLnBrk="0" hangingPunct="1">
        <a:defRPr sz="2000" kern="1200">
          <a:solidFill>
            <a:schemeClr val="tx1"/>
          </a:solidFill>
          <a:latin typeface="+mn-lt"/>
          <a:ea typeface="+mn-ea"/>
          <a:cs typeface="+mn-cs"/>
        </a:defRPr>
      </a:lvl5pPr>
      <a:lvl6pPr marL="2592095" algn="l" defTabSz="1036838" rtl="0" eaLnBrk="1" latinLnBrk="0" hangingPunct="1">
        <a:defRPr sz="2000" kern="1200">
          <a:solidFill>
            <a:schemeClr val="tx1"/>
          </a:solidFill>
          <a:latin typeface="+mn-lt"/>
          <a:ea typeface="+mn-ea"/>
          <a:cs typeface="+mn-cs"/>
        </a:defRPr>
      </a:lvl6pPr>
      <a:lvl7pPr marL="3110514" algn="l" defTabSz="1036838" rtl="0" eaLnBrk="1" latinLnBrk="0" hangingPunct="1">
        <a:defRPr sz="2000" kern="1200">
          <a:solidFill>
            <a:schemeClr val="tx1"/>
          </a:solidFill>
          <a:latin typeface="+mn-lt"/>
          <a:ea typeface="+mn-ea"/>
          <a:cs typeface="+mn-cs"/>
        </a:defRPr>
      </a:lvl7pPr>
      <a:lvl8pPr marL="3628934" algn="l" defTabSz="1036838" rtl="0" eaLnBrk="1" latinLnBrk="0" hangingPunct="1">
        <a:defRPr sz="2000" kern="1200">
          <a:solidFill>
            <a:schemeClr val="tx1"/>
          </a:solidFill>
          <a:latin typeface="+mn-lt"/>
          <a:ea typeface="+mn-ea"/>
          <a:cs typeface="+mn-cs"/>
        </a:defRPr>
      </a:lvl8pPr>
      <a:lvl9pPr marL="4147353" algn="l" defTabSz="1036838" rtl="0" eaLnBrk="1" latinLnBrk="0" hangingPunct="1">
        <a:defRPr sz="2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1.wmf"/><Relationship Id="rId4" Type="http://schemas.openxmlformats.org/officeDocument/2006/relationships/oleObject" Target="../embeddings/oleObject1.bin"/></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2.xml"/><Relationship Id="rId1" Type="http://schemas.openxmlformats.org/officeDocument/2006/relationships/vmlDrawing" Target="../drawings/vmlDrawing2.vml"/><Relationship Id="rId6" Type="http://schemas.openxmlformats.org/officeDocument/2006/relationships/image" Target="../media/image4.emf"/><Relationship Id="rId5" Type="http://schemas.openxmlformats.org/officeDocument/2006/relationships/oleObject" Target="../embeddings/oleObject2.bin"/><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slideLayout" Target="../slideLayouts/slideLayout7.xml"/><Relationship Id="rId1" Type="http://schemas.openxmlformats.org/officeDocument/2006/relationships/vmlDrawing" Target="../drawings/vmlDrawing3.vml"/><Relationship Id="rId5" Type="http://schemas.openxmlformats.org/officeDocument/2006/relationships/image" Target="../media/image13.wmf"/><Relationship Id="rId4" Type="http://schemas.openxmlformats.org/officeDocument/2006/relationships/oleObject" Target="../embeddings/oleObject3.bin"/></Relationships>
</file>

<file path=ppt/slides/_rels/slide20.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notesSlide" Target="../notesSlides/notesSlide14.xml"/><Relationship Id="rId7" Type="http://schemas.openxmlformats.org/officeDocument/2006/relationships/image" Target="../media/image16.wmf"/><Relationship Id="rId2" Type="http://schemas.openxmlformats.org/officeDocument/2006/relationships/slideLayout" Target="../slideLayouts/slideLayout7.xml"/><Relationship Id="rId1" Type="http://schemas.openxmlformats.org/officeDocument/2006/relationships/vmlDrawing" Target="../drawings/vmlDrawing4.vml"/><Relationship Id="rId6" Type="http://schemas.openxmlformats.org/officeDocument/2006/relationships/oleObject" Target="../embeddings/oleObject5.bin"/><Relationship Id="rId5" Type="http://schemas.openxmlformats.org/officeDocument/2006/relationships/image" Target="../media/image15.wmf"/><Relationship Id="rId4" Type="http://schemas.openxmlformats.org/officeDocument/2006/relationships/oleObject" Target="../embeddings/oleObject4.bin"/></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6.xml"/><Relationship Id="rId5" Type="http://schemas.openxmlformats.org/officeDocument/2006/relationships/image" Target="../media/image25.png"/><Relationship Id="rId4" Type="http://schemas.openxmlformats.org/officeDocument/2006/relationships/image" Target="../media/image2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6.xml"/><Relationship Id="rId1" Type="http://schemas.openxmlformats.org/officeDocument/2006/relationships/vmlDrawing" Target="../drawings/vmlDrawing5.vml"/><Relationship Id="rId6" Type="http://schemas.openxmlformats.org/officeDocument/2006/relationships/image" Target="../media/image27.wmf"/><Relationship Id="rId5" Type="http://schemas.openxmlformats.org/officeDocument/2006/relationships/oleObject" Target="../embeddings/oleObject7.bin"/><Relationship Id="rId4" Type="http://schemas.openxmlformats.org/officeDocument/2006/relationships/image" Target="../media/image26.wmf"/></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 Id="rId5" Type="http://schemas.openxmlformats.org/officeDocument/2006/relationships/image" Target="../media/image31.png"/><Relationship Id="rId4" Type="http://schemas.openxmlformats.org/officeDocument/2006/relationships/image" Target="../media/image30.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7.xml"/><Relationship Id="rId5" Type="http://schemas.openxmlformats.org/officeDocument/2006/relationships/image" Target="../media/image35.png"/><Relationship Id="rId4" Type="http://schemas.openxmlformats.org/officeDocument/2006/relationships/image" Target="../media/image34.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70"/>
          <p:cNvSpPr>
            <a:spLocks noGrp="1" noChangeArrowheads="1"/>
          </p:cNvSpPr>
          <p:nvPr>
            <p:ph type="sldNum" sz="quarter" idx="12"/>
          </p:nvPr>
        </p:nvSpPr>
        <p:spPr/>
        <p:txBody>
          <a:bodyPr/>
          <a:lstStyle/>
          <a:p>
            <a:pPr>
              <a:defRPr/>
            </a:pPr>
            <a:fld id="{A47067B8-1951-4006-9BA5-3F0F2CCAC76A}" type="slidenum">
              <a:rPr lang="en-US"/>
              <a:pPr>
                <a:defRPr/>
              </a:pPr>
              <a:t>1</a:t>
            </a:fld>
            <a:endParaRPr lang="en-US"/>
          </a:p>
        </p:txBody>
      </p:sp>
      <p:sp>
        <p:nvSpPr>
          <p:cNvPr id="16387" name="Text Box 4"/>
          <p:cNvSpPr txBox="1">
            <a:spLocks noChangeArrowheads="1"/>
          </p:cNvSpPr>
          <p:nvPr/>
        </p:nvSpPr>
        <p:spPr bwMode="auto">
          <a:xfrm>
            <a:off x="504933" y="199067"/>
            <a:ext cx="10655092" cy="381695"/>
          </a:xfrm>
          <a:prstGeom prst="rect">
            <a:avLst/>
          </a:prstGeom>
          <a:noFill/>
          <a:ln w="9525">
            <a:noFill/>
            <a:miter lim="800000"/>
            <a:headEnd/>
            <a:tailEnd/>
          </a:ln>
        </p:spPr>
        <p:txBody>
          <a:bodyPr lIns="103684" tIns="51842" rIns="103684" bIns="51842">
            <a:spAutoFit/>
          </a:bodyPr>
          <a:lstStyle/>
          <a:p>
            <a:pPr eaLnBrk="1" hangingPunct="1">
              <a:spcBef>
                <a:spcPct val="50000"/>
              </a:spcBef>
            </a:pPr>
            <a:endParaRPr lang="en-US"/>
          </a:p>
        </p:txBody>
      </p:sp>
      <p:sp>
        <p:nvSpPr>
          <p:cNvPr id="2053" name="Rectangle 5"/>
          <p:cNvSpPr>
            <a:spLocks noGrp="1" noChangeArrowheads="1"/>
          </p:cNvSpPr>
          <p:nvPr>
            <p:ph type="ctrTitle"/>
          </p:nvPr>
        </p:nvSpPr>
        <p:spPr>
          <a:xfrm>
            <a:off x="875421" y="2730030"/>
            <a:ext cx="9914114" cy="889471"/>
          </a:xfrm>
          <a:solidFill>
            <a:srgbClr val="000000"/>
          </a:solidFill>
        </p:spPr>
        <p:txBody>
          <a:bodyPr/>
          <a:lstStyle/>
          <a:p>
            <a:pPr eaLnBrk="1" hangingPunct="1">
              <a:defRPr/>
            </a:pPr>
            <a:r>
              <a:rPr lang="en-GB" dirty="0" smtClean="0">
                <a:solidFill>
                  <a:srgbClr val="FFFF00"/>
                </a:solidFill>
                <a:effectLst>
                  <a:outerShdw blurRad="38100" dist="38100" dir="2700000" algn="tl">
                    <a:srgbClr val="000000">
                      <a:alpha val="43137"/>
                    </a:srgbClr>
                  </a:outerShdw>
                </a:effectLst>
              </a:rPr>
              <a:t>PASSIVE &amp; ACTIVE FILTERS</a:t>
            </a:r>
            <a:endParaRPr lang="en-US" dirty="0" smtClean="0">
              <a:solidFill>
                <a:srgbClr val="FFFF00"/>
              </a:solidFill>
              <a:effectLst>
                <a:outerShdw blurRad="38100" dist="38100" dir="2700000" algn="tl">
                  <a:srgbClr val="000000">
                    <a:alpha val="43137"/>
                  </a:srgbClr>
                </a:outerShdw>
              </a:effectLst>
            </a:endParaRPr>
          </a:p>
        </p:txBody>
      </p:sp>
      <p:sp>
        <p:nvSpPr>
          <p:cNvPr id="2054" name="Rectangle 6"/>
          <p:cNvSpPr>
            <a:spLocks noGrp="1" noChangeArrowheads="1"/>
          </p:cNvSpPr>
          <p:nvPr>
            <p:ph type="subTitle" idx="1"/>
          </p:nvPr>
        </p:nvSpPr>
        <p:spPr>
          <a:xfrm>
            <a:off x="1749278" y="4101359"/>
            <a:ext cx="8166403" cy="1850036"/>
          </a:xfrm>
        </p:spPr>
        <p:txBody>
          <a:bodyPr/>
          <a:lstStyle/>
          <a:p>
            <a:pPr eaLnBrk="1" hangingPunct="1">
              <a:defRPr/>
            </a:pPr>
            <a:endParaRPr lang="en-US" smtClean="0"/>
          </a:p>
        </p:txBody>
      </p:sp>
      <p:sp>
        <p:nvSpPr>
          <p:cNvPr id="7" name="Footer Placeholder 6"/>
          <p:cNvSpPr>
            <a:spLocks noGrp="1"/>
          </p:cNvSpPr>
          <p:nvPr>
            <p:ph type="ftr" sz="quarter" idx="11"/>
          </p:nvPr>
        </p:nvSpPr>
        <p:spPr/>
        <p:txBody>
          <a:bodyPr/>
          <a:lstStyle/>
          <a:p>
            <a:pPr>
              <a:defRPr/>
            </a:pPr>
            <a:r>
              <a:rPr lang="en-US" smtClean="0"/>
              <a:t>Passive &amp; Active Filters 2016-17</a:t>
            </a:r>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pPr>
              <a:defRPr/>
            </a:pPr>
            <a:fld id="{A08FC787-1AB9-448E-B2D6-687CB41DAB1F}" type="slidenum">
              <a:rPr lang="en-US"/>
              <a:pPr>
                <a:defRPr/>
              </a:pPr>
              <a:t>2</a:t>
            </a:fld>
            <a:endParaRPr lang="en-US"/>
          </a:p>
        </p:txBody>
      </p:sp>
      <p:sp>
        <p:nvSpPr>
          <p:cNvPr id="10242" name="Rectangle 2"/>
          <p:cNvSpPr>
            <a:spLocks noGrp="1" noChangeArrowheads="1"/>
          </p:cNvSpPr>
          <p:nvPr>
            <p:ph type="title"/>
          </p:nvPr>
        </p:nvSpPr>
        <p:spPr>
          <a:solidFill>
            <a:srgbClr val="000000"/>
          </a:solidFill>
        </p:spPr>
        <p:txBody>
          <a:bodyPr/>
          <a:lstStyle/>
          <a:p>
            <a:pPr eaLnBrk="1" hangingPunct="1">
              <a:defRPr/>
            </a:pPr>
            <a:r>
              <a:rPr lang="en-GB" sz="3600" b="1" dirty="0" smtClean="0">
                <a:solidFill>
                  <a:srgbClr val="FFFF00"/>
                </a:solidFill>
              </a:rPr>
              <a:t>WHAT IS THE PURPOSE OF A FILTER?</a:t>
            </a:r>
            <a:endParaRPr lang="en-US" sz="3600" b="1" dirty="0" smtClean="0">
              <a:solidFill>
                <a:srgbClr val="FFFF00"/>
              </a:solidFill>
            </a:endParaRPr>
          </a:p>
        </p:txBody>
      </p:sp>
      <p:sp>
        <p:nvSpPr>
          <p:cNvPr id="10243" name="Rectangle 3"/>
          <p:cNvSpPr>
            <a:spLocks noGrp="1" noChangeArrowheads="1"/>
          </p:cNvSpPr>
          <p:nvPr>
            <p:ph type="body" idx="1"/>
          </p:nvPr>
        </p:nvSpPr>
        <p:spPr>
          <a:xfrm>
            <a:off x="819150" y="1718907"/>
            <a:ext cx="10092315" cy="4775966"/>
          </a:xfrm>
        </p:spPr>
        <p:txBody>
          <a:bodyPr/>
          <a:lstStyle/>
          <a:p>
            <a:pPr marL="388814" indent="-388814" eaLnBrk="1" hangingPunct="1">
              <a:spcBef>
                <a:spcPct val="65000"/>
              </a:spcBef>
              <a:defRPr/>
            </a:pPr>
            <a:r>
              <a:rPr lang="en-GB" dirty="0" smtClean="0"/>
              <a:t>The purpose of a filter is to allow or prevent the passage of a given signal or signals depending on the frequency of those signals.</a:t>
            </a:r>
          </a:p>
          <a:p>
            <a:pPr marL="388814" indent="-388814" eaLnBrk="1" hangingPunct="1">
              <a:spcBef>
                <a:spcPct val="65000"/>
              </a:spcBef>
              <a:defRPr/>
            </a:pPr>
            <a:r>
              <a:rPr lang="en-GB" dirty="0" smtClean="0"/>
              <a:t>Filters are a set of electronic circuits that, either consisting solely of </a:t>
            </a:r>
            <a:r>
              <a:rPr lang="en-GB" b="1" dirty="0" smtClean="0">
                <a:solidFill>
                  <a:srgbClr val="FFFF00"/>
                </a:solidFill>
              </a:rPr>
              <a:t>PASSIVE</a:t>
            </a:r>
            <a:r>
              <a:rPr lang="en-GB" dirty="0" smtClean="0"/>
              <a:t> devices such as resistors, capacitors and inductors </a:t>
            </a:r>
            <a:r>
              <a:rPr lang="en-GB" dirty="0" smtClean="0">
                <a:solidFill>
                  <a:srgbClr val="FFFF00"/>
                </a:solidFill>
              </a:rPr>
              <a:t>or</a:t>
            </a:r>
            <a:r>
              <a:rPr lang="en-GB" dirty="0" smtClean="0"/>
              <a:t> consisting of </a:t>
            </a:r>
            <a:r>
              <a:rPr lang="en-GB" b="1" dirty="0" smtClean="0">
                <a:solidFill>
                  <a:srgbClr val="FFFF00"/>
                </a:solidFill>
              </a:rPr>
              <a:t>ACTIVE</a:t>
            </a:r>
            <a:r>
              <a:rPr lang="en-GB" dirty="0" smtClean="0">
                <a:solidFill>
                  <a:srgbClr val="FF3300"/>
                </a:solidFill>
              </a:rPr>
              <a:t> </a:t>
            </a:r>
            <a:r>
              <a:rPr lang="en-GB" dirty="0" smtClean="0"/>
              <a:t>devices such as amplifiers, as well as resistors and capacitors. </a:t>
            </a:r>
          </a:p>
          <a:p>
            <a:pPr marL="388814" indent="-388814" eaLnBrk="1" hangingPunct="1">
              <a:spcBef>
                <a:spcPct val="65000"/>
              </a:spcBef>
              <a:defRPr/>
            </a:pPr>
            <a:endParaRPr lang="en-GB" dirty="0" smtClean="0"/>
          </a:p>
        </p:txBody>
      </p:sp>
      <p:sp>
        <p:nvSpPr>
          <p:cNvPr id="6" name="Footer Placeholder 5"/>
          <p:cNvSpPr>
            <a:spLocks noGrp="1"/>
          </p:cNvSpPr>
          <p:nvPr>
            <p:ph type="ftr" sz="quarter" idx="11"/>
          </p:nvPr>
        </p:nvSpPr>
        <p:spPr/>
        <p:txBody>
          <a:bodyPr/>
          <a:lstStyle/>
          <a:p>
            <a:pPr>
              <a:defRPr/>
            </a:pPr>
            <a:r>
              <a:rPr lang="en-US" smtClean="0"/>
              <a:t>Passive &amp; Active Filters 2016-17</a:t>
            </a:r>
            <a:endParaRPr lang="en-US" dirty="0"/>
          </a:p>
        </p:txBody>
      </p:sp>
      <p:graphicFrame>
        <p:nvGraphicFramePr>
          <p:cNvPr id="1026" name="Object 4"/>
          <p:cNvGraphicFramePr>
            <a:graphicFrameLocks noChangeAspect="1"/>
          </p:cNvGraphicFramePr>
          <p:nvPr/>
        </p:nvGraphicFramePr>
        <p:xfrm>
          <a:off x="5757444" y="3459931"/>
          <a:ext cx="150071" cy="315975"/>
        </p:xfrm>
        <a:graphic>
          <a:graphicData uri="http://schemas.openxmlformats.org/presentationml/2006/ole">
            <mc:AlternateContent xmlns:mc="http://schemas.openxmlformats.org/markup-compatibility/2006">
              <mc:Choice xmlns:v="urn:schemas-microsoft-com:vml" Requires="v">
                <p:oleObj spid="_x0000_s1036" name="Equation" r:id="rId4" imgW="152280" imgH="317160" progId="Equation.3">
                  <p:embed/>
                </p:oleObj>
              </mc:Choice>
              <mc:Fallback>
                <p:oleObj name="Equation" r:id="rId4" imgW="152280" imgH="317160" progId="Equation.3">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57444" y="3459931"/>
                        <a:ext cx="150071" cy="315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Rectangle 10"/>
          <p:cNvSpPr/>
          <p:nvPr/>
        </p:nvSpPr>
        <p:spPr bwMode="auto">
          <a:xfrm>
            <a:off x="4419600" y="2876550"/>
            <a:ext cx="2324100" cy="1485900"/>
          </a:xfrm>
          <a:prstGeom prst="rec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Arial" charset="0"/>
            </a:endParaRPr>
          </a:p>
        </p:txBody>
      </p:sp>
      <p:sp>
        <p:nvSpPr>
          <p:cNvPr id="2" name="Title 1"/>
          <p:cNvSpPr>
            <a:spLocks noGrp="1"/>
          </p:cNvSpPr>
          <p:nvPr>
            <p:ph type="title"/>
          </p:nvPr>
        </p:nvSpPr>
        <p:spPr>
          <a:xfrm>
            <a:off x="583092" y="636758"/>
            <a:ext cx="10498767" cy="887242"/>
          </a:xfrm>
          <a:solidFill>
            <a:srgbClr val="000000"/>
          </a:solidFill>
        </p:spPr>
        <p:txBody>
          <a:bodyPr/>
          <a:lstStyle/>
          <a:p>
            <a:r>
              <a:rPr lang="en-GB" sz="2800" b="1" dirty="0" smtClean="0">
                <a:solidFill>
                  <a:srgbClr val="FFFF00"/>
                </a:solidFill>
              </a:rPr>
              <a:t>EXAMPLE OF A FILTER REMOVING UNWANTED NOISE/INTERFERENCE</a:t>
            </a:r>
            <a:endParaRPr lang="en-GB" sz="2800" b="1" dirty="0">
              <a:solidFill>
                <a:srgbClr val="FFFF00"/>
              </a:solidFill>
            </a:endParaRPr>
          </a:p>
        </p:txBody>
      </p:sp>
      <p:sp>
        <p:nvSpPr>
          <p:cNvPr id="4" name="Footer Placeholder 3"/>
          <p:cNvSpPr>
            <a:spLocks noGrp="1"/>
          </p:cNvSpPr>
          <p:nvPr>
            <p:ph type="ftr" sz="quarter" idx="11"/>
          </p:nvPr>
        </p:nvSpPr>
        <p:spPr/>
        <p:txBody>
          <a:bodyPr/>
          <a:lstStyle/>
          <a:p>
            <a:pPr>
              <a:defRPr/>
            </a:pPr>
            <a:r>
              <a:rPr lang="en-US" smtClean="0"/>
              <a:t>Passive &amp; Active Filters 2016-17</a:t>
            </a:r>
            <a:endParaRPr lang="en-US"/>
          </a:p>
        </p:txBody>
      </p:sp>
      <p:sp>
        <p:nvSpPr>
          <p:cNvPr id="5" name="Slide Number Placeholder 4"/>
          <p:cNvSpPr>
            <a:spLocks noGrp="1"/>
          </p:cNvSpPr>
          <p:nvPr>
            <p:ph type="sldNum" sz="quarter" idx="12"/>
          </p:nvPr>
        </p:nvSpPr>
        <p:spPr/>
        <p:txBody>
          <a:bodyPr/>
          <a:lstStyle/>
          <a:p>
            <a:pPr>
              <a:defRPr/>
            </a:pPr>
            <a:fld id="{E678210C-CA83-4E5C-8F9C-A2603B5F64A9}" type="slidenum">
              <a:rPr lang="en-US" smtClean="0"/>
              <a:pPr>
                <a:defRPr/>
              </a:pPr>
              <a:t>3</a:t>
            </a:fld>
            <a:endParaRPr lang="en-US"/>
          </a:p>
        </p:txBody>
      </p:sp>
      <p:pic>
        <p:nvPicPr>
          <p:cNvPr id="20481" name="Picture 1"/>
          <p:cNvPicPr>
            <a:picLocks noGrp="1" noChangeAspect="1" noChangeArrowheads="1"/>
          </p:cNvPicPr>
          <p:nvPr>
            <p:ph idx="1"/>
          </p:nvPr>
        </p:nvPicPr>
        <p:blipFill>
          <a:blip r:embed="rId2" cstate="print"/>
          <a:srcRect/>
          <a:stretch>
            <a:fillRect/>
          </a:stretch>
        </p:blipFill>
        <p:spPr bwMode="auto">
          <a:xfrm>
            <a:off x="1194594" y="2840038"/>
            <a:ext cx="2152650" cy="1543050"/>
          </a:xfrm>
          <a:prstGeom prst="rect">
            <a:avLst/>
          </a:prstGeom>
          <a:noFill/>
          <a:ln w="9525">
            <a:noFill/>
            <a:miter lim="800000"/>
            <a:headEnd/>
            <a:tailEnd/>
          </a:ln>
        </p:spPr>
      </p:pic>
      <p:pic>
        <p:nvPicPr>
          <p:cNvPr id="20482" name="Picture 2"/>
          <p:cNvPicPr>
            <a:picLocks noChangeAspect="1" noChangeArrowheads="1"/>
          </p:cNvPicPr>
          <p:nvPr/>
        </p:nvPicPr>
        <p:blipFill>
          <a:blip r:embed="rId3" cstate="print"/>
          <a:srcRect/>
          <a:stretch>
            <a:fillRect/>
          </a:stretch>
        </p:blipFill>
        <p:spPr bwMode="auto">
          <a:xfrm>
            <a:off x="7770813" y="2827338"/>
            <a:ext cx="2066925" cy="1543050"/>
          </a:xfrm>
          <a:prstGeom prst="rect">
            <a:avLst/>
          </a:prstGeom>
          <a:noFill/>
          <a:ln w="9525">
            <a:noFill/>
            <a:miter lim="800000"/>
            <a:headEnd/>
            <a:tailEnd/>
          </a:ln>
        </p:spPr>
      </p:pic>
      <p:sp>
        <p:nvSpPr>
          <p:cNvPr id="10" name="TextBox 9"/>
          <p:cNvSpPr txBox="1"/>
          <p:nvPr/>
        </p:nvSpPr>
        <p:spPr>
          <a:xfrm>
            <a:off x="4762500" y="3390900"/>
            <a:ext cx="2324100" cy="523220"/>
          </a:xfrm>
          <a:prstGeom prst="rect">
            <a:avLst/>
          </a:prstGeom>
          <a:noFill/>
        </p:spPr>
        <p:txBody>
          <a:bodyPr wrap="square" rtlCol="0">
            <a:spAutoFit/>
          </a:bodyPr>
          <a:lstStyle/>
          <a:p>
            <a:r>
              <a:rPr lang="en-GB" sz="2800" dirty="0" smtClean="0"/>
              <a:t>FILTER</a:t>
            </a:r>
            <a:endParaRPr lang="en-GB" sz="2800" dirty="0"/>
          </a:p>
        </p:txBody>
      </p:sp>
      <p:sp>
        <p:nvSpPr>
          <p:cNvPr id="16" name="Right Arrow 15"/>
          <p:cNvSpPr/>
          <p:nvPr/>
        </p:nvSpPr>
        <p:spPr bwMode="auto">
          <a:xfrm>
            <a:off x="3467100" y="3448050"/>
            <a:ext cx="781050" cy="247650"/>
          </a:xfrm>
          <a:prstGeom prst="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Arial" charset="0"/>
            </a:endParaRPr>
          </a:p>
        </p:txBody>
      </p:sp>
      <p:sp>
        <p:nvSpPr>
          <p:cNvPr id="17" name="Right Arrow 16"/>
          <p:cNvSpPr/>
          <p:nvPr/>
        </p:nvSpPr>
        <p:spPr bwMode="auto">
          <a:xfrm>
            <a:off x="6877050" y="3429000"/>
            <a:ext cx="781050" cy="285750"/>
          </a:xfrm>
          <a:prstGeom prst="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Arial" charset="0"/>
            </a:endParaRPr>
          </a:p>
        </p:txBody>
      </p:sp>
      <p:sp>
        <p:nvSpPr>
          <p:cNvPr id="12" name="TextBox 11"/>
          <p:cNvSpPr txBox="1"/>
          <p:nvPr/>
        </p:nvSpPr>
        <p:spPr>
          <a:xfrm>
            <a:off x="1190847" y="4561367"/>
            <a:ext cx="2158409" cy="1477328"/>
          </a:xfrm>
          <a:prstGeom prst="rect">
            <a:avLst/>
          </a:prstGeom>
          <a:noFill/>
        </p:spPr>
        <p:txBody>
          <a:bodyPr wrap="square" rtlCol="0">
            <a:spAutoFit/>
          </a:bodyPr>
          <a:lstStyle/>
          <a:p>
            <a:r>
              <a:rPr lang="en-GB" b="1" dirty="0" smtClean="0">
                <a:solidFill>
                  <a:srgbClr val="FFFF00"/>
                </a:solidFill>
              </a:rPr>
              <a:t>Required low </a:t>
            </a:r>
            <a:r>
              <a:rPr lang="en-GB" b="1" dirty="0" smtClean="0">
                <a:solidFill>
                  <a:srgbClr val="FFFF00"/>
                </a:solidFill>
              </a:rPr>
              <a:t>frequency input </a:t>
            </a:r>
            <a:r>
              <a:rPr lang="en-GB" b="1" dirty="0" smtClean="0">
                <a:solidFill>
                  <a:srgbClr val="FFFF00"/>
                </a:solidFill>
              </a:rPr>
              <a:t>sinusoid with unwanted high frequency  noise</a:t>
            </a:r>
            <a:r>
              <a:rPr lang="en-GB" b="1" dirty="0" smtClean="0"/>
              <a:t>.</a:t>
            </a:r>
            <a:endParaRPr lang="en-GB" b="1" dirty="0"/>
          </a:p>
        </p:txBody>
      </p:sp>
      <p:sp>
        <p:nvSpPr>
          <p:cNvPr id="13" name="TextBox 12"/>
          <p:cNvSpPr txBox="1"/>
          <p:nvPr/>
        </p:nvSpPr>
        <p:spPr>
          <a:xfrm>
            <a:off x="7772400" y="4688958"/>
            <a:ext cx="2392326" cy="1200329"/>
          </a:xfrm>
          <a:prstGeom prst="rect">
            <a:avLst/>
          </a:prstGeom>
          <a:noFill/>
        </p:spPr>
        <p:txBody>
          <a:bodyPr wrap="square" rtlCol="0">
            <a:spAutoFit/>
          </a:bodyPr>
          <a:lstStyle/>
          <a:p>
            <a:r>
              <a:rPr lang="en-GB" b="1" dirty="0" smtClean="0">
                <a:solidFill>
                  <a:srgbClr val="FFFF00"/>
                </a:solidFill>
              </a:rPr>
              <a:t>Required low </a:t>
            </a:r>
            <a:r>
              <a:rPr lang="en-GB" b="1" dirty="0" smtClean="0">
                <a:solidFill>
                  <a:srgbClr val="FFFF00"/>
                </a:solidFill>
              </a:rPr>
              <a:t>frequency output </a:t>
            </a:r>
            <a:r>
              <a:rPr lang="en-GB" b="1" dirty="0" smtClean="0">
                <a:solidFill>
                  <a:srgbClr val="FFFF00"/>
                </a:solidFill>
              </a:rPr>
              <a:t>sinusoid with the noise removed.</a:t>
            </a:r>
            <a:endParaRPr lang="en-GB" b="1" dirty="0">
              <a:solidFill>
                <a:srgbClr val="FFFF00"/>
              </a:solidFill>
            </a:endParaRPr>
          </a:p>
        </p:txBody>
      </p:sp>
      <p:sp>
        <p:nvSpPr>
          <p:cNvPr id="14" name="TextBox 13"/>
          <p:cNvSpPr txBox="1"/>
          <p:nvPr/>
        </p:nvSpPr>
        <p:spPr>
          <a:xfrm>
            <a:off x="4433777" y="4614530"/>
            <a:ext cx="2349795" cy="646331"/>
          </a:xfrm>
          <a:prstGeom prst="rect">
            <a:avLst/>
          </a:prstGeom>
          <a:noFill/>
        </p:spPr>
        <p:txBody>
          <a:bodyPr wrap="square" rtlCol="0">
            <a:spAutoFit/>
          </a:bodyPr>
          <a:lstStyle/>
          <a:p>
            <a:r>
              <a:rPr lang="en-GB" b="1" dirty="0" smtClean="0">
                <a:solidFill>
                  <a:srgbClr val="FFFF00"/>
                </a:solidFill>
              </a:rPr>
              <a:t>Noise removed within the filter.</a:t>
            </a:r>
            <a:endParaRPr lang="en-GB" b="1" dirty="0">
              <a:solidFill>
                <a:srgbClr val="FFFF00"/>
              </a:solidFill>
            </a:endParaRPr>
          </a:p>
        </p:txBody>
      </p:sp>
      <p:sp>
        <p:nvSpPr>
          <p:cNvPr id="3" name="TextBox 2"/>
          <p:cNvSpPr txBox="1"/>
          <p:nvPr/>
        </p:nvSpPr>
        <p:spPr>
          <a:xfrm>
            <a:off x="1190847" y="2361231"/>
            <a:ext cx="8562753" cy="400110"/>
          </a:xfrm>
          <a:prstGeom prst="rect">
            <a:avLst/>
          </a:prstGeom>
          <a:noFill/>
        </p:spPr>
        <p:txBody>
          <a:bodyPr wrap="square" rtlCol="0">
            <a:spAutoFit/>
          </a:bodyPr>
          <a:lstStyle/>
          <a:p>
            <a:r>
              <a:rPr lang="en-GB" sz="2000" b="1" dirty="0" smtClean="0"/>
              <a:t>         INPUT                                 PROCESS                           OUTPUT</a:t>
            </a:r>
            <a:endParaRPr lang="en-GB" sz="2000" b="1"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pPr>
              <a:defRPr/>
            </a:pPr>
            <a:fld id="{88492886-104E-4946-9E2D-E212351A1812}" type="slidenum">
              <a:rPr lang="en-US"/>
              <a:pPr>
                <a:defRPr/>
              </a:pPr>
              <a:t>4</a:t>
            </a:fld>
            <a:endParaRPr lang="en-US"/>
          </a:p>
        </p:txBody>
      </p:sp>
      <p:sp>
        <p:nvSpPr>
          <p:cNvPr id="20482" name="Rectangle 2"/>
          <p:cNvSpPr>
            <a:spLocks noGrp="1" noChangeArrowheads="1"/>
          </p:cNvSpPr>
          <p:nvPr>
            <p:ph type="title"/>
          </p:nvPr>
        </p:nvSpPr>
        <p:spPr>
          <a:xfrm>
            <a:off x="800100" y="293858"/>
            <a:ext cx="10281759" cy="665128"/>
          </a:xfrm>
          <a:solidFill>
            <a:srgbClr val="000000"/>
          </a:solidFill>
        </p:spPr>
        <p:txBody>
          <a:bodyPr/>
          <a:lstStyle/>
          <a:p>
            <a:pPr eaLnBrk="1" hangingPunct="1">
              <a:defRPr/>
            </a:pPr>
            <a:r>
              <a:rPr lang="en-GB" sz="3600" b="1" dirty="0" smtClean="0">
                <a:solidFill>
                  <a:srgbClr val="FFFF00"/>
                </a:solidFill>
              </a:rPr>
              <a:t>TYPICAL FILTER RESPONSES</a:t>
            </a:r>
            <a:endParaRPr lang="en-US" sz="3600" b="1" dirty="0" smtClean="0">
              <a:solidFill>
                <a:srgbClr val="FFFF00"/>
              </a:solidFill>
            </a:endParaRPr>
          </a:p>
        </p:txBody>
      </p:sp>
      <p:sp>
        <p:nvSpPr>
          <p:cNvPr id="20483" name="Rectangle 3"/>
          <p:cNvSpPr>
            <a:spLocks noGrp="1" noChangeArrowheads="1"/>
          </p:cNvSpPr>
          <p:nvPr>
            <p:ph type="body" idx="1"/>
          </p:nvPr>
        </p:nvSpPr>
        <p:spPr>
          <a:xfrm>
            <a:off x="857250" y="1718907"/>
            <a:ext cx="10054215" cy="4775966"/>
          </a:xfrm>
        </p:spPr>
        <p:txBody>
          <a:bodyPr/>
          <a:lstStyle/>
          <a:p>
            <a:pPr marL="388814" indent="-388814" eaLnBrk="1" hangingPunct="1">
              <a:defRPr/>
            </a:pPr>
            <a:r>
              <a:rPr lang="en-GB" dirty="0" smtClean="0"/>
              <a:t>A filter is characterised by its </a:t>
            </a:r>
            <a:r>
              <a:rPr lang="en-GB" b="1" dirty="0" smtClean="0">
                <a:solidFill>
                  <a:srgbClr val="FFFF00"/>
                </a:solidFill>
              </a:rPr>
              <a:t>TRANSFER FUNCTION</a:t>
            </a:r>
          </a:p>
          <a:p>
            <a:pPr marL="388814" indent="-388814" eaLnBrk="1" hangingPunct="1">
              <a:defRPr/>
            </a:pPr>
            <a:r>
              <a:rPr lang="en-GB" dirty="0" smtClean="0"/>
              <a:t>A transfer function describes the way in which a filter will change the </a:t>
            </a:r>
            <a:r>
              <a:rPr lang="en-GB" b="1" dirty="0" smtClean="0">
                <a:solidFill>
                  <a:srgbClr val="FFFF00"/>
                </a:solidFill>
              </a:rPr>
              <a:t>MAGNITUDE</a:t>
            </a:r>
            <a:r>
              <a:rPr lang="en-GB" dirty="0" smtClean="0"/>
              <a:t> and </a:t>
            </a:r>
            <a:r>
              <a:rPr lang="en-GB" b="1" dirty="0" smtClean="0">
                <a:solidFill>
                  <a:srgbClr val="FFFF00"/>
                </a:solidFill>
              </a:rPr>
              <a:t>PHASE</a:t>
            </a:r>
            <a:r>
              <a:rPr lang="en-GB" dirty="0" smtClean="0"/>
              <a:t> of a frequency or range of frequency components within a signal.</a:t>
            </a:r>
          </a:p>
          <a:p>
            <a:pPr marL="388814" indent="-388814" eaLnBrk="1" hangingPunct="1">
              <a:defRPr/>
            </a:pPr>
            <a:r>
              <a:rPr lang="en-GB" dirty="0" smtClean="0"/>
              <a:t>The typical filter responses used are:</a:t>
            </a:r>
          </a:p>
          <a:p>
            <a:pPr marL="388814" indent="-388814" eaLnBrk="1" hangingPunct="1">
              <a:buFont typeface="Wingdings" pitchFamily="2" charset="2"/>
              <a:buNone/>
              <a:defRPr/>
            </a:pPr>
            <a:r>
              <a:rPr lang="en-GB" dirty="0" smtClean="0"/>
              <a:t> 	</a:t>
            </a:r>
            <a:r>
              <a:rPr lang="en-GB" b="1" dirty="0" smtClean="0">
                <a:solidFill>
                  <a:srgbClr val="FFFF00"/>
                </a:solidFill>
              </a:rPr>
              <a:t>LOW PASS , HIGH PASS, BANDPASS and NOTCH</a:t>
            </a:r>
            <a:r>
              <a:rPr lang="en-GB" b="1" dirty="0" smtClean="0">
                <a:solidFill>
                  <a:srgbClr val="FF3300"/>
                </a:solidFill>
              </a:rPr>
              <a:t>.</a:t>
            </a:r>
          </a:p>
          <a:p>
            <a:pPr marL="388814" indent="-388814" eaLnBrk="1" hangingPunct="1">
              <a:buFont typeface="Wingdings" pitchFamily="2" charset="2"/>
              <a:buNone/>
              <a:defRPr/>
            </a:pPr>
            <a:endParaRPr lang="en-US" dirty="0" smtClean="0">
              <a:solidFill>
                <a:srgbClr val="FF3300"/>
              </a:solidFill>
            </a:endParaRPr>
          </a:p>
        </p:txBody>
      </p:sp>
      <p:sp>
        <p:nvSpPr>
          <p:cNvPr id="6" name="Footer Placeholder 5"/>
          <p:cNvSpPr>
            <a:spLocks noGrp="1"/>
          </p:cNvSpPr>
          <p:nvPr>
            <p:ph type="ftr" sz="quarter" idx="11"/>
          </p:nvPr>
        </p:nvSpPr>
        <p:spPr/>
        <p:txBody>
          <a:bodyPr/>
          <a:lstStyle/>
          <a:p>
            <a:pPr>
              <a:defRPr/>
            </a:pPr>
            <a:r>
              <a:rPr lang="en-US" dirty="0" smtClean="0"/>
              <a:t>Passive &amp; Active Filters </a:t>
            </a:r>
            <a:r>
              <a:rPr lang="en-US" dirty="0" smtClean="0"/>
              <a:t>2016-17</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 name="Slide Number Placeholder 7"/>
          <p:cNvSpPr>
            <a:spLocks noGrp="1"/>
          </p:cNvSpPr>
          <p:nvPr>
            <p:ph type="sldNum" sz="quarter" idx="12"/>
          </p:nvPr>
        </p:nvSpPr>
        <p:spPr/>
        <p:txBody>
          <a:bodyPr/>
          <a:lstStyle/>
          <a:p>
            <a:pPr>
              <a:defRPr/>
            </a:pPr>
            <a:fld id="{F986B62D-012C-433E-9037-C42461BB4425}" type="slidenum">
              <a:rPr lang="en-US"/>
              <a:pPr>
                <a:defRPr/>
              </a:pPr>
              <a:t>5</a:t>
            </a:fld>
            <a:endParaRPr lang="en-US"/>
          </a:p>
        </p:txBody>
      </p:sp>
      <p:sp>
        <p:nvSpPr>
          <p:cNvPr id="18434" name="Rectangle 2"/>
          <p:cNvSpPr>
            <a:spLocks noGrp="1" noChangeArrowheads="1"/>
          </p:cNvSpPr>
          <p:nvPr>
            <p:ph type="title"/>
          </p:nvPr>
        </p:nvSpPr>
        <p:spPr>
          <a:xfrm>
            <a:off x="583092" y="293858"/>
            <a:ext cx="10498767" cy="665128"/>
          </a:xfrm>
          <a:solidFill>
            <a:srgbClr val="000000"/>
          </a:solidFill>
        </p:spPr>
        <p:txBody>
          <a:bodyPr/>
          <a:lstStyle/>
          <a:p>
            <a:pPr eaLnBrk="1" hangingPunct="1">
              <a:defRPr/>
            </a:pPr>
            <a:r>
              <a:rPr lang="en-GB" sz="3600" b="1" dirty="0" smtClean="0">
                <a:solidFill>
                  <a:srgbClr val="FFFF00"/>
                </a:solidFill>
              </a:rPr>
              <a:t>PASSIVE FILTERS</a:t>
            </a:r>
            <a:endParaRPr lang="en-US" sz="3600" b="1" dirty="0" smtClean="0">
              <a:solidFill>
                <a:srgbClr val="FFFF00"/>
              </a:solidFill>
            </a:endParaRPr>
          </a:p>
        </p:txBody>
      </p:sp>
      <p:sp>
        <p:nvSpPr>
          <p:cNvPr id="18435" name="Rectangle 3"/>
          <p:cNvSpPr>
            <a:spLocks noGrp="1" noChangeArrowheads="1"/>
          </p:cNvSpPr>
          <p:nvPr>
            <p:ph type="body" sz="half" idx="1"/>
          </p:nvPr>
        </p:nvSpPr>
        <p:spPr>
          <a:xfrm>
            <a:off x="933450" y="1115392"/>
            <a:ext cx="10171861" cy="5379478"/>
          </a:xfrm>
        </p:spPr>
        <p:txBody>
          <a:bodyPr/>
          <a:lstStyle/>
          <a:p>
            <a:pPr marL="388814" indent="-388814" eaLnBrk="1" hangingPunct="1">
              <a:defRPr/>
            </a:pPr>
            <a:r>
              <a:rPr lang="en-GB" sz="2300" b="1" dirty="0" smtClean="0"/>
              <a:t>Passive filters consist of specific combinations of </a:t>
            </a:r>
            <a:r>
              <a:rPr lang="en-GB" sz="2300" b="1" dirty="0" smtClean="0">
                <a:solidFill>
                  <a:srgbClr val="FFFF00"/>
                </a:solidFill>
              </a:rPr>
              <a:t>RESISTORS, CAPACITORS &amp; INDUCTORS.</a:t>
            </a:r>
          </a:p>
          <a:p>
            <a:pPr marL="388814" indent="-388814" eaLnBrk="1" hangingPunct="1">
              <a:defRPr/>
            </a:pPr>
            <a:r>
              <a:rPr lang="en-GB" sz="2300" b="1" dirty="0" smtClean="0"/>
              <a:t>By combining these devices we can produce circuits that allow us to change the characteristics of a variety of different signals in a variety of different ways.</a:t>
            </a:r>
          </a:p>
          <a:p>
            <a:pPr marL="388814" indent="-388814" eaLnBrk="1" hangingPunct="1">
              <a:defRPr/>
            </a:pPr>
            <a:r>
              <a:rPr lang="en-GB" sz="2300" b="1" dirty="0" smtClean="0"/>
              <a:t>Example of a simple, passive, </a:t>
            </a:r>
            <a:r>
              <a:rPr lang="en-GB" sz="2300" b="1" dirty="0" smtClean="0">
                <a:solidFill>
                  <a:srgbClr val="FFFF00"/>
                </a:solidFill>
              </a:rPr>
              <a:t>Low Pass Filter ( LPF )</a:t>
            </a:r>
          </a:p>
          <a:p>
            <a:pPr marL="388814" indent="-388814" eaLnBrk="1" hangingPunct="1">
              <a:defRPr/>
            </a:pPr>
            <a:endParaRPr lang="en-GB" sz="2300" dirty="0" smtClean="0"/>
          </a:p>
          <a:p>
            <a:pPr marL="388814" indent="-388814" eaLnBrk="1" hangingPunct="1">
              <a:buFont typeface="Wingdings" pitchFamily="2" charset="2"/>
              <a:buNone/>
              <a:defRPr/>
            </a:pPr>
            <a:endParaRPr lang="en-US" sz="2300" dirty="0" smtClean="0"/>
          </a:p>
        </p:txBody>
      </p:sp>
      <p:sp>
        <p:nvSpPr>
          <p:cNvPr id="2054" name="Text Box 17"/>
          <p:cNvSpPr txBox="1">
            <a:spLocks noChangeArrowheads="1"/>
          </p:cNvSpPr>
          <p:nvPr/>
        </p:nvSpPr>
        <p:spPr bwMode="auto">
          <a:xfrm>
            <a:off x="9524869" y="6354263"/>
            <a:ext cx="1386599" cy="320140"/>
          </a:xfrm>
          <a:prstGeom prst="rect">
            <a:avLst/>
          </a:prstGeom>
          <a:noFill/>
          <a:ln w="9525">
            <a:noFill/>
            <a:miter lim="800000"/>
            <a:headEnd/>
            <a:tailEnd/>
          </a:ln>
        </p:spPr>
        <p:txBody>
          <a:bodyPr lIns="103684" tIns="51842" rIns="103684" bIns="51842">
            <a:spAutoFit/>
          </a:bodyPr>
          <a:lstStyle/>
          <a:p>
            <a:pPr>
              <a:spcBef>
                <a:spcPct val="50000"/>
              </a:spcBef>
            </a:pPr>
            <a:r>
              <a:rPr lang="en-GB" sz="1400" b="1">
                <a:latin typeface="Times New Roman" pitchFamily="18" charset="0"/>
              </a:rPr>
              <a:t>Log f</a:t>
            </a:r>
            <a:endParaRPr lang="en-US" sz="1400" b="1">
              <a:latin typeface="Times New Roman" pitchFamily="18" charset="0"/>
            </a:endParaRPr>
          </a:p>
        </p:txBody>
      </p:sp>
      <p:grpSp>
        <p:nvGrpSpPr>
          <p:cNvPr id="2055" name="Group 41"/>
          <p:cNvGrpSpPr>
            <a:grpSpLocks/>
          </p:cNvGrpSpPr>
          <p:nvPr/>
        </p:nvGrpSpPr>
        <p:grpSpPr bwMode="auto">
          <a:xfrm>
            <a:off x="1281865" y="4725411"/>
            <a:ext cx="8427466" cy="1788515"/>
            <a:chOff x="633" y="2821"/>
            <a:chExt cx="4161" cy="1067"/>
          </a:xfrm>
        </p:grpSpPr>
        <p:pic>
          <p:nvPicPr>
            <p:cNvPr id="2059" name="Picture 4"/>
            <p:cNvPicPr>
              <a:picLocks noChangeAspect="1" noChangeArrowheads="1"/>
            </p:cNvPicPr>
            <p:nvPr/>
          </p:nvPicPr>
          <p:blipFill>
            <a:blip r:embed="rId4" cstate="print"/>
            <a:srcRect/>
            <a:stretch>
              <a:fillRect/>
            </a:stretch>
          </p:blipFill>
          <p:spPr bwMode="auto">
            <a:xfrm>
              <a:off x="633" y="2850"/>
              <a:ext cx="1812" cy="978"/>
            </a:xfrm>
            <a:prstGeom prst="rect">
              <a:avLst/>
            </a:prstGeom>
            <a:noFill/>
            <a:ln w="9525">
              <a:noFill/>
              <a:miter lim="800000"/>
              <a:headEnd/>
              <a:tailEnd/>
            </a:ln>
          </p:spPr>
        </p:pic>
        <p:sp>
          <p:nvSpPr>
            <p:cNvPr id="2060" name="Line 6"/>
            <p:cNvSpPr>
              <a:spLocks noChangeShapeType="1"/>
            </p:cNvSpPr>
            <p:nvPr/>
          </p:nvSpPr>
          <p:spPr bwMode="auto">
            <a:xfrm>
              <a:off x="1589" y="3075"/>
              <a:ext cx="816" cy="0"/>
            </a:xfrm>
            <a:prstGeom prst="line">
              <a:avLst/>
            </a:prstGeom>
            <a:noFill/>
            <a:ln w="12700">
              <a:solidFill>
                <a:srgbClr val="000000"/>
              </a:solidFill>
              <a:round/>
              <a:headEnd/>
              <a:tailEnd/>
            </a:ln>
          </p:spPr>
          <p:txBody>
            <a:bodyPr/>
            <a:lstStyle/>
            <a:p>
              <a:endParaRPr lang="en-GB"/>
            </a:p>
          </p:txBody>
        </p:sp>
        <p:sp>
          <p:nvSpPr>
            <p:cNvPr id="2061" name="Line 7"/>
            <p:cNvSpPr>
              <a:spLocks noChangeShapeType="1"/>
            </p:cNvSpPr>
            <p:nvPr/>
          </p:nvSpPr>
          <p:spPr bwMode="auto">
            <a:xfrm>
              <a:off x="1135" y="3578"/>
              <a:ext cx="1270" cy="0"/>
            </a:xfrm>
            <a:prstGeom prst="line">
              <a:avLst/>
            </a:prstGeom>
            <a:noFill/>
            <a:ln w="12700">
              <a:solidFill>
                <a:srgbClr val="000000"/>
              </a:solidFill>
              <a:round/>
              <a:headEnd/>
              <a:tailEnd/>
            </a:ln>
          </p:spPr>
          <p:txBody>
            <a:bodyPr/>
            <a:lstStyle/>
            <a:p>
              <a:endParaRPr lang="en-GB"/>
            </a:p>
          </p:txBody>
        </p:sp>
        <p:sp>
          <p:nvSpPr>
            <p:cNvPr id="2062" name="Text Box 8"/>
            <p:cNvSpPr txBox="1">
              <a:spLocks noChangeArrowheads="1"/>
            </p:cNvSpPr>
            <p:nvPr/>
          </p:nvSpPr>
          <p:spPr bwMode="auto">
            <a:xfrm>
              <a:off x="681" y="2894"/>
              <a:ext cx="454" cy="220"/>
            </a:xfrm>
            <a:prstGeom prst="rect">
              <a:avLst/>
            </a:prstGeom>
            <a:noFill/>
            <a:ln w="9525">
              <a:noFill/>
              <a:miter lim="800000"/>
              <a:headEnd/>
              <a:tailEnd/>
            </a:ln>
          </p:spPr>
          <p:txBody>
            <a:bodyPr>
              <a:spAutoFit/>
            </a:bodyPr>
            <a:lstStyle/>
            <a:p>
              <a:pPr>
                <a:spcBef>
                  <a:spcPct val="50000"/>
                </a:spcBef>
              </a:pPr>
              <a:r>
                <a:rPr lang="en-GB" b="1">
                  <a:solidFill>
                    <a:srgbClr val="000000"/>
                  </a:solidFill>
                </a:rPr>
                <a:t>Vin</a:t>
              </a:r>
              <a:endParaRPr lang="en-US" b="1">
                <a:solidFill>
                  <a:srgbClr val="000000"/>
                </a:solidFill>
              </a:endParaRPr>
            </a:p>
          </p:txBody>
        </p:sp>
        <p:sp>
          <p:nvSpPr>
            <p:cNvPr id="2063" name="Text Box 9"/>
            <p:cNvSpPr txBox="1">
              <a:spLocks noChangeArrowheads="1"/>
            </p:cNvSpPr>
            <p:nvPr/>
          </p:nvSpPr>
          <p:spPr bwMode="auto">
            <a:xfrm>
              <a:off x="2044" y="2896"/>
              <a:ext cx="635" cy="220"/>
            </a:xfrm>
            <a:prstGeom prst="rect">
              <a:avLst/>
            </a:prstGeom>
            <a:noFill/>
            <a:ln w="9525">
              <a:noFill/>
              <a:miter lim="800000"/>
              <a:headEnd/>
              <a:tailEnd/>
            </a:ln>
          </p:spPr>
          <p:txBody>
            <a:bodyPr>
              <a:spAutoFit/>
            </a:bodyPr>
            <a:lstStyle/>
            <a:p>
              <a:pPr>
                <a:spcBef>
                  <a:spcPct val="50000"/>
                </a:spcBef>
              </a:pPr>
              <a:r>
                <a:rPr lang="en-GB" b="1" dirty="0">
                  <a:solidFill>
                    <a:srgbClr val="000000"/>
                  </a:solidFill>
                </a:rPr>
                <a:t>Vout</a:t>
              </a:r>
              <a:endParaRPr lang="en-US" b="1" dirty="0">
                <a:solidFill>
                  <a:srgbClr val="000000"/>
                </a:solidFill>
              </a:endParaRPr>
            </a:p>
          </p:txBody>
        </p:sp>
        <p:sp>
          <p:nvSpPr>
            <p:cNvPr id="2064" name="Line 27"/>
            <p:cNvSpPr>
              <a:spLocks noChangeShapeType="1"/>
            </p:cNvSpPr>
            <p:nvPr/>
          </p:nvSpPr>
          <p:spPr bwMode="auto">
            <a:xfrm flipV="1">
              <a:off x="3316" y="2821"/>
              <a:ext cx="0" cy="884"/>
            </a:xfrm>
            <a:prstGeom prst="line">
              <a:avLst/>
            </a:prstGeom>
            <a:noFill/>
            <a:ln w="28575">
              <a:solidFill>
                <a:schemeClr val="tx1"/>
              </a:solidFill>
              <a:round/>
              <a:headEnd/>
              <a:tailEnd type="triangle" w="med" len="med"/>
            </a:ln>
          </p:spPr>
          <p:txBody>
            <a:bodyPr/>
            <a:lstStyle/>
            <a:p>
              <a:endParaRPr lang="en-GB"/>
            </a:p>
          </p:txBody>
        </p:sp>
        <p:sp>
          <p:nvSpPr>
            <p:cNvPr id="2065" name="Line 28"/>
            <p:cNvSpPr>
              <a:spLocks noChangeShapeType="1"/>
            </p:cNvSpPr>
            <p:nvPr/>
          </p:nvSpPr>
          <p:spPr bwMode="auto">
            <a:xfrm>
              <a:off x="3292" y="3697"/>
              <a:ext cx="1502" cy="0"/>
            </a:xfrm>
            <a:prstGeom prst="line">
              <a:avLst/>
            </a:prstGeom>
            <a:noFill/>
            <a:ln w="28575">
              <a:solidFill>
                <a:schemeClr val="tx1"/>
              </a:solidFill>
              <a:round/>
              <a:headEnd/>
              <a:tailEnd type="triangle" w="med" len="med"/>
            </a:ln>
          </p:spPr>
          <p:txBody>
            <a:bodyPr/>
            <a:lstStyle/>
            <a:p>
              <a:endParaRPr lang="en-GB"/>
            </a:p>
          </p:txBody>
        </p:sp>
        <p:sp>
          <p:nvSpPr>
            <p:cNvPr id="2066" name="Line 29"/>
            <p:cNvSpPr>
              <a:spLocks noChangeShapeType="1"/>
            </p:cNvSpPr>
            <p:nvPr/>
          </p:nvSpPr>
          <p:spPr bwMode="auto">
            <a:xfrm>
              <a:off x="3120" y="3116"/>
              <a:ext cx="1632" cy="0"/>
            </a:xfrm>
            <a:prstGeom prst="line">
              <a:avLst/>
            </a:prstGeom>
            <a:noFill/>
            <a:ln w="28575">
              <a:solidFill>
                <a:srgbClr val="FFFF00"/>
              </a:solidFill>
              <a:prstDash val="sysDot"/>
              <a:round/>
              <a:headEnd/>
              <a:tailEnd/>
            </a:ln>
          </p:spPr>
          <p:txBody>
            <a:bodyPr/>
            <a:lstStyle/>
            <a:p>
              <a:endParaRPr lang="en-GB"/>
            </a:p>
          </p:txBody>
        </p:sp>
        <p:sp>
          <p:nvSpPr>
            <p:cNvPr id="2067" name="Freeform 30"/>
            <p:cNvSpPr>
              <a:spLocks/>
            </p:cNvSpPr>
            <p:nvPr/>
          </p:nvSpPr>
          <p:spPr bwMode="auto">
            <a:xfrm>
              <a:off x="3316" y="3101"/>
              <a:ext cx="1371" cy="549"/>
            </a:xfrm>
            <a:custGeom>
              <a:avLst/>
              <a:gdLst>
                <a:gd name="T0" fmla="*/ 0 w 953"/>
                <a:gd name="T1" fmla="*/ 42 h 423"/>
                <a:gd name="T2" fmla="*/ 1554 w 953"/>
                <a:gd name="T3" fmla="*/ 42 h 423"/>
                <a:gd name="T4" fmla="*/ 2723 w 953"/>
                <a:gd name="T5" fmla="*/ 301 h 423"/>
                <a:gd name="T6" fmla="*/ 4081 w 953"/>
                <a:gd name="T7" fmla="*/ 1201 h 423"/>
                <a:gd name="T8" fmla="*/ 0 60000 65536"/>
                <a:gd name="T9" fmla="*/ 0 60000 65536"/>
                <a:gd name="T10" fmla="*/ 0 60000 65536"/>
                <a:gd name="T11" fmla="*/ 0 60000 65536"/>
                <a:gd name="T12" fmla="*/ 0 w 953"/>
                <a:gd name="T13" fmla="*/ 0 h 423"/>
                <a:gd name="T14" fmla="*/ 953 w 953"/>
                <a:gd name="T15" fmla="*/ 423 h 423"/>
              </a:gdLst>
              <a:ahLst/>
              <a:cxnLst>
                <a:cxn ang="T8">
                  <a:pos x="T0" y="T1"/>
                </a:cxn>
                <a:cxn ang="T9">
                  <a:pos x="T2" y="T3"/>
                </a:cxn>
                <a:cxn ang="T10">
                  <a:pos x="T4" y="T5"/>
                </a:cxn>
                <a:cxn ang="T11">
                  <a:pos x="T6" y="T7"/>
                </a:cxn>
              </a:cxnLst>
              <a:rect l="T12" t="T13" r="T14" b="T15"/>
              <a:pathLst>
                <a:path w="953" h="423">
                  <a:moveTo>
                    <a:pt x="0" y="15"/>
                  </a:moveTo>
                  <a:cubicBezTo>
                    <a:pt x="128" y="7"/>
                    <a:pt x="257" y="0"/>
                    <a:pt x="363" y="15"/>
                  </a:cubicBezTo>
                  <a:cubicBezTo>
                    <a:pt x="469" y="30"/>
                    <a:pt x="538" y="38"/>
                    <a:pt x="636" y="106"/>
                  </a:cubicBezTo>
                  <a:cubicBezTo>
                    <a:pt x="734" y="174"/>
                    <a:pt x="900" y="370"/>
                    <a:pt x="953" y="423"/>
                  </a:cubicBezTo>
                </a:path>
              </a:pathLst>
            </a:custGeom>
            <a:noFill/>
            <a:ln w="38100">
              <a:solidFill>
                <a:schemeClr val="tx1"/>
              </a:solidFill>
              <a:round/>
              <a:headEnd/>
              <a:tailEnd/>
            </a:ln>
          </p:spPr>
          <p:txBody>
            <a:bodyPr/>
            <a:lstStyle/>
            <a:p>
              <a:endParaRPr lang="en-GB"/>
            </a:p>
          </p:txBody>
        </p:sp>
        <p:sp>
          <p:nvSpPr>
            <p:cNvPr id="2068" name="Line 31"/>
            <p:cNvSpPr>
              <a:spLocks noChangeShapeType="1"/>
            </p:cNvSpPr>
            <p:nvPr/>
          </p:nvSpPr>
          <p:spPr bwMode="auto">
            <a:xfrm flipH="1">
              <a:off x="3107" y="3257"/>
              <a:ext cx="1595" cy="0"/>
            </a:xfrm>
            <a:prstGeom prst="line">
              <a:avLst/>
            </a:prstGeom>
            <a:noFill/>
            <a:ln w="28575">
              <a:solidFill>
                <a:srgbClr val="FFFF00"/>
              </a:solidFill>
              <a:prstDash val="sysDot"/>
              <a:round/>
              <a:headEnd/>
              <a:tailEnd/>
            </a:ln>
          </p:spPr>
          <p:txBody>
            <a:bodyPr/>
            <a:lstStyle/>
            <a:p>
              <a:endParaRPr lang="en-GB"/>
            </a:p>
          </p:txBody>
        </p:sp>
        <p:sp>
          <p:nvSpPr>
            <p:cNvPr id="2069" name="Text Box 32"/>
            <p:cNvSpPr txBox="1">
              <a:spLocks noChangeArrowheads="1"/>
            </p:cNvSpPr>
            <p:nvPr/>
          </p:nvSpPr>
          <p:spPr bwMode="auto">
            <a:xfrm>
              <a:off x="2570" y="2982"/>
              <a:ext cx="733" cy="184"/>
            </a:xfrm>
            <a:prstGeom prst="rect">
              <a:avLst/>
            </a:prstGeom>
            <a:noFill/>
            <a:ln w="28575">
              <a:noFill/>
              <a:miter lim="800000"/>
              <a:headEnd/>
              <a:tailEnd/>
            </a:ln>
          </p:spPr>
          <p:txBody>
            <a:bodyPr wrap="square">
              <a:spAutoFit/>
            </a:bodyPr>
            <a:lstStyle/>
            <a:p>
              <a:pPr>
                <a:spcBef>
                  <a:spcPct val="50000"/>
                </a:spcBef>
              </a:pPr>
              <a:r>
                <a:rPr lang="en-GB" sz="1400" b="1" dirty="0" smtClean="0">
                  <a:latin typeface="Times New Roman" pitchFamily="18" charset="0"/>
                </a:rPr>
                <a:t>0dB </a:t>
              </a:r>
              <a:r>
                <a:rPr lang="en-GB" sz="1400" b="1" dirty="0" smtClean="0">
                  <a:solidFill>
                    <a:srgbClr val="FFFF00"/>
                  </a:solidFill>
                  <a:latin typeface="Times New Roman" pitchFamily="18" charset="0"/>
                </a:rPr>
                <a:t>(100%)</a:t>
              </a:r>
              <a:endParaRPr lang="en-US" sz="1400" b="1" dirty="0">
                <a:solidFill>
                  <a:srgbClr val="FFFF00"/>
                </a:solidFill>
                <a:latin typeface="Times New Roman" pitchFamily="18" charset="0"/>
              </a:endParaRPr>
            </a:p>
          </p:txBody>
        </p:sp>
        <p:sp>
          <p:nvSpPr>
            <p:cNvPr id="2070" name="Text Box 33"/>
            <p:cNvSpPr txBox="1">
              <a:spLocks noChangeArrowheads="1"/>
            </p:cNvSpPr>
            <p:nvPr/>
          </p:nvSpPr>
          <p:spPr bwMode="auto">
            <a:xfrm>
              <a:off x="2570" y="3169"/>
              <a:ext cx="721" cy="184"/>
            </a:xfrm>
            <a:prstGeom prst="rect">
              <a:avLst/>
            </a:prstGeom>
            <a:noFill/>
            <a:ln w="28575">
              <a:noFill/>
              <a:miter lim="800000"/>
              <a:headEnd/>
              <a:tailEnd/>
            </a:ln>
          </p:spPr>
          <p:txBody>
            <a:bodyPr wrap="square">
              <a:spAutoFit/>
            </a:bodyPr>
            <a:lstStyle/>
            <a:p>
              <a:pPr>
                <a:spcBef>
                  <a:spcPct val="50000"/>
                </a:spcBef>
              </a:pPr>
              <a:r>
                <a:rPr lang="en-GB" sz="1400" b="1" dirty="0">
                  <a:latin typeface="Times New Roman" pitchFamily="18" charset="0"/>
                </a:rPr>
                <a:t>-3 </a:t>
              </a:r>
              <a:r>
                <a:rPr lang="en-GB" sz="1400" b="1" dirty="0" smtClean="0">
                  <a:latin typeface="Times New Roman" pitchFamily="18" charset="0"/>
                </a:rPr>
                <a:t>dB </a:t>
              </a:r>
              <a:r>
                <a:rPr lang="en-GB" sz="1400" b="1" dirty="0" smtClean="0">
                  <a:solidFill>
                    <a:srgbClr val="FFFF00"/>
                  </a:solidFill>
                  <a:latin typeface="Times New Roman" pitchFamily="18" charset="0"/>
                </a:rPr>
                <a:t>(70.7%)</a:t>
              </a:r>
              <a:endParaRPr lang="en-US" sz="1400" b="1" dirty="0">
                <a:solidFill>
                  <a:srgbClr val="FFFF00"/>
                </a:solidFill>
                <a:latin typeface="Times New Roman" pitchFamily="18" charset="0"/>
              </a:endParaRPr>
            </a:p>
          </p:txBody>
        </p:sp>
        <p:sp>
          <p:nvSpPr>
            <p:cNvPr id="2071" name="Line 34"/>
            <p:cNvSpPr>
              <a:spLocks noChangeShapeType="1"/>
            </p:cNvSpPr>
            <p:nvPr/>
          </p:nvSpPr>
          <p:spPr bwMode="auto">
            <a:xfrm flipV="1">
              <a:off x="4264" y="2826"/>
              <a:ext cx="0" cy="862"/>
            </a:xfrm>
            <a:prstGeom prst="line">
              <a:avLst/>
            </a:prstGeom>
            <a:noFill/>
            <a:ln w="28575">
              <a:solidFill>
                <a:srgbClr val="FFFF00"/>
              </a:solidFill>
              <a:prstDash val="dash"/>
              <a:round/>
              <a:headEnd/>
              <a:tailEnd/>
            </a:ln>
          </p:spPr>
          <p:txBody>
            <a:bodyPr/>
            <a:lstStyle/>
            <a:p>
              <a:endParaRPr lang="en-GB"/>
            </a:p>
          </p:txBody>
        </p:sp>
        <p:sp>
          <p:nvSpPr>
            <p:cNvPr id="2072" name="Text Box 35"/>
            <p:cNvSpPr txBox="1">
              <a:spLocks noChangeArrowheads="1"/>
            </p:cNvSpPr>
            <p:nvPr/>
          </p:nvSpPr>
          <p:spPr bwMode="auto">
            <a:xfrm>
              <a:off x="4132" y="3704"/>
              <a:ext cx="627" cy="184"/>
            </a:xfrm>
            <a:prstGeom prst="rect">
              <a:avLst/>
            </a:prstGeom>
            <a:noFill/>
            <a:ln w="28575">
              <a:noFill/>
              <a:miter lim="800000"/>
              <a:headEnd/>
              <a:tailEnd/>
            </a:ln>
          </p:spPr>
          <p:txBody>
            <a:bodyPr>
              <a:spAutoFit/>
            </a:bodyPr>
            <a:lstStyle/>
            <a:p>
              <a:pPr>
                <a:spcBef>
                  <a:spcPct val="50000"/>
                </a:spcBef>
              </a:pPr>
              <a:r>
                <a:rPr lang="en-GB" sz="1400" b="1" dirty="0"/>
                <a:t>f</a:t>
              </a:r>
              <a:r>
                <a:rPr lang="en-GB" sz="1400" b="1" baseline="-25000" dirty="0"/>
                <a:t>c</a:t>
              </a:r>
              <a:endParaRPr lang="en-US" sz="1400" b="1" dirty="0"/>
            </a:p>
          </p:txBody>
        </p:sp>
      </p:grpSp>
      <p:graphicFrame>
        <p:nvGraphicFramePr>
          <p:cNvPr id="2050" name="Object 36"/>
          <p:cNvGraphicFramePr>
            <a:graphicFrameLocks noGrp="1" noChangeAspect="1"/>
          </p:cNvGraphicFramePr>
          <p:nvPr>
            <p:ph sz="quarter" idx="3"/>
          </p:nvPr>
        </p:nvGraphicFramePr>
        <p:xfrm>
          <a:off x="6701642" y="4305164"/>
          <a:ext cx="126622" cy="219602"/>
        </p:xfrm>
        <a:graphic>
          <a:graphicData uri="http://schemas.openxmlformats.org/presentationml/2006/ole">
            <mc:AlternateContent xmlns:mc="http://schemas.openxmlformats.org/markup-compatibility/2006">
              <mc:Choice xmlns:v="urn:schemas-microsoft-com:vml" Requires="v">
                <p:oleObj spid="_x0000_s2060" name="Equation" r:id="rId5" imgW="152280" imgH="317160" progId="Equation.3">
                  <p:embed/>
                </p:oleObj>
              </mc:Choice>
              <mc:Fallback>
                <p:oleObj name="Equation" r:id="rId5" imgW="152280" imgH="317160" progId="Equation.3">
                  <p:embed/>
                  <p:pic>
                    <p:nvPicPr>
                      <p:cNvPr id="0" name="Object 3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01642" y="4305164"/>
                        <a:ext cx="126622" cy="21960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8474" name="Text Box 42"/>
          <p:cNvSpPr txBox="1">
            <a:spLocks noChangeArrowheads="1"/>
          </p:cNvSpPr>
          <p:nvPr/>
        </p:nvSpPr>
        <p:spPr bwMode="auto">
          <a:xfrm>
            <a:off x="7017372" y="4182881"/>
            <a:ext cx="3548571" cy="412473"/>
          </a:xfrm>
          <a:prstGeom prst="rect">
            <a:avLst/>
          </a:prstGeom>
          <a:noFill/>
          <a:ln w="9525">
            <a:noFill/>
            <a:miter lim="800000"/>
            <a:headEnd/>
            <a:tailEnd/>
          </a:ln>
          <a:effectLst/>
        </p:spPr>
        <p:txBody>
          <a:bodyPr lIns="103684" tIns="51842" rIns="103684" bIns="51842">
            <a:spAutoFit/>
          </a:bodyPr>
          <a:lstStyle/>
          <a:p>
            <a:pPr>
              <a:defRPr/>
            </a:pPr>
            <a:r>
              <a:rPr lang="en-GB" sz="2000" b="1" dirty="0">
                <a:solidFill>
                  <a:srgbClr val="FFFF00"/>
                </a:solidFill>
                <a:effectLst>
                  <a:outerShdw blurRad="38100" dist="38100" dir="2700000" algn="tl">
                    <a:srgbClr val="000000">
                      <a:alpha val="43137"/>
                    </a:srgbClr>
                  </a:outerShdw>
                </a:effectLst>
              </a:rPr>
              <a:t>LPF Frequency response</a:t>
            </a:r>
            <a:endParaRPr lang="en-US" sz="2000" b="1" dirty="0">
              <a:solidFill>
                <a:srgbClr val="FFFF00"/>
              </a:solidFill>
              <a:effectLst>
                <a:outerShdw blurRad="38100" dist="38100" dir="2700000" algn="tl">
                  <a:srgbClr val="000000">
                    <a:alpha val="43137"/>
                  </a:srgbClr>
                </a:outerShdw>
              </a:effectLst>
            </a:endParaRPr>
          </a:p>
        </p:txBody>
      </p:sp>
      <p:sp>
        <p:nvSpPr>
          <p:cNvPr id="2057" name="Text Box 46"/>
          <p:cNvSpPr txBox="1">
            <a:spLocks noChangeArrowheads="1"/>
          </p:cNvSpPr>
          <p:nvPr/>
        </p:nvSpPr>
        <p:spPr bwMode="auto">
          <a:xfrm>
            <a:off x="6306140" y="4343081"/>
            <a:ext cx="936385" cy="381695"/>
          </a:xfrm>
          <a:prstGeom prst="rect">
            <a:avLst/>
          </a:prstGeom>
          <a:noFill/>
          <a:ln w="9525">
            <a:noFill/>
            <a:miter lim="800000"/>
            <a:headEnd/>
            <a:tailEnd/>
          </a:ln>
        </p:spPr>
        <p:txBody>
          <a:bodyPr lIns="103684" tIns="51842" rIns="103684" bIns="51842">
            <a:spAutoFit/>
          </a:bodyPr>
          <a:lstStyle/>
          <a:p>
            <a:pPr>
              <a:spcBef>
                <a:spcPct val="50000"/>
              </a:spcBef>
            </a:pPr>
            <a:r>
              <a:rPr lang="en-GB" dirty="0">
                <a:latin typeface="Times New Roman" pitchFamily="18" charset="0"/>
              </a:rPr>
              <a:t>Vout</a:t>
            </a:r>
            <a:endParaRPr lang="en-US" dirty="0">
              <a:latin typeface="Times New Roman" pitchFamily="18" charset="0"/>
            </a:endParaRPr>
          </a:p>
        </p:txBody>
      </p:sp>
      <p:sp>
        <p:nvSpPr>
          <p:cNvPr id="25" name="Footer Placeholder 24"/>
          <p:cNvSpPr>
            <a:spLocks noGrp="1"/>
          </p:cNvSpPr>
          <p:nvPr>
            <p:ph type="ftr" sz="quarter" idx="11"/>
          </p:nvPr>
        </p:nvSpPr>
        <p:spPr/>
        <p:txBody>
          <a:bodyPr/>
          <a:lstStyle/>
          <a:p>
            <a:pPr>
              <a:defRPr/>
            </a:pPr>
            <a:r>
              <a:rPr lang="en-US" smtClean="0"/>
              <a:t>Passive &amp; Active Filters 2016-17</a:t>
            </a:r>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pPr>
              <a:defRPr/>
            </a:pPr>
            <a:fld id="{18F8A310-354F-4F55-8625-B018A0B4333A}" type="slidenum">
              <a:rPr lang="en-US"/>
              <a:pPr>
                <a:defRPr/>
              </a:pPr>
              <a:t>6</a:t>
            </a:fld>
            <a:endParaRPr lang="en-US"/>
          </a:p>
        </p:txBody>
      </p:sp>
      <p:sp>
        <p:nvSpPr>
          <p:cNvPr id="27650" name="Rectangle 2"/>
          <p:cNvSpPr>
            <a:spLocks noGrp="1" noChangeArrowheads="1"/>
          </p:cNvSpPr>
          <p:nvPr>
            <p:ph type="title"/>
          </p:nvPr>
        </p:nvSpPr>
        <p:spPr>
          <a:solidFill>
            <a:srgbClr val="000000"/>
          </a:solidFill>
        </p:spPr>
        <p:txBody>
          <a:bodyPr/>
          <a:lstStyle/>
          <a:p>
            <a:pPr eaLnBrk="1" hangingPunct="1">
              <a:defRPr/>
            </a:pPr>
            <a:r>
              <a:rPr lang="en-GB" sz="2700" b="1" dirty="0" smtClean="0">
                <a:solidFill>
                  <a:srgbClr val="FFFF00"/>
                </a:solidFill>
              </a:rPr>
              <a:t>MEANING OF THE FREQUENCY RESPONSE CURVE</a:t>
            </a:r>
            <a:endParaRPr lang="en-US" sz="2700" b="1" dirty="0" smtClean="0">
              <a:solidFill>
                <a:srgbClr val="FFFF00"/>
              </a:solidFill>
            </a:endParaRPr>
          </a:p>
        </p:txBody>
      </p:sp>
      <p:sp>
        <p:nvSpPr>
          <p:cNvPr id="27651" name="Rectangle 3"/>
          <p:cNvSpPr>
            <a:spLocks noGrp="1" noChangeArrowheads="1"/>
          </p:cNvSpPr>
          <p:nvPr>
            <p:ph type="body" idx="1"/>
          </p:nvPr>
        </p:nvSpPr>
        <p:spPr>
          <a:xfrm>
            <a:off x="876300" y="1286019"/>
            <a:ext cx="10035165" cy="5208852"/>
          </a:xfrm>
        </p:spPr>
        <p:txBody>
          <a:bodyPr/>
          <a:lstStyle/>
          <a:p>
            <a:pPr marL="388814" indent="-388814" eaLnBrk="1" hangingPunct="1">
              <a:defRPr/>
            </a:pPr>
            <a:r>
              <a:rPr lang="en-GB" sz="2300" b="1" dirty="0" smtClean="0"/>
              <a:t>The frequency response curve defines the way in which the filter modifies the amplitude of the signal frequency components applied to the circuit.</a:t>
            </a:r>
          </a:p>
          <a:p>
            <a:pPr marL="388814" indent="-388814" eaLnBrk="1" hangingPunct="1">
              <a:defRPr/>
            </a:pPr>
            <a:r>
              <a:rPr lang="en-GB" sz="2300" b="1" dirty="0" smtClean="0"/>
              <a:t>The diagram shows that the output voltage of the circuit decreases (</a:t>
            </a:r>
            <a:r>
              <a:rPr lang="en-GB" sz="2300" b="1" dirty="0" smtClean="0">
                <a:solidFill>
                  <a:srgbClr val="FFFF00"/>
                </a:solidFill>
              </a:rPr>
              <a:t>attenuates</a:t>
            </a:r>
            <a:r>
              <a:rPr lang="en-GB" sz="2300" b="1" dirty="0" smtClean="0"/>
              <a:t>) progressively as the input frequency approaches close to f</a:t>
            </a:r>
            <a:r>
              <a:rPr lang="en-GB" sz="2300" b="1" baseline="-25000" dirty="0" smtClean="0"/>
              <a:t>c</a:t>
            </a:r>
            <a:r>
              <a:rPr lang="en-GB" sz="2300" b="1" dirty="0" smtClean="0"/>
              <a:t> and continues to decrease but at a constant </a:t>
            </a:r>
            <a:r>
              <a:rPr lang="en-GB" sz="2300" b="1" dirty="0" smtClean="0">
                <a:solidFill>
                  <a:srgbClr val="FFFF00"/>
                </a:solidFill>
              </a:rPr>
              <a:t>roll- off </a:t>
            </a:r>
            <a:r>
              <a:rPr lang="en-GB" sz="2300" b="1" dirty="0" smtClean="0"/>
              <a:t>of </a:t>
            </a:r>
            <a:r>
              <a:rPr lang="en-GB" sz="2300" b="1" dirty="0" smtClean="0">
                <a:solidFill>
                  <a:srgbClr val="FFFF00"/>
                </a:solidFill>
              </a:rPr>
              <a:t>-20dB per decade even though the amplitude of the input ( Vin ) remains constant.</a:t>
            </a:r>
          </a:p>
          <a:p>
            <a:pPr marL="388814" indent="-388814" eaLnBrk="1" hangingPunct="1">
              <a:defRPr/>
            </a:pPr>
            <a:r>
              <a:rPr lang="en-GB" sz="2300" b="1" dirty="0" smtClean="0"/>
              <a:t>The </a:t>
            </a:r>
            <a:r>
              <a:rPr lang="en-GB" sz="2300" b="1" dirty="0" smtClean="0">
                <a:solidFill>
                  <a:srgbClr val="FFFF00"/>
                </a:solidFill>
              </a:rPr>
              <a:t>cut-off frequency (f</a:t>
            </a:r>
            <a:r>
              <a:rPr lang="en-GB" sz="2300" b="1" baseline="-25000" dirty="0" smtClean="0">
                <a:solidFill>
                  <a:srgbClr val="FFFF00"/>
                </a:solidFill>
              </a:rPr>
              <a:t>c</a:t>
            </a:r>
            <a:r>
              <a:rPr lang="en-GB" sz="2300" b="1" dirty="0" smtClean="0">
                <a:solidFill>
                  <a:srgbClr val="FFFF00"/>
                </a:solidFill>
              </a:rPr>
              <a:t> ) </a:t>
            </a:r>
            <a:r>
              <a:rPr lang="en-GB" sz="2300" b="1" dirty="0" smtClean="0"/>
              <a:t>is defined as the</a:t>
            </a:r>
            <a:r>
              <a:rPr lang="en-GB" sz="2300" b="1" dirty="0" smtClean="0">
                <a:solidFill>
                  <a:srgbClr val="FF3300"/>
                </a:solidFill>
              </a:rPr>
              <a:t> </a:t>
            </a:r>
            <a:r>
              <a:rPr lang="en-GB" sz="2300" b="1" dirty="0" smtClean="0">
                <a:solidFill>
                  <a:srgbClr val="FFFF00"/>
                </a:solidFill>
              </a:rPr>
              <a:t>frequency at which the output voltage reduces by 3dB compared with its maximum output </a:t>
            </a:r>
            <a:r>
              <a:rPr lang="en-GB" sz="2300" b="1" dirty="0" smtClean="0"/>
              <a:t>i.e. its – 3dB point. The -3dB point equates to 70.7% of maximum.</a:t>
            </a:r>
            <a:endParaRPr lang="en-US" sz="2300" b="1" baseline="-25000" dirty="0" smtClean="0"/>
          </a:p>
        </p:txBody>
      </p:sp>
      <p:sp>
        <p:nvSpPr>
          <p:cNvPr id="6" name="Footer Placeholder 5"/>
          <p:cNvSpPr>
            <a:spLocks noGrp="1"/>
          </p:cNvSpPr>
          <p:nvPr>
            <p:ph type="ftr" sz="quarter" idx="11"/>
          </p:nvPr>
        </p:nvSpPr>
        <p:spPr/>
        <p:txBody>
          <a:bodyPr/>
          <a:lstStyle/>
          <a:p>
            <a:pPr>
              <a:defRPr/>
            </a:pPr>
            <a:r>
              <a:rPr lang="en-US" smtClean="0"/>
              <a:t>Passive &amp; Active Filters 2016-17</a:t>
            </a:r>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Slide Number Placeholder 5"/>
          <p:cNvSpPr>
            <a:spLocks noGrp="1"/>
          </p:cNvSpPr>
          <p:nvPr>
            <p:ph type="sldNum" sz="quarter" idx="12"/>
          </p:nvPr>
        </p:nvSpPr>
        <p:spPr/>
        <p:txBody>
          <a:bodyPr/>
          <a:lstStyle/>
          <a:p>
            <a:pPr>
              <a:defRPr/>
            </a:pPr>
            <a:fld id="{3D1774DB-2810-4965-A857-8AFB98044481}" type="slidenum">
              <a:rPr lang="en-US"/>
              <a:pPr>
                <a:defRPr/>
              </a:pPr>
              <a:t>7</a:t>
            </a:fld>
            <a:endParaRPr lang="en-US"/>
          </a:p>
        </p:txBody>
      </p:sp>
      <p:sp>
        <p:nvSpPr>
          <p:cNvPr id="29699" name="Rectangle 3"/>
          <p:cNvSpPr>
            <a:spLocks noGrp="1" noChangeArrowheads="1"/>
          </p:cNvSpPr>
          <p:nvPr>
            <p:ph type="body" idx="1"/>
          </p:nvPr>
        </p:nvSpPr>
        <p:spPr>
          <a:xfrm>
            <a:off x="1066800" y="445526"/>
            <a:ext cx="9844665" cy="6049346"/>
          </a:xfrm>
        </p:spPr>
        <p:txBody>
          <a:bodyPr/>
          <a:lstStyle/>
          <a:p>
            <a:pPr marL="388814" indent="-388814" eaLnBrk="1" hangingPunct="1">
              <a:defRPr/>
            </a:pPr>
            <a:r>
              <a:rPr lang="en-GB" b="1" dirty="0" smtClean="0"/>
              <a:t>The low pass filter will filter out high frequencies from a signal. The point at which it starts is difficult to define, however, the -3dB point serves as an indicator.</a:t>
            </a:r>
          </a:p>
          <a:p>
            <a:pPr marL="388814" indent="-388814" eaLnBrk="1" hangingPunct="1">
              <a:defRPr/>
            </a:pPr>
            <a:r>
              <a:rPr lang="en-GB" b="1" dirty="0" smtClean="0"/>
              <a:t>By the time a given input reaches a frequency of f</a:t>
            </a:r>
            <a:r>
              <a:rPr lang="en-GB" b="1" baseline="-25000" dirty="0" smtClean="0"/>
              <a:t>c</a:t>
            </a:r>
            <a:r>
              <a:rPr lang="en-GB" b="1" dirty="0" smtClean="0"/>
              <a:t> the signal will be attenuated by approximately 30% i.e. it is only approximately 70% of its original size.</a:t>
            </a:r>
          </a:p>
          <a:p>
            <a:pPr marL="388814" indent="-388814" eaLnBrk="1" hangingPunct="1">
              <a:defRPr/>
            </a:pPr>
            <a:r>
              <a:rPr lang="en-GB" b="1" dirty="0" smtClean="0"/>
              <a:t>This circuit may be used to filter high frequency noise from a low frequency signal, for example.</a:t>
            </a:r>
            <a:endParaRPr lang="en-US" b="1" baseline="-25000" dirty="0" smtClean="0"/>
          </a:p>
        </p:txBody>
      </p:sp>
      <p:sp>
        <p:nvSpPr>
          <p:cNvPr id="19460" name="Line 5"/>
          <p:cNvSpPr>
            <a:spLocks noChangeShapeType="1"/>
          </p:cNvSpPr>
          <p:nvPr/>
        </p:nvSpPr>
        <p:spPr bwMode="auto">
          <a:xfrm flipV="1">
            <a:off x="3638550" y="5482170"/>
            <a:ext cx="1188758" cy="23280"/>
          </a:xfrm>
          <a:prstGeom prst="line">
            <a:avLst/>
          </a:prstGeom>
          <a:noFill/>
          <a:ln w="57150">
            <a:solidFill>
              <a:schemeClr val="tx1"/>
            </a:solidFill>
            <a:round/>
            <a:headEnd/>
            <a:tailEnd type="triangle" w="med" len="med"/>
          </a:ln>
        </p:spPr>
        <p:txBody>
          <a:bodyPr lIns="103684" tIns="51842" rIns="103684" bIns="51842"/>
          <a:lstStyle/>
          <a:p>
            <a:endParaRPr lang="en-GB"/>
          </a:p>
        </p:txBody>
      </p:sp>
      <p:sp>
        <p:nvSpPr>
          <p:cNvPr id="19461" name="Rectangle 6"/>
          <p:cNvSpPr>
            <a:spLocks noChangeArrowheads="1"/>
          </p:cNvSpPr>
          <p:nvPr/>
        </p:nvSpPr>
        <p:spPr bwMode="auto">
          <a:xfrm>
            <a:off x="4877332" y="5025586"/>
            <a:ext cx="2024405" cy="965304"/>
          </a:xfrm>
          <a:prstGeom prst="rect">
            <a:avLst/>
          </a:prstGeom>
          <a:solidFill>
            <a:schemeClr val="accent1"/>
          </a:solidFill>
          <a:ln w="9525">
            <a:solidFill>
              <a:schemeClr val="tx1"/>
            </a:solidFill>
            <a:miter lim="800000"/>
            <a:headEnd/>
            <a:tailEnd/>
          </a:ln>
        </p:spPr>
        <p:txBody>
          <a:bodyPr wrap="none" lIns="103684" tIns="51842" rIns="103684" bIns="51842" anchor="ctr"/>
          <a:lstStyle/>
          <a:p>
            <a:endParaRPr lang="en-US"/>
          </a:p>
        </p:txBody>
      </p:sp>
      <p:sp>
        <p:nvSpPr>
          <p:cNvPr id="19462" name="Line 7"/>
          <p:cNvSpPr>
            <a:spLocks noChangeShapeType="1"/>
          </p:cNvSpPr>
          <p:nvPr/>
        </p:nvSpPr>
        <p:spPr bwMode="auto">
          <a:xfrm>
            <a:off x="6965831" y="5509028"/>
            <a:ext cx="1231839" cy="0"/>
          </a:xfrm>
          <a:prstGeom prst="line">
            <a:avLst/>
          </a:prstGeom>
          <a:noFill/>
          <a:ln w="57150">
            <a:solidFill>
              <a:schemeClr val="tx1"/>
            </a:solidFill>
            <a:round/>
            <a:headEnd/>
            <a:tailEnd type="triangle" w="med" len="med"/>
          </a:ln>
        </p:spPr>
        <p:txBody>
          <a:bodyPr lIns="103684" tIns="51842" rIns="103684" bIns="51842"/>
          <a:lstStyle/>
          <a:p>
            <a:endParaRPr lang="en-GB"/>
          </a:p>
        </p:txBody>
      </p:sp>
      <p:sp>
        <p:nvSpPr>
          <p:cNvPr id="29704" name="Text Box 8"/>
          <p:cNvSpPr txBox="1">
            <a:spLocks noChangeArrowheads="1"/>
          </p:cNvSpPr>
          <p:nvPr/>
        </p:nvSpPr>
        <p:spPr bwMode="auto">
          <a:xfrm>
            <a:off x="5022713" y="5240452"/>
            <a:ext cx="1685180" cy="520195"/>
          </a:xfrm>
          <a:prstGeom prst="rect">
            <a:avLst/>
          </a:prstGeom>
          <a:noFill/>
          <a:ln w="9525">
            <a:noFill/>
            <a:miter lim="800000"/>
            <a:headEnd/>
            <a:tailEnd/>
          </a:ln>
          <a:effectLst/>
        </p:spPr>
        <p:txBody>
          <a:bodyPr lIns="103684" tIns="51842" rIns="103684" bIns="51842">
            <a:spAutoFit/>
          </a:bodyPr>
          <a:lstStyle/>
          <a:p>
            <a:pPr>
              <a:spcBef>
                <a:spcPct val="50000"/>
              </a:spcBef>
              <a:defRPr/>
            </a:pPr>
            <a:r>
              <a:rPr lang="en-GB" sz="2700" dirty="0"/>
              <a:t>   </a:t>
            </a:r>
            <a:r>
              <a:rPr lang="en-GB" sz="2700" b="1" dirty="0">
                <a:effectLst>
                  <a:outerShdw blurRad="38100" dist="38100" dir="2700000" algn="tl">
                    <a:srgbClr val="000000"/>
                  </a:outerShdw>
                </a:effectLst>
              </a:rPr>
              <a:t>LPF</a:t>
            </a:r>
            <a:endParaRPr lang="en-US" sz="2700" b="1" dirty="0">
              <a:effectLst>
                <a:outerShdw blurRad="38100" dist="38100" dir="2700000" algn="tl">
                  <a:srgbClr val="000000"/>
                </a:outerShdw>
              </a:effectLst>
            </a:endParaRPr>
          </a:p>
        </p:txBody>
      </p:sp>
      <p:sp>
        <p:nvSpPr>
          <p:cNvPr id="29705" name="Text Box 9"/>
          <p:cNvSpPr txBox="1">
            <a:spLocks noChangeArrowheads="1"/>
          </p:cNvSpPr>
          <p:nvPr/>
        </p:nvSpPr>
        <p:spPr bwMode="auto">
          <a:xfrm>
            <a:off x="1090499" y="5039806"/>
            <a:ext cx="2673153" cy="935693"/>
          </a:xfrm>
          <a:prstGeom prst="rect">
            <a:avLst/>
          </a:prstGeom>
          <a:noFill/>
          <a:ln w="9525">
            <a:noFill/>
            <a:miter lim="800000"/>
            <a:headEnd/>
            <a:tailEnd/>
          </a:ln>
          <a:effectLst/>
        </p:spPr>
        <p:txBody>
          <a:bodyPr lIns="103684" tIns="51842" rIns="103684" bIns="51842">
            <a:spAutoFit/>
          </a:bodyPr>
          <a:lstStyle/>
          <a:p>
            <a:pPr>
              <a:spcBef>
                <a:spcPct val="50000"/>
              </a:spcBef>
              <a:defRPr/>
            </a:pPr>
            <a:r>
              <a:rPr lang="en-GB" b="1" dirty="0">
                <a:solidFill>
                  <a:srgbClr val="FFFF00"/>
                </a:solidFill>
                <a:effectLst>
                  <a:outerShdw blurRad="38100" dist="38100" dir="2700000" algn="tl">
                    <a:srgbClr val="000000"/>
                  </a:outerShdw>
                </a:effectLst>
              </a:rPr>
              <a:t>Low frequency signal plus high frequency noise.</a:t>
            </a:r>
            <a:endParaRPr lang="en-US" b="1" dirty="0">
              <a:solidFill>
                <a:srgbClr val="FFFF00"/>
              </a:solidFill>
              <a:effectLst>
                <a:outerShdw blurRad="38100" dist="38100" dir="2700000" algn="tl">
                  <a:srgbClr val="000000"/>
                </a:outerShdw>
              </a:effectLst>
            </a:endParaRPr>
          </a:p>
        </p:txBody>
      </p:sp>
      <p:sp>
        <p:nvSpPr>
          <p:cNvPr id="29706" name="Text Box 10"/>
          <p:cNvSpPr txBox="1">
            <a:spLocks noChangeArrowheads="1"/>
          </p:cNvSpPr>
          <p:nvPr/>
        </p:nvSpPr>
        <p:spPr bwMode="auto">
          <a:xfrm>
            <a:off x="8294590" y="4812305"/>
            <a:ext cx="3029573" cy="935693"/>
          </a:xfrm>
          <a:prstGeom prst="rect">
            <a:avLst/>
          </a:prstGeom>
          <a:noFill/>
          <a:ln w="9525">
            <a:noFill/>
            <a:miter lim="800000"/>
            <a:headEnd/>
            <a:tailEnd/>
          </a:ln>
          <a:effectLst/>
        </p:spPr>
        <p:txBody>
          <a:bodyPr lIns="103684" tIns="51842" rIns="103684" bIns="51842">
            <a:spAutoFit/>
          </a:bodyPr>
          <a:lstStyle/>
          <a:p>
            <a:pPr>
              <a:spcBef>
                <a:spcPct val="50000"/>
              </a:spcBef>
              <a:defRPr/>
            </a:pPr>
            <a:r>
              <a:rPr lang="en-GB" b="1" dirty="0">
                <a:solidFill>
                  <a:srgbClr val="FFFF00"/>
                </a:solidFill>
                <a:effectLst>
                  <a:outerShdw blurRad="38100" dist="38100" dir="2700000" algn="tl">
                    <a:srgbClr val="000000"/>
                  </a:outerShdw>
                </a:effectLst>
              </a:rPr>
              <a:t>Low frequency signal plus attenuated high frequency noise.</a:t>
            </a:r>
            <a:endParaRPr lang="en-US" b="1" dirty="0">
              <a:solidFill>
                <a:srgbClr val="FFFF00"/>
              </a:solidFill>
              <a:effectLst>
                <a:outerShdw blurRad="38100" dist="38100" dir="2700000" algn="tl">
                  <a:srgbClr val="000000"/>
                </a:outerShdw>
              </a:effectLst>
            </a:endParaRPr>
          </a:p>
        </p:txBody>
      </p:sp>
      <p:sp>
        <p:nvSpPr>
          <p:cNvPr id="11" name="Footer Placeholder 10"/>
          <p:cNvSpPr>
            <a:spLocks noGrp="1"/>
          </p:cNvSpPr>
          <p:nvPr>
            <p:ph type="ftr" sz="quarter" idx="11"/>
          </p:nvPr>
        </p:nvSpPr>
        <p:spPr/>
        <p:txBody>
          <a:bodyPr/>
          <a:lstStyle/>
          <a:p>
            <a:pPr>
              <a:defRPr/>
            </a:pPr>
            <a:r>
              <a:rPr lang="en-US" smtClean="0"/>
              <a:t>Passive &amp; Active Filters 2016-17</a:t>
            </a:r>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pPr>
              <a:defRPr/>
            </a:pPr>
            <a:fld id="{D353C421-DCD3-4E51-8DA8-F1AA18A128C8}" type="slidenum">
              <a:rPr lang="en-US"/>
              <a:pPr>
                <a:defRPr/>
              </a:pPr>
              <a:t>8</a:t>
            </a:fld>
            <a:endParaRPr lang="en-US"/>
          </a:p>
        </p:txBody>
      </p:sp>
      <p:sp>
        <p:nvSpPr>
          <p:cNvPr id="31748" name="Text Box 4"/>
          <p:cNvSpPr txBox="1">
            <a:spLocks noChangeArrowheads="1"/>
          </p:cNvSpPr>
          <p:nvPr/>
        </p:nvSpPr>
        <p:spPr bwMode="auto">
          <a:xfrm>
            <a:off x="933450" y="4807568"/>
            <a:ext cx="9326142" cy="1628191"/>
          </a:xfrm>
          <a:prstGeom prst="rect">
            <a:avLst/>
          </a:prstGeom>
          <a:noFill/>
          <a:ln w="9525">
            <a:noFill/>
            <a:miter lim="800000"/>
            <a:headEnd/>
            <a:tailEnd/>
          </a:ln>
          <a:effectLst/>
        </p:spPr>
        <p:txBody>
          <a:bodyPr wrap="square" lIns="103684" tIns="51842" rIns="103684" bIns="51842">
            <a:spAutoFit/>
          </a:bodyPr>
          <a:lstStyle/>
          <a:p>
            <a:pPr>
              <a:spcBef>
                <a:spcPct val="50000"/>
              </a:spcBef>
              <a:defRPr/>
            </a:pPr>
            <a:r>
              <a:rPr lang="en-GB" b="1">
                <a:effectLst>
                  <a:outerShdw blurRad="38100" dist="38100" dir="2700000" algn="tl">
                    <a:srgbClr val="000000"/>
                  </a:outerShdw>
                </a:effectLst>
              </a:rPr>
              <a:t>The </a:t>
            </a:r>
            <a:r>
              <a:rPr lang="en-GB" b="1" smtClean="0">
                <a:effectLst>
                  <a:outerShdw blurRad="38100" dist="38100" dir="2700000" algn="tl">
                    <a:srgbClr val="000000"/>
                  </a:outerShdw>
                </a:effectLst>
              </a:rPr>
              <a:t>blue </a:t>
            </a:r>
            <a:r>
              <a:rPr lang="en-GB" b="1" dirty="0">
                <a:effectLst>
                  <a:outerShdw blurRad="38100" dist="38100" dir="2700000" algn="tl">
                    <a:srgbClr val="000000"/>
                  </a:outerShdw>
                </a:effectLst>
              </a:rPr>
              <a:t>trace = Vin</a:t>
            </a:r>
          </a:p>
          <a:p>
            <a:pPr>
              <a:spcBef>
                <a:spcPct val="50000"/>
              </a:spcBef>
              <a:defRPr/>
            </a:pPr>
            <a:r>
              <a:rPr lang="en-GB" b="1" dirty="0">
                <a:effectLst>
                  <a:outerShdw blurRad="38100" dist="38100" dir="2700000" algn="tl">
                    <a:srgbClr val="000000"/>
                  </a:outerShdw>
                </a:effectLst>
              </a:rPr>
              <a:t>       red trace = Vout</a:t>
            </a:r>
          </a:p>
          <a:p>
            <a:pPr>
              <a:spcBef>
                <a:spcPct val="50000"/>
              </a:spcBef>
              <a:defRPr/>
            </a:pPr>
            <a:r>
              <a:rPr lang="en-GB" b="1" dirty="0">
                <a:effectLst>
                  <a:outerShdw blurRad="38100" dist="38100" dir="2700000" algn="tl">
                    <a:srgbClr val="000000"/>
                  </a:outerShdw>
                </a:effectLst>
              </a:rPr>
              <a:t>Notice reduction in high frequency component of Vout. </a:t>
            </a:r>
          </a:p>
          <a:p>
            <a:pPr>
              <a:spcBef>
                <a:spcPct val="50000"/>
              </a:spcBef>
              <a:defRPr/>
            </a:pPr>
            <a:r>
              <a:rPr lang="en-GB" b="1" dirty="0">
                <a:effectLst>
                  <a:outerShdw blurRad="38100" dist="38100" dir="2700000" algn="tl">
                    <a:srgbClr val="000000"/>
                  </a:outerShdw>
                </a:effectLst>
              </a:rPr>
              <a:t>Low frequency component of Vout remains unchanged</a:t>
            </a:r>
            <a:r>
              <a:rPr lang="en-GB" b="1" dirty="0" smtClean="0">
                <a:solidFill>
                  <a:srgbClr val="FF0066"/>
                </a:solidFill>
                <a:effectLst>
                  <a:outerShdw blurRad="38100" dist="38100" dir="2700000" algn="tl">
                    <a:srgbClr val="000000"/>
                  </a:outerShdw>
                </a:effectLst>
              </a:rPr>
              <a:t>.  </a:t>
            </a:r>
            <a:r>
              <a:rPr lang="en-GB" b="1" dirty="0" smtClean="0">
                <a:solidFill>
                  <a:srgbClr val="FFC000"/>
                </a:solidFill>
                <a:effectLst>
                  <a:outerShdw blurRad="38100" dist="38100" dir="2700000" algn="tl">
                    <a:srgbClr val="000000"/>
                  </a:outerShdw>
                </a:effectLst>
              </a:rPr>
              <a:t>Ref: LPF1passive.ms12</a:t>
            </a:r>
            <a:endParaRPr lang="en-US" b="1" dirty="0">
              <a:solidFill>
                <a:srgbClr val="FFC000"/>
              </a:solidFill>
              <a:effectLst>
                <a:outerShdw blurRad="38100" dist="38100" dir="2700000" algn="tl">
                  <a:srgbClr val="000000"/>
                </a:outerShdw>
              </a:effectLst>
            </a:endParaRPr>
          </a:p>
        </p:txBody>
      </p:sp>
      <p:sp>
        <p:nvSpPr>
          <p:cNvPr id="6" name="Footer Placeholder 5"/>
          <p:cNvSpPr>
            <a:spLocks noGrp="1"/>
          </p:cNvSpPr>
          <p:nvPr>
            <p:ph type="ftr" sz="quarter" idx="11"/>
          </p:nvPr>
        </p:nvSpPr>
        <p:spPr/>
        <p:txBody>
          <a:bodyPr/>
          <a:lstStyle/>
          <a:p>
            <a:pPr>
              <a:defRPr/>
            </a:pPr>
            <a:r>
              <a:rPr lang="en-US" smtClean="0"/>
              <a:t>Passive &amp; Active Filters 2016-17</a:t>
            </a:r>
            <a:endParaRPr lang="en-US"/>
          </a:p>
        </p:txBody>
      </p:sp>
      <p:pic>
        <p:nvPicPr>
          <p:cNvPr id="40961" name="Picture 1"/>
          <p:cNvPicPr>
            <a:picLocks noGrp="1" noChangeAspect="1" noChangeArrowheads="1"/>
          </p:cNvPicPr>
          <p:nvPr>
            <p:ph idx="1"/>
          </p:nvPr>
        </p:nvPicPr>
        <p:blipFill>
          <a:blip r:embed="rId3" cstate="print"/>
          <a:srcRect/>
          <a:stretch>
            <a:fillRect/>
          </a:stretch>
        </p:blipFill>
        <p:spPr bwMode="auto">
          <a:xfrm>
            <a:off x="461540" y="605559"/>
            <a:ext cx="4629150" cy="4010025"/>
          </a:xfrm>
          <a:prstGeom prst="rect">
            <a:avLst/>
          </a:prstGeom>
          <a:noFill/>
          <a:ln w="9525">
            <a:noFill/>
            <a:miter lim="800000"/>
            <a:headEnd/>
            <a:tailEnd/>
          </a:ln>
        </p:spPr>
      </p:pic>
      <p:pic>
        <p:nvPicPr>
          <p:cNvPr id="40962" name="Picture 2"/>
          <p:cNvPicPr>
            <a:picLocks noChangeAspect="1" noChangeArrowheads="1"/>
          </p:cNvPicPr>
          <p:nvPr/>
        </p:nvPicPr>
        <p:blipFill>
          <a:blip r:embed="rId4" cstate="print"/>
          <a:srcRect/>
          <a:stretch>
            <a:fillRect/>
          </a:stretch>
        </p:blipFill>
        <p:spPr bwMode="auto">
          <a:xfrm>
            <a:off x="5379049" y="401309"/>
            <a:ext cx="5324475" cy="4248150"/>
          </a:xfrm>
          <a:prstGeom prst="rect">
            <a:avLst/>
          </a:prstGeom>
          <a:noFill/>
          <a:ln w="9525">
            <a:noFill/>
            <a:miter lim="800000"/>
            <a:headEnd/>
            <a:tailEnd/>
          </a:ln>
        </p:spPr>
      </p:pic>
      <p:sp>
        <p:nvSpPr>
          <p:cNvPr id="2" name="TextBox 1"/>
          <p:cNvSpPr txBox="1"/>
          <p:nvPr/>
        </p:nvSpPr>
        <p:spPr>
          <a:xfrm>
            <a:off x="1693332" y="2423783"/>
            <a:ext cx="790222" cy="1323439"/>
          </a:xfrm>
          <a:prstGeom prst="rect">
            <a:avLst/>
          </a:prstGeom>
          <a:noFill/>
        </p:spPr>
        <p:txBody>
          <a:bodyPr wrap="square" rtlCol="0">
            <a:spAutoFit/>
          </a:bodyPr>
          <a:lstStyle/>
          <a:p>
            <a:r>
              <a:rPr lang="en-GB" sz="1600" dirty="0" smtClean="0">
                <a:solidFill>
                  <a:srgbClr val="FF0000"/>
                </a:solidFill>
              </a:rPr>
              <a:t>Signal</a:t>
            </a:r>
          </a:p>
          <a:p>
            <a:endParaRPr lang="en-GB" sz="1600" dirty="0">
              <a:solidFill>
                <a:srgbClr val="FF0000"/>
              </a:solidFill>
            </a:endParaRPr>
          </a:p>
          <a:p>
            <a:endParaRPr lang="en-GB" sz="1600" dirty="0" smtClean="0">
              <a:solidFill>
                <a:srgbClr val="FF0000"/>
              </a:solidFill>
            </a:endParaRPr>
          </a:p>
          <a:p>
            <a:endParaRPr lang="en-GB" sz="1600" dirty="0">
              <a:solidFill>
                <a:srgbClr val="FF0000"/>
              </a:solidFill>
            </a:endParaRPr>
          </a:p>
          <a:p>
            <a:r>
              <a:rPr lang="en-GB" sz="1600" dirty="0" smtClean="0">
                <a:solidFill>
                  <a:srgbClr val="FF0000"/>
                </a:solidFill>
              </a:rPr>
              <a:t>Noise</a:t>
            </a:r>
            <a:endParaRPr lang="en-GB" sz="1600" dirty="0">
              <a:solidFill>
                <a:srgbClr val="FF0000"/>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1B000E91-FAEE-4D77-8447-8AF280D37368}" type="slidenum">
              <a:rPr lang="en-US"/>
              <a:pPr>
                <a:defRPr/>
              </a:pPr>
              <a:t>9</a:t>
            </a:fld>
            <a:endParaRPr lang="en-US"/>
          </a:p>
        </p:txBody>
      </p:sp>
      <p:sp>
        <p:nvSpPr>
          <p:cNvPr id="33794" name="Rectangle 2"/>
          <p:cNvSpPr>
            <a:spLocks noGrp="1" noChangeArrowheads="1"/>
          </p:cNvSpPr>
          <p:nvPr>
            <p:ph type="title"/>
          </p:nvPr>
        </p:nvSpPr>
        <p:spPr>
          <a:solidFill>
            <a:srgbClr val="000000"/>
          </a:solidFill>
        </p:spPr>
        <p:txBody>
          <a:bodyPr/>
          <a:lstStyle/>
          <a:p>
            <a:pPr eaLnBrk="1" hangingPunct="1">
              <a:defRPr/>
            </a:pPr>
            <a:r>
              <a:rPr lang="en-GB" sz="3600" b="1" dirty="0" smtClean="0">
                <a:solidFill>
                  <a:srgbClr val="FFFF00"/>
                </a:solidFill>
              </a:rPr>
              <a:t>THE HIGH PASS FILTER</a:t>
            </a:r>
            <a:endParaRPr lang="en-US" sz="3600" b="1" dirty="0" smtClean="0">
              <a:solidFill>
                <a:srgbClr val="FFFF00"/>
              </a:solidFill>
            </a:endParaRPr>
          </a:p>
        </p:txBody>
      </p:sp>
      <p:sp>
        <p:nvSpPr>
          <p:cNvPr id="33795" name="Rectangle 3"/>
          <p:cNvSpPr>
            <a:spLocks noGrp="1" noChangeArrowheads="1"/>
          </p:cNvSpPr>
          <p:nvPr>
            <p:ph type="body" idx="1"/>
          </p:nvPr>
        </p:nvSpPr>
        <p:spPr>
          <a:xfrm>
            <a:off x="857250" y="1142252"/>
            <a:ext cx="10054215" cy="5352620"/>
          </a:xfrm>
        </p:spPr>
        <p:txBody>
          <a:bodyPr/>
          <a:lstStyle/>
          <a:p>
            <a:pPr marL="388814" indent="-388814" eaLnBrk="1" hangingPunct="1">
              <a:defRPr/>
            </a:pPr>
            <a:r>
              <a:rPr lang="en-GB" dirty="0" smtClean="0"/>
              <a:t>The high pass filter (HPF) works in such a way that it filters out the low frequencies and passes the high frequencies, i.e. it performs the opposite filtering function to a LPF.</a:t>
            </a:r>
          </a:p>
          <a:p>
            <a:pPr marL="388814" indent="-388814" eaLnBrk="1" hangingPunct="1">
              <a:defRPr/>
            </a:pPr>
            <a:endParaRPr lang="en-US" dirty="0" smtClean="0"/>
          </a:p>
        </p:txBody>
      </p:sp>
      <p:sp>
        <p:nvSpPr>
          <p:cNvPr id="7" name="Footer Placeholder 6"/>
          <p:cNvSpPr>
            <a:spLocks noGrp="1"/>
          </p:cNvSpPr>
          <p:nvPr>
            <p:ph type="ftr" sz="quarter" idx="11"/>
          </p:nvPr>
        </p:nvSpPr>
        <p:spPr/>
        <p:txBody>
          <a:bodyPr/>
          <a:lstStyle/>
          <a:p>
            <a:pPr>
              <a:defRPr/>
            </a:pPr>
            <a:r>
              <a:rPr lang="en-US" smtClean="0"/>
              <a:t>Passive &amp; Active Filters 2016-17</a:t>
            </a:r>
            <a:endParaRPr lang="en-US"/>
          </a:p>
        </p:txBody>
      </p:sp>
      <p:pic>
        <p:nvPicPr>
          <p:cNvPr id="38913" name="Picture 1"/>
          <p:cNvPicPr>
            <a:picLocks noChangeAspect="1" noChangeArrowheads="1"/>
          </p:cNvPicPr>
          <p:nvPr/>
        </p:nvPicPr>
        <p:blipFill>
          <a:blip r:embed="rId3" cstate="print"/>
          <a:srcRect/>
          <a:stretch>
            <a:fillRect/>
          </a:stretch>
        </p:blipFill>
        <p:spPr bwMode="auto">
          <a:xfrm>
            <a:off x="705922" y="2544928"/>
            <a:ext cx="4329216" cy="4087806"/>
          </a:xfrm>
          <a:prstGeom prst="rect">
            <a:avLst/>
          </a:prstGeom>
          <a:noFill/>
          <a:ln w="9525">
            <a:noFill/>
            <a:miter lim="800000"/>
            <a:headEnd/>
            <a:tailEnd/>
          </a:ln>
        </p:spPr>
      </p:pic>
      <p:pic>
        <p:nvPicPr>
          <p:cNvPr id="38914" name="Picture 2"/>
          <p:cNvPicPr>
            <a:picLocks noChangeAspect="1" noChangeArrowheads="1"/>
          </p:cNvPicPr>
          <p:nvPr/>
        </p:nvPicPr>
        <p:blipFill>
          <a:blip r:embed="rId4" cstate="print"/>
          <a:srcRect/>
          <a:stretch>
            <a:fillRect/>
          </a:stretch>
        </p:blipFill>
        <p:spPr bwMode="auto">
          <a:xfrm>
            <a:off x="5675993" y="2536640"/>
            <a:ext cx="5276850" cy="4133850"/>
          </a:xfrm>
          <a:prstGeom prst="rect">
            <a:avLst/>
          </a:prstGeom>
          <a:noFill/>
          <a:ln w="9525">
            <a:noFill/>
            <a:miter lim="800000"/>
            <a:headEnd/>
            <a:tailEnd/>
          </a:ln>
        </p:spPr>
      </p:pic>
      <p:sp>
        <p:nvSpPr>
          <p:cNvPr id="2" name="TextBox 1"/>
          <p:cNvSpPr txBox="1"/>
          <p:nvPr/>
        </p:nvSpPr>
        <p:spPr>
          <a:xfrm>
            <a:off x="2540000" y="4267200"/>
            <a:ext cx="1061156" cy="1477328"/>
          </a:xfrm>
          <a:prstGeom prst="rect">
            <a:avLst/>
          </a:prstGeom>
          <a:noFill/>
        </p:spPr>
        <p:txBody>
          <a:bodyPr wrap="square" rtlCol="0">
            <a:spAutoFit/>
          </a:bodyPr>
          <a:lstStyle/>
          <a:p>
            <a:r>
              <a:rPr lang="en-GB" dirty="0" smtClean="0">
                <a:solidFill>
                  <a:srgbClr val="FF0000"/>
                </a:solidFill>
              </a:rPr>
              <a:t>Noise</a:t>
            </a:r>
          </a:p>
          <a:p>
            <a:endParaRPr lang="en-GB" dirty="0">
              <a:solidFill>
                <a:srgbClr val="FF0000"/>
              </a:solidFill>
            </a:endParaRPr>
          </a:p>
          <a:p>
            <a:endParaRPr lang="en-GB" dirty="0" smtClean="0">
              <a:solidFill>
                <a:srgbClr val="FF0000"/>
              </a:solidFill>
            </a:endParaRPr>
          </a:p>
          <a:p>
            <a:endParaRPr lang="en-GB" dirty="0">
              <a:solidFill>
                <a:srgbClr val="FF0000"/>
              </a:solidFill>
            </a:endParaRPr>
          </a:p>
          <a:p>
            <a:r>
              <a:rPr lang="en-GB" dirty="0" smtClean="0">
                <a:solidFill>
                  <a:srgbClr val="FF0000"/>
                </a:solidFill>
              </a:rPr>
              <a:t>Signal</a:t>
            </a:r>
            <a:endParaRPr lang="en-GB" dirty="0">
              <a:solidFill>
                <a:srgbClr val="FF0000"/>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 name="Slide Number Placeholder 5"/>
          <p:cNvSpPr>
            <a:spLocks noGrp="1"/>
          </p:cNvSpPr>
          <p:nvPr>
            <p:ph type="sldNum" sz="quarter" idx="12"/>
          </p:nvPr>
        </p:nvSpPr>
        <p:spPr/>
        <p:txBody>
          <a:bodyPr/>
          <a:lstStyle/>
          <a:p>
            <a:pPr>
              <a:defRPr/>
            </a:pPr>
            <a:fld id="{861363E4-3AEF-4DFE-B4E0-CC0E931A1A03}" type="slidenum">
              <a:rPr lang="en-US"/>
              <a:pPr>
                <a:defRPr/>
              </a:pPr>
              <a:t>10</a:t>
            </a:fld>
            <a:endParaRPr lang="en-US"/>
          </a:p>
        </p:txBody>
      </p:sp>
      <p:sp>
        <p:nvSpPr>
          <p:cNvPr id="35843" name="Rectangle 3"/>
          <p:cNvSpPr>
            <a:spLocks noGrp="1" noChangeArrowheads="1"/>
          </p:cNvSpPr>
          <p:nvPr>
            <p:ph type="body" idx="1"/>
          </p:nvPr>
        </p:nvSpPr>
        <p:spPr>
          <a:xfrm>
            <a:off x="971550" y="352315"/>
            <a:ext cx="10133760" cy="4775965"/>
          </a:xfrm>
        </p:spPr>
        <p:txBody>
          <a:bodyPr/>
          <a:lstStyle/>
          <a:p>
            <a:pPr marL="388814" indent="-388814" eaLnBrk="1" hangingPunct="1">
              <a:defRPr/>
            </a:pPr>
            <a:r>
              <a:rPr lang="en-GB" b="1" dirty="0" smtClean="0"/>
              <a:t>From the above diagram we can see that this time it is the high frequency that forms the major component in the output and the low frequency has been greatly attenuated, </a:t>
            </a:r>
            <a:r>
              <a:rPr lang="en-GB" b="1" dirty="0" smtClean="0">
                <a:solidFill>
                  <a:srgbClr val="FFFF00"/>
                </a:solidFill>
              </a:rPr>
              <a:t>but is just discernable.</a:t>
            </a:r>
          </a:p>
          <a:p>
            <a:pPr marL="388814" indent="-388814" eaLnBrk="1" hangingPunct="1">
              <a:defRPr/>
            </a:pPr>
            <a:r>
              <a:rPr lang="en-GB" b="1" dirty="0" smtClean="0"/>
              <a:t>The diagram below shows the frequency response for the HPF</a:t>
            </a:r>
            <a:r>
              <a:rPr lang="en-GB" dirty="0" smtClean="0"/>
              <a:t>.</a:t>
            </a:r>
          </a:p>
          <a:p>
            <a:pPr marL="388814" indent="-388814" eaLnBrk="1" hangingPunct="1">
              <a:defRPr/>
            </a:pPr>
            <a:endParaRPr lang="en-US" dirty="0" smtClean="0"/>
          </a:p>
        </p:txBody>
      </p:sp>
      <p:sp>
        <p:nvSpPr>
          <p:cNvPr id="22532" name="Text Box 10"/>
          <p:cNvSpPr txBox="1">
            <a:spLocks noChangeArrowheads="1"/>
          </p:cNvSpPr>
          <p:nvPr/>
        </p:nvSpPr>
        <p:spPr bwMode="auto">
          <a:xfrm>
            <a:off x="3540756" y="3499428"/>
            <a:ext cx="1977507" cy="320140"/>
          </a:xfrm>
          <a:prstGeom prst="rect">
            <a:avLst/>
          </a:prstGeom>
          <a:noFill/>
          <a:ln w="9525">
            <a:noFill/>
            <a:miter lim="800000"/>
            <a:headEnd/>
            <a:tailEnd/>
          </a:ln>
        </p:spPr>
        <p:txBody>
          <a:bodyPr lIns="103684" tIns="51842" rIns="103684" bIns="51842">
            <a:spAutoFit/>
          </a:bodyPr>
          <a:lstStyle/>
          <a:p>
            <a:pPr>
              <a:spcBef>
                <a:spcPct val="50000"/>
              </a:spcBef>
            </a:pPr>
            <a:endParaRPr lang="en-US" sz="1400"/>
          </a:p>
        </p:txBody>
      </p:sp>
      <p:grpSp>
        <p:nvGrpSpPr>
          <p:cNvPr id="22533" name="Group 25"/>
          <p:cNvGrpSpPr>
            <a:grpSpLocks/>
          </p:cNvGrpSpPr>
          <p:nvPr/>
        </p:nvGrpSpPr>
        <p:grpSpPr bwMode="auto">
          <a:xfrm>
            <a:off x="2915456" y="3055483"/>
            <a:ext cx="6213907" cy="3151949"/>
            <a:chOff x="1496" y="2256"/>
            <a:chExt cx="3068" cy="1881"/>
          </a:xfrm>
        </p:grpSpPr>
        <p:sp>
          <p:nvSpPr>
            <p:cNvPr id="22535" name="Line 6"/>
            <p:cNvSpPr>
              <a:spLocks noChangeShapeType="1"/>
            </p:cNvSpPr>
            <p:nvPr/>
          </p:nvSpPr>
          <p:spPr bwMode="auto">
            <a:xfrm flipV="1">
              <a:off x="2174" y="2487"/>
              <a:ext cx="0" cy="1410"/>
            </a:xfrm>
            <a:prstGeom prst="line">
              <a:avLst/>
            </a:prstGeom>
            <a:noFill/>
            <a:ln w="38100">
              <a:solidFill>
                <a:schemeClr val="tx1"/>
              </a:solidFill>
              <a:round/>
              <a:headEnd/>
              <a:tailEnd type="triangle" w="med" len="med"/>
            </a:ln>
          </p:spPr>
          <p:txBody>
            <a:bodyPr/>
            <a:lstStyle/>
            <a:p>
              <a:endParaRPr lang="en-GB"/>
            </a:p>
          </p:txBody>
        </p:sp>
        <p:sp>
          <p:nvSpPr>
            <p:cNvPr id="22536" name="Line 7"/>
            <p:cNvSpPr>
              <a:spLocks noChangeShapeType="1"/>
            </p:cNvSpPr>
            <p:nvPr/>
          </p:nvSpPr>
          <p:spPr bwMode="auto">
            <a:xfrm>
              <a:off x="2174" y="3897"/>
              <a:ext cx="1876" cy="0"/>
            </a:xfrm>
            <a:prstGeom prst="line">
              <a:avLst/>
            </a:prstGeom>
            <a:noFill/>
            <a:ln w="38100">
              <a:solidFill>
                <a:schemeClr val="tx1"/>
              </a:solidFill>
              <a:round/>
              <a:headEnd/>
              <a:tailEnd type="triangle" w="med" len="med"/>
            </a:ln>
          </p:spPr>
          <p:txBody>
            <a:bodyPr/>
            <a:lstStyle/>
            <a:p>
              <a:endParaRPr lang="en-GB"/>
            </a:p>
          </p:txBody>
        </p:sp>
        <p:sp>
          <p:nvSpPr>
            <p:cNvPr id="22537" name="Line 8"/>
            <p:cNvSpPr>
              <a:spLocks noChangeShapeType="1"/>
            </p:cNvSpPr>
            <p:nvPr/>
          </p:nvSpPr>
          <p:spPr bwMode="auto">
            <a:xfrm>
              <a:off x="1929" y="2957"/>
              <a:ext cx="2038" cy="0"/>
            </a:xfrm>
            <a:prstGeom prst="line">
              <a:avLst/>
            </a:prstGeom>
            <a:noFill/>
            <a:ln w="28575">
              <a:solidFill>
                <a:srgbClr val="FFFF00"/>
              </a:solidFill>
              <a:prstDash val="sysDot"/>
              <a:round/>
              <a:headEnd/>
              <a:tailEnd/>
            </a:ln>
          </p:spPr>
          <p:txBody>
            <a:bodyPr/>
            <a:lstStyle/>
            <a:p>
              <a:endParaRPr lang="en-GB"/>
            </a:p>
          </p:txBody>
        </p:sp>
        <p:sp>
          <p:nvSpPr>
            <p:cNvPr id="22538" name="Freeform 9"/>
            <p:cNvSpPr>
              <a:spLocks/>
            </p:cNvSpPr>
            <p:nvPr/>
          </p:nvSpPr>
          <p:spPr bwMode="auto">
            <a:xfrm flipH="1">
              <a:off x="2332" y="2934"/>
              <a:ext cx="1713" cy="876"/>
            </a:xfrm>
            <a:custGeom>
              <a:avLst/>
              <a:gdLst>
                <a:gd name="T0" fmla="*/ 0 w 953"/>
                <a:gd name="T1" fmla="*/ 275 h 423"/>
                <a:gd name="T2" fmla="*/ 3787 w 953"/>
                <a:gd name="T3" fmla="*/ 275 h 423"/>
                <a:gd name="T4" fmla="*/ 6640 w 953"/>
                <a:gd name="T5" fmla="*/ 1955 h 423"/>
                <a:gd name="T6" fmla="*/ 9947 w 953"/>
                <a:gd name="T7" fmla="*/ 7780 h 423"/>
                <a:gd name="T8" fmla="*/ 0 60000 65536"/>
                <a:gd name="T9" fmla="*/ 0 60000 65536"/>
                <a:gd name="T10" fmla="*/ 0 60000 65536"/>
                <a:gd name="T11" fmla="*/ 0 60000 65536"/>
                <a:gd name="T12" fmla="*/ 0 w 953"/>
                <a:gd name="T13" fmla="*/ 0 h 423"/>
                <a:gd name="T14" fmla="*/ 953 w 953"/>
                <a:gd name="T15" fmla="*/ 423 h 423"/>
              </a:gdLst>
              <a:ahLst/>
              <a:cxnLst>
                <a:cxn ang="T8">
                  <a:pos x="T0" y="T1"/>
                </a:cxn>
                <a:cxn ang="T9">
                  <a:pos x="T2" y="T3"/>
                </a:cxn>
                <a:cxn ang="T10">
                  <a:pos x="T4" y="T5"/>
                </a:cxn>
                <a:cxn ang="T11">
                  <a:pos x="T6" y="T7"/>
                </a:cxn>
              </a:cxnLst>
              <a:rect l="T12" t="T13" r="T14" b="T15"/>
              <a:pathLst>
                <a:path w="953" h="423">
                  <a:moveTo>
                    <a:pt x="0" y="15"/>
                  </a:moveTo>
                  <a:cubicBezTo>
                    <a:pt x="128" y="7"/>
                    <a:pt x="257" y="0"/>
                    <a:pt x="363" y="15"/>
                  </a:cubicBezTo>
                  <a:cubicBezTo>
                    <a:pt x="469" y="30"/>
                    <a:pt x="538" y="38"/>
                    <a:pt x="636" y="106"/>
                  </a:cubicBezTo>
                  <a:cubicBezTo>
                    <a:pt x="734" y="174"/>
                    <a:pt x="900" y="370"/>
                    <a:pt x="953" y="423"/>
                  </a:cubicBezTo>
                </a:path>
              </a:pathLst>
            </a:custGeom>
            <a:noFill/>
            <a:ln w="31750">
              <a:solidFill>
                <a:schemeClr val="tx1"/>
              </a:solidFill>
              <a:round/>
              <a:headEnd/>
              <a:tailEnd/>
            </a:ln>
          </p:spPr>
          <p:txBody>
            <a:bodyPr/>
            <a:lstStyle/>
            <a:p>
              <a:endParaRPr lang="en-GB"/>
            </a:p>
          </p:txBody>
        </p:sp>
        <p:sp>
          <p:nvSpPr>
            <p:cNvPr id="22539" name="Line 11"/>
            <p:cNvSpPr>
              <a:spLocks noChangeShapeType="1"/>
            </p:cNvSpPr>
            <p:nvPr/>
          </p:nvSpPr>
          <p:spPr bwMode="auto">
            <a:xfrm flipH="1">
              <a:off x="1913" y="3182"/>
              <a:ext cx="1991" cy="0"/>
            </a:xfrm>
            <a:prstGeom prst="line">
              <a:avLst/>
            </a:prstGeom>
            <a:noFill/>
            <a:ln w="28575">
              <a:solidFill>
                <a:srgbClr val="FFFF00"/>
              </a:solidFill>
              <a:prstDash val="sysDot"/>
              <a:round/>
              <a:headEnd/>
              <a:tailEnd/>
            </a:ln>
          </p:spPr>
          <p:txBody>
            <a:bodyPr/>
            <a:lstStyle/>
            <a:p>
              <a:endParaRPr lang="en-GB"/>
            </a:p>
          </p:txBody>
        </p:sp>
        <p:sp>
          <p:nvSpPr>
            <p:cNvPr id="35852" name="Text Box 12"/>
            <p:cNvSpPr txBox="1">
              <a:spLocks noChangeArrowheads="1"/>
            </p:cNvSpPr>
            <p:nvPr/>
          </p:nvSpPr>
          <p:spPr bwMode="auto">
            <a:xfrm>
              <a:off x="1568" y="2743"/>
              <a:ext cx="589" cy="220"/>
            </a:xfrm>
            <a:prstGeom prst="rect">
              <a:avLst/>
            </a:prstGeom>
            <a:noFill/>
            <a:ln w="9525">
              <a:noFill/>
              <a:miter lim="800000"/>
              <a:headEnd/>
              <a:tailEnd/>
            </a:ln>
            <a:effectLst/>
          </p:spPr>
          <p:txBody>
            <a:bodyPr>
              <a:spAutoFit/>
            </a:bodyPr>
            <a:lstStyle/>
            <a:p>
              <a:pPr>
                <a:spcBef>
                  <a:spcPct val="50000"/>
                </a:spcBef>
                <a:defRPr/>
              </a:pPr>
              <a:r>
                <a:rPr lang="en-GB" b="1">
                  <a:effectLst>
                    <a:outerShdw blurRad="38100" dist="38100" dir="2700000" algn="tl">
                      <a:srgbClr val="000000"/>
                    </a:outerShdw>
                  </a:effectLst>
                  <a:latin typeface="Times New Roman" pitchFamily="18" charset="0"/>
                </a:rPr>
                <a:t>0dB</a:t>
              </a:r>
              <a:endParaRPr lang="en-US" b="1">
                <a:effectLst>
                  <a:outerShdw blurRad="38100" dist="38100" dir="2700000" algn="tl">
                    <a:srgbClr val="000000"/>
                  </a:outerShdw>
                </a:effectLst>
                <a:latin typeface="Times New Roman" pitchFamily="18" charset="0"/>
              </a:endParaRPr>
            </a:p>
          </p:txBody>
        </p:sp>
        <p:sp>
          <p:nvSpPr>
            <p:cNvPr id="35853" name="Text Box 13"/>
            <p:cNvSpPr txBox="1">
              <a:spLocks noChangeArrowheads="1"/>
            </p:cNvSpPr>
            <p:nvPr/>
          </p:nvSpPr>
          <p:spPr bwMode="auto">
            <a:xfrm>
              <a:off x="1496" y="3041"/>
              <a:ext cx="647" cy="220"/>
            </a:xfrm>
            <a:prstGeom prst="rect">
              <a:avLst/>
            </a:prstGeom>
            <a:noFill/>
            <a:ln w="9525">
              <a:noFill/>
              <a:miter lim="800000"/>
              <a:headEnd/>
              <a:tailEnd/>
            </a:ln>
            <a:effectLst/>
          </p:spPr>
          <p:txBody>
            <a:bodyPr>
              <a:spAutoFit/>
            </a:bodyPr>
            <a:lstStyle/>
            <a:p>
              <a:pPr>
                <a:spcBef>
                  <a:spcPct val="50000"/>
                </a:spcBef>
                <a:defRPr/>
              </a:pPr>
              <a:r>
                <a:rPr lang="en-GB" b="1">
                  <a:effectLst>
                    <a:outerShdw blurRad="38100" dist="38100" dir="2700000" algn="tl">
                      <a:srgbClr val="000000"/>
                    </a:outerShdw>
                  </a:effectLst>
                  <a:latin typeface="Times New Roman" pitchFamily="18" charset="0"/>
                </a:rPr>
                <a:t>-3 dB</a:t>
              </a:r>
              <a:endParaRPr lang="en-US" b="1">
                <a:effectLst>
                  <a:outerShdw blurRad="38100" dist="38100" dir="2700000" algn="tl">
                    <a:srgbClr val="000000"/>
                  </a:outerShdw>
                </a:effectLst>
                <a:latin typeface="Times New Roman" pitchFamily="18" charset="0"/>
              </a:endParaRPr>
            </a:p>
          </p:txBody>
        </p:sp>
        <p:sp>
          <p:nvSpPr>
            <p:cNvPr id="22542" name="Line 14"/>
            <p:cNvSpPr>
              <a:spLocks noChangeShapeType="1"/>
            </p:cNvSpPr>
            <p:nvPr/>
          </p:nvSpPr>
          <p:spPr bwMode="auto">
            <a:xfrm flipV="1">
              <a:off x="2869" y="2536"/>
              <a:ext cx="0" cy="1375"/>
            </a:xfrm>
            <a:prstGeom prst="line">
              <a:avLst/>
            </a:prstGeom>
            <a:noFill/>
            <a:ln w="28575">
              <a:solidFill>
                <a:schemeClr val="tx1"/>
              </a:solidFill>
              <a:prstDash val="sysDot"/>
              <a:round/>
              <a:headEnd/>
              <a:tailEnd/>
            </a:ln>
          </p:spPr>
          <p:txBody>
            <a:bodyPr/>
            <a:lstStyle/>
            <a:p>
              <a:endParaRPr lang="en-GB"/>
            </a:p>
          </p:txBody>
        </p:sp>
        <p:sp>
          <p:nvSpPr>
            <p:cNvPr id="35855" name="Text Box 15"/>
            <p:cNvSpPr txBox="1">
              <a:spLocks noChangeArrowheads="1"/>
            </p:cNvSpPr>
            <p:nvPr/>
          </p:nvSpPr>
          <p:spPr bwMode="auto">
            <a:xfrm>
              <a:off x="2751" y="3917"/>
              <a:ext cx="784" cy="220"/>
            </a:xfrm>
            <a:prstGeom prst="rect">
              <a:avLst/>
            </a:prstGeom>
            <a:noFill/>
            <a:ln w="9525">
              <a:noFill/>
              <a:miter lim="800000"/>
              <a:headEnd/>
              <a:tailEnd/>
            </a:ln>
            <a:effectLst/>
          </p:spPr>
          <p:txBody>
            <a:bodyPr>
              <a:spAutoFit/>
            </a:bodyPr>
            <a:lstStyle/>
            <a:p>
              <a:pPr>
                <a:spcBef>
                  <a:spcPct val="50000"/>
                </a:spcBef>
                <a:defRPr/>
              </a:pPr>
              <a:r>
                <a:rPr lang="en-GB" b="1" dirty="0">
                  <a:effectLst>
                    <a:outerShdw blurRad="38100" dist="38100" dir="2700000" algn="tl">
                      <a:srgbClr val="000000"/>
                    </a:outerShdw>
                  </a:effectLst>
                </a:rPr>
                <a:t>f</a:t>
              </a:r>
              <a:r>
                <a:rPr lang="en-GB" b="1" baseline="-25000" dirty="0">
                  <a:effectLst>
                    <a:outerShdw blurRad="38100" dist="38100" dir="2700000" algn="tl">
                      <a:srgbClr val="000000"/>
                    </a:outerShdw>
                  </a:effectLst>
                </a:rPr>
                <a:t>c</a:t>
              </a:r>
              <a:endParaRPr lang="en-US" b="1" dirty="0">
                <a:effectLst>
                  <a:outerShdw blurRad="38100" dist="38100" dir="2700000" algn="tl">
                    <a:srgbClr val="000000"/>
                  </a:outerShdw>
                </a:effectLst>
              </a:endParaRPr>
            </a:p>
          </p:txBody>
        </p:sp>
        <p:sp>
          <p:nvSpPr>
            <p:cNvPr id="35863" name="Text Box 23"/>
            <p:cNvSpPr txBox="1">
              <a:spLocks noChangeArrowheads="1"/>
            </p:cNvSpPr>
            <p:nvPr/>
          </p:nvSpPr>
          <p:spPr bwMode="auto">
            <a:xfrm>
              <a:off x="1864" y="2256"/>
              <a:ext cx="688" cy="220"/>
            </a:xfrm>
            <a:prstGeom prst="rect">
              <a:avLst/>
            </a:prstGeom>
            <a:noFill/>
            <a:ln w="9525">
              <a:noFill/>
              <a:miter lim="800000"/>
              <a:headEnd/>
              <a:tailEnd/>
            </a:ln>
            <a:effectLst/>
          </p:spPr>
          <p:txBody>
            <a:bodyPr>
              <a:spAutoFit/>
            </a:bodyPr>
            <a:lstStyle/>
            <a:p>
              <a:pPr>
                <a:spcBef>
                  <a:spcPct val="50000"/>
                </a:spcBef>
                <a:defRPr/>
              </a:pPr>
              <a:r>
                <a:rPr lang="en-GB" b="1" dirty="0">
                  <a:effectLst>
                    <a:outerShdw blurRad="38100" dist="38100" dir="2700000" algn="tl">
                      <a:srgbClr val="000000"/>
                    </a:outerShdw>
                  </a:effectLst>
                  <a:latin typeface="Times New Roman" pitchFamily="18" charset="0"/>
                </a:rPr>
                <a:t>Vout</a:t>
              </a:r>
              <a:endParaRPr lang="en-US" b="1" dirty="0">
                <a:effectLst>
                  <a:outerShdw blurRad="38100" dist="38100" dir="2700000" algn="tl">
                    <a:srgbClr val="000000"/>
                  </a:outerShdw>
                </a:effectLst>
                <a:latin typeface="Times New Roman" pitchFamily="18" charset="0"/>
              </a:endParaRPr>
            </a:p>
          </p:txBody>
        </p:sp>
        <p:sp>
          <p:nvSpPr>
            <p:cNvPr id="35864" name="Text Box 24"/>
            <p:cNvSpPr txBox="1">
              <a:spLocks noChangeArrowheads="1"/>
            </p:cNvSpPr>
            <p:nvPr/>
          </p:nvSpPr>
          <p:spPr bwMode="auto">
            <a:xfrm>
              <a:off x="4088" y="3816"/>
              <a:ext cx="476" cy="220"/>
            </a:xfrm>
            <a:prstGeom prst="rect">
              <a:avLst/>
            </a:prstGeom>
            <a:noFill/>
            <a:ln w="9525">
              <a:noFill/>
              <a:miter lim="800000"/>
              <a:headEnd/>
              <a:tailEnd/>
            </a:ln>
            <a:effectLst/>
          </p:spPr>
          <p:txBody>
            <a:bodyPr>
              <a:spAutoFit/>
            </a:bodyPr>
            <a:lstStyle/>
            <a:p>
              <a:pPr>
                <a:spcBef>
                  <a:spcPct val="50000"/>
                </a:spcBef>
                <a:defRPr/>
              </a:pPr>
              <a:r>
                <a:rPr lang="en-GB" b="1">
                  <a:effectLst>
                    <a:outerShdw blurRad="38100" dist="38100" dir="2700000" algn="tl">
                      <a:srgbClr val="000000"/>
                    </a:outerShdw>
                  </a:effectLst>
                  <a:latin typeface="Times New Roman" pitchFamily="18" charset="0"/>
                </a:rPr>
                <a:t>Log f</a:t>
              </a:r>
              <a:endParaRPr lang="en-US" b="1">
                <a:effectLst>
                  <a:outerShdw blurRad="38100" dist="38100" dir="2700000" algn="tl">
                    <a:srgbClr val="000000"/>
                  </a:outerShdw>
                </a:effectLst>
                <a:latin typeface="Times New Roman" pitchFamily="18" charset="0"/>
              </a:endParaRPr>
            </a:p>
          </p:txBody>
        </p:sp>
      </p:grpSp>
      <p:sp>
        <p:nvSpPr>
          <p:cNvPr id="18" name="Footer Placeholder 17"/>
          <p:cNvSpPr>
            <a:spLocks noGrp="1"/>
          </p:cNvSpPr>
          <p:nvPr>
            <p:ph type="ftr" sz="quarter" idx="11"/>
          </p:nvPr>
        </p:nvSpPr>
        <p:spPr/>
        <p:txBody>
          <a:bodyPr/>
          <a:lstStyle/>
          <a:p>
            <a:pPr>
              <a:defRPr/>
            </a:pPr>
            <a:r>
              <a:rPr lang="en-US" smtClean="0"/>
              <a:t>Passive &amp; Active Filters 2016-17</a:t>
            </a:r>
            <a:endParaRPr lang="en-US"/>
          </a:p>
        </p:txBody>
      </p:sp>
      <p:sp>
        <p:nvSpPr>
          <p:cNvPr id="19" name="TextBox 18"/>
          <p:cNvSpPr txBox="1"/>
          <p:nvPr/>
        </p:nvSpPr>
        <p:spPr>
          <a:xfrm>
            <a:off x="7315200" y="3438525"/>
            <a:ext cx="2600696" cy="369332"/>
          </a:xfrm>
          <a:prstGeom prst="rect">
            <a:avLst/>
          </a:prstGeom>
          <a:noFill/>
        </p:spPr>
        <p:txBody>
          <a:bodyPr wrap="square" rtlCol="0">
            <a:spAutoFit/>
          </a:bodyPr>
          <a:lstStyle/>
          <a:p>
            <a:r>
              <a:rPr lang="en-GB" dirty="0" smtClean="0">
                <a:solidFill>
                  <a:srgbClr val="FFC000"/>
                </a:solidFill>
              </a:rPr>
              <a:t>Ref:HPF1passive.ms12</a:t>
            </a:r>
            <a:endParaRPr lang="en-GB" dirty="0">
              <a:solidFill>
                <a:srgbClr val="FFC000"/>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pPr>
              <a:defRPr/>
            </a:pPr>
            <a:fld id="{AD105558-1207-46AF-867D-479B823AC0EA}" type="slidenum">
              <a:rPr lang="en-US"/>
              <a:pPr>
                <a:defRPr/>
              </a:pPr>
              <a:t>11</a:t>
            </a:fld>
            <a:endParaRPr lang="en-US"/>
          </a:p>
        </p:txBody>
      </p:sp>
      <p:sp>
        <p:nvSpPr>
          <p:cNvPr id="37890" name="Rectangle 2"/>
          <p:cNvSpPr>
            <a:spLocks noGrp="1" noChangeArrowheads="1"/>
          </p:cNvSpPr>
          <p:nvPr>
            <p:ph type="title"/>
          </p:nvPr>
        </p:nvSpPr>
        <p:spPr>
          <a:xfrm>
            <a:off x="933451" y="293858"/>
            <a:ext cx="9848850" cy="665128"/>
          </a:xfrm>
          <a:solidFill>
            <a:srgbClr val="000000"/>
          </a:solidFill>
        </p:spPr>
        <p:txBody>
          <a:bodyPr/>
          <a:lstStyle/>
          <a:p>
            <a:pPr eaLnBrk="1" hangingPunct="1">
              <a:defRPr/>
            </a:pPr>
            <a:r>
              <a:rPr lang="en-GB" sz="3600" b="1" dirty="0" smtClean="0">
                <a:solidFill>
                  <a:srgbClr val="FFFF00"/>
                </a:solidFill>
              </a:rPr>
              <a:t>CALCULATION OF f</a:t>
            </a:r>
            <a:r>
              <a:rPr lang="en-GB" sz="3600" b="1" baseline="-25000" dirty="0" smtClean="0">
                <a:solidFill>
                  <a:srgbClr val="FFFF00"/>
                </a:solidFill>
              </a:rPr>
              <a:t>c</a:t>
            </a:r>
            <a:endParaRPr lang="en-US" sz="3600" b="1" baseline="-25000" dirty="0" smtClean="0">
              <a:solidFill>
                <a:srgbClr val="FFFF00"/>
              </a:solidFill>
            </a:endParaRPr>
          </a:p>
        </p:txBody>
      </p:sp>
      <p:sp>
        <p:nvSpPr>
          <p:cNvPr id="37891" name="Rectangle 3"/>
          <p:cNvSpPr>
            <a:spLocks noGrp="1" noChangeArrowheads="1"/>
          </p:cNvSpPr>
          <p:nvPr>
            <p:ph type="body" idx="1"/>
          </p:nvPr>
        </p:nvSpPr>
        <p:spPr>
          <a:xfrm>
            <a:off x="952500" y="1142253"/>
            <a:ext cx="9894872" cy="4775965"/>
          </a:xfrm>
        </p:spPr>
        <p:txBody>
          <a:bodyPr/>
          <a:lstStyle/>
          <a:p>
            <a:pPr marL="388814" indent="-388814" eaLnBrk="1" hangingPunct="1">
              <a:buFont typeface="Wingdings" pitchFamily="2" charset="2"/>
              <a:buNone/>
              <a:defRPr/>
            </a:pPr>
            <a:endParaRPr lang="en-GB" dirty="0" smtClean="0"/>
          </a:p>
          <a:p>
            <a:pPr marL="388814" indent="-388814" eaLnBrk="1" hangingPunct="1">
              <a:defRPr/>
            </a:pPr>
            <a:r>
              <a:rPr lang="en-GB" dirty="0" smtClean="0"/>
              <a:t>The cut off frequency for both LPF and HPF is calculated in the same way, i.e.</a:t>
            </a:r>
          </a:p>
          <a:p>
            <a:pPr marL="388814" indent="-388814" eaLnBrk="1" hangingPunct="1">
              <a:defRPr/>
            </a:pPr>
            <a:r>
              <a:rPr lang="en-GB" b="1" u="sng" dirty="0" smtClean="0">
                <a:solidFill>
                  <a:srgbClr val="FFFF00"/>
                </a:solidFill>
              </a:rPr>
              <a:t>f</a:t>
            </a:r>
            <a:r>
              <a:rPr lang="en-GB" b="1" u="sng" baseline="-25000" dirty="0" smtClean="0">
                <a:solidFill>
                  <a:srgbClr val="FFFF00"/>
                </a:solidFill>
              </a:rPr>
              <a:t>c</a:t>
            </a:r>
            <a:r>
              <a:rPr lang="en-GB" b="1" u="sng" dirty="0" smtClean="0">
                <a:solidFill>
                  <a:srgbClr val="FFFF00"/>
                </a:solidFill>
              </a:rPr>
              <a:t> = 1/ (2.</a:t>
            </a:r>
            <a:r>
              <a:rPr lang="el-GR" b="1" u="sng" dirty="0" smtClean="0">
                <a:solidFill>
                  <a:srgbClr val="FFFF00"/>
                </a:solidFill>
                <a:latin typeface="Arial Unicode MS" pitchFamily="34" charset="-128"/>
                <a:ea typeface="Arial Unicode MS" pitchFamily="34" charset="-128"/>
                <a:cs typeface="Arial Unicode MS" pitchFamily="34" charset="-128"/>
              </a:rPr>
              <a:t>π</a:t>
            </a:r>
            <a:r>
              <a:rPr lang="en-GB" b="1" u="sng" dirty="0" smtClean="0">
                <a:solidFill>
                  <a:srgbClr val="FFFF00"/>
                </a:solidFill>
                <a:latin typeface="Arial Unicode MS" pitchFamily="34" charset="-128"/>
                <a:ea typeface="Arial Unicode MS" pitchFamily="34" charset="-128"/>
                <a:cs typeface="Arial Unicode MS" pitchFamily="34" charset="-128"/>
              </a:rPr>
              <a:t>.R.C)</a:t>
            </a:r>
          </a:p>
          <a:p>
            <a:pPr marL="388814" indent="-388814" eaLnBrk="1" hangingPunct="1">
              <a:defRPr/>
            </a:pPr>
            <a:r>
              <a:rPr lang="en-GB" dirty="0" smtClean="0">
                <a:latin typeface="Arial Unicode MS" pitchFamily="34" charset="-128"/>
                <a:ea typeface="Arial Unicode MS" pitchFamily="34" charset="-128"/>
                <a:cs typeface="Arial Unicode MS" pitchFamily="34" charset="-128"/>
              </a:rPr>
              <a:t>For example in the circuits above, the cut-off frequency for both the LPF and HPF is given by:</a:t>
            </a:r>
          </a:p>
          <a:p>
            <a:pPr marL="388814" indent="-388814" eaLnBrk="1" hangingPunct="1">
              <a:defRPr/>
            </a:pPr>
            <a:r>
              <a:rPr lang="en-GB" dirty="0" smtClean="0">
                <a:latin typeface="Arial Unicode MS" pitchFamily="34" charset="-128"/>
                <a:ea typeface="Arial Unicode MS" pitchFamily="34" charset="-128"/>
                <a:cs typeface="Arial Unicode MS" pitchFamily="34" charset="-128"/>
              </a:rPr>
              <a:t>f</a:t>
            </a:r>
            <a:r>
              <a:rPr lang="en-GB" baseline="-25000" dirty="0" smtClean="0">
                <a:latin typeface="Arial Unicode MS" pitchFamily="34" charset="-128"/>
                <a:ea typeface="Arial Unicode MS" pitchFamily="34" charset="-128"/>
                <a:cs typeface="Arial Unicode MS" pitchFamily="34" charset="-128"/>
              </a:rPr>
              <a:t>c</a:t>
            </a:r>
            <a:r>
              <a:rPr lang="en-GB" dirty="0" smtClean="0">
                <a:latin typeface="Arial Unicode MS" pitchFamily="34" charset="-128"/>
                <a:ea typeface="Arial Unicode MS" pitchFamily="34" charset="-128"/>
                <a:cs typeface="Arial Unicode MS" pitchFamily="34" charset="-128"/>
              </a:rPr>
              <a:t> = 1 / ( 2.</a:t>
            </a:r>
            <a:r>
              <a:rPr lang="el-GR" dirty="0" smtClean="0">
                <a:latin typeface="Arial Unicode MS" pitchFamily="34" charset="-128"/>
                <a:ea typeface="Arial Unicode MS" pitchFamily="34" charset="-128"/>
                <a:cs typeface="Arial Unicode MS" pitchFamily="34" charset="-128"/>
              </a:rPr>
              <a:t>π</a:t>
            </a:r>
            <a:r>
              <a:rPr lang="en-GB" dirty="0" smtClean="0">
                <a:latin typeface="Arial Unicode MS" pitchFamily="34" charset="-128"/>
                <a:ea typeface="Arial Unicode MS" pitchFamily="34" charset="-128"/>
                <a:cs typeface="Arial Unicode MS" pitchFamily="34" charset="-128"/>
              </a:rPr>
              <a:t>.10.1.10</a:t>
            </a:r>
            <a:r>
              <a:rPr lang="en-GB" baseline="30000" dirty="0" smtClean="0">
                <a:latin typeface="Arial Unicode MS" pitchFamily="34" charset="-128"/>
                <a:ea typeface="Arial Unicode MS" pitchFamily="34" charset="-128"/>
                <a:cs typeface="Arial Unicode MS" pitchFamily="34" charset="-128"/>
              </a:rPr>
              <a:t>-6</a:t>
            </a:r>
            <a:r>
              <a:rPr lang="en-GB" dirty="0" smtClean="0">
                <a:latin typeface="Arial Unicode MS" pitchFamily="34" charset="-128"/>
                <a:ea typeface="Arial Unicode MS" pitchFamily="34" charset="-128"/>
                <a:cs typeface="Arial Unicode MS" pitchFamily="34" charset="-128"/>
              </a:rPr>
              <a:t>) = </a:t>
            </a:r>
            <a:r>
              <a:rPr lang="en-GB" b="1" u="sng" dirty="0" smtClean="0">
                <a:solidFill>
                  <a:srgbClr val="FFFF00"/>
                </a:solidFill>
                <a:latin typeface="Arial Unicode MS" pitchFamily="34" charset="-128"/>
                <a:ea typeface="Arial Unicode MS" pitchFamily="34" charset="-128"/>
                <a:cs typeface="Arial Unicode MS" pitchFamily="34" charset="-128"/>
              </a:rPr>
              <a:t>15.915 kHz.</a:t>
            </a:r>
            <a:endParaRPr lang="el-GR" b="1" u="sng" baseline="-25000" dirty="0" smtClean="0">
              <a:solidFill>
                <a:srgbClr val="FFFF00"/>
              </a:solidFill>
              <a:latin typeface="Arial Unicode MS" pitchFamily="34" charset="-128"/>
              <a:ea typeface="Arial Unicode MS" pitchFamily="34" charset="-128"/>
              <a:cs typeface="Arial Unicode MS" pitchFamily="34" charset="-128"/>
            </a:endParaRPr>
          </a:p>
        </p:txBody>
      </p:sp>
      <p:sp>
        <p:nvSpPr>
          <p:cNvPr id="6" name="Footer Placeholder 5"/>
          <p:cNvSpPr>
            <a:spLocks noGrp="1"/>
          </p:cNvSpPr>
          <p:nvPr>
            <p:ph type="ftr" sz="quarter" idx="11"/>
          </p:nvPr>
        </p:nvSpPr>
        <p:spPr/>
        <p:txBody>
          <a:bodyPr/>
          <a:lstStyle/>
          <a:p>
            <a:pPr>
              <a:defRPr/>
            </a:pPr>
            <a:r>
              <a:rPr lang="en-US" smtClean="0"/>
              <a:t>Passive &amp; Active Filters 2016-17</a:t>
            </a:r>
            <a:endParaRPr lang="en-US"/>
          </a:p>
        </p:txBody>
      </p:sp>
      <p:sp>
        <p:nvSpPr>
          <p:cNvPr id="7" name="TextBox 6"/>
          <p:cNvSpPr txBox="1"/>
          <p:nvPr/>
        </p:nvSpPr>
        <p:spPr>
          <a:xfrm>
            <a:off x="4694830" y="3179928"/>
            <a:ext cx="4763069" cy="707886"/>
          </a:xfrm>
          <a:prstGeom prst="rect">
            <a:avLst/>
          </a:prstGeom>
          <a:noFill/>
        </p:spPr>
        <p:txBody>
          <a:bodyPr wrap="square" rtlCol="0">
            <a:spAutoFit/>
          </a:bodyPr>
          <a:lstStyle/>
          <a:p>
            <a:r>
              <a:rPr lang="en-GB" sz="4000" dirty="0" smtClean="0">
                <a:solidFill>
                  <a:srgbClr val="FF0000"/>
                </a:solidFill>
                <a:effectLst>
                  <a:outerShdw blurRad="38100" dist="38100" dir="2700000" algn="tl">
                    <a:srgbClr val="000000">
                      <a:alpha val="43137"/>
                    </a:srgbClr>
                  </a:outerShdw>
                </a:effectLst>
              </a:rPr>
              <a:t>MEMORISE THIS</a:t>
            </a:r>
            <a:endParaRPr lang="en-GB" sz="4000" dirty="0">
              <a:solidFill>
                <a:srgbClr val="FF00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2770" name="Picture 2"/>
          <p:cNvPicPr>
            <a:picLocks noGrp="1" noChangeAspect="1" noChangeArrowheads="1"/>
          </p:cNvPicPr>
          <p:nvPr>
            <p:ph idx="1"/>
          </p:nvPr>
        </p:nvPicPr>
        <p:blipFill>
          <a:blip r:embed="rId3" cstate="print"/>
          <a:srcRect/>
          <a:stretch>
            <a:fillRect/>
          </a:stretch>
        </p:blipFill>
        <p:spPr bwMode="auto">
          <a:xfrm>
            <a:off x="170201" y="344384"/>
            <a:ext cx="10980729" cy="6341424"/>
          </a:xfrm>
          <a:prstGeom prst="rect">
            <a:avLst/>
          </a:prstGeom>
          <a:noFill/>
          <a:ln w="9525">
            <a:noFill/>
            <a:miter lim="800000"/>
            <a:headEnd/>
            <a:tailEnd/>
          </a:ln>
        </p:spPr>
      </p:pic>
      <p:sp>
        <p:nvSpPr>
          <p:cNvPr id="7" name="TextBox 6"/>
          <p:cNvSpPr txBox="1"/>
          <p:nvPr/>
        </p:nvSpPr>
        <p:spPr>
          <a:xfrm>
            <a:off x="9144002" y="3847605"/>
            <a:ext cx="1951630" cy="1661993"/>
          </a:xfrm>
          <a:prstGeom prst="rect">
            <a:avLst/>
          </a:prstGeom>
          <a:solidFill>
            <a:schemeClr val="tx1"/>
          </a:solidFill>
        </p:spPr>
        <p:txBody>
          <a:bodyPr wrap="square" rtlCol="0">
            <a:spAutoFit/>
          </a:bodyPr>
          <a:lstStyle/>
          <a:p>
            <a:r>
              <a:rPr lang="en-GB" sz="1600" dirty="0" smtClean="0">
                <a:solidFill>
                  <a:srgbClr val="000000"/>
                </a:solidFill>
              </a:rPr>
              <a:t>Phase shift is 0</a:t>
            </a:r>
            <a:r>
              <a:rPr lang="en-GB" sz="1600" dirty="0" smtClean="0">
                <a:solidFill>
                  <a:srgbClr val="000000"/>
                </a:solidFill>
                <a:latin typeface="Calibri"/>
                <a:cs typeface="Calibri"/>
              </a:rPr>
              <a:t>⁰</a:t>
            </a:r>
            <a:r>
              <a:rPr lang="en-GB" sz="1600" dirty="0" smtClean="0">
                <a:solidFill>
                  <a:srgbClr val="000000"/>
                </a:solidFill>
              </a:rPr>
              <a:t> within passband but increases to 90</a:t>
            </a:r>
            <a:r>
              <a:rPr lang="en-GB" sz="1600" dirty="0" smtClean="0">
                <a:solidFill>
                  <a:srgbClr val="000000"/>
                </a:solidFill>
                <a:latin typeface="Calibri"/>
                <a:cs typeface="Calibri"/>
              </a:rPr>
              <a:t>⁰ </a:t>
            </a:r>
            <a:r>
              <a:rPr lang="en-GB" dirty="0" smtClean="0">
                <a:solidFill>
                  <a:srgbClr val="000000"/>
                </a:solidFill>
                <a:latin typeface="Calibri"/>
                <a:cs typeface="Calibri"/>
              </a:rPr>
              <a:t>in the stop band and is 45⁰ at fc.</a:t>
            </a:r>
            <a:endParaRPr lang="en-GB" dirty="0"/>
          </a:p>
        </p:txBody>
      </p:sp>
      <p:sp>
        <p:nvSpPr>
          <p:cNvPr id="5" name="Slide Number Placeholder 5"/>
          <p:cNvSpPr>
            <a:spLocks noGrp="1"/>
          </p:cNvSpPr>
          <p:nvPr>
            <p:ph type="sldNum" sz="quarter" idx="12"/>
          </p:nvPr>
        </p:nvSpPr>
        <p:spPr/>
        <p:txBody>
          <a:bodyPr/>
          <a:lstStyle/>
          <a:p>
            <a:pPr>
              <a:defRPr/>
            </a:pPr>
            <a:fld id="{B1C1999B-5F1C-4F68-9F14-34D946578B6A}" type="slidenum">
              <a:rPr lang="en-US"/>
              <a:pPr>
                <a:defRPr/>
              </a:pPr>
              <a:t>12</a:t>
            </a:fld>
            <a:endParaRPr lang="en-US"/>
          </a:p>
        </p:txBody>
      </p:sp>
      <p:sp>
        <p:nvSpPr>
          <p:cNvPr id="6" name="Footer Placeholder 5"/>
          <p:cNvSpPr>
            <a:spLocks noGrp="1"/>
          </p:cNvSpPr>
          <p:nvPr>
            <p:ph type="ftr" sz="quarter" idx="11"/>
          </p:nvPr>
        </p:nvSpPr>
        <p:spPr/>
        <p:txBody>
          <a:bodyPr/>
          <a:lstStyle/>
          <a:p>
            <a:pPr>
              <a:defRPr/>
            </a:pPr>
            <a:r>
              <a:rPr lang="en-US" smtClean="0"/>
              <a:t>Passive &amp; Active Filters 2016-17</a:t>
            </a:r>
            <a:endParaRPr lang="en-US"/>
          </a:p>
        </p:txBody>
      </p:sp>
      <p:cxnSp>
        <p:nvCxnSpPr>
          <p:cNvPr id="12" name="Straight Connector 11"/>
          <p:cNvCxnSpPr/>
          <p:nvPr/>
        </p:nvCxnSpPr>
        <p:spPr bwMode="auto">
          <a:xfrm>
            <a:off x="8645236" y="2897579"/>
            <a:ext cx="0" cy="2351315"/>
          </a:xfrm>
          <a:prstGeom prst="line">
            <a:avLst/>
          </a:prstGeom>
          <a:solidFill>
            <a:schemeClr val="accent1"/>
          </a:solidFill>
          <a:ln w="22225" cap="flat" cmpd="sng" algn="ctr">
            <a:solidFill>
              <a:srgbClr val="FF0000"/>
            </a:solidFill>
            <a:prstDash val="dash"/>
            <a:round/>
            <a:headEnd type="none" w="med" len="med"/>
            <a:tailEnd type="none" w="med" len="med"/>
          </a:ln>
          <a:effectLst/>
        </p:spPr>
      </p:cxn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pPr>
              <a:defRPr/>
            </a:pPr>
            <a:fld id="{014A81F8-2152-4A99-8767-F73517688D14}" type="slidenum">
              <a:rPr lang="en-US"/>
              <a:pPr>
                <a:defRPr/>
              </a:pPr>
              <a:t>13</a:t>
            </a:fld>
            <a:endParaRPr lang="en-US"/>
          </a:p>
        </p:txBody>
      </p:sp>
      <p:sp>
        <p:nvSpPr>
          <p:cNvPr id="37890" name="Rectangle 2"/>
          <p:cNvSpPr>
            <a:spLocks noGrp="1" noChangeArrowheads="1"/>
          </p:cNvSpPr>
          <p:nvPr>
            <p:ph type="title"/>
          </p:nvPr>
        </p:nvSpPr>
        <p:spPr>
          <a:xfrm>
            <a:off x="1123951" y="293858"/>
            <a:ext cx="9620250" cy="665128"/>
          </a:xfrm>
          <a:solidFill>
            <a:srgbClr val="000000"/>
          </a:solidFill>
        </p:spPr>
        <p:txBody>
          <a:bodyPr/>
          <a:lstStyle/>
          <a:p>
            <a:pPr eaLnBrk="1" hangingPunct="1">
              <a:defRPr/>
            </a:pPr>
            <a:r>
              <a:rPr lang="en-GB" sz="3600" b="1" dirty="0" smtClean="0">
                <a:solidFill>
                  <a:srgbClr val="FFFF00"/>
                </a:solidFill>
              </a:rPr>
              <a:t>BANDPASS FILTER CHARACTERISTIC</a:t>
            </a:r>
            <a:endParaRPr lang="en-US" sz="3600" b="1" baseline="-25000" dirty="0" smtClean="0">
              <a:solidFill>
                <a:srgbClr val="FFFF00"/>
              </a:solidFill>
            </a:endParaRPr>
          </a:p>
        </p:txBody>
      </p:sp>
      <p:sp>
        <p:nvSpPr>
          <p:cNvPr id="37891" name="Rectangle 3"/>
          <p:cNvSpPr>
            <a:spLocks noGrp="1" noChangeArrowheads="1"/>
          </p:cNvSpPr>
          <p:nvPr>
            <p:ph type="body" idx="1"/>
          </p:nvPr>
        </p:nvSpPr>
        <p:spPr>
          <a:xfrm>
            <a:off x="348605" y="1142253"/>
            <a:ext cx="10498767" cy="4775965"/>
          </a:xfrm>
        </p:spPr>
        <p:txBody>
          <a:bodyPr/>
          <a:lstStyle/>
          <a:p>
            <a:pPr marL="388814" indent="-388814" eaLnBrk="1" hangingPunct="1">
              <a:defRPr/>
            </a:pPr>
            <a:endParaRPr lang="en-GB" b="1" u="sng" baseline="-25000" dirty="0" smtClean="0">
              <a:solidFill>
                <a:srgbClr val="FFFF00"/>
              </a:solidFill>
              <a:latin typeface="Arial Unicode MS" pitchFamily="34" charset="-128"/>
              <a:ea typeface="Arial Unicode MS" pitchFamily="34" charset="-128"/>
              <a:cs typeface="Arial Unicode MS" pitchFamily="34" charset="-128"/>
            </a:endParaRPr>
          </a:p>
          <a:p>
            <a:pPr marL="388814" indent="-388814" eaLnBrk="1" hangingPunct="1">
              <a:defRPr/>
            </a:pPr>
            <a:endParaRPr lang="en-GB" b="1" u="sng" baseline="-25000" dirty="0" smtClean="0">
              <a:solidFill>
                <a:srgbClr val="FFFF00"/>
              </a:solidFill>
              <a:latin typeface="Arial Unicode MS" pitchFamily="34" charset="-128"/>
              <a:ea typeface="Arial Unicode MS" pitchFamily="34" charset="-128"/>
              <a:cs typeface="Arial Unicode MS" pitchFamily="34" charset="-128"/>
            </a:endParaRPr>
          </a:p>
          <a:p>
            <a:pPr marL="388814" indent="-388814" eaLnBrk="1" hangingPunct="1">
              <a:defRPr/>
            </a:pPr>
            <a:endParaRPr lang="en-GB" b="1" u="sng" baseline="-25000" dirty="0" smtClean="0">
              <a:solidFill>
                <a:srgbClr val="FFFF00"/>
              </a:solidFill>
              <a:latin typeface="Arial Unicode MS" pitchFamily="34" charset="-128"/>
              <a:ea typeface="Arial Unicode MS" pitchFamily="34" charset="-128"/>
              <a:cs typeface="Arial Unicode MS" pitchFamily="34" charset="-128"/>
            </a:endParaRPr>
          </a:p>
          <a:p>
            <a:pPr marL="388814" indent="-388814" eaLnBrk="1" hangingPunct="1">
              <a:defRPr/>
            </a:pPr>
            <a:endParaRPr lang="en-GB" b="1" u="sng" baseline="-25000" dirty="0" smtClean="0">
              <a:solidFill>
                <a:srgbClr val="FFFF00"/>
              </a:solidFill>
              <a:latin typeface="Arial Unicode MS" pitchFamily="34" charset="-128"/>
              <a:ea typeface="Arial Unicode MS" pitchFamily="34" charset="-128"/>
              <a:cs typeface="Arial Unicode MS" pitchFamily="34" charset="-128"/>
            </a:endParaRPr>
          </a:p>
          <a:p>
            <a:pPr marL="388814" indent="-388814" eaLnBrk="1" hangingPunct="1">
              <a:defRPr/>
            </a:pPr>
            <a:endParaRPr lang="en-GB" b="1" u="sng" baseline="-25000" dirty="0" smtClean="0">
              <a:solidFill>
                <a:srgbClr val="FFFF00"/>
              </a:solidFill>
              <a:latin typeface="Arial Unicode MS" pitchFamily="34" charset="-128"/>
              <a:ea typeface="Arial Unicode MS" pitchFamily="34" charset="-128"/>
              <a:cs typeface="Arial Unicode MS" pitchFamily="34" charset="-128"/>
            </a:endParaRPr>
          </a:p>
          <a:p>
            <a:pPr marL="388814" indent="-388814" eaLnBrk="1" hangingPunct="1">
              <a:buClr>
                <a:srgbClr val="00B050"/>
              </a:buClr>
              <a:defRPr/>
            </a:pPr>
            <a:endParaRPr lang="el-GR" b="1" u="sng" baseline="-25000" dirty="0" smtClean="0">
              <a:solidFill>
                <a:schemeClr val="tx1">
                  <a:lumMod val="95000"/>
                </a:schemeClr>
              </a:solidFill>
              <a:latin typeface="Arial Unicode MS" pitchFamily="34" charset="-128"/>
              <a:ea typeface="Arial Unicode MS" pitchFamily="34" charset="-128"/>
              <a:cs typeface="Arial Unicode MS" pitchFamily="34" charset="-128"/>
            </a:endParaRPr>
          </a:p>
        </p:txBody>
      </p:sp>
      <p:sp>
        <p:nvSpPr>
          <p:cNvPr id="6" name="Footer Placeholder 5"/>
          <p:cNvSpPr>
            <a:spLocks noGrp="1"/>
          </p:cNvSpPr>
          <p:nvPr>
            <p:ph type="ftr" sz="quarter" idx="11"/>
          </p:nvPr>
        </p:nvSpPr>
        <p:spPr/>
        <p:txBody>
          <a:bodyPr/>
          <a:lstStyle/>
          <a:p>
            <a:pPr>
              <a:defRPr/>
            </a:pPr>
            <a:r>
              <a:rPr lang="en-US" smtClean="0"/>
              <a:t>Passive &amp; Active Filters 2016-17</a:t>
            </a:r>
            <a:endParaRPr lang="en-US" dirty="0"/>
          </a:p>
        </p:txBody>
      </p:sp>
      <p:grpSp>
        <p:nvGrpSpPr>
          <p:cNvPr id="25606" name="Group 35"/>
          <p:cNvGrpSpPr>
            <a:grpSpLocks/>
          </p:cNvGrpSpPr>
          <p:nvPr/>
        </p:nvGrpSpPr>
        <p:grpSpPr bwMode="auto">
          <a:xfrm>
            <a:off x="2408967" y="2259224"/>
            <a:ext cx="7148729" cy="3326076"/>
            <a:chOff x="2446391" y="2270761"/>
            <a:chExt cx="7259776" cy="3341054"/>
          </a:xfrm>
        </p:grpSpPr>
        <p:grpSp>
          <p:nvGrpSpPr>
            <p:cNvPr id="25608" name="Group 25"/>
            <p:cNvGrpSpPr>
              <a:grpSpLocks/>
            </p:cNvGrpSpPr>
            <p:nvPr/>
          </p:nvGrpSpPr>
          <p:grpSpPr bwMode="auto">
            <a:xfrm>
              <a:off x="2941321" y="2270761"/>
              <a:ext cx="6764846" cy="3341054"/>
              <a:chOff x="1864" y="2256"/>
              <a:chExt cx="3245" cy="1908"/>
            </a:xfrm>
          </p:grpSpPr>
          <p:sp>
            <p:nvSpPr>
              <p:cNvPr id="25619" name="Line 6"/>
              <p:cNvSpPr>
                <a:spLocks noChangeShapeType="1"/>
              </p:cNvSpPr>
              <p:nvPr/>
            </p:nvSpPr>
            <p:spPr bwMode="auto">
              <a:xfrm flipV="1">
                <a:off x="2174" y="2487"/>
                <a:ext cx="0" cy="1410"/>
              </a:xfrm>
              <a:prstGeom prst="line">
                <a:avLst/>
              </a:prstGeom>
              <a:noFill/>
              <a:ln w="38100">
                <a:solidFill>
                  <a:schemeClr val="tx1"/>
                </a:solidFill>
                <a:round/>
                <a:headEnd/>
                <a:tailEnd type="triangle" w="med" len="med"/>
              </a:ln>
            </p:spPr>
            <p:txBody>
              <a:bodyPr/>
              <a:lstStyle/>
              <a:p>
                <a:endParaRPr lang="en-GB"/>
              </a:p>
            </p:txBody>
          </p:sp>
          <p:sp>
            <p:nvSpPr>
              <p:cNvPr id="25620" name="Line 8"/>
              <p:cNvSpPr>
                <a:spLocks noChangeShapeType="1"/>
              </p:cNvSpPr>
              <p:nvPr/>
            </p:nvSpPr>
            <p:spPr bwMode="auto">
              <a:xfrm>
                <a:off x="1929" y="2957"/>
                <a:ext cx="2038" cy="0"/>
              </a:xfrm>
              <a:prstGeom prst="line">
                <a:avLst/>
              </a:prstGeom>
              <a:noFill/>
              <a:ln w="28575">
                <a:solidFill>
                  <a:srgbClr val="FFFF00"/>
                </a:solidFill>
                <a:prstDash val="sysDot"/>
                <a:round/>
                <a:headEnd/>
                <a:tailEnd/>
              </a:ln>
            </p:spPr>
            <p:txBody>
              <a:bodyPr/>
              <a:lstStyle/>
              <a:p>
                <a:endParaRPr lang="en-GB"/>
              </a:p>
            </p:txBody>
          </p:sp>
          <p:sp>
            <p:nvSpPr>
              <p:cNvPr id="25621" name="Freeform 9"/>
              <p:cNvSpPr>
                <a:spLocks/>
              </p:cNvSpPr>
              <p:nvPr/>
            </p:nvSpPr>
            <p:spPr bwMode="auto">
              <a:xfrm flipH="1">
                <a:off x="2332" y="2934"/>
                <a:ext cx="1713" cy="876"/>
              </a:xfrm>
              <a:custGeom>
                <a:avLst/>
                <a:gdLst>
                  <a:gd name="T0" fmla="*/ 0 w 953"/>
                  <a:gd name="T1" fmla="*/ 275 h 423"/>
                  <a:gd name="T2" fmla="*/ 3787 w 953"/>
                  <a:gd name="T3" fmla="*/ 275 h 423"/>
                  <a:gd name="T4" fmla="*/ 6640 w 953"/>
                  <a:gd name="T5" fmla="*/ 1955 h 423"/>
                  <a:gd name="T6" fmla="*/ 9947 w 953"/>
                  <a:gd name="T7" fmla="*/ 7780 h 423"/>
                  <a:gd name="T8" fmla="*/ 0 60000 65536"/>
                  <a:gd name="T9" fmla="*/ 0 60000 65536"/>
                  <a:gd name="T10" fmla="*/ 0 60000 65536"/>
                  <a:gd name="T11" fmla="*/ 0 60000 65536"/>
                  <a:gd name="T12" fmla="*/ 0 w 953"/>
                  <a:gd name="T13" fmla="*/ 0 h 423"/>
                  <a:gd name="T14" fmla="*/ 953 w 953"/>
                  <a:gd name="T15" fmla="*/ 423 h 423"/>
                </a:gdLst>
                <a:ahLst/>
                <a:cxnLst>
                  <a:cxn ang="T8">
                    <a:pos x="T0" y="T1"/>
                  </a:cxn>
                  <a:cxn ang="T9">
                    <a:pos x="T2" y="T3"/>
                  </a:cxn>
                  <a:cxn ang="T10">
                    <a:pos x="T4" y="T5"/>
                  </a:cxn>
                  <a:cxn ang="T11">
                    <a:pos x="T6" y="T7"/>
                  </a:cxn>
                </a:cxnLst>
                <a:rect l="T12" t="T13" r="T14" b="T15"/>
                <a:pathLst>
                  <a:path w="953" h="423">
                    <a:moveTo>
                      <a:pt x="0" y="15"/>
                    </a:moveTo>
                    <a:cubicBezTo>
                      <a:pt x="128" y="7"/>
                      <a:pt x="257" y="0"/>
                      <a:pt x="363" y="15"/>
                    </a:cubicBezTo>
                    <a:cubicBezTo>
                      <a:pt x="469" y="30"/>
                      <a:pt x="538" y="38"/>
                      <a:pt x="636" y="106"/>
                    </a:cubicBezTo>
                    <a:cubicBezTo>
                      <a:pt x="734" y="174"/>
                      <a:pt x="900" y="370"/>
                      <a:pt x="953" y="423"/>
                    </a:cubicBezTo>
                  </a:path>
                </a:pathLst>
              </a:custGeom>
              <a:noFill/>
              <a:ln w="31750">
                <a:solidFill>
                  <a:srgbClr val="FF0000"/>
                </a:solidFill>
                <a:prstDash val="dash"/>
                <a:round/>
                <a:headEnd/>
                <a:tailEnd/>
              </a:ln>
            </p:spPr>
            <p:txBody>
              <a:bodyPr/>
              <a:lstStyle/>
              <a:p>
                <a:endParaRPr lang="en-GB"/>
              </a:p>
            </p:txBody>
          </p:sp>
          <p:sp>
            <p:nvSpPr>
              <p:cNvPr id="25622" name="Line 11"/>
              <p:cNvSpPr>
                <a:spLocks noChangeShapeType="1"/>
              </p:cNvSpPr>
              <p:nvPr/>
            </p:nvSpPr>
            <p:spPr bwMode="auto">
              <a:xfrm flipH="1">
                <a:off x="1913" y="3182"/>
                <a:ext cx="1991" cy="0"/>
              </a:xfrm>
              <a:prstGeom prst="line">
                <a:avLst/>
              </a:prstGeom>
              <a:noFill/>
              <a:ln w="28575">
                <a:solidFill>
                  <a:srgbClr val="FFFF00"/>
                </a:solidFill>
                <a:prstDash val="sysDot"/>
                <a:round/>
                <a:headEnd/>
                <a:tailEnd/>
              </a:ln>
            </p:spPr>
            <p:txBody>
              <a:bodyPr/>
              <a:lstStyle/>
              <a:p>
                <a:endParaRPr lang="en-GB"/>
              </a:p>
            </p:txBody>
          </p:sp>
          <p:sp>
            <p:nvSpPr>
              <p:cNvPr id="25623" name="Line 14"/>
              <p:cNvSpPr>
                <a:spLocks noChangeShapeType="1"/>
              </p:cNvSpPr>
              <p:nvPr/>
            </p:nvSpPr>
            <p:spPr bwMode="auto">
              <a:xfrm flipV="1">
                <a:off x="2869" y="2536"/>
                <a:ext cx="0" cy="1375"/>
              </a:xfrm>
              <a:prstGeom prst="line">
                <a:avLst/>
              </a:prstGeom>
              <a:noFill/>
              <a:ln w="28575">
                <a:solidFill>
                  <a:schemeClr val="tx1"/>
                </a:solidFill>
                <a:prstDash val="sysDot"/>
                <a:round/>
                <a:headEnd/>
                <a:tailEnd/>
              </a:ln>
            </p:spPr>
            <p:txBody>
              <a:bodyPr/>
              <a:lstStyle/>
              <a:p>
                <a:endParaRPr lang="en-GB"/>
              </a:p>
            </p:txBody>
          </p:sp>
          <p:sp>
            <p:nvSpPr>
              <p:cNvPr id="16" name="Text Box 15"/>
              <p:cNvSpPr txBox="1">
                <a:spLocks noChangeArrowheads="1"/>
              </p:cNvSpPr>
              <p:nvPr/>
            </p:nvSpPr>
            <p:spPr bwMode="auto">
              <a:xfrm>
                <a:off x="2751" y="3917"/>
                <a:ext cx="784" cy="212"/>
              </a:xfrm>
              <a:prstGeom prst="rect">
                <a:avLst/>
              </a:prstGeom>
              <a:noFill/>
              <a:ln w="9525">
                <a:noFill/>
                <a:miter lim="800000"/>
                <a:headEnd/>
                <a:tailEnd/>
              </a:ln>
              <a:effectLst/>
            </p:spPr>
            <p:txBody>
              <a:bodyPr>
                <a:spAutoFit/>
              </a:bodyPr>
              <a:lstStyle/>
              <a:p>
                <a:pPr>
                  <a:spcBef>
                    <a:spcPct val="50000"/>
                  </a:spcBef>
                  <a:defRPr/>
                </a:pPr>
                <a:r>
                  <a:rPr lang="en-GB" b="1" dirty="0" err="1">
                    <a:effectLst>
                      <a:outerShdw blurRad="38100" dist="38100" dir="2700000" algn="tl">
                        <a:srgbClr val="000000"/>
                      </a:outerShdw>
                    </a:effectLst>
                  </a:rPr>
                  <a:t>f</a:t>
                </a:r>
                <a:r>
                  <a:rPr lang="en-GB" sz="1100" b="1" dirty="0" err="1">
                    <a:effectLst>
                      <a:outerShdw blurRad="38100" dist="38100" dir="2700000" algn="tl">
                        <a:srgbClr val="000000"/>
                      </a:outerShdw>
                    </a:effectLst>
                  </a:rPr>
                  <a:t>L</a:t>
                </a:r>
                <a:endParaRPr lang="en-US" sz="1100" b="1" dirty="0">
                  <a:effectLst>
                    <a:outerShdw blurRad="38100" dist="38100" dir="2700000" algn="tl">
                      <a:srgbClr val="000000"/>
                    </a:outerShdw>
                  </a:effectLst>
                </a:endParaRPr>
              </a:p>
            </p:txBody>
          </p:sp>
          <p:sp>
            <p:nvSpPr>
              <p:cNvPr id="17" name="Text Box 23"/>
              <p:cNvSpPr txBox="1">
                <a:spLocks noChangeArrowheads="1"/>
              </p:cNvSpPr>
              <p:nvPr/>
            </p:nvSpPr>
            <p:spPr bwMode="auto">
              <a:xfrm>
                <a:off x="1864" y="2256"/>
                <a:ext cx="688" cy="212"/>
              </a:xfrm>
              <a:prstGeom prst="rect">
                <a:avLst/>
              </a:prstGeom>
              <a:noFill/>
              <a:ln w="9525">
                <a:noFill/>
                <a:miter lim="800000"/>
                <a:headEnd/>
                <a:tailEnd/>
              </a:ln>
              <a:effectLst/>
            </p:spPr>
            <p:txBody>
              <a:bodyPr>
                <a:spAutoFit/>
              </a:bodyPr>
              <a:lstStyle/>
              <a:p>
                <a:pPr>
                  <a:spcBef>
                    <a:spcPct val="50000"/>
                  </a:spcBef>
                  <a:defRPr/>
                </a:pPr>
                <a:r>
                  <a:rPr lang="en-GB" b="1" dirty="0">
                    <a:effectLst>
                      <a:outerShdw blurRad="38100" dist="38100" dir="2700000" algn="tl">
                        <a:srgbClr val="000000"/>
                      </a:outerShdw>
                    </a:effectLst>
                    <a:latin typeface="Times New Roman" pitchFamily="18" charset="0"/>
                  </a:rPr>
                  <a:t>Vout</a:t>
                </a:r>
                <a:endParaRPr lang="en-US" b="1" dirty="0">
                  <a:effectLst>
                    <a:outerShdw blurRad="38100" dist="38100" dir="2700000" algn="tl">
                      <a:srgbClr val="000000"/>
                    </a:outerShdw>
                  </a:effectLst>
                  <a:latin typeface="Times New Roman" pitchFamily="18" charset="0"/>
                </a:endParaRPr>
              </a:p>
            </p:txBody>
          </p:sp>
          <p:sp>
            <p:nvSpPr>
              <p:cNvPr id="18" name="Text Box 24"/>
              <p:cNvSpPr txBox="1">
                <a:spLocks noChangeArrowheads="1"/>
              </p:cNvSpPr>
              <p:nvPr/>
            </p:nvSpPr>
            <p:spPr bwMode="auto">
              <a:xfrm>
                <a:off x="4633" y="3952"/>
                <a:ext cx="476" cy="212"/>
              </a:xfrm>
              <a:prstGeom prst="rect">
                <a:avLst/>
              </a:prstGeom>
              <a:noFill/>
              <a:ln w="9525">
                <a:noFill/>
                <a:miter lim="800000"/>
                <a:headEnd/>
                <a:tailEnd/>
              </a:ln>
              <a:effectLst/>
            </p:spPr>
            <p:txBody>
              <a:bodyPr>
                <a:spAutoFit/>
              </a:bodyPr>
              <a:lstStyle/>
              <a:p>
                <a:pPr>
                  <a:spcBef>
                    <a:spcPct val="50000"/>
                  </a:spcBef>
                  <a:defRPr/>
                </a:pPr>
                <a:r>
                  <a:rPr lang="en-GB" b="1" dirty="0">
                    <a:effectLst>
                      <a:outerShdw blurRad="38100" dist="38100" dir="2700000" algn="tl">
                        <a:srgbClr val="000000"/>
                      </a:outerShdw>
                    </a:effectLst>
                    <a:latin typeface="Times New Roman" pitchFamily="18" charset="0"/>
                  </a:rPr>
                  <a:t>Log f</a:t>
                </a:r>
                <a:endParaRPr lang="en-US" b="1" dirty="0">
                  <a:effectLst>
                    <a:outerShdw blurRad="38100" dist="38100" dir="2700000" algn="tl">
                      <a:srgbClr val="000000"/>
                    </a:outerShdw>
                  </a:effectLst>
                  <a:latin typeface="Times New Roman" pitchFamily="18" charset="0"/>
                </a:endParaRPr>
              </a:p>
            </p:txBody>
          </p:sp>
        </p:grpSp>
        <p:grpSp>
          <p:nvGrpSpPr>
            <p:cNvPr id="25609" name="Group 41"/>
            <p:cNvGrpSpPr>
              <a:grpSpLocks/>
            </p:cNvGrpSpPr>
            <p:nvPr/>
          </p:nvGrpSpPr>
          <p:grpSpPr bwMode="auto">
            <a:xfrm>
              <a:off x="2446391" y="2638684"/>
              <a:ext cx="6817655" cy="2870581"/>
              <a:chOff x="2773" y="2816"/>
              <a:chExt cx="2048" cy="1020"/>
            </a:xfrm>
          </p:grpSpPr>
          <p:sp>
            <p:nvSpPr>
              <p:cNvPr id="25610" name="Line 27"/>
              <p:cNvSpPr>
                <a:spLocks noChangeShapeType="1"/>
              </p:cNvSpPr>
              <p:nvPr/>
            </p:nvSpPr>
            <p:spPr bwMode="auto">
              <a:xfrm flipV="1">
                <a:off x="3316" y="2816"/>
                <a:ext cx="0" cy="884"/>
              </a:xfrm>
              <a:prstGeom prst="line">
                <a:avLst/>
              </a:prstGeom>
              <a:noFill/>
              <a:ln w="28575">
                <a:solidFill>
                  <a:schemeClr val="tx1"/>
                </a:solidFill>
                <a:round/>
                <a:headEnd/>
                <a:tailEnd type="triangle" w="med" len="med"/>
              </a:ln>
            </p:spPr>
            <p:txBody>
              <a:bodyPr/>
              <a:lstStyle/>
              <a:p>
                <a:endParaRPr lang="en-GB"/>
              </a:p>
            </p:txBody>
          </p:sp>
          <p:sp>
            <p:nvSpPr>
              <p:cNvPr id="25611" name="Line 28"/>
              <p:cNvSpPr>
                <a:spLocks noChangeShapeType="1"/>
              </p:cNvSpPr>
              <p:nvPr/>
            </p:nvSpPr>
            <p:spPr bwMode="auto">
              <a:xfrm>
                <a:off x="3096" y="3708"/>
                <a:ext cx="1725" cy="0"/>
              </a:xfrm>
              <a:prstGeom prst="line">
                <a:avLst/>
              </a:prstGeom>
              <a:noFill/>
              <a:ln w="28575">
                <a:solidFill>
                  <a:schemeClr val="tx1"/>
                </a:solidFill>
                <a:round/>
                <a:headEnd/>
                <a:tailEnd type="triangle" w="med" len="med"/>
              </a:ln>
            </p:spPr>
            <p:txBody>
              <a:bodyPr/>
              <a:lstStyle/>
              <a:p>
                <a:endParaRPr lang="en-GB"/>
              </a:p>
            </p:txBody>
          </p:sp>
          <p:sp>
            <p:nvSpPr>
              <p:cNvPr id="25612" name="Line 29"/>
              <p:cNvSpPr>
                <a:spLocks noChangeShapeType="1"/>
              </p:cNvSpPr>
              <p:nvPr/>
            </p:nvSpPr>
            <p:spPr bwMode="auto">
              <a:xfrm>
                <a:off x="3120" y="3116"/>
                <a:ext cx="1632" cy="0"/>
              </a:xfrm>
              <a:prstGeom prst="line">
                <a:avLst/>
              </a:prstGeom>
              <a:noFill/>
              <a:ln w="28575">
                <a:solidFill>
                  <a:srgbClr val="FFFF00"/>
                </a:solidFill>
                <a:prstDash val="sysDot"/>
                <a:round/>
                <a:headEnd/>
                <a:tailEnd/>
              </a:ln>
            </p:spPr>
            <p:txBody>
              <a:bodyPr/>
              <a:lstStyle/>
              <a:p>
                <a:endParaRPr lang="en-GB"/>
              </a:p>
            </p:txBody>
          </p:sp>
          <p:sp>
            <p:nvSpPr>
              <p:cNvPr id="25613" name="Freeform 30"/>
              <p:cNvSpPr>
                <a:spLocks/>
              </p:cNvSpPr>
              <p:nvPr/>
            </p:nvSpPr>
            <p:spPr bwMode="auto">
              <a:xfrm>
                <a:off x="3316" y="3101"/>
                <a:ext cx="1371" cy="549"/>
              </a:xfrm>
              <a:custGeom>
                <a:avLst/>
                <a:gdLst>
                  <a:gd name="T0" fmla="*/ 0 w 953"/>
                  <a:gd name="T1" fmla="*/ 42 h 423"/>
                  <a:gd name="T2" fmla="*/ 1554 w 953"/>
                  <a:gd name="T3" fmla="*/ 42 h 423"/>
                  <a:gd name="T4" fmla="*/ 2723 w 953"/>
                  <a:gd name="T5" fmla="*/ 301 h 423"/>
                  <a:gd name="T6" fmla="*/ 4081 w 953"/>
                  <a:gd name="T7" fmla="*/ 1201 h 423"/>
                  <a:gd name="T8" fmla="*/ 0 60000 65536"/>
                  <a:gd name="T9" fmla="*/ 0 60000 65536"/>
                  <a:gd name="T10" fmla="*/ 0 60000 65536"/>
                  <a:gd name="T11" fmla="*/ 0 60000 65536"/>
                  <a:gd name="T12" fmla="*/ 0 w 953"/>
                  <a:gd name="T13" fmla="*/ 0 h 423"/>
                  <a:gd name="T14" fmla="*/ 953 w 953"/>
                  <a:gd name="T15" fmla="*/ 423 h 423"/>
                </a:gdLst>
                <a:ahLst/>
                <a:cxnLst>
                  <a:cxn ang="T8">
                    <a:pos x="T0" y="T1"/>
                  </a:cxn>
                  <a:cxn ang="T9">
                    <a:pos x="T2" y="T3"/>
                  </a:cxn>
                  <a:cxn ang="T10">
                    <a:pos x="T4" y="T5"/>
                  </a:cxn>
                  <a:cxn ang="T11">
                    <a:pos x="T6" y="T7"/>
                  </a:cxn>
                </a:cxnLst>
                <a:rect l="T12" t="T13" r="T14" b="T15"/>
                <a:pathLst>
                  <a:path w="953" h="423">
                    <a:moveTo>
                      <a:pt x="0" y="15"/>
                    </a:moveTo>
                    <a:cubicBezTo>
                      <a:pt x="128" y="7"/>
                      <a:pt x="257" y="0"/>
                      <a:pt x="363" y="15"/>
                    </a:cubicBezTo>
                    <a:cubicBezTo>
                      <a:pt x="469" y="30"/>
                      <a:pt x="538" y="38"/>
                      <a:pt x="636" y="106"/>
                    </a:cubicBezTo>
                    <a:cubicBezTo>
                      <a:pt x="734" y="174"/>
                      <a:pt x="900" y="370"/>
                      <a:pt x="953" y="423"/>
                    </a:cubicBezTo>
                  </a:path>
                </a:pathLst>
              </a:custGeom>
              <a:noFill/>
              <a:ln w="38100">
                <a:solidFill>
                  <a:srgbClr val="FFFF00"/>
                </a:solidFill>
                <a:round/>
                <a:headEnd/>
                <a:tailEnd/>
              </a:ln>
            </p:spPr>
            <p:txBody>
              <a:bodyPr/>
              <a:lstStyle/>
              <a:p>
                <a:endParaRPr lang="en-GB"/>
              </a:p>
            </p:txBody>
          </p:sp>
          <p:sp>
            <p:nvSpPr>
              <p:cNvPr id="25614" name="Line 31"/>
              <p:cNvSpPr>
                <a:spLocks noChangeShapeType="1"/>
              </p:cNvSpPr>
              <p:nvPr/>
            </p:nvSpPr>
            <p:spPr bwMode="auto">
              <a:xfrm flipH="1">
                <a:off x="3107" y="3257"/>
                <a:ext cx="1595" cy="0"/>
              </a:xfrm>
              <a:prstGeom prst="line">
                <a:avLst/>
              </a:prstGeom>
              <a:noFill/>
              <a:ln w="28575">
                <a:solidFill>
                  <a:srgbClr val="FFFF00"/>
                </a:solidFill>
                <a:prstDash val="sysDot"/>
                <a:round/>
                <a:headEnd/>
                <a:tailEnd/>
              </a:ln>
            </p:spPr>
            <p:txBody>
              <a:bodyPr/>
              <a:lstStyle/>
              <a:p>
                <a:endParaRPr lang="en-GB"/>
              </a:p>
            </p:txBody>
          </p:sp>
          <p:sp>
            <p:nvSpPr>
              <p:cNvPr id="25615" name="Text Box 32"/>
              <p:cNvSpPr txBox="1">
                <a:spLocks noChangeArrowheads="1"/>
              </p:cNvSpPr>
              <p:nvPr/>
            </p:nvSpPr>
            <p:spPr bwMode="auto">
              <a:xfrm>
                <a:off x="2831" y="2982"/>
                <a:ext cx="472" cy="110"/>
              </a:xfrm>
              <a:prstGeom prst="rect">
                <a:avLst/>
              </a:prstGeom>
              <a:noFill/>
              <a:ln w="28575">
                <a:noFill/>
                <a:miter lim="800000"/>
                <a:headEnd/>
                <a:tailEnd/>
              </a:ln>
            </p:spPr>
            <p:txBody>
              <a:bodyPr>
                <a:spAutoFit/>
              </a:bodyPr>
              <a:lstStyle/>
              <a:p>
                <a:pPr>
                  <a:spcBef>
                    <a:spcPct val="50000"/>
                  </a:spcBef>
                </a:pPr>
                <a:r>
                  <a:rPr lang="en-GB" sz="1400" b="1">
                    <a:latin typeface="Times New Roman" pitchFamily="18" charset="0"/>
                  </a:rPr>
                  <a:t>0dB</a:t>
                </a:r>
                <a:endParaRPr lang="en-US" sz="1400" b="1">
                  <a:latin typeface="Times New Roman" pitchFamily="18" charset="0"/>
                </a:endParaRPr>
              </a:p>
            </p:txBody>
          </p:sp>
          <p:sp>
            <p:nvSpPr>
              <p:cNvPr id="25616" name="Text Box 33"/>
              <p:cNvSpPr txBox="1">
                <a:spLocks noChangeArrowheads="1"/>
              </p:cNvSpPr>
              <p:nvPr/>
            </p:nvSpPr>
            <p:spPr bwMode="auto">
              <a:xfrm>
                <a:off x="2773" y="3169"/>
                <a:ext cx="518" cy="110"/>
              </a:xfrm>
              <a:prstGeom prst="rect">
                <a:avLst/>
              </a:prstGeom>
              <a:noFill/>
              <a:ln w="28575">
                <a:noFill/>
                <a:miter lim="800000"/>
                <a:headEnd/>
                <a:tailEnd/>
              </a:ln>
            </p:spPr>
            <p:txBody>
              <a:bodyPr>
                <a:spAutoFit/>
              </a:bodyPr>
              <a:lstStyle/>
              <a:p>
                <a:pPr>
                  <a:spcBef>
                    <a:spcPct val="50000"/>
                  </a:spcBef>
                </a:pPr>
                <a:r>
                  <a:rPr lang="en-GB" sz="1400" b="1">
                    <a:latin typeface="Times New Roman" pitchFamily="18" charset="0"/>
                  </a:rPr>
                  <a:t>-3 dB</a:t>
                </a:r>
                <a:endParaRPr lang="en-US" sz="1400" b="1">
                  <a:latin typeface="Times New Roman" pitchFamily="18" charset="0"/>
                </a:endParaRPr>
              </a:p>
            </p:txBody>
          </p:sp>
          <p:sp>
            <p:nvSpPr>
              <p:cNvPr id="25617" name="Line 34"/>
              <p:cNvSpPr>
                <a:spLocks noChangeShapeType="1"/>
              </p:cNvSpPr>
              <p:nvPr/>
            </p:nvSpPr>
            <p:spPr bwMode="auto">
              <a:xfrm flipV="1">
                <a:off x="4264" y="2826"/>
                <a:ext cx="0" cy="862"/>
              </a:xfrm>
              <a:prstGeom prst="line">
                <a:avLst/>
              </a:prstGeom>
              <a:noFill/>
              <a:ln w="28575">
                <a:solidFill>
                  <a:srgbClr val="FFFF00"/>
                </a:solidFill>
                <a:prstDash val="dash"/>
                <a:round/>
                <a:headEnd/>
                <a:tailEnd/>
              </a:ln>
            </p:spPr>
            <p:txBody>
              <a:bodyPr/>
              <a:lstStyle/>
              <a:p>
                <a:endParaRPr lang="en-GB"/>
              </a:p>
            </p:txBody>
          </p:sp>
          <p:sp>
            <p:nvSpPr>
              <p:cNvPr id="25618" name="Text Box 35"/>
              <p:cNvSpPr txBox="1">
                <a:spLocks noChangeArrowheads="1"/>
              </p:cNvSpPr>
              <p:nvPr/>
            </p:nvSpPr>
            <p:spPr bwMode="auto">
              <a:xfrm>
                <a:off x="4132" y="3726"/>
                <a:ext cx="627" cy="110"/>
              </a:xfrm>
              <a:prstGeom prst="rect">
                <a:avLst/>
              </a:prstGeom>
              <a:noFill/>
              <a:ln w="28575">
                <a:noFill/>
                <a:miter lim="800000"/>
                <a:headEnd/>
                <a:tailEnd/>
              </a:ln>
            </p:spPr>
            <p:txBody>
              <a:bodyPr>
                <a:spAutoFit/>
              </a:bodyPr>
              <a:lstStyle/>
              <a:p>
                <a:pPr>
                  <a:spcBef>
                    <a:spcPct val="50000"/>
                  </a:spcBef>
                </a:pPr>
                <a:r>
                  <a:rPr lang="en-GB" sz="1400" b="1"/>
                  <a:t>      fu</a:t>
                </a:r>
                <a:endParaRPr lang="en-US" sz="1400" b="1"/>
              </a:p>
            </p:txBody>
          </p:sp>
        </p:grpSp>
      </p:grpSp>
      <p:sp>
        <p:nvSpPr>
          <p:cNvPr id="35" name="TextBox 34"/>
          <p:cNvSpPr txBox="1"/>
          <p:nvPr/>
        </p:nvSpPr>
        <p:spPr>
          <a:xfrm>
            <a:off x="1314450" y="1243365"/>
            <a:ext cx="9325013" cy="830997"/>
          </a:xfrm>
          <a:prstGeom prst="rect">
            <a:avLst/>
          </a:prstGeom>
          <a:noFill/>
        </p:spPr>
        <p:txBody>
          <a:bodyPr wrap="square">
            <a:spAutoFit/>
          </a:bodyPr>
          <a:lstStyle/>
          <a:p>
            <a:pPr>
              <a:defRPr/>
            </a:pPr>
            <a:r>
              <a:rPr lang="en-GB" sz="2400" b="1" dirty="0">
                <a:effectLst>
                  <a:outerShdw blurRad="38100" dist="38100" dir="2700000" algn="tl">
                    <a:srgbClr val="000000">
                      <a:alpha val="43137"/>
                    </a:srgbClr>
                  </a:outerShdw>
                </a:effectLst>
              </a:rPr>
              <a:t>A simple Bandpass filter characteristic is shown below. It has been achieved by cascading a LPF and </a:t>
            </a:r>
            <a:r>
              <a:rPr lang="en-GB" sz="2400" b="1" dirty="0" smtClean="0">
                <a:effectLst>
                  <a:outerShdw blurRad="38100" dist="38100" dir="2700000" algn="tl">
                    <a:srgbClr val="000000">
                      <a:alpha val="43137"/>
                    </a:srgbClr>
                  </a:outerShdw>
                </a:effectLst>
              </a:rPr>
              <a:t>HPF.</a:t>
            </a:r>
            <a:endParaRPr lang="en-GB" sz="2400" b="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a:defRPr/>
            </a:pPr>
            <a:r>
              <a:rPr lang="en-US" smtClean="0"/>
              <a:t>Passive &amp; Active Filters 2016-17</a:t>
            </a:r>
            <a:endParaRPr lang="en-US" dirty="0"/>
          </a:p>
        </p:txBody>
      </p:sp>
      <p:sp>
        <p:nvSpPr>
          <p:cNvPr id="3" name="Slide Number Placeholder 2"/>
          <p:cNvSpPr>
            <a:spLocks noGrp="1"/>
          </p:cNvSpPr>
          <p:nvPr>
            <p:ph type="sldNum" sz="quarter" idx="12"/>
          </p:nvPr>
        </p:nvSpPr>
        <p:spPr/>
        <p:txBody>
          <a:bodyPr/>
          <a:lstStyle/>
          <a:p>
            <a:pPr>
              <a:defRPr/>
            </a:pPr>
            <a:fld id="{D9A3DF70-EF06-40AE-8EB4-DC6928B38564}" type="slidenum">
              <a:rPr lang="en-US" smtClean="0"/>
              <a:pPr>
                <a:defRPr/>
              </a:pPr>
              <a:t>14</a:t>
            </a:fld>
            <a:endParaRPr lang="en-US"/>
          </a:p>
        </p:txBody>
      </p:sp>
      <p:sp>
        <p:nvSpPr>
          <p:cNvPr id="4" name="TextBox 3"/>
          <p:cNvSpPr txBox="1"/>
          <p:nvPr/>
        </p:nvSpPr>
        <p:spPr>
          <a:xfrm>
            <a:off x="1245908" y="728324"/>
            <a:ext cx="9484220" cy="2169825"/>
          </a:xfrm>
          <a:prstGeom prst="rect">
            <a:avLst/>
          </a:prstGeom>
          <a:noFill/>
        </p:spPr>
        <p:txBody>
          <a:bodyPr>
            <a:spAutoFit/>
          </a:bodyPr>
          <a:lstStyle/>
          <a:p>
            <a:pPr marL="274638" indent="-274638">
              <a:buFont typeface="Wingdings" pitchFamily="2" charset="2"/>
              <a:buChar char="Ø"/>
              <a:defRPr/>
            </a:pPr>
            <a:r>
              <a:rPr lang="en-GB" sz="2700" b="1" dirty="0">
                <a:effectLst>
                  <a:outerShdw blurRad="38100" dist="38100" dir="2700000" algn="tl">
                    <a:srgbClr val="000000">
                      <a:alpha val="43137"/>
                    </a:srgbClr>
                  </a:outerShdw>
                </a:effectLst>
              </a:rPr>
              <a:t>It is possible to achieve a sharper response by a variety of </a:t>
            </a:r>
            <a:r>
              <a:rPr lang="en-GB" sz="2700" b="1" dirty="0" smtClean="0">
                <a:effectLst>
                  <a:outerShdw blurRad="38100" dist="38100" dir="2700000" algn="tl">
                    <a:srgbClr val="000000">
                      <a:alpha val="43137"/>
                    </a:srgbClr>
                  </a:outerShdw>
                </a:effectLst>
              </a:rPr>
              <a:t>means</a:t>
            </a:r>
            <a:endParaRPr lang="en-GB" sz="2700" b="1" dirty="0">
              <a:effectLst>
                <a:outerShdw blurRad="38100" dist="38100" dir="2700000" algn="tl">
                  <a:srgbClr val="000000">
                    <a:alpha val="43137"/>
                  </a:srgbClr>
                </a:outerShdw>
              </a:effectLst>
            </a:endParaRPr>
          </a:p>
          <a:p>
            <a:pPr marL="274638" indent="-274638">
              <a:buFont typeface="Wingdings" pitchFamily="2" charset="2"/>
              <a:buChar char="Ø"/>
              <a:defRPr/>
            </a:pPr>
            <a:endParaRPr lang="en-GB" sz="2700" b="1" dirty="0">
              <a:effectLst>
                <a:outerShdw blurRad="38100" dist="38100" dir="2700000" algn="tl">
                  <a:srgbClr val="000000">
                    <a:alpha val="43137"/>
                  </a:srgbClr>
                </a:outerShdw>
              </a:effectLst>
            </a:endParaRPr>
          </a:p>
          <a:p>
            <a:pPr marL="274638" indent="-274638">
              <a:buFont typeface="Wingdings" pitchFamily="2" charset="2"/>
              <a:buChar char="Ø"/>
              <a:defRPr/>
            </a:pPr>
            <a:r>
              <a:rPr lang="en-GB" sz="2700" b="1" dirty="0">
                <a:effectLst>
                  <a:outerShdw blurRad="38100" dist="38100" dir="2700000" algn="tl">
                    <a:srgbClr val="000000">
                      <a:alpha val="43137"/>
                    </a:srgbClr>
                  </a:outerShdw>
                </a:effectLst>
              </a:rPr>
              <a:t>A typical </a:t>
            </a:r>
            <a:r>
              <a:rPr lang="en-GB" sz="2700" b="1" dirty="0" smtClean="0">
                <a:effectLst>
                  <a:outerShdw blurRad="38100" dist="38100" dir="2700000" algn="tl">
                    <a:srgbClr val="000000">
                      <a:alpha val="43137"/>
                    </a:srgbClr>
                  </a:outerShdw>
                </a:effectLst>
              </a:rPr>
              <a:t>set of bandpass responses </a:t>
            </a:r>
            <a:r>
              <a:rPr lang="en-GB" sz="2700" b="1" dirty="0">
                <a:effectLst>
                  <a:outerShdw blurRad="38100" dist="38100" dir="2700000" algn="tl">
                    <a:srgbClr val="000000">
                      <a:alpha val="43137"/>
                    </a:srgbClr>
                  </a:outerShdw>
                </a:effectLst>
              </a:rPr>
              <a:t>is as </a:t>
            </a:r>
            <a:r>
              <a:rPr lang="en-GB" sz="2700" b="1" dirty="0" smtClean="0">
                <a:effectLst>
                  <a:outerShdw blurRad="38100" dist="38100" dir="2700000" algn="tl">
                    <a:srgbClr val="000000">
                      <a:alpha val="43137"/>
                    </a:srgbClr>
                  </a:outerShdw>
                </a:effectLst>
              </a:rPr>
              <a:t>shown below:</a:t>
            </a:r>
            <a:endParaRPr lang="en-GB" sz="2700" b="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619049" y="293858"/>
            <a:ext cx="10462813" cy="1146990"/>
          </a:xfrm>
          <a:solidFill>
            <a:srgbClr val="000000"/>
          </a:solidFill>
        </p:spPr>
        <p:txBody>
          <a:bodyPr/>
          <a:lstStyle/>
          <a:p>
            <a:pPr>
              <a:defRPr/>
            </a:pPr>
            <a:r>
              <a:rPr lang="en-US" sz="3600" dirty="0" smtClean="0"/>
              <a:t>IDEAL AND TYPICAL BANDPASS RESPONSE CURVES</a:t>
            </a:r>
            <a:endParaRPr lang="en-US" sz="3600" dirty="0"/>
          </a:p>
        </p:txBody>
      </p:sp>
      <p:sp>
        <p:nvSpPr>
          <p:cNvPr id="3" name="Footer Placeholder 2"/>
          <p:cNvSpPr>
            <a:spLocks noGrp="1"/>
          </p:cNvSpPr>
          <p:nvPr>
            <p:ph type="ftr" sz="quarter" idx="11"/>
          </p:nvPr>
        </p:nvSpPr>
        <p:spPr/>
        <p:txBody>
          <a:bodyPr/>
          <a:lstStyle/>
          <a:p>
            <a:pPr>
              <a:defRPr/>
            </a:pPr>
            <a:r>
              <a:rPr lang="en-US" smtClean="0"/>
              <a:t>Passive &amp; Active Filters 2016-17</a:t>
            </a:r>
            <a:endParaRPr lang="en-US" dirty="0"/>
          </a:p>
        </p:txBody>
      </p:sp>
      <p:sp>
        <p:nvSpPr>
          <p:cNvPr id="4" name="Slide Number Placeholder 3"/>
          <p:cNvSpPr>
            <a:spLocks noGrp="1"/>
          </p:cNvSpPr>
          <p:nvPr>
            <p:ph type="sldNum" sz="quarter" idx="12"/>
          </p:nvPr>
        </p:nvSpPr>
        <p:spPr/>
        <p:txBody>
          <a:bodyPr/>
          <a:lstStyle/>
          <a:p>
            <a:pPr>
              <a:defRPr/>
            </a:pPr>
            <a:fld id="{DAC06EF5-D356-4375-A1F2-53932189B966}" type="slidenum">
              <a:rPr lang="en-US" smtClean="0"/>
              <a:pPr>
                <a:defRPr/>
              </a:pPr>
              <a:t>15</a:t>
            </a:fld>
            <a:endParaRPr lang="en-US"/>
          </a:p>
        </p:txBody>
      </p:sp>
      <p:pic>
        <p:nvPicPr>
          <p:cNvPr id="5" name="Picture 4"/>
          <p:cNvPicPr/>
          <p:nvPr/>
        </p:nvPicPr>
        <p:blipFill>
          <a:blip r:embed="rId3" cstate="print"/>
          <a:srcRect/>
          <a:stretch>
            <a:fillRect/>
          </a:stretch>
        </p:blipFill>
        <p:spPr bwMode="auto">
          <a:xfrm>
            <a:off x="637808" y="1687311"/>
            <a:ext cx="10542539" cy="473962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a:defRPr/>
            </a:pPr>
            <a:r>
              <a:rPr lang="en-US" smtClean="0"/>
              <a:t>Passive &amp; Active Filters 2016-17</a:t>
            </a:r>
            <a:endParaRPr lang="en-US"/>
          </a:p>
        </p:txBody>
      </p:sp>
      <p:sp>
        <p:nvSpPr>
          <p:cNvPr id="3" name="Slide Number Placeholder 2"/>
          <p:cNvSpPr>
            <a:spLocks noGrp="1"/>
          </p:cNvSpPr>
          <p:nvPr>
            <p:ph type="sldNum" sz="quarter" idx="12"/>
          </p:nvPr>
        </p:nvSpPr>
        <p:spPr/>
        <p:txBody>
          <a:bodyPr/>
          <a:lstStyle/>
          <a:p>
            <a:pPr>
              <a:defRPr/>
            </a:pPr>
            <a:fld id="{8376DED5-4696-4080-AC78-A1D036109490}" type="slidenum">
              <a:rPr lang="en-US" smtClean="0"/>
              <a:pPr>
                <a:defRPr/>
              </a:pPr>
              <a:t>16</a:t>
            </a:fld>
            <a:endParaRPr lang="en-US"/>
          </a:p>
        </p:txBody>
      </p:sp>
      <p:sp>
        <p:nvSpPr>
          <p:cNvPr id="58369" name="Rectangle 1"/>
          <p:cNvSpPr>
            <a:spLocks noChangeArrowheads="1"/>
          </p:cNvSpPr>
          <p:nvPr/>
        </p:nvSpPr>
        <p:spPr bwMode="auto">
          <a:xfrm>
            <a:off x="1085850" y="1120616"/>
            <a:ext cx="9772650" cy="449353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sz="2700" b="1" dirty="0" smtClean="0">
                <a:effectLst>
                  <a:outerShdw blurRad="38100" dist="38100" dir="2700000" algn="tl">
                    <a:srgbClr val="000000">
                      <a:alpha val="43137"/>
                    </a:srgbClr>
                  </a:outerShdw>
                </a:effectLst>
                <a:latin typeface="+mn-lt"/>
                <a:ea typeface="Calibri" pitchFamily="34" charset="0"/>
                <a:cs typeface="III02400"/>
              </a:rPr>
              <a:t>Curve </a:t>
            </a:r>
            <a:r>
              <a:rPr kumimoji="0" lang="en-US" sz="2700" b="1" i="0" u="none" strike="noStrike" cap="none" normalizeH="0" baseline="0" dirty="0" smtClean="0">
                <a:ln>
                  <a:noFill/>
                </a:ln>
                <a:solidFill>
                  <a:schemeClr val="tx1"/>
                </a:solidFill>
                <a:effectLst>
                  <a:outerShdw blurRad="38100" dist="38100" dir="2700000" algn="tl">
                    <a:srgbClr val="000000">
                      <a:alpha val="43137"/>
                    </a:srgbClr>
                  </a:outerShdw>
                </a:effectLst>
                <a:latin typeface="+mn-lt"/>
                <a:ea typeface="Calibri" pitchFamily="34" charset="0"/>
                <a:cs typeface="III02400"/>
              </a:rPr>
              <a:t>a)</a:t>
            </a:r>
          </a:p>
          <a:p>
            <a:pPr marL="0" marR="0" lvl="0" indent="0" algn="l" defTabSz="914400" rtl="0" eaLnBrk="0" fontAlgn="base" latinLnBrk="0" hangingPunct="0">
              <a:lnSpc>
                <a:spcPct val="100000"/>
              </a:lnSpc>
              <a:spcBef>
                <a:spcPct val="0"/>
              </a:spcBef>
              <a:spcAft>
                <a:spcPct val="0"/>
              </a:spcAft>
              <a:buClrTx/>
              <a:buSzTx/>
              <a:buFontTx/>
              <a:buNone/>
              <a:tabLst/>
            </a:pPr>
            <a:endParaRPr lang="en-US" sz="2700" b="1" dirty="0" smtClean="0">
              <a:effectLst>
                <a:outerShdw blurRad="38100" dist="38100" dir="2700000" algn="tl">
                  <a:srgbClr val="000000">
                    <a:alpha val="43137"/>
                  </a:srgbClr>
                </a:outerShdw>
              </a:effectLst>
              <a:latin typeface="+mn-lt"/>
              <a:ea typeface="Calibri" pitchFamily="34" charset="0"/>
              <a:cs typeface="III0240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700" b="1" i="0" u="none" strike="noStrike" cap="none" normalizeH="0" baseline="0" dirty="0" smtClean="0">
              <a:ln>
                <a:noFill/>
              </a:ln>
              <a:solidFill>
                <a:schemeClr val="tx1"/>
              </a:solidFill>
              <a:effectLst>
                <a:outerShdw blurRad="38100" dist="38100" dir="2700000" algn="tl">
                  <a:srgbClr val="000000">
                    <a:alpha val="43137"/>
                  </a:srgbClr>
                </a:outerShdw>
              </a:effectLst>
              <a:latin typeface="+mn-lt"/>
              <a:ea typeface="Calibri" pitchFamily="34" charset="0"/>
              <a:cs typeface="III0240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700" b="1" i="0" u="none" strike="noStrike" cap="none" normalizeH="0" baseline="0" dirty="0" smtClean="0">
                <a:ln>
                  <a:noFill/>
                </a:ln>
                <a:solidFill>
                  <a:schemeClr val="tx1"/>
                </a:solidFill>
                <a:effectLst>
                  <a:outerShdw blurRad="38100" dist="38100" dir="2700000" algn="tl">
                    <a:srgbClr val="000000">
                      <a:alpha val="43137"/>
                    </a:srgbClr>
                  </a:outerShdw>
                </a:effectLst>
                <a:latin typeface="+mn-lt"/>
                <a:ea typeface="Calibri" pitchFamily="34" charset="0"/>
                <a:cs typeface="III02400"/>
              </a:rPr>
              <a:t> is what might be called an ``ideal'' bandpass response, with absolutely constant gain within the passband, zero gain outside the passband, and an abrupt boundary between the two. This response characteristic is impossible to realise in practice, but it can be approximated to varying degrees of accuracy by real filters.</a:t>
            </a:r>
            <a:r>
              <a:rPr kumimoji="0" lang="en-US" sz="2700" b="0" i="0" u="none" strike="noStrike" cap="none" normalizeH="0" baseline="0" dirty="0" smtClean="0">
                <a:ln>
                  <a:noFill/>
                </a:ln>
                <a:solidFill>
                  <a:schemeClr val="tx1"/>
                </a:solidFill>
                <a:effectLst/>
                <a:latin typeface="+mn-lt"/>
                <a:ea typeface="Calibri" pitchFamily="34" charset="0"/>
                <a:cs typeface="III02400"/>
              </a:rPr>
              <a:t>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600" b="0" i="0" u="none" strike="noStrike" cap="none" normalizeH="0" baseline="0" dirty="0" smtClean="0">
              <a:ln>
                <a:noFill/>
              </a:ln>
              <a:solidFill>
                <a:schemeClr val="tx1"/>
              </a:solidFill>
              <a:effectLst/>
              <a:latin typeface="Calibri" pitchFamily="34" charset="0"/>
              <a:ea typeface="Calibri" pitchFamily="34" charset="0"/>
              <a:cs typeface="III0240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a:defRPr/>
            </a:pPr>
            <a:r>
              <a:rPr lang="en-US" smtClean="0"/>
              <a:t>Passive &amp; Active Filters 2016-17</a:t>
            </a:r>
            <a:endParaRPr lang="en-US"/>
          </a:p>
        </p:txBody>
      </p:sp>
      <p:sp>
        <p:nvSpPr>
          <p:cNvPr id="3" name="Slide Number Placeholder 2"/>
          <p:cNvSpPr>
            <a:spLocks noGrp="1"/>
          </p:cNvSpPr>
          <p:nvPr>
            <p:ph type="sldNum" sz="quarter" idx="12"/>
          </p:nvPr>
        </p:nvSpPr>
        <p:spPr/>
        <p:txBody>
          <a:bodyPr/>
          <a:lstStyle/>
          <a:p>
            <a:pPr>
              <a:defRPr/>
            </a:pPr>
            <a:fld id="{8376DED5-4696-4080-AC78-A1D036109490}" type="slidenum">
              <a:rPr lang="en-US" smtClean="0"/>
              <a:pPr>
                <a:defRPr/>
              </a:pPr>
              <a:t>17</a:t>
            </a:fld>
            <a:endParaRPr lang="en-US"/>
          </a:p>
        </p:txBody>
      </p:sp>
      <p:sp>
        <p:nvSpPr>
          <p:cNvPr id="4" name="TextBox 3"/>
          <p:cNvSpPr txBox="1"/>
          <p:nvPr/>
        </p:nvSpPr>
        <p:spPr>
          <a:xfrm>
            <a:off x="1466850" y="742950"/>
            <a:ext cx="8782050" cy="5078313"/>
          </a:xfrm>
          <a:prstGeom prst="rect">
            <a:avLst/>
          </a:prstGeom>
          <a:noFill/>
        </p:spPr>
        <p:txBody>
          <a:bodyPr wrap="square" rtlCol="0">
            <a:spAutoFit/>
          </a:bodyPr>
          <a:lstStyle/>
          <a:p>
            <a:pPr lvl="0"/>
            <a:r>
              <a:rPr lang="en-US" sz="2700" b="1" dirty="0" smtClean="0">
                <a:effectLst>
                  <a:outerShdw blurRad="38100" dist="38100" dir="2700000" algn="tl">
                    <a:srgbClr val="000000">
                      <a:alpha val="43137"/>
                    </a:srgbClr>
                  </a:outerShdw>
                </a:effectLst>
                <a:latin typeface="+mn-lt"/>
                <a:ea typeface="Calibri" pitchFamily="34" charset="0"/>
                <a:cs typeface="III02400"/>
              </a:rPr>
              <a:t>Curves (b)through (f) are examples of a few bandpass amplitude response curves that approximate the ideal curves with varying degrees of accuracy. Note that while some bandpass responses are very smooth, other have </a:t>
            </a:r>
            <a:r>
              <a:rPr lang="en-US" sz="2700" b="1" dirty="0" smtClean="0">
                <a:effectLst>
                  <a:outerShdw blurRad="38100" dist="38100" dir="2700000" algn="tl">
                    <a:srgbClr val="000000">
                      <a:alpha val="43137"/>
                    </a:srgbClr>
                  </a:outerShdw>
                </a:effectLst>
                <a:latin typeface="+mn-lt"/>
                <a:ea typeface="Calibri" pitchFamily="34" charset="0"/>
                <a:cs typeface="III01430"/>
              </a:rPr>
              <a:t>ripple </a:t>
            </a:r>
            <a:r>
              <a:rPr lang="en-US" sz="2700" b="1" dirty="0" smtClean="0">
                <a:effectLst>
                  <a:outerShdw blurRad="38100" dist="38100" dir="2700000" algn="tl">
                    <a:srgbClr val="000000">
                      <a:alpha val="43137"/>
                    </a:srgbClr>
                  </a:outerShdw>
                </a:effectLst>
                <a:latin typeface="+mn-lt"/>
                <a:ea typeface="Calibri" pitchFamily="34" charset="0"/>
                <a:cs typeface="III02400"/>
              </a:rPr>
              <a:t>(gain variations in their passbands. Others have ripple in their </a:t>
            </a:r>
            <a:r>
              <a:rPr lang="en-US" sz="2700" b="1" dirty="0" smtClean="0">
                <a:effectLst>
                  <a:outerShdw blurRad="38100" dist="38100" dir="2700000" algn="tl">
                    <a:srgbClr val="000000">
                      <a:alpha val="43137"/>
                    </a:srgbClr>
                  </a:outerShdw>
                </a:effectLst>
                <a:latin typeface="+mn-lt"/>
                <a:ea typeface="Calibri" pitchFamily="34" charset="0"/>
                <a:cs typeface="III01430"/>
              </a:rPr>
              <a:t>stopbands </a:t>
            </a:r>
            <a:r>
              <a:rPr lang="en-US" sz="2700" b="1" dirty="0" smtClean="0">
                <a:effectLst>
                  <a:outerShdw blurRad="38100" dist="38100" dir="2700000" algn="tl">
                    <a:srgbClr val="000000">
                      <a:alpha val="43137"/>
                    </a:srgbClr>
                  </a:outerShdw>
                </a:effectLst>
                <a:latin typeface="+mn-lt"/>
                <a:ea typeface="Calibri" pitchFamily="34" charset="0"/>
                <a:cs typeface="III02400"/>
              </a:rPr>
              <a:t>as well. </a:t>
            </a:r>
          </a:p>
          <a:p>
            <a:pPr lvl="0"/>
            <a:endParaRPr lang="en-US" sz="2700" b="1" dirty="0" smtClean="0">
              <a:effectLst>
                <a:outerShdw blurRad="38100" dist="38100" dir="2700000" algn="tl">
                  <a:srgbClr val="000000">
                    <a:alpha val="43137"/>
                  </a:srgbClr>
                </a:outerShdw>
              </a:effectLst>
              <a:latin typeface="+mn-lt"/>
              <a:ea typeface="Calibri" pitchFamily="34" charset="0"/>
              <a:cs typeface="III02400"/>
            </a:endParaRPr>
          </a:p>
          <a:p>
            <a:pPr lvl="0"/>
            <a:r>
              <a:rPr lang="en-US" sz="2700" b="1" dirty="0" smtClean="0">
                <a:effectLst>
                  <a:outerShdw blurRad="38100" dist="38100" dir="2700000" algn="tl">
                    <a:srgbClr val="000000">
                      <a:alpha val="43137"/>
                    </a:srgbClr>
                  </a:outerShdw>
                </a:effectLst>
                <a:latin typeface="+mn-lt"/>
                <a:ea typeface="Calibri" pitchFamily="34" charset="0"/>
                <a:cs typeface="III02400"/>
              </a:rPr>
              <a:t>The stopband is the range of frequencies over which unwanted signals are attenuated. Bandpass filters have two stopbands, one above and one below the passband.</a:t>
            </a:r>
            <a:endParaRPr lang="en-GB" sz="2700" b="1" dirty="0" smtClean="0">
              <a:effectLst>
                <a:outerShdw blurRad="38100" dist="38100" dir="2700000" algn="tl">
                  <a:srgbClr val="000000">
                    <a:alpha val="43137"/>
                  </a:srgbClr>
                </a:outerShdw>
              </a:effectLst>
              <a:latin typeface="+mn-lt"/>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a:defRPr/>
            </a:pPr>
            <a:r>
              <a:rPr lang="en-US" smtClean="0"/>
              <a:t>Passive &amp; Active Filters 2016-17</a:t>
            </a:r>
            <a:endParaRPr lang="en-US"/>
          </a:p>
        </p:txBody>
      </p:sp>
      <p:sp>
        <p:nvSpPr>
          <p:cNvPr id="3" name="Slide Number Placeholder 2"/>
          <p:cNvSpPr>
            <a:spLocks noGrp="1"/>
          </p:cNvSpPr>
          <p:nvPr>
            <p:ph type="sldNum" sz="quarter" idx="12"/>
          </p:nvPr>
        </p:nvSpPr>
        <p:spPr/>
        <p:txBody>
          <a:bodyPr/>
          <a:lstStyle/>
          <a:p>
            <a:pPr>
              <a:defRPr/>
            </a:pPr>
            <a:fld id="{8376DED5-4696-4080-AC78-A1D036109490}" type="slidenum">
              <a:rPr lang="en-US" smtClean="0"/>
              <a:pPr>
                <a:defRPr/>
              </a:pPr>
              <a:t>18</a:t>
            </a:fld>
            <a:endParaRPr lang="en-US"/>
          </a:p>
        </p:txBody>
      </p:sp>
      <p:pic>
        <p:nvPicPr>
          <p:cNvPr id="4" name="Picture 3"/>
          <p:cNvPicPr/>
          <p:nvPr/>
        </p:nvPicPr>
        <p:blipFill>
          <a:blip r:embed="rId2" cstate="print"/>
          <a:srcRect/>
          <a:stretch>
            <a:fillRect/>
          </a:stretch>
        </p:blipFill>
        <p:spPr bwMode="auto">
          <a:xfrm>
            <a:off x="2015890" y="747023"/>
            <a:ext cx="7982920" cy="5650202"/>
          </a:xfrm>
          <a:prstGeom prst="rect">
            <a:avLst/>
          </a:prstGeom>
          <a:noFill/>
          <a:ln w="9525">
            <a:noFill/>
            <a:miter lim="800000"/>
            <a:headEnd/>
            <a:tailEnd/>
          </a:ln>
        </p:spPr>
      </p:pic>
      <p:sp>
        <p:nvSpPr>
          <p:cNvPr id="6" name="TextBox 5"/>
          <p:cNvSpPr txBox="1"/>
          <p:nvPr/>
        </p:nvSpPr>
        <p:spPr>
          <a:xfrm>
            <a:off x="2002453" y="692693"/>
            <a:ext cx="7969481" cy="369332"/>
          </a:xfrm>
          <a:prstGeom prst="rect">
            <a:avLst/>
          </a:prstGeom>
          <a:noFill/>
        </p:spPr>
        <p:txBody>
          <a:bodyPr wrap="square" rtlCol="0">
            <a:spAutoFit/>
          </a:bodyPr>
          <a:lstStyle/>
          <a:p>
            <a:r>
              <a:rPr lang="en-GB" dirty="0" smtClean="0"/>
              <a:t>BB</a:t>
            </a:r>
            <a:endParaRPr lang="en-GB" dirty="0"/>
          </a:p>
        </p:txBody>
      </p:sp>
      <p:sp>
        <p:nvSpPr>
          <p:cNvPr id="7" name="Rectangle 6"/>
          <p:cNvSpPr/>
          <p:nvPr/>
        </p:nvSpPr>
        <p:spPr bwMode="auto">
          <a:xfrm>
            <a:off x="3736115" y="5935432"/>
            <a:ext cx="4031777" cy="325973"/>
          </a:xfrm>
          <a:prstGeom prst="rect">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Arial" charset="0"/>
            </a:endParaRPr>
          </a:p>
        </p:txBody>
      </p:sp>
      <p:sp>
        <p:nvSpPr>
          <p:cNvPr id="8" name="TextBox 7"/>
          <p:cNvSpPr txBox="1"/>
          <p:nvPr/>
        </p:nvSpPr>
        <p:spPr>
          <a:xfrm>
            <a:off x="3816750" y="5881101"/>
            <a:ext cx="3910824" cy="369332"/>
          </a:xfrm>
          <a:prstGeom prst="rect">
            <a:avLst/>
          </a:prstGeom>
          <a:noFill/>
        </p:spPr>
        <p:txBody>
          <a:bodyPr wrap="square" rtlCol="0">
            <a:spAutoFit/>
          </a:bodyPr>
          <a:lstStyle/>
          <a:p>
            <a:r>
              <a:rPr lang="en-GB" dirty="0" smtClean="0">
                <a:solidFill>
                  <a:srgbClr val="000000"/>
                </a:solidFill>
              </a:rPr>
              <a:t>    </a:t>
            </a:r>
            <a:r>
              <a:rPr lang="en-GB" dirty="0" err="1" smtClean="0">
                <a:solidFill>
                  <a:srgbClr val="000000"/>
                </a:solidFill>
              </a:rPr>
              <a:t>f</a:t>
            </a:r>
            <a:r>
              <a:rPr lang="en-GB" baseline="-25000" dirty="0" err="1" smtClean="0">
                <a:solidFill>
                  <a:srgbClr val="000000"/>
                </a:solidFill>
              </a:rPr>
              <a:t>L</a:t>
            </a:r>
            <a:r>
              <a:rPr lang="en-GB" dirty="0" smtClean="0">
                <a:solidFill>
                  <a:srgbClr val="000000"/>
                </a:solidFill>
              </a:rPr>
              <a:t>                      </a:t>
            </a:r>
            <a:r>
              <a:rPr lang="en-GB" dirty="0" err="1" smtClean="0">
                <a:solidFill>
                  <a:srgbClr val="000000"/>
                </a:solidFill>
              </a:rPr>
              <a:t>f</a:t>
            </a:r>
            <a:r>
              <a:rPr lang="en-GB" baseline="-25000" dirty="0" err="1" smtClean="0">
                <a:solidFill>
                  <a:srgbClr val="000000"/>
                </a:solidFill>
              </a:rPr>
              <a:t>r</a:t>
            </a:r>
            <a:r>
              <a:rPr lang="en-GB" dirty="0" smtClean="0">
                <a:solidFill>
                  <a:srgbClr val="000000"/>
                </a:solidFill>
              </a:rPr>
              <a:t>                         </a:t>
            </a:r>
            <a:r>
              <a:rPr lang="en-GB" dirty="0" err="1" smtClean="0">
                <a:solidFill>
                  <a:srgbClr val="000000"/>
                </a:solidFill>
              </a:rPr>
              <a:t>f</a:t>
            </a:r>
            <a:r>
              <a:rPr lang="en-GB" baseline="-25000" dirty="0" err="1" smtClean="0">
                <a:solidFill>
                  <a:srgbClr val="000000"/>
                </a:solidFill>
              </a:rPr>
              <a:t>U</a:t>
            </a:r>
            <a:endParaRPr lang="en-GB" baseline="-25000" dirty="0">
              <a:solidFill>
                <a:srgbClr val="000000"/>
              </a:solidFill>
            </a:endParaRPr>
          </a:p>
        </p:txBody>
      </p:sp>
      <p:sp>
        <p:nvSpPr>
          <p:cNvPr id="9" name="TextBox 8"/>
          <p:cNvSpPr txBox="1"/>
          <p:nvPr/>
        </p:nvSpPr>
        <p:spPr>
          <a:xfrm>
            <a:off x="4300566" y="4101831"/>
            <a:ext cx="3077590" cy="369332"/>
          </a:xfrm>
          <a:prstGeom prst="rect">
            <a:avLst/>
          </a:prstGeom>
          <a:noFill/>
        </p:spPr>
        <p:txBody>
          <a:bodyPr wrap="square" rtlCol="0">
            <a:spAutoFit/>
          </a:bodyPr>
          <a:lstStyle/>
          <a:p>
            <a:r>
              <a:rPr lang="en-GB" dirty="0" smtClean="0">
                <a:solidFill>
                  <a:srgbClr val="000000"/>
                </a:solidFill>
              </a:rPr>
              <a:t>Bandwidth (BW) = </a:t>
            </a:r>
            <a:r>
              <a:rPr lang="en-GB" dirty="0" err="1" smtClean="0">
                <a:solidFill>
                  <a:srgbClr val="000000"/>
                </a:solidFill>
              </a:rPr>
              <a:t>f</a:t>
            </a:r>
            <a:r>
              <a:rPr lang="en-GB" baseline="-25000" dirty="0" err="1" smtClean="0">
                <a:solidFill>
                  <a:srgbClr val="000000"/>
                </a:solidFill>
              </a:rPr>
              <a:t>U</a:t>
            </a:r>
            <a:r>
              <a:rPr lang="en-GB" dirty="0" smtClean="0">
                <a:solidFill>
                  <a:srgbClr val="000000"/>
                </a:solidFill>
              </a:rPr>
              <a:t> -</a:t>
            </a:r>
            <a:r>
              <a:rPr lang="en-GB" dirty="0" err="1" smtClean="0">
                <a:solidFill>
                  <a:srgbClr val="000000"/>
                </a:solidFill>
              </a:rPr>
              <a:t>f</a:t>
            </a:r>
            <a:r>
              <a:rPr lang="en-GB" baseline="-25000" dirty="0" err="1" smtClean="0">
                <a:solidFill>
                  <a:srgbClr val="000000"/>
                </a:solidFill>
              </a:rPr>
              <a:t>L</a:t>
            </a:r>
            <a:endParaRPr lang="en-GB" baseline="-25000" dirty="0">
              <a:solidFill>
                <a:srgbClr val="000000"/>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a:defRPr/>
            </a:pPr>
            <a:r>
              <a:rPr lang="en-US" smtClean="0"/>
              <a:t>Passive &amp; Active Filters 2016-17</a:t>
            </a:r>
            <a:endParaRPr lang="en-US"/>
          </a:p>
        </p:txBody>
      </p:sp>
      <p:sp>
        <p:nvSpPr>
          <p:cNvPr id="3" name="Slide Number Placeholder 2"/>
          <p:cNvSpPr>
            <a:spLocks noGrp="1"/>
          </p:cNvSpPr>
          <p:nvPr>
            <p:ph type="sldNum" sz="quarter" idx="12"/>
          </p:nvPr>
        </p:nvSpPr>
        <p:spPr/>
        <p:txBody>
          <a:bodyPr/>
          <a:lstStyle/>
          <a:p>
            <a:pPr>
              <a:defRPr/>
            </a:pPr>
            <a:fld id="{8376DED5-4696-4080-AC78-A1D036109490}" type="slidenum">
              <a:rPr lang="en-US" smtClean="0"/>
              <a:pPr>
                <a:defRPr/>
              </a:pPr>
              <a:t>19</a:t>
            </a:fld>
            <a:endParaRPr lang="en-US"/>
          </a:p>
        </p:txBody>
      </p:sp>
      <p:graphicFrame>
        <p:nvGraphicFramePr>
          <p:cNvPr id="5" name="Table 4"/>
          <p:cNvGraphicFramePr>
            <a:graphicFrameLocks noGrp="1"/>
          </p:cNvGraphicFramePr>
          <p:nvPr/>
        </p:nvGraphicFramePr>
        <p:xfrm>
          <a:off x="4988323" y="3514057"/>
          <a:ext cx="1688307" cy="210312"/>
        </p:xfrm>
        <a:graphic>
          <a:graphicData uri="http://schemas.openxmlformats.org/drawingml/2006/table">
            <a:tbl>
              <a:tblPr/>
              <a:tblGrid>
                <a:gridCol w="1688307"/>
              </a:tblGrid>
              <a:tr h="209302">
                <a:tc>
                  <a:txBody>
                    <a:bodyPr/>
                    <a:lstStyle/>
                    <a:p>
                      <a:pPr>
                        <a:lnSpc>
                          <a:spcPct val="115000"/>
                        </a:lnSpc>
                        <a:spcAft>
                          <a:spcPts val="0"/>
                        </a:spcAft>
                      </a:pPr>
                      <a:endParaRPr lang="en-US" sz="1200">
                        <a:latin typeface="Times New Roman"/>
                        <a:ea typeface="Times New Roman"/>
                        <a:cs typeface="Times New Roman"/>
                      </a:endParaRPr>
                    </a:p>
                  </a:txBody>
                  <a:tcPr marL="0" marR="0" marT="0" marB="0" anchor="ctr">
                    <a:lnL>
                      <a:noFill/>
                    </a:lnL>
                    <a:lnR>
                      <a:noFill/>
                    </a:lnR>
                    <a:lnT>
                      <a:noFill/>
                    </a:lnT>
                    <a:lnB>
                      <a:noFill/>
                    </a:lnB>
                    <a:solidFill>
                      <a:srgbClr val="FAFAFA"/>
                    </a:solidFill>
                  </a:tcPr>
                </a:tc>
              </a:tr>
            </a:tbl>
          </a:graphicData>
        </a:graphic>
      </p:graphicFrame>
      <p:graphicFrame>
        <p:nvGraphicFramePr>
          <p:cNvPr id="6" name="Table 5"/>
          <p:cNvGraphicFramePr>
            <a:graphicFrameLocks noGrp="1"/>
          </p:cNvGraphicFramePr>
          <p:nvPr/>
        </p:nvGraphicFramePr>
        <p:xfrm>
          <a:off x="3862785" y="3514056"/>
          <a:ext cx="2883724" cy="1294050"/>
        </p:xfrm>
        <a:graphic>
          <a:graphicData uri="http://schemas.openxmlformats.org/drawingml/2006/table">
            <a:tbl>
              <a:tblPr/>
              <a:tblGrid>
                <a:gridCol w="2883724"/>
              </a:tblGrid>
              <a:tr h="1294050">
                <a:tc>
                  <a:txBody>
                    <a:bodyPr/>
                    <a:lstStyle/>
                    <a:p>
                      <a:pPr>
                        <a:lnSpc>
                          <a:spcPct val="115000"/>
                        </a:lnSpc>
                        <a:spcAft>
                          <a:spcPts val="0"/>
                        </a:spcAft>
                      </a:pPr>
                      <a:endParaRPr lang="en-US" sz="1200" dirty="0">
                        <a:latin typeface="Times New Roman"/>
                        <a:ea typeface="Times New Roman"/>
                        <a:cs typeface="Times New Roman"/>
                      </a:endParaRPr>
                    </a:p>
                  </a:txBody>
                  <a:tcPr marL="0" marR="0" marT="0" marB="0" anchor="ctr">
                    <a:lnL>
                      <a:noFill/>
                    </a:lnL>
                    <a:lnR>
                      <a:noFill/>
                    </a:lnR>
                    <a:lnT>
                      <a:noFill/>
                    </a:lnT>
                    <a:lnB>
                      <a:noFill/>
                    </a:lnB>
                    <a:solidFill>
                      <a:srgbClr val="FAFAFA"/>
                    </a:solidFill>
                  </a:tcPr>
                </a:tc>
              </a:tr>
            </a:tbl>
          </a:graphicData>
        </a:graphic>
      </p:graphicFrame>
      <p:pic>
        <p:nvPicPr>
          <p:cNvPr id="22530" name="Picture 6" descr="Resonant Frequency"/>
          <p:cNvPicPr>
            <a:picLocks noChangeAspect="1" noChangeArrowheads="1"/>
          </p:cNvPicPr>
          <p:nvPr/>
        </p:nvPicPr>
        <p:blipFill>
          <a:blip r:embed="rId3" cstate="print"/>
          <a:srcRect/>
          <a:stretch>
            <a:fillRect/>
          </a:stretch>
        </p:blipFill>
        <p:spPr bwMode="auto">
          <a:xfrm>
            <a:off x="3" y="0"/>
            <a:ext cx="1500718" cy="379170"/>
          </a:xfrm>
          <a:prstGeom prst="rect">
            <a:avLst/>
          </a:prstGeom>
          <a:noFill/>
        </p:spPr>
      </p:pic>
      <p:sp>
        <p:nvSpPr>
          <p:cNvPr id="22531" name="Rectangle 3"/>
          <p:cNvSpPr>
            <a:spLocks noChangeArrowheads="1"/>
          </p:cNvSpPr>
          <p:nvPr/>
        </p:nvSpPr>
        <p:spPr bwMode="auto">
          <a:xfrm>
            <a:off x="990599" y="455606"/>
            <a:ext cx="9620251" cy="34163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outerShdw blurRad="38100" dist="38100" dir="2700000" algn="tl">
                    <a:srgbClr val="000000">
                      <a:alpha val="43137"/>
                    </a:srgbClr>
                  </a:outerShdw>
                </a:effectLst>
                <a:latin typeface="Calibri" pitchFamily="34" charset="0"/>
                <a:ea typeface="Times New Roman" pitchFamily="18" charset="0"/>
                <a:cs typeface="Times New Roman" pitchFamily="18" charset="0"/>
              </a:rPr>
              <a:t>Resonant Frequency</a:t>
            </a:r>
            <a:endParaRPr kumimoji="0" lang="en-US" sz="2400" b="1" i="0" u="none" strike="noStrike" cap="none" normalizeH="0" baseline="0" dirty="0" smtClean="0">
              <a:ln>
                <a:noFill/>
              </a:ln>
              <a:solidFill>
                <a:schemeClr val="tx1"/>
              </a:solidFill>
              <a:effectLst>
                <a:outerShdw blurRad="38100" dist="38100" dir="2700000" algn="tl">
                  <a:srgbClr val="000000">
                    <a:alpha val="43137"/>
                  </a:srgbClr>
                </a:outerShdw>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outerShdw blurRad="38100" dist="38100" dir="2700000" algn="tl">
                    <a:srgbClr val="000000">
                      <a:alpha val="43137"/>
                    </a:srgbClr>
                  </a:outerShdw>
                </a:effectLst>
                <a:latin typeface="Calibri" pitchFamily="34" charset="0"/>
                <a:ea typeface="Times New Roman" pitchFamily="18" charset="0"/>
                <a:cs typeface="Times New Roman" pitchFamily="18" charset="0"/>
              </a:rPr>
              <a:t>The actual shape of the frequency response curve for any passive or active band pass filter will depend upon the characteristics of the filter circuit .</a:t>
            </a:r>
            <a:r>
              <a:rPr kumimoji="0" lang="en-US" sz="2400" b="1" i="0" u="none" strike="sngStrike" cap="none" normalizeH="0" baseline="0" dirty="0" smtClean="0">
                <a:ln>
                  <a:noFill/>
                </a:ln>
                <a:solidFill>
                  <a:schemeClr val="tx1"/>
                </a:solidFill>
                <a:effectLst>
                  <a:outerShdw blurRad="38100" dist="38100" dir="2700000" algn="tl">
                    <a:srgbClr val="000000">
                      <a:alpha val="43137"/>
                    </a:srgbClr>
                  </a:outerShdw>
                </a:effectLst>
                <a:latin typeface="Calibri" pitchFamily="34" charset="0"/>
                <a:ea typeface="Times New Roman" pitchFamily="18" charset="0"/>
                <a:cs typeface="Times New Roman" pitchFamily="18" charset="0"/>
              </a:rPr>
              <a:t>with the curve above being defined as an "ideal" band pass response</a:t>
            </a:r>
            <a:r>
              <a:rPr kumimoji="0" lang="en-US" sz="2400" b="1" i="0" u="none" strike="noStrike" cap="none" normalizeH="0" baseline="0" dirty="0" smtClean="0">
                <a:ln>
                  <a:noFill/>
                </a:ln>
                <a:solidFill>
                  <a:schemeClr val="tx1"/>
                </a:solidFill>
                <a:effectLst>
                  <a:outerShdw blurRad="38100" dist="38100" dir="2700000" algn="tl">
                    <a:srgbClr val="000000">
                      <a:alpha val="43137"/>
                    </a:srgbClr>
                  </a:outerShdw>
                </a:effectLst>
                <a:latin typeface="Calibri" pitchFamily="34" charset="0"/>
                <a:ea typeface="Times New Roman" pitchFamily="18" charset="0"/>
                <a:cs typeface="Times New Roman" pitchFamily="18" charset="0"/>
              </a:rPr>
              <a:t>.  The </a:t>
            </a:r>
            <a:r>
              <a:rPr kumimoji="0" lang="en-US" sz="2400" b="1" i="0" u="none" strike="noStrike" cap="none" normalizeH="0" baseline="0" dirty="0" smtClean="0">
                <a:ln>
                  <a:noFill/>
                </a:ln>
                <a:solidFill>
                  <a:srgbClr val="FFFF00"/>
                </a:solidFill>
                <a:effectLst>
                  <a:outerShdw blurRad="38100" dist="38100" dir="2700000" algn="tl">
                    <a:srgbClr val="000000">
                      <a:alpha val="43137"/>
                    </a:srgbClr>
                  </a:outerShdw>
                </a:effectLst>
                <a:latin typeface="Calibri" pitchFamily="34" charset="0"/>
                <a:ea typeface="Times New Roman" pitchFamily="18" charset="0"/>
                <a:cs typeface="Times New Roman" pitchFamily="18" charset="0"/>
              </a:rPr>
              <a:t>Resonant Frequency(</a:t>
            </a:r>
            <a:r>
              <a:rPr kumimoji="0" lang="en-US" sz="2400" b="1" i="0" u="none" strike="noStrike" cap="none" normalizeH="0" baseline="0" dirty="0" err="1" smtClean="0">
                <a:ln>
                  <a:noFill/>
                </a:ln>
                <a:solidFill>
                  <a:srgbClr val="FFFF00"/>
                </a:solidFill>
                <a:effectLst>
                  <a:outerShdw blurRad="38100" dist="38100" dir="2700000" algn="tl">
                    <a:srgbClr val="000000">
                      <a:alpha val="43137"/>
                    </a:srgbClr>
                  </a:outerShdw>
                </a:effectLst>
                <a:latin typeface="Calibri" pitchFamily="34" charset="0"/>
                <a:ea typeface="Times New Roman" pitchFamily="18" charset="0"/>
                <a:cs typeface="Times New Roman" pitchFamily="18" charset="0"/>
              </a:rPr>
              <a:t>ƒr</a:t>
            </a:r>
            <a:r>
              <a:rPr kumimoji="0" lang="en-US" sz="2400" b="1" i="0" u="none" strike="noStrike" cap="none" normalizeH="0" baseline="0" dirty="0" smtClean="0">
                <a:ln>
                  <a:noFill/>
                </a:ln>
                <a:solidFill>
                  <a:schemeClr val="tx1"/>
                </a:solidFill>
                <a:effectLst>
                  <a:outerShdw blurRad="38100" dist="38100" dir="2700000" algn="tl">
                    <a:srgbClr val="000000">
                      <a:alpha val="43137"/>
                    </a:srgbClr>
                  </a:outerShdw>
                </a:effectLst>
                <a:latin typeface="Calibri" pitchFamily="34" charset="0"/>
                <a:ea typeface="Times New Roman" pitchFamily="18" charset="0"/>
                <a:cs typeface="Times New Roman" pitchFamily="18" charset="0"/>
              </a:rPr>
              <a:t>) or  </a:t>
            </a:r>
            <a:r>
              <a:rPr kumimoji="0" lang="en-US" sz="2400" b="1" i="0" u="none" strike="noStrike" cap="none" normalizeH="0" baseline="0" dirty="0" smtClean="0">
                <a:ln>
                  <a:noFill/>
                </a:ln>
                <a:solidFill>
                  <a:srgbClr val="FFFF00"/>
                </a:solidFill>
                <a:effectLst>
                  <a:outerShdw blurRad="38100" dist="38100" dir="2700000" algn="tl">
                    <a:srgbClr val="000000">
                      <a:alpha val="43137"/>
                    </a:srgbClr>
                  </a:outerShdw>
                </a:effectLst>
                <a:latin typeface="Calibri" pitchFamily="34" charset="0"/>
                <a:ea typeface="Times New Roman" pitchFamily="18" charset="0"/>
                <a:cs typeface="Times New Roman" pitchFamily="18" charset="0"/>
              </a:rPr>
              <a:t>"centre frequency", </a:t>
            </a:r>
            <a:r>
              <a:rPr kumimoji="0" lang="en-US" sz="2400" b="1" i="0" u="none" strike="noStrike" cap="none" normalizeH="0" baseline="0" dirty="0" err="1" smtClean="0">
                <a:ln>
                  <a:noFill/>
                </a:ln>
                <a:solidFill>
                  <a:srgbClr val="FFFF00"/>
                </a:solidFill>
                <a:effectLst>
                  <a:outerShdw blurRad="38100" dist="38100" dir="2700000" algn="tl">
                    <a:srgbClr val="000000">
                      <a:alpha val="43137"/>
                    </a:srgbClr>
                  </a:outerShdw>
                </a:effectLst>
                <a:latin typeface="Calibri" pitchFamily="34" charset="0"/>
                <a:ea typeface="Times New Roman" pitchFamily="18" charset="0"/>
                <a:cs typeface="Times New Roman" pitchFamily="18" charset="0"/>
              </a:rPr>
              <a:t>ƒc</a:t>
            </a:r>
            <a:r>
              <a:rPr kumimoji="0" lang="en-US" sz="2400" b="1" i="0" u="none" strike="noStrike" cap="none" normalizeH="0" baseline="0" dirty="0" smtClean="0">
                <a:ln>
                  <a:noFill/>
                </a:ln>
                <a:solidFill>
                  <a:srgbClr val="FFFF00"/>
                </a:solidFill>
                <a:effectLst>
                  <a:outerShdw blurRad="38100" dist="38100" dir="2700000" algn="tl">
                    <a:srgbClr val="000000">
                      <a:alpha val="43137"/>
                    </a:srgbClr>
                  </a:outerShdw>
                </a:effectLst>
                <a:latin typeface="Calibri" pitchFamily="34" charset="0"/>
                <a:ea typeface="Times New Roman" pitchFamily="18" charset="0"/>
                <a:cs typeface="Times New Roman" pitchFamily="18" charset="0"/>
              </a:rPr>
              <a:t>.</a:t>
            </a:r>
            <a:r>
              <a:rPr kumimoji="0" lang="en-US" sz="2400" b="1" i="0" u="none" strike="noStrike" cap="none" normalizeH="0" baseline="0" dirty="0" smtClean="0">
                <a:ln>
                  <a:noFill/>
                </a:ln>
                <a:solidFill>
                  <a:schemeClr val="tx1"/>
                </a:solidFill>
                <a:effectLst>
                  <a:outerShdw blurRad="38100" dist="38100" dir="2700000" algn="tl">
                    <a:srgbClr val="000000">
                      <a:alpha val="43137"/>
                    </a:srgbClr>
                  </a:outerShdw>
                </a:effectLst>
                <a:latin typeface="Calibri" pitchFamily="34" charset="0"/>
                <a:ea typeface="Times New Roman" pitchFamily="18" charset="0"/>
                <a:cs typeface="Times New Roman" pitchFamily="18" charset="0"/>
              </a:rPr>
              <a:t> is generally calculated as being the geometric mean of the two -3dB frequencies between the upper and the lower cut-off points with the resonant frequency (point of oscillation) being given as:</a:t>
            </a:r>
            <a:endParaRPr kumimoji="0" lang="en-GB" sz="2400" b="1" i="0" u="none" strike="noStrike" cap="none" normalizeH="0" baseline="0" dirty="0" smtClean="0">
              <a:ln>
                <a:noFill/>
              </a:ln>
              <a:solidFill>
                <a:schemeClr val="tx1"/>
              </a:solidFill>
              <a:effectLst>
                <a:outerShdw blurRad="38100" dist="38100" dir="2700000" algn="tl">
                  <a:srgbClr val="000000">
                    <a:alpha val="43137"/>
                  </a:srgbClr>
                </a:outerShdw>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2400" b="1" i="0" u="none" strike="noStrike" cap="none" normalizeH="0" baseline="0" dirty="0" smtClean="0">
              <a:ln>
                <a:noFill/>
              </a:ln>
              <a:solidFill>
                <a:schemeClr val="tx1"/>
              </a:solidFill>
              <a:effectLst/>
              <a:latin typeface="Arial" pitchFamily="34" charset="0"/>
              <a:cs typeface="Arial" pitchFamily="34" charset="0"/>
            </a:endParaRPr>
          </a:p>
        </p:txBody>
      </p:sp>
      <p:sp>
        <p:nvSpPr>
          <p:cNvPr id="22532" name="Rectangle 4"/>
          <p:cNvSpPr>
            <a:spLocks noChangeArrowheads="1"/>
          </p:cNvSpPr>
          <p:nvPr/>
        </p:nvSpPr>
        <p:spPr bwMode="auto">
          <a:xfrm>
            <a:off x="1085851" y="4157208"/>
            <a:ext cx="9963150" cy="258532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2400" b="1" i="0" u="none" strike="noStrike" cap="none" normalizeH="0" baseline="0" dirty="0" smtClean="0">
                <a:ln>
                  <a:noFill/>
                </a:ln>
                <a:solidFill>
                  <a:schemeClr val="tx1"/>
                </a:solidFill>
                <a:effectLst>
                  <a:outerShdw blurRad="38100" dist="38100" dir="2700000" algn="tl">
                    <a:srgbClr val="000000">
                      <a:alpha val="43137"/>
                    </a:srgbClr>
                  </a:outerShdw>
                </a:effectLst>
                <a:latin typeface="Calibri" pitchFamily="34" charset="0"/>
                <a:ea typeface="Times New Roman" pitchFamily="18" charset="0"/>
                <a:cs typeface="Times New Roman" pitchFamily="18" charset="0"/>
              </a:rPr>
              <a:t>Where:</a:t>
            </a:r>
            <a:endParaRPr kumimoji="0" lang="en-US" sz="2400" b="1" i="0" u="none" strike="noStrike" cap="none" normalizeH="0" baseline="0" dirty="0" smtClean="0">
              <a:ln>
                <a:noFill/>
              </a:ln>
              <a:solidFill>
                <a:schemeClr val="tx1"/>
              </a:solidFill>
              <a:effectLst>
                <a:outerShdw blurRad="38100" dist="38100" dir="2700000" algn="tl">
                  <a:srgbClr val="000000">
                    <a:alpha val="43137"/>
                  </a:srgbClr>
                </a:outerShdw>
              </a:effectLst>
              <a:latin typeface="Calibri" pitchFamily="34"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2400" b="1" i="0" u="none" strike="noStrike" cap="none" normalizeH="0" baseline="0" dirty="0" err="1" smtClean="0">
                <a:ln>
                  <a:noFill/>
                </a:ln>
                <a:solidFill>
                  <a:schemeClr val="tx1"/>
                </a:solidFill>
                <a:effectLst>
                  <a:outerShdw blurRad="38100" dist="38100" dir="2700000" algn="tl">
                    <a:srgbClr val="000000">
                      <a:alpha val="43137"/>
                    </a:srgbClr>
                  </a:outerShdw>
                </a:effectLst>
                <a:latin typeface="Calibri" pitchFamily="34" charset="0"/>
                <a:ea typeface="Times New Roman" pitchFamily="18" charset="0"/>
                <a:cs typeface="Times New Roman" pitchFamily="18" charset="0"/>
              </a:rPr>
              <a:t>ƒ</a:t>
            </a:r>
            <a:r>
              <a:rPr kumimoji="0" lang="en-US" sz="2400" b="1" i="0" u="none" strike="noStrike" cap="none" normalizeH="0" baseline="-30000" dirty="0" err="1" smtClean="0">
                <a:ln>
                  <a:noFill/>
                </a:ln>
                <a:solidFill>
                  <a:schemeClr val="tx1"/>
                </a:solidFill>
                <a:effectLst>
                  <a:outerShdw blurRad="38100" dist="38100" dir="2700000" algn="tl">
                    <a:srgbClr val="000000">
                      <a:alpha val="43137"/>
                    </a:srgbClr>
                  </a:outerShdw>
                </a:effectLst>
                <a:latin typeface="Calibri" pitchFamily="34" charset="0"/>
                <a:ea typeface="Times New Roman" pitchFamily="18" charset="0"/>
                <a:cs typeface="Times New Roman" pitchFamily="18" charset="0"/>
              </a:rPr>
              <a:t>r</a:t>
            </a:r>
            <a:r>
              <a:rPr kumimoji="0" lang="en-US" sz="2400" b="1" i="0" u="none" strike="noStrike" cap="none" normalizeH="0" baseline="0" dirty="0" smtClean="0">
                <a:ln>
                  <a:noFill/>
                </a:ln>
                <a:solidFill>
                  <a:schemeClr val="tx1"/>
                </a:solidFill>
                <a:effectLst>
                  <a:outerShdw blurRad="38100" dist="38100" dir="2700000" algn="tl">
                    <a:srgbClr val="000000">
                      <a:alpha val="43137"/>
                    </a:srgbClr>
                  </a:outerShdw>
                </a:effectLst>
                <a:latin typeface="Calibri" pitchFamily="34" charset="0"/>
                <a:ea typeface="Times New Roman" pitchFamily="18" charset="0"/>
                <a:cs typeface="Times New Roman" pitchFamily="18" charset="0"/>
              </a:rPr>
              <a:t> is the resonant or Centre Frequency</a:t>
            </a:r>
            <a:endParaRPr kumimoji="0" lang="en-US" sz="2400" b="1" i="0" u="none" strike="noStrike" cap="none" normalizeH="0" baseline="0" dirty="0" smtClean="0">
              <a:ln>
                <a:noFill/>
              </a:ln>
              <a:solidFill>
                <a:schemeClr val="tx1"/>
              </a:solidFill>
              <a:effectLst>
                <a:outerShdw blurRad="38100" dist="38100" dir="2700000" algn="tl">
                  <a:srgbClr val="000000">
                    <a:alpha val="43137"/>
                  </a:srgbClr>
                </a:outerShdw>
              </a:effectLst>
              <a:latin typeface="Calibri" pitchFamily="34"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2400" b="1" i="0" u="none" strike="noStrike" cap="none" normalizeH="0" baseline="0" dirty="0" err="1" smtClean="0">
                <a:ln>
                  <a:noFill/>
                </a:ln>
                <a:solidFill>
                  <a:schemeClr val="tx1"/>
                </a:solidFill>
                <a:effectLst>
                  <a:outerShdw blurRad="38100" dist="38100" dir="2700000" algn="tl">
                    <a:srgbClr val="000000">
                      <a:alpha val="43137"/>
                    </a:srgbClr>
                  </a:outerShdw>
                </a:effectLst>
                <a:latin typeface="Calibri" pitchFamily="34" charset="0"/>
                <a:ea typeface="Times New Roman" pitchFamily="18" charset="0"/>
                <a:cs typeface="Times New Roman" pitchFamily="18" charset="0"/>
              </a:rPr>
              <a:t>ƒ</a:t>
            </a:r>
            <a:r>
              <a:rPr kumimoji="0" lang="en-US" sz="2400" b="1" i="0" u="none" strike="noStrike" cap="none" normalizeH="0" baseline="-30000" dirty="0" err="1" smtClean="0">
                <a:ln>
                  <a:noFill/>
                </a:ln>
                <a:solidFill>
                  <a:schemeClr val="tx1"/>
                </a:solidFill>
                <a:effectLst>
                  <a:outerShdw blurRad="38100" dist="38100" dir="2700000" algn="tl">
                    <a:srgbClr val="000000">
                      <a:alpha val="43137"/>
                    </a:srgbClr>
                  </a:outerShdw>
                </a:effectLst>
                <a:latin typeface="Calibri" pitchFamily="34" charset="0"/>
                <a:ea typeface="Times New Roman" pitchFamily="18" charset="0"/>
                <a:cs typeface="Times New Roman" pitchFamily="18" charset="0"/>
              </a:rPr>
              <a:t>L</a:t>
            </a:r>
            <a:r>
              <a:rPr kumimoji="0" lang="en-US" sz="2400" b="1" i="0" u="none" strike="noStrike" cap="none" normalizeH="0" baseline="0" dirty="0" smtClean="0">
                <a:ln>
                  <a:noFill/>
                </a:ln>
                <a:solidFill>
                  <a:schemeClr val="tx1"/>
                </a:solidFill>
                <a:effectLst>
                  <a:outerShdw blurRad="38100" dist="38100" dir="2700000" algn="tl">
                    <a:srgbClr val="000000">
                      <a:alpha val="43137"/>
                    </a:srgbClr>
                  </a:outerShdw>
                </a:effectLst>
                <a:latin typeface="Calibri" pitchFamily="34" charset="0"/>
                <a:ea typeface="Times New Roman" pitchFamily="18" charset="0"/>
                <a:cs typeface="Times New Roman" pitchFamily="18" charset="0"/>
              </a:rPr>
              <a:t> is the lower -3dB cut-off frequency point</a:t>
            </a:r>
            <a:endParaRPr kumimoji="0" lang="en-US" sz="2400" b="1" i="0" u="none" strike="noStrike" cap="none" normalizeH="0" baseline="0" dirty="0" smtClean="0">
              <a:ln>
                <a:noFill/>
              </a:ln>
              <a:solidFill>
                <a:schemeClr val="tx1"/>
              </a:solidFill>
              <a:effectLst>
                <a:outerShdw blurRad="38100" dist="38100" dir="2700000" algn="tl">
                  <a:srgbClr val="000000">
                    <a:alpha val="43137"/>
                  </a:srgbClr>
                </a:outerShdw>
              </a:effectLst>
              <a:latin typeface="Calibri" pitchFamily="34"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2400" b="1" i="0" u="none" strike="noStrike" cap="none" normalizeH="0" baseline="0" dirty="0" smtClean="0">
                <a:ln>
                  <a:noFill/>
                </a:ln>
                <a:solidFill>
                  <a:schemeClr val="tx1"/>
                </a:solidFill>
                <a:effectLst>
                  <a:outerShdw blurRad="38100" dist="38100" dir="2700000" algn="tl">
                    <a:srgbClr val="000000">
                      <a:alpha val="43137"/>
                    </a:srgbClr>
                  </a:outerShdw>
                </a:effectLst>
                <a:latin typeface="Calibri" pitchFamily="34" charset="0"/>
                <a:ea typeface="Times New Roman" pitchFamily="18" charset="0"/>
                <a:cs typeface="Times New Roman" pitchFamily="18" charset="0"/>
              </a:rPr>
              <a:t> </a:t>
            </a:r>
            <a:r>
              <a:rPr kumimoji="0" lang="en-US" sz="2400" b="1" i="0" u="none" strike="noStrike" cap="none" normalizeH="0" baseline="0" dirty="0" err="1" smtClean="0">
                <a:ln>
                  <a:noFill/>
                </a:ln>
                <a:solidFill>
                  <a:schemeClr val="tx1"/>
                </a:solidFill>
                <a:effectLst>
                  <a:outerShdw blurRad="38100" dist="38100" dir="2700000" algn="tl">
                    <a:srgbClr val="000000">
                      <a:alpha val="43137"/>
                    </a:srgbClr>
                  </a:outerShdw>
                </a:effectLst>
                <a:latin typeface="Calibri" pitchFamily="34" charset="0"/>
                <a:ea typeface="Times New Roman" pitchFamily="18" charset="0"/>
                <a:cs typeface="Times New Roman" pitchFamily="18" charset="0"/>
              </a:rPr>
              <a:t>f</a:t>
            </a:r>
            <a:r>
              <a:rPr kumimoji="0" lang="en-US" sz="2400" b="1" i="0" u="none" strike="noStrike" cap="none" normalizeH="0" baseline="-25000" dirty="0" err="1" smtClean="0">
                <a:ln>
                  <a:noFill/>
                </a:ln>
                <a:solidFill>
                  <a:schemeClr val="tx1"/>
                </a:solidFill>
                <a:effectLst>
                  <a:outerShdw blurRad="38100" dist="38100" dir="2700000" algn="tl">
                    <a:srgbClr val="000000">
                      <a:alpha val="43137"/>
                    </a:srgbClr>
                  </a:outerShdw>
                </a:effectLst>
                <a:latin typeface="Calibri" pitchFamily="34" charset="0"/>
                <a:ea typeface="Times New Roman" pitchFamily="18" charset="0"/>
                <a:cs typeface="Times New Roman" pitchFamily="18" charset="0"/>
              </a:rPr>
              <a:t>U</a:t>
            </a:r>
            <a:r>
              <a:rPr kumimoji="0" lang="en-US" sz="2400" b="1" i="0" u="none" strike="noStrike" cap="none" normalizeH="0" baseline="0" dirty="0" smtClean="0">
                <a:ln>
                  <a:noFill/>
                </a:ln>
                <a:solidFill>
                  <a:schemeClr val="tx1"/>
                </a:solidFill>
                <a:effectLst>
                  <a:outerShdw blurRad="38100" dist="38100" dir="2700000" algn="tl">
                    <a:srgbClr val="000000">
                      <a:alpha val="43137"/>
                    </a:srgbClr>
                  </a:outerShdw>
                </a:effectLst>
                <a:latin typeface="Calibri" pitchFamily="34" charset="0"/>
                <a:ea typeface="Times New Roman" pitchFamily="18" charset="0"/>
                <a:cs typeface="Times New Roman" pitchFamily="18" charset="0"/>
              </a:rPr>
              <a:t> is the upper -3db cut-off frequency point</a:t>
            </a:r>
            <a:endParaRPr kumimoji="0" lang="en-GB" sz="2400" b="1" i="0" u="none" strike="noStrike" cap="none" normalizeH="0" baseline="0" dirty="0" smtClean="0">
              <a:ln>
                <a:noFill/>
              </a:ln>
              <a:solidFill>
                <a:schemeClr val="tx1"/>
              </a:solidFill>
              <a:effectLst>
                <a:outerShdw blurRad="38100" dist="38100" dir="2700000" algn="tl">
                  <a:srgbClr val="000000">
                    <a:alpha val="43137"/>
                  </a:srgbClr>
                </a:outerShdw>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15" name="Object 14"/>
          <p:cNvGraphicFramePr>
            <a:graphicFrameLocks noChangeAspect="1"/>
          </p:cNvGraphicFramePr>
          <p:nvPr/>
        </p:nvGraphicFramePr>
        <p:xfrm>
          <a:off x="4076700" y="3689350"/>
          <a:ext cx="2146300" cy="711200"/>
        </p:xfrm>
        <a:graphic>
          <a:graphicData uri="http://schemas.openxmlformats.org/presentationml/2006/ole">
            <mc:AlternateContent xmlns:mc="http://schemas.openxmlformats.org/markup-compatibility/2006">
              <mc:Choice xmlns:v="urn:schemas-microsoft-com:vml" Requires="v">
                <p:oleObj spid="_x0000_s22546" name="Equation" r:id="rId4" imgW="812520" imgH="266400" progId="Equation.3">
                  <p:embed/>
                </p:oleObj>
              </mc:Choice>
              <mc:Fallback>
                <p:oleObj name="Equation" r:id="rId4" imgW="812520" imgH="266400" progId="Equation.3">
                  <p:embed/>
                  <p:pic>
                    <p:nvPicPr>
                      <p:cNvPr id="0"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76700" y="3689350"/>
                        <a:ext cx="2146300" cy="711200"/>
                      </a:xfrm>
                      <a:prstGeom prst="rect">
                        <a:avLst/>
                      </a:prstGeom>
                      <a:solidFill>
                        <a:srgbClr val="FFFF99"/>
                      </a:solidFill>
                    </p:spPr>
                  </p:pic>
                </p:oleObj>
              </mc:Fallback>
            </mc:AlternateContent>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Rectangle 10"/>
          <p:cNvSpPr/>
          <p:nvPr/>
        </p:nvSpPr>
        <p:spPr bwMode="auto">
          <a:xfrm>
            <a:off x="2540022" y="2797940"/>
            <a:ext cx="2862562" cy="679111"/>
          </a:xfrm>
          <a:prstGeom prst="rect">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Arial" charset="0"/>
            </a:endParaRPr>
          </a:p>
        </p:txBody>
      </p:sp>
      <p:sp>
        <p:nvSpPr>
          <p:cNvPr id="10" name="Rectangle 9"/>
          <p:cNvSpPr/>
          <p:nvPr/>
        </p:nvSpPr>
        <p:spPr bwMode="auto">
          <a:xfrm>
            <a:off x="2553463" y="1847182"/>
            <a:ext cx="2298114" cy="638364"/>
          </a:xfrm>
          <a:prstGeom prst="rect">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Arial" charset="0"/>
            </a:endParaRPr>
          </a:p>
        </p:txBody>
      </p:sp>
      <p:sp>
        <p:nvSpPr>
          <p:cNvPr id="2" name="Footer Placeholder 1"/>
          <p:cNvSpPr>
            <a:spLocks noGrp="1"/>
          </p:cNvSpPr>
          <p:nvPr>
            <p:ph type="ftr" sz="quarter" idx="11"/>
          </p:nvPr>
        </p:nvSpPr>
        <p:spPr/>
        <p:txBody>
          <a:bodyPr/>
          <a:lstStyle/>
          <a:p>
            <a:pPr>
              <a:defRPr/>
            </a:pPr>
            <a:r>
              <a:rPr lang="en-US" smtClean="0"/>
              <a:t>Passive &amp; Active Filters 2016-17</a:t>
            </a:r>
            <a:endParaRPr lang="en-US"/>
          </a:p>
        </p:txBody>
      </p:sp>
      <p:sp>
        <p:nvSpPr>
          <p:cNvPr id="3" name="Slide Number Placeholder 2"/>
          <p:cNvSpPr>
            <a:spLocks noGrp="1"/>
          </p:cNvSpPr>
          <p:nvPr>
            <p:ph type="sldNum" sz="quarter" idx="12"/>
          </p:nvPr>
        </p:nvSpPr>
        <p:spPr/>
        <p:txBody>
          <a:bodyPr/>
          <a:lstStyle/>
          <a:p>
            <a:pPr>
              <a:defRPr/>
            </a:pPr>
            <a:fld id="{8376DED5-4696-4080-AC78-A1D036109490}" type="slidenum">
              <a:rPr lang="en-US" smtClean="0"/>
              <a:pPr>
                <a:defRPr/>
              </a:pPr>
              <a:t>20</a:t>
            </a:fld>
            <a:endParaRPr lang="en-US"/>
          </a:p>
        </p:txBody>
      </p:sp>
      <p:sp>
        <p:nvSpPr>
          <p:cNvPr id="5" name="TextBox 4"/>
          <p:cNvSpPr txBox="1"/>
          <p:nvPr/>
        </p:nvSpPr>
        <p:spPr>
          <a:xfrm>
            <a:off x="1196097" y="801351"/>
            <a:ext cx="9098377" cy="4616648"/>
          </a:xfrm>
          <a:prstGeom prst="rect">
            <a:avLst/>
          </a:prstGeom>
          <a:noFill/>
        </p:spPr>
        <p:txBody>
          <a:bodyPr wrap="square" rtlCol="0">
            <a:spAutoFit/>
          </a:bodyPr>
          <a:lstStyle/>
          <a:p>
            <a:r>
              <a:rPr lang="en-GB" sz="2400" b="1" dirty="0" smtClean="0">
                <a:effectLst>
                  <a:outerShdw blurRad="38100" dist="38100" dir="2700000" algn="tl">
                    <a:srgbClr val="000000">
                      <a:alpha val="43137"/>
                    </a:srgbClr>
                  </a:outerShdw>
                </a:effectLst>
              </a:rPr>
              <a:t>Suppose we want a bandpass filter with an upper cut-off frequency of 600 Hz  and a lower cut-off frequency of 400Hz.</a:t>
            </a:r>
          </a:p>
          <a:p>
            <a:endParaRPr lang="en-GB" sz="2400" dirty="0" smtClean="0"/>
          </a:p>
          <a:p>
            <a:r>
              <a:rPr lang="en-GB" sz="2400" b="1" dirty="0" smtClean="0">
                <a:effectLst>
                  <a:outerShdw blurRad="38100" dist="38100" dir="2700000" algn="tl">
                    <a:srgbClr val="000000">
                      <a:alpha val="43137"/>
                    </a:srgbClr>
                  </a:outerShdw>
                </a:effectLst>
              </a:rPr>
              <a:t>Since</a:t>
            </a:r>
          </a:p>
          <a:p>
            <a:endParaRPr lang="en-GB" sz="2400" dirty="0" smtClean="0"/>
          </a:p>
          <a:p>
            <a:endParaRPr lang="en-GB" sz="2400" dirty="0" smtClean="0"/>
          </a:p>
          <a:p>
            <a:r>
              <a:rPr lang="en-GB" sz="2400" dirty="0" smtClean="0"/>
              <a:t>Then                                               </a:t>
            </a:r>
            <a:r>
              <a:rPr lang="en-GB" sz="2400" u="sng" dirty="0" smtClean="0">
                <a:solidFill>
                  <a:srgbClr val="FFFF99"/>
                </a:solidFill>
              </a:rPr>
              <a:t>=  489.9Hz</a:t>
            </a:r>
          </a:p>
          <a:p>
            <a:endParaRPr lang="en-GB" dirty="0" smtClean="0"/>
          </a:p>
          <a:p>
            <a:endParaRPr lang="en-GB" dirty="0" smtClean="0"/>
          </a:p>
          <a:p>
            <a:endParaRPr lang="en-GB" dirty="0" smtClean="0"/>
          </a:p>
          <a:p>
            <a:r>
              <a:rPr lang="en-GB" dirty="0" smtClean="0"/>
              <a:t> </a:t>
            </a:r>
          </a:p>
          <a:p>
            <a:endParaRPr lang="en-GB" dirty="0" smtClean="0"/>
          </a:p>
          <a:p>
            <a:endParaRPr lang="en-GB" dirty="0" smtClean="0"/>
          </a:p>
          <a:p>
            <a:r>
              <a:rPr lang="en-GB" dirty="0" smtClean="0"/>
              <a:t> </a:t>
            </a:r>
            <a:endParaRPr lang="en-GB" dirty="0"/>
          </a:p>
        </p:txBody>
      </p:sp>
      <p:graphicFrame>
        <p:nvGraphicFramePr>
          <p:cNvPr id="48130" name="Object 2"/>
          <p:cNvGraphicFramePr>
            <a:graphicFrameLocks noChangeAspect="1"/>
          </p:cNvGraphicFramePr>
          <p:nvPr/>
        </p:nvGraphicFramePr>
        <p:xfrm>
          <a:off x="2625725" y="1801813"/>
          <a:ext cx="2144713" cy="709612"/>
        </p:xfrm>
        <a:graphic>
          <a:graphicData uri="http://schemas.openxmlformats.org/presentationml/2006/ole">
            <mc:AlternateContent xmlns:mc="http://schemas.openxmlformats.org/markup-compatibility/2006">
              <mc:Choice xmlns:v="urn:schemas-microsoft-com:vml" Requires="v">
                <p:oleObj spid="_x0000_s48150" name="Equation" r:id="rId4" imgW="812520" imgH="266400" progId="Equation.3">
                  <p:embed/>
                </p:oleObj>
              </mc:Choice>
              <mc:Fallback>
                <p:oleObj name="Equation" r:id="rId4" imgW="812520" imgH="266400" progId="Equation.3">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25725" y="1801813"/>
                        <a:ext cx="2144713" cy="709612"/>
                      </a:xfrm>
                      <a:prstGeom prst="rect">
                        <a:avLst/>
                      </a:prstGeom>
                      <a:solidFill>
                        <a:srgbClr val="FFFF99"/>
                      </a:solidFill>
                    </p:spPr>
                  </p:pic>
                </p:oleObj>
              </mc:Fallback>
            </mc:AlternateContent>
          </a:graphicData>
        </a:graphic>
      </p:graphicFrame>
      <p:graphicFrame>
        <p:nvGraphicFramePr>
          <p:cNvPr id="48131" name="Object 3"/>
          <p:cNvGraphicFramePr>
            <a:graphicFrameLocks noChangeAspect="1"/>
          </p:cNvGraphicFramePr>
          <p:nvPr/>
        </p:nvGraphicFramePr>
        <p:xfrm>
          <a:off x="2679700" y="2809875"/>
          <a:ext cx="2649538" cy="642938"/>
        </p:xfrm>
        <a:graphic>
          <a:graphicData uri="http://schemas.openxmlformats.org/presentationml/2006/ole">
            <mc:AlternateContent xmlns:mc="http://schemas.openxmlformats.org/markup-compatibility/2006">
              <mc:Choice xmlns:v="urn:schemas-microsoft-com:vml" Requires="v">
                <p:oleObj spid="_x0000_s48151" name="Equation" r:id="rId6" imgW="1002960" imgH="241200" progId="Equation.3">
                  <p:embed/>
                </p:oleObj>
              </mc:Choice>
              <mc:Fallback>
                <p:oleObj name="Equation" r:id="rId6" imgW="1002960" imgH="241200" progId="Equation.3">
                  <p:embed/>
                  <p:pic>
                    <p:nvPicPr>
                      <p:cNvPr id="0"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79700" y="2809875"/>
                        <a:ext cx="2649538" cy="642938"/>
                      </a:xfrm>
                      <a:prstGeom prst="rect">
                        <a:avLst/>
                      </a:prstGeom>
                      <a:solidFill>
                        <a:srgbClr val="FFFF99"/>
                      </a:solidFill>
                      <a:ln w="9525">
                        <a:solidFill>
                          <a:srgbClr val="FFFFFF"/>
                        </a:solidFill>
                        <a:miter lim="800000"/>
                        <a:headEnd/>
                        <a:tailEnd/>
                      </a:ln>
                    </p:spPr>
                  </p:pic>
                </p:oleObj>
              </mc:Fallback>
            </mc:AlternateContent>
          </a:graphicData>
        </a:graphic>
      </p:graphicFrame>
      <p:pic>
        <p:nvPicPr>
          <p:cNvPr id="9" name="Picture 8"/>
          <p:cNvPicPr/>
          <p:nvPr/>
        </p:nvPicPr>
        <p:blipFill>
          <a:blip r:embed="rId8" cstate="print"/>
          <a:srcRect/>
          <a:stretch>
            <a:fillRect/>
          </a:stretch>
        </p:blipFill>
        <p:spPr bwMode="auto">
          <a:xfrm>
            <a:off x="2548660" y="3942982"/>
            <a:ext cx="5116195" cy="250252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a:defRPr/>
            </a:pPr>
            <a:r>
              <a:rPr lang="en-US" smtClean="0"/>
              <a:t>Passive &amp; Active Filters 2016-17</a:t>
            </a:r>
            <a:endParaRPr lang="en-US"/>
          </a:p>
        </p:txBody>
      </p:sp>
      <p:sp>
        <p:nvSpPr>
          <p:cNvPr id="3" name="Slide Number Placeholder 2"/>
          <p:cNvSpPr>
            <a:spLocks noGrp="1"/>
          </p:cNvSpPr>
          <p:nvPr>
            <p:ph type="sldNum" sz="quarter" idx="12"/>
          </p:nvPr>
        </p:nvSpPr>
        <p:spPr/>
        <p:txBody>
          <a:bodyPr/>
          <a:lstStyle/>
          <a:p>
            <a:pPr>
              <a:defRPr/>
            </a:pPr>
            <a:fld id="{8376DED5-4696-4080-AC78-A1D036109490}" type="slidenum">
              <a:rPr lang="en-US" smtClean="0"/>
              <a:pPr>
                <a:defRPr/>
              </a:pPr>
              <a:t>21</a:t>
            </a:fld>
            <a:endParaRPr lang="en-US"/>
          </a:p>
        </p:txBody>
      </p:sp>
      <p:sp>
        <p:nvSpPr>
          <p:cNvPr id="49153" name="Rectangle 1"/>
          <p:cNvSpPr>
            <a:spLocks noChangeArrowheads="1"/>
          </p:cNvSpPr>
          <p:nvPr/>
        </p:nvSpPr>
        <p:spPr bwMode="auto">
          <a:xfrm>
            <a:off x="1181100" y="1120814"/>
            <a:ext cx="9677400"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700" b="1" i="0" u="none" strike="noStrike" cap="none" normalizeH="0" baseline="0" dirty="0" smtClean="0">
                <a:ln>
                  <a:noFill/>
                </a:ln>
                <a:solidFill>
                  <a:srgbClr val="FFFF00"/>
                </a:solidFill>
                <a:effectLst>
                  <a:outerShdw blurRad="38100" dist="38100" dir="2700000" algn="tl">
                    <a:srgbClr val="000000">
                      <a:alpha val="43137"/>
                    </a:srgbClr>
                  </a:outerShdw>
                </a:effectLst>
                <a:latin typeface="Calibri" pitchFamily="34" charset="0"/>
                <a:ea typeface="Times New Roman" pitchFamily="18" charset="0"/>
                <a:cs typeface="Times New Roman" pitchFamily="18" charset="0"/>
              </a:rPr>
              <a:t>The "Q" or Quality Factor</a:t>
            </a:r>
            <a:endParaRPr kumimoji="0" lang="en-US" sz="2700" b="1" i="0" u="none" strike="noStrike" cap="none" normalizeH="0" baseline="0" dirty="0" smtClean="0">
              <a:ln>
                <a:noFill/>
              </a:ln>
              <a:solidFill>
                <a:srgbClr val="FFFF00"/>
              </a:solidFill>
              <a:effectLst>
                <a:outerShdw blurRad="38100" dist="38100" dir="2700000" algn="tl">
                  <a:srgbClr val="000000">
                    <a:alpha val="43137"/>
                  </a:srgbClr>
                </a:outerShdw>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700" b="1" i="0" u="none" strike="noStrike" cap="none" normalizeH="0" baseline="0" dirty="0" smtClean="0">
                <a:ln>
                  <a:noFill/>
                </a:ln>
                <a:solidFill>
                  <a:schemeClr val="tx1"/>
                </a:solidFill>
                <a:effectLst>
                  <a:outerShdw blurRad="38100" dist="38100" dir="2700000" algn="tl">
                    <a:srgbClr val="000000">
                      <a:alpha val="43137"/>
                    </a:srgbClr>
                  </a:outerShdw>
                </a:effectLst>
                <a:latin typeface="Calibri" pitchFamily="34" charset="0"/>
                <a:ea typeface="Times New Roman" pitchFamily="18" charset="0"/>
                <a:cs typeface="Times New Roman" pitchFamily="18" charset="0"/>
              </a:rPr>
              <a:t>In a Bandpass Filter circuit, the overall width of the actual passband between the upper and lower -3dB corner points of the filter determines the Quality Factor or Q-point of the circuit.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700" b="1" i="0" u="none" strike="noStrike" cap="none" normalizeH="0" baseline="0" dirty="0" smtClean="0">
              <a:ln>
                <a:noFill/>
              </a:ln>
              <a:solidFill>
                <a:schemeClr val="tx1"/>
              </a:solidFill>
              <a:effectLst>
                <a:outerShdw blurRad="38100" dist="38100" dir="2700000" algn="tl">
                  <a:srgbClr val="000000">
                    <a:alpha val="43137"/>
                  </a:srgbClr>
                </a:outerShdw>
              </a:effectLst>
              <a:latin typeface="Calibri" pitchFamily="34" charset="0"/>
              <a:ea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700" b="1" i="0" u="none" strike="noStrike" cap="none" normalizeH="0" baseline="0" dirty="0" smtClean="0">
                <a:ln>
                  <a:noFill/>
                </a:ln>
                <a:solidFill>
                  <a:schemeClr val="tx1"/>
                </a:solidFill>
                <a:effectLst>
                  <a:outerShdw blurRad="38100" dist="38100" dir="2700000" algn="tl">
                    <a:srgbClr val="000000">
                      <a:alpha val="43137"/>
                    </a:srgbClr>
                  </a:outerShdw>
                </a:effectLst>
                <a:latin typeface="Calibri" pitchFamily="34" charset="0"/>
                <a:ea typeface="Times New Roman" pitchFamily="18" charset="0"/>
                <a:cs typeface="Times New Roman" pitchFamily="18" charset="0"/>
              </a:rPr>
              <a:t>This </a:t>
            </a:r>
            <a:r>
              <a:rPr kumimoji="0" lang="en-US" sz="2700" b="1" i="0" u="none" strike="noStrike" cap="none" normalizeH="0" baseline="0" dirty="0" smtClean="0">
                <a:ln>
                  <a:noFill/>
                </a:ln>
                <a:solidFill>
                  <a:srgbClr val="FFFF00"/>
                </a:solidFill>
                <a:effectLst>
                  <a:outerShdw blurRad="38100" dist="38100" dir="2700000" algn="tl">
                    <a:srgbClr val="000000">
                      <a:alpha val="43137"/>
                    </a:srgbClr>
                  </a:outerShdw>
                </a:effectLst>
                <a:latin typeface="Calibri" pitchFamily="34" charset="0"/>
                <a:ea typeface="Times New Roman" pitchFamily="18" charset="0"/>
                <a:cs typeface="Times New Roman" pitchFamily="18" charset="0"/>
              </a:rPr>
              <a:t>Q Factor </a:t>
            </a:r>
            <a:r>
              <a:rPr kumimoji="0" lang="en-US" sz="2700" b="1" i="0" u="none" strike="noStrike" cap="none" normalizeH="0" baseline="0" dirty="0" smtClean="0">
                <a:ln>
                  <a:noFill/>
                </a:ln>
                <a:solidFill>
                  <a:schemeClr val="tx1"/>
                </a:solidFill>
                <a:effectLst>
                  <a:outerShdw blurRad="38100" dist="38100" dir="2700000" algn="tl">
                    <a:srgbClr val="000000">
                      <a:alpha val="43137"/>
                    </a:srgbClr>
                  </a:outerShdw>
                </a:effectLst>
                <a:latin typeface="Calibri" pitchFamily="34" charset="0"/>
                <a:ea typeface="Times New Roman" pitchFamily="18" charset="0"/>
                <a:cs typeface="Times New Roman" pitchFamily="18" charset="0"/>
              </a:rPr>
              <a:t>is a measure of how </a:t>
            </a:r>
            <a:r>
              <a:rPr kumimoji="0" lang="en-US" sz="2700" b="1" i="0" u="none" strike="noStrike" cap="none" normalizeH="0" baseline="0" dirty="0" smtClean="0">
                <a:ln>
                  <a:noFill/>
                </a:ln>
                <a:solidFill>
                  <a:srgbClr val="FFFF00"/>
                </a:solidFill>
                <a:effectLst>
                  <a:outerShdw blurRad="38100" dist="38100" dir="2700000" algn="tl">
                    <a:srgbClr val="000000">
                      <a:alpha val="43137"/>
                    </a:srgbClr>
                  </a:outerShdw>
                </a:effectLst>
                <a:latin typeface="Calibri" pitchFamily="34" charset="0"/>
                <a:ea typeface="Times New Roman" pitchFamily="18" charset="0"/>
                <a:cs typeface="Times New Roman" pitchFamily="18" charset="0"/>
              </a:rPr>
              <a:t>"Selective" or "Un-selective"</a:t>
            </a:r>
            <a:r>
              <a:rPr kumimoji="0" lang="en-US" sz="2700" b="1" i="0" u="none" strike="noStrike" cap="none" normalizeH="0" baseline="0" dirty="0" smtClean="0">
                <a:ln>
                  <a:noFill/>
                </a:ln>
                <a:solidFill>
                  <a:schemeClr val="tx1"/>
                </a:solidFill>
                <a:effectLst>
                  <a:outerShdw blurRad="38100" dist="38100" dir="2700000" algn="tl">
                    <a:srgbClr val="000000">
                      <a:alpha val="43137"/>
                    </a:srgbClr>
                  </a:outerShdw>
                </a:effectLst>
                <a:latin typeface="Calibri" pitchFamily="34" charset="0"/>
                <a:ea typeface="Times New Roman" pitchFamily="18" charset="0"/>
                <a:cs typeface="Times New Roman" pitchFamily="18" charset="0"/>
              </a:rPr>
              <a:t> the band pass filter is towards a given spread of frequencies. The lower the value of the Q factor the wider is the bandwidth of the filter and consequently the higher the Q factor the narrower and more "selective" is the filter.</a:t>
            </a:r>
            <a:endParaRPr kumimoji="0" lang="en-US" sz="2700" b="1" i="0" u="none" strike="noStrike" cap="none" normalizeH="0" baseline="0" dirty="0" smtClean="0">
              <a:ln>
                <a:noFill/>
              </a:ln>
              <a:solidFill>
                <a:schemeClr val="tx1"/>
              </a:solidFill>
              <a:effectLst>
                <a:outerShdw blurRad="38100" dist="38100" dir="2700000" algn="tl">
                  <a:srgbClr val="000000">
                    <a:alpha val="43137"/>
                  </a:srgbClr>
                </a:outerShdw>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1" i="0" u="none" strike="noStrike" cap="none" normalizeH="0" baseline="0" dirty="0" smtClean="0">
              <a:ln>
                <a:noFill/>
              </a:ln>
              <a:solidFill>
                <a:schemeClr val="tx1"/>
              </a:solidFill>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a:defRPr/>
            </a:pPr>
            <a:r>
              <a:rPr lang="en-US" smtClean="0"/>
              <a:t>Passive &amp; Active Filters 2016-17</a:t>
            </a:r>
            <a:endParaRPr lang="en-US"/>
          </a:p>
        </p:txBody>
      </p:sp>
      <p:sp>
        <p:nvSpPr>
          <p:cNvPr id="3" name="Slide Number Placeholder 2"/>
          <p:cNvSpPr>
            <a:spLocks noGrp="1"/>
          </p:cNvSpPr>
          <p:nvPr>
            <p:ph type="sldNum" sz="quarter" idx="12"/>
          </p:nvPr>
        </p:nvSpPr>
        <p:spPr/>
        <p:txBody>
          <a:bodyPr/>
          <a:lstStyle/>
          <a:p>
            <a:pPr>
              <a:defRPr/>
            </a:pPr>
            <a:fld id="{8376DED5-4696-4080-AC78-A1D036109490}" type="slidenum">
              <a:rPr lang="en-US" smtClean="0"/>
              <a:pPr>
                <a:defRPr/>
              </a:pPr>
              <a:t>22</a:t>
            </a:fld>
            <a:endParaRPr lang="en-US"/>
          </a:p>
        </p:txBody>
      </p:sp>
      <p:sp>
        <p:nvSpPr>
          <p:cNvPr id="4" name="Rectangle 3"/>
          <p:cNvSpPr/>
          <p:nvPr/>
        </p:nvSpPr>
        <p:spPr>
          <a:xfrm>
            <a:off x="954889" y="603003"/>
            <a:ext cx="9648688" cy="3000821"/>
          </a:xfrm>
          <a:prstGeom prst="rect">
            <a:avLst/>
          </a:prstGeom>
        </p:spPr>
        <p:txBody>
          <a:bodyPr wrap="square">
            <a:spAutoFit/>
          </a:bodyPr>
          <a:lstStyle/>
          <a:p>
            <a:pPr lvl="0"/>
            <a:r>
              <a:rPr lang="en-US" sz="2700" b="1" dirty="0" smtClean="0">
                <a:effectLst>
                  <a:outerShdw blurRad="38100" dist="38100" dir="2700000" algn="tl">
                    <a:srgbClr val="000000">
                      <a:alpha val="43137"/>
                    </a:srgbClr>
                  </a:outerShdw>
                </a:effectLst>
                <a:latin typeface="Arial" pitchFamily="34" charset="0"/>
                <a:ea typeface="Times New Roman" pitchFamily="18" charset="0"/>
                <a:cs typeface="Arial" pitchFamily="34" charset="0"/>
              </a:rPr>
              <a:t>Then for our simple example above the quality factor "Q" of the band pass filter is given as:</a:t>
            </a:r>
          </a:p>
          <a:p>
            <a:pPr lvl="0"/>
            <a:endParaRPr lang="en-US" sz="2700" b="1" dirty="0" smtClean="0">
              <a:effectLst>
                <a:outerShdw blurRad="38100" dist="38100" dir="2700000" algn="tl">
                  <a:srgbClr val="000000">
                    <a:alpha val="43137"/>
                  </a:srgbClr>
                </a:outerShdw>
              </a:effectLst>
              <a:latin typeface="Arial" pitchFamily="34" charset="0"/>
              <a:ea typeface="Times New Roman" pitchFamily="18" charset="0"/>
              <a:cs typeface="Arial" pitchFamily="34" charset="0"/>
            </a:endParaRPr>
          </a:p>
          <a:p>
            <a:pPr lvl="0"/>
            <a:r>
              <a:rPr lang="en-US" sz="2700" b="1" dirty="0" smtClean="0">
                <a:effectLst>
                  <a:outerShdw blurRad="38100" dist="38100" dir="2700000" algn="tl">
                    <a:srgbClr val="000000">
                      <a:alpha val="43137"/>
                    </a:srgbClr>
                  </a:outerShdw>
                </a:effectLst>
                <a:latin typeface="Arial" pitchFamily="34" charset="0"/>
                <a:ea typeface="Times New Roman" pitchFamily="18" charset="0"/>
                <a:cs typeface="Arial" pitchFamily="34" charset="0"/>
              </a:rPr>
              <a:t>Q = Centre frequency / Bandwidth</a:t>
            </a:r>
          </a:p>
          <a:p>
            <a:pPr lvl="0"/>
            <a:endParaRPr lang="en-US" sz="2700" b="1" dirty="0" smtClean="0">
              <a:effectLst>
                <a:outerShdw blurRad="38100" dist="38100" dir="2700000" algn="tl">
                  <a:srgbClr val="000000">
                    <a:alpha val="43137"/>
                  </a:srgbClr>
                </a:outerShdw>
              </a:effectLst>
              <a:latin typeface="Arial" pitchFamily="34" charset="0"/>
              <a:ea typeface="Times New Roman" pitchFamily="18" charset="0"/>
              <a:cs typeface="Arial" pitchFamily="34" charset="0"/>
            </a:endParaRPr>
          </a:p>
          <a:p>
            <a:pPr lvl="0"/>
            <a:r>
              <a:rPr lang="en-US" sz="2700" b="1" dirty="0" smtClean="0">
                <a:effectLst>
                  <a:outerShdw blurRad="38100" dist="38100" dir="2700000" algn="tl">
                    <a:srgbClr val="000000">
                      <a:alpha val="43137"/>
                    </a:srgbClr>
                  </a:outerShdw>
                </a:effectLst>
                <a:latin typeface="Arial" pitchFamily="34" charset="0"/>
                <a:ea typeface="Times New Roman" pitchFamily="18" charset="0"/>
                <a:cs typeface="Arial" pitchFamily="34" charset="0"/>
              </a:rPr>
              <a:t>Hence Q = </a:t>
            </a:r>
            <a:r>
              <a:rPr lang="en-US" sz="2700" b="1" dirty="0" smtClean="0">
                <a:solidFill>
                  <a:srgbClr val="FFFF99"/>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489.9Hz / 200Hz = 2.45 </a:t>
            </a:r>
            <a:r>
              <a:rPr lang="en-US" sz="2700" b="1" dirty="0" smtClean="0">
                <a:effectLst>
                  <a:outerShdw blurRad="38100" dist="38100" dir="2700000" algn="tl">
                    <a:srgbClr val="000000">
                      <a:alpha val="43137"/>
                    </a:srgbClr>
                  </a:outerShdw>
                </a:effectLst>
                <a:latin typeface="Arial" pitchFamily="34" charset="0"/>
                <a:ea typeface="Times New Roman" pitchFamily="18" charset="0"/>
                <a:cs typeface="Arial" pitchFamily="34" charset="0"/>
              </a:rPr>
              <a:t>for the example given above.    Note that Q is a ratio and has no units.</a:t>
            </a:r>
          </a:p>
        </p:txBody>
      </p:sp>
      <p:pic>
        <p:nvPicPr>
          <p:cNvPr id="5" name="Picture 4"/>
          <p:cNvPicPr/>
          <p:nvPr/>
        </p:nvPicPr>
        <p:blipFill>
          <a:blip r:embed="rId2" cstate="print"/>
          <a:srcRect/>
          <a:stretch>
            <a:fillRect/>
          </a:stretch>
        </p:blipFill>
        <p:spPr bwMode="auto">
          <a:xfrm>
            <a:off x="3166865" y="4010892"/>
            <a:ext cx="5116195" cy="250252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000000"/>
          </a:solidFill>
        </p:spPr>
        <p:txBody>
          <a:bodyPr/>
          <a:lstStyle/>
          <a:p>
            <a:pPr>
              <a:defRPr/>
            </a:pPr>
            <a:r>
              <a:rPr lang="en-US" dirty="0" smtClean="0"/>
              <a:t>Simple Bandpass Filter Characteristic</a:t>
            </a:r>
            <a:endParaRPr lang="en-US" dirty="0"/>
          </a:p>
        </p:txBody>
      </p:sp>
      <p:sp>
        <p:nvSpPr>
          <p:cNvPr id="3" name="Footer Placeholder 2"/>
          <p:cNvSpPr>
            <a:spLocks noGrp="1"/>
          </p:cNvSpPr>
          <p:nvPr>
            <p:ph type="ftr" sz="quarter" idx="11"/>
          </p:nvPr>
        </p:nvSpPr>
        <p:spPr/>
        <p:txBody>
          <a:bodyPr/>
          <a:lstStyle/>
          <a:p>
            <a:pPr>
              <a:defRPr/>
            </a:pPr>
            <a:r>
              <a:rPr lang="en-US" smtClean="0"/>
              <a:t>Passive &amp; Active Filters 2016-17</a:t>
            </a:r>
            <a:endParaRPr lang="en-US"/>
          </a:p>
        </p:txBody>
      </p:sp>
      <p:sp>
        <p:nvSpPr>
          <p:cNvPr id="4" name="Slide Number Placeholder 3"/>
          <p:cNvSpPr>
            <a:spLocks noGrp="1"/>
          </p:cNvSpPr>
          <p:nvPr>
            <p:ph type="sldNum" sz="quarter" idx="12"/>
          </p:nvPr>
        </p:nvSpPr>
        <p:spPr/>
        <p:txBody>
          <a:bodyPr/>
          <a:lstStyle/>
          <a:p>
            <a:pPr>
              <a:defRPr/>
            </a:pPr>
            <a:fld id="{2D08308F-0D9B-4826-B902-8B8F6ACBF10D}" type="slidenum">
              <a:rPr lang="en-US" smtClean="0"/>
              <a:pPr>
                <a:defRPr/>
              </a:pPr>
              <a:t>23</a:t>
            </a:fld>
            <a:endParaRPr lang="en-US"/>
          </a:p>
        </p:txBody>
      </p:sp>
      <p:pic>
        <p:nvPicPr>
          <p:cNvPr id="63489" name="Picture 1"/>
          <p:cNvPicPr>
            <a:picLocks noChangeAspect="1" noChangeArrowheads="1"/>
          </p:cNvPicPr>
          <p:nvPr/>
        </p:nvPicPr>
        <p:blipFill>
          <a:blip r:embed="rId3" cstate="print"/>
          <a:srcRect/>
          <a:stretch>
            <a:fillRect/>
          </a:stretch>
        </p:blipFill>
        <p:spPr bwMode="auto">
          <a:xfrm>
            <a:off x="581891" y="973778"/>
            <a:ext cx="10521538" cy="575953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a:defRPr/>
            </a:pPr>
            <a:r>
              <a:rPr lang="en-US" smtClean="0"/>
              <a:t>Passive &amp; Active Filters 2016-17</a:t>
            </a:r>
            <a:endParaRPr lang="en-US"/>
          </a:p>
        </p:txBody>
      </p:sp>
      <p:sp>
        <p:nvSpPr>
          <p:cNvPr id="3" name="Slide Number Placeholder 2"/>
          <p:cNvSpPr>
            <a:spLocks noGrp="1"/>
          </p:cNvSpPr>
          <p:nvPr>
            <p:ph type="sldNum" sz="quarter" idx="12"/>
          </p:nvPr>
        </p:nvSpPr>
        <p:spPr/>
        <p:txBody>
          <a:bodyPr/>
          <a:lstStyle/>
          <a:p>
            <a:pPr>
              <a:defRPr/>
            </a:pPr>
            <a:fld id="{8376DED5-4696-4080-AC78-A1D036109490}" type="slidenum">
              <a:rPr lang="en-US" smtClean="0"/>
              <a:pPr>
                <a:defRPr/>
              </a:pPr>
              <a:t>24</a:t>
            </a:fld>
            <a:endParaRPr lang="en-US"/>
          </a:p>
        </p:txBody>
      </p:sp>
      <p:sp>
        <p:nvSpPr>
          <p:cNvPr id="4" name="TextBox 3"/>
          <p:cNvSpPr txBox="1"/>
          <p:nvPr/>
        </p:nvSpPr>
        <p:spPr>
          <a:xfrm>
            <a:off x="1714500" y="895350"/>
            <a:ext cx="9067800" cy="5078313"/>
          </a:xfrm>
          <a:prstGeom prst="rect">
            <a:avLst/>
          </a:prstGeom>
          <a:noFill/>
        </p:spPr>
        <p:txBody>
          <a:bodyPr wrap="square" rtlCol="0">
            <a:spAutoFit/>
          </a:bodyPr>
          <a:lstStyle/>
          <a:p>
            <a:r>
              <a:rPr lang="en-GB" sz="5400" dirty="0" smtClean="0"/>
              <a:t>NOTE: </a:t>
            </a:r>
            <a:r>
              <a:rPr lang="en-GB" sz="5400" dirty="0" smtClean="0">
                <a:solidFill>
                  <a:srgbClr val="FFFF00"/>
                </a:solidFill>
              </a:rPr>
              <a:t>Active filters will not be assessed in the exam, however</a:t>
            </a:r>
            <a:r>
              <a:rPr lang="en-GB" sz="5400" dirty="0" smtClean="0"/>
              <a:t>, passive filters is one of the many topics that may be examined in the  exam.</a:t>
            </a:r>
            <a:endParaRPr lang="en-GB" sz="54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000000"/>
          </a:solidFill>
        </p:spPr>
        <p:txBody>
          <a:bodyPr/>
          <a:lstStyle/>
          <a:p>
            <a:r>
              <a:rPr lang="en-GB" dirty="0" smtClean="0">
                <a:solidFill>
                  <a:srgbClr val="FFFF00"/>
                </a:solidFill>
              </a:rPr>
              <a:t>ACTIVE FILTERS</a:t>
            </a:r>
            <a:endParaRPr lang="en-GB" dirty="0">
              <a:solidFill>
                <a:srgbClr val="FFFF00"/>
              </a:solidFill>
            </a:endParaRPr>
          </a:p>
        </p:txBody>
      </p:sp>
      <p:sp>
        <p:nvSpPr>
          <p:cNvPr id="3" name="Content Placeholder 2"/>
          <p:cNvSpPr>
            <a:spLocks noGrp="1"/>
          </p:cNvSpPr>
          <p:nvPr>
            <p:ph idx="1"/>
          </p:nvPr>
        </p:nvSpPr>
        <p:spPr>
          <a:xfrm>
            <a:off x="762000" y="1028700"/>
            <a:ext cx="10149465" cy="5466173"/>
          </a:xfrm>
        </p:spPr>
        <p:txBody>
          <a:bodyPr/>
          <a:lstStyle/>
          <a:p>
            <a:pPr marL="539750" indent="-177800"/>
            <a:r>
              <a:rPr lang="en-GB" dirty="0" smtClean="0"/>
              <a:t>Active filters are a combination of passive RC networks and op-amps.</a:t>
            </a:r>
          </a:p>
          <a:p>
            <a:pPr marL="539750" indent="-177800"/>
            <a:r>
              <a:rPr lang="en-GB" dirty="0" smtClean="0"/>
              <a:t>They are used for relatively low frequency filtering and have advantages over their equivalent passive R,L,C filters.</a:t>
            </a:r>
          </a:p>
          <a:p>
            <a:pPr indent="-25400">
              <a:spcAft>
                <a:spcPts val="0"/>
              </a:spcAft>
            </a:pPr>
            <a:r>
              <a:rPr lang="en-GB" dirty="0" smtClean="0"/>
              <a:t>Advantages include:</a:t>
            </a:r>
          </a:p>
          <a:p>
            <a:pPr indent="-25400">
              <a:spcAft>
                <a:spcPts val="0"/>
              </a:spcAft>
            </a:pPr>
            <a:r>
              <a:rPr lang="en-GB" dirty="0" smtClean="0"/>
              <a:t>They do not use cumbersome coils at low frequency</a:t>
            </a:r>
          </a:p>
          <a:p>
            <a:pPr marL="635000" indent="-273050">
              <a:spcAft>
                <a:spcPts val="0"/>
              </a:spcAft>
            </a:pPr>
            <a:r>
              <a:rPr lang="en-GB" dirty="0" smtClean="0"/>
              <a:t>Adjusting the Q or response shape can be achieved by adjusting resistors rather than coils.</a:t>
            </a:r>
          </a:p>
          <a:p>
            <a:pPr marL="635000" indent="-273050">
              <a:spcAft>
                <a:spcPts val="0"/>
              </a:spcAft>
            </a:pPr>
            <a:r>
              <a:rPr lang="en-GB" dirty="0" smtClean="0"/>
              <a:t>They include gain and also do not load their  outputs which</a:t>
            </a:r>
            <a:r>
              <a:rPr lang="en-GB" dirty="0" smtClean="0">
                <a:solidFill>
                  <a:srgbClr val="FFC000"/>
                </a:solidFill>
              </a:rPr>
              <a:t> </a:t>
            </a:r>
            <a:r>
              <a:rPr lang="en-GB" dirty="0" smtClean="0"/>
              <a:t>are buffered from their loads due to low output impedance.</a:t>
            </a:r>
          </a:p>
          <a:p>
            <a:endParaRPr lang="en-GB" dirty="0" smtClean="0"/>
          </a:p>
          <a:p>
            <a:endParaRPr lang="en-GB" dirty="0" smtClean="0"/>
          </a:p>
          <a:p>
            <a:endParaRPr lang="en-GB" dirty="0"/>
          </a:p>
        </p:txBody>
      </p:sp>
      <p:sp>
        <p:nvSpPr>
          <p:cNvPr id="4" name="Footer Placeholder 3"/>
          <p:cNvSpPr>
            <a:spLocks noGrp="1"/>
          </p:cNvSpPr>
          <p:nvPr>
            <p:ph type="ftr" sz="quarter" idx="11"/>
          </p:nvPr>
        </p:nvSpPr>
        <p:spPr/>
        <p:txBody>
          <a:bodyPr/>
          <a:lstStyle/>
          <a:p>
            <a:pPr>
              <a:defRPr/>
            </a:pPr>
            <a:r>
              <a:rPr lang="en-US" smtClean="0"/>
              <a:t>Passive &amp; Active Filters 2016-17</a:t>
            </a:r>
            <a:endParaRPr lang="en-US"/>
          </a:p>
        </p:txBody>
      </p:sp>
      <p:sp>
        <p:nvSpPr>
          <p:cNvPr id="5" name="Slide Number Placeholder 4"/>
          <p:cNvSpPr>
            <a:spLocks noGrp="1"/>
          </p:cNvSpPr>
          <p:nvPr>
            <p:ph type="sldNum" sz="quarter" idx="12"/>
          </p:nvPr>
        </p:nvSpPr>
        <p:spPr/>
        <p:txBody>
          <a:bodyPr/>
          <a:lstStyle/>
          <a:p>
            <a:pPr>
              <a:defRPr/>
            </a:pPr>
            <a:fld id="{E678210C-CA83-4E5C-8F9C-A2603B5F64A9}" type="slidenum">
              <a:rPr lang="en-US" smtClean="0"/>
              <a:pPr>
                <a:defRPr/>
              </a:pPr>
              <a:t>25</a:t>
            </a:fld>
            <a:endParaRPr 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000000"/>
          </a:solidFill>
        </p:spPr>
        <p:txBody>
          <a:bodyPr/>
          <a:lstStyle/>
          <a:p>
            <a:r>
              <a:rPr lang="en-GB" dirty="0" smtClean="0">
                <a:solidFill>
                  <a:srgbClr val="FFFF00"/>
                </a:solidFill>
              </a:rPr>
              <a:t>ACTIVE FILTERS</a:t>
            </a:r>
            <a:endParaRPr lang="en-GB" dirty="0">
              <a:solidFill>
                <a:srgbClr val="FFFF00"/>
              </a:solidFill>
            </a:endParaRPr>
          </a:p>
        </p:txBody>
      </p:sp>
      <p:sp>
        <p:nvSpPr>
          <p:cNvPr id="4" name="Footer Placeholder 3"/>
          <p:cNvSpPr>
            <a:spLocks noGrp="1"/>
          </p:cNvSpPr>
          <p:nvPr>
            <p:ph type="ftr" sz="quarter" idx="11"/>
          </p:nvPr>
        </p:nvSpPr>
        <p:spPr/>
        <p:txBody>
          <a:bodyPr/>
          <a:lstStyle/>
          <a:p>
            <a:pPr>
              <a:defRPr/>
            </a:pPr>
            <a:r>
              <a:rPr lang="en-US" smtClean="0"/>
              <a:t>Passive &amp; Active Filters 2016-17</a:t>
            </a:r>
            <a:endParaRPr lang="en-US"/>
          </a:p>
        </p:txBody>
      </p:sp>
      <p:sp>
        <p:nvSpPr>
          <p:cNvPr id="5" name="Slide Number Placeholder 4"/>
          <p:cNvSpPr>
            <a:spLocks noGrp="1"/>
          </p:cNvSpPr>
          <p:nvPr>
            <p:ph type="sldNum" sz="quarter" idx="12"/>
          </p:nvPr>
        </p:nvSpPr>
        <p:spPr/>
        <p:txBody>
          <a:bodyPr/>
          <a:lstStyle/>
          <a:p>
            <a:pPr>
              <a:defRPr/>
            </a:pPr>
            <a:fld id="{E678210C-CA83-4E5C-8F9C-A2603B5F64A9}" type="slidenum">
              <a:rPr lang="en-US" smtClean="0"/>
              <a:pPr>
                <a:defRPr/>
              </a:pPr>
              <a:t>26</a:t>
            </a:fld>
            <a:endParaRPr lang="en-US"/>
          </a:p>
        </p:txBody>
      </p:sp>
      <p:sp>
        <p:nvSpPr>
          <p:cNvPr id="7" name="Content Placeholder 6"/>
          <p:cNvSpPr>
            <a:spLocks noGrp="1"/>
          </p:cNvSpPr>
          <p:nvPr>
            <p:ph idx="1"/>
          </p:nvPr>
        </p:nvSpPr>
        <p:spPr>
          <a:xfrm>
            <a:off x="857250" y="1718907"/>
            <a:ext cx="10054215" cy="4775966"/>
          </a:xfrm>
        </p:spPr>
        <p:txBody>
          <a:bodyPr/>
          <a:lstStyle/>
          <a:p>
            <a:r>
              <a:rPr lang="en-GB" dirty="0" smtClean="0"/>
              <a:t>A simple way to make an active filter is to add an op-amp output stage to a passive filter. An example of an active low –pass filter is shown below. </a:t>
            </a:r>
            <a:endParaRPr lang="en-GB"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a:defRPr/>
            </a:pPr>
            <a:r>
              <a:rPr lang="en-US" smtClean="0"/>
              <a:t>Passive &amp; Active Filters 2016-17</a:t>
            </a:r>
            <a:endParaRPr lang="en-US"/>
          </a:p>
        </p:txBody>
      </p:sp>
      <p:sp>
        <p:nvSpPr>
          <p:cNvPr id="3" name="Slide Number Placeholder 2"/>
          <p:cNvSpPr>
            <a:spLocks noGrp="1"/>
          </p:cNvSpPr>
          <p:nvPr>
            <p:ph type="sldNum" sz="quarter" idx="12"/>
          </p:nvPr>
        </p:nvSpPr>
        <p:spPr/>
        <p:txBody>
          <a:bodyPr/>
          <a:lstStyle/>
          <a:p>
            <a:pPr>
              <a:defRPr/>
            </a:pPr>
            <a:fld id="{8376DED5-4696-4080-AC78-A1D036109490}" type="slidenum">
              <a:rPr lang="en-US" smtClean="0"/>
              <a:pPr>
                <a:defRPr/>
              </a:pPr>
              <a:t>27</a:t>
            </a:fld>
            <a:endParaRPr lang="en-US"/>
          </a:p>
        </p:txBody>
      </p:sp>
      <p:sp>
        <p:nvSpPr>
          <p:cNvPr id="5" name="TextBox 4"/>
          <p:cNvSpPr txBox="1"/>
          <p:nvPr/>
        </p:nvSpPr>
        <p:spPr>
          <a:xfrm>
            <a:off x="-676200" y="6005332"/>
            <a:ext cx="4610246" cy="276999"/>
          </a:xfrm>
          <a:prstGeom prst="rect">
            <a:avLst/>
          </a:prstGeom>
          <a:noFill/>
        </p:spPr>
        <p:txBody>
          <a:bodyPr wrap="square" rtlCol="0">
            <a:spAutoFit/>
          </a:bodyPr>
          <a:lstStyle/>
          <a:p>
            <a:r>
              <a:rPr lang="en-GB" sz="1200" dirty="0" smtClean="0"/>
              <a:t>                 Ref:1PLPFactive.ms12</a:t>
            </a:r>
            <a:endParaRPr lang="en-GB" sz="1200" dirty="0"/>
          </a:p>
        </p:txBody>
      </p:sp>
      <p:pic>
        <p:nvPicPr>
          <p:cNvPr id="58369" name="Picture 1"/>
          <p:cNvPicPr>
            <a:picLocks noChangeAspect="1" noChangeArrowheads="1"/>
          </p:cNvPicPr>
          <p:nvPr/>
        </p:nvPicPr>
        <p:blipFill>
          <a:blip r:embed="rId2" cstate="print"/>
          <a:srcRect/>
          <a:stretch>
            <a:fillRect/>
          </a:stretch>
        </p:blipFill>
        <p:spPr bwMode="auto">
          <a:xfrm>
            <a:off x="2079962" y="3738673"/>
            <a:ext cx="8297413" cy="2796991"/>
          </a:xfrm>
          <a:prstGeom prst="rect">
            <a:avLst/>
          </a:prstGeom>
          <a:noFill/>
          <a:ln w="9525">
            <a:noFill/>
            <a:miter lim="800000"/>
            <a:headEnd/>
            <a:tailEnd/>
          </a:ln>
        </p:spPr>
      </p:pic>
      <p:pic>
        <p:nvPicPr>
          <p:cNvPr id="58371" name="Picture 3"/>
          <p:cNvPicPr>
            <a:picLocks noChangeAspect="1" noChangeArrowheads="1"/>
          </p:cNvPicPr>
          <p:nvPr/>
        </p:nvPicPr>
        <p:blipFill>
          <a:blip r:embed="rId3" cstate="print"/>
          <a:srcRect/>
          <a:stretch>
            <a:fillRect/>
          </a:stretch>
        </p:blipFill>
        <p:spPr bwMode="auto">
          <a:xfrm>
            <a:off x="240970" y="1013490"/>
            <a:ext cx="3650548" cy="2964421"/>
          </a:xfrm>
          <a:prstGeom prst="rect">
            <a:avLst/>
          </a:prstGeom>
          <a:noFill/>
          <a:ln w="9525">
            <a:noFill/>
            <a:miter lim="800000"/>
            <a:headEnd/>
            <a:tailEnd/>
          </a:ln>
        </p:spPr>
      </p:pic>
      <p:pic>
        <p:nvPicPr>
          <p:cNvPr id="58372" name="Picture 4"/>
          <p:cNvPicPr>
            <a:picLocks noChangeAspect="1" noChangeArrowheads="1"/>
          </p:cNvPicPr>
          <p:nvPr/>
        </p:nvPicPr>
        <p:blipFill>
          <a:blip r:embed="rId4" cstate="print"/>
          <a:srcRect/>
          <a:stretch>
            <a:fillRect/>
          </a:stretch>
        </p:blipFill>
        <p:spPr bwMode="auto">
          <a:xfrm>
            <a:off x="5116328" y="1011053"/>
            <a:ext cx="5238750" cy="26193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a:defRPr/>
            </a:pPr>
            <a:r>
              <a:rPr lang="en-US" smtClean="0"/>
              <a:t>Passive &amp; Active Filters 2016-17</a:t>
            </a:r>
            <a:endParaRPr lang="en-US"/>
          </a:p>
        </p:txBody>
      </p:sp>
      <p:sp>
        <p:nvSpPr>
          <p:cNvPr id="3" name="Slide Number Placeholder 2"/>
          <p:cNvSpPr>
            <a:spLocks noGrp="1"/>
          </p:cNvSpPr>
          <p:nvPr>
            <p:ph type="sldNum" sz="quarter" idx="12"/>
          </p:nvPr>
        </p:nvSpPr>
        <p:spPr/>
        <p:txBody>
          <a:bodyPr/>
          <a:lstStyle/>
          <a:p>
            <a:pPr>
              <a:defRPr/>
            </a:pPr>
            <a:fld id="{8376DED5-4696-4080-AC78-A1D036109490}" type="slidenum">
              <a:rPr lang="en-US" smtClean="0"/>
              <a:pPr>
                <a:defRPr/>
              </a:pPr>
              <a:t>28</a:t>
            </a:fld>
            <a:endParaRPr lang="en-US"/>
          </a:p>
        </p:txBody>
      </p:sp>
      <p:sp>
        <p:nvSpPr>
          <p:cNvPr id="5" name="TextBox 4"/>
          <p:cNvSpPr txBox="1"/>
          <p:nvPr/>
        </p:nvSpPr>
        <p:spPr>
          <a:xfrm>
            <a:off x="1487606" y="968991"/>
            <a:ext cx="8925636" cy="4247317"/>
          </a:xfrm>
          <a:prstGeom prst="rect">
            <a:avLst/>
          </a:prstGeom>
          <a:noFill/>
        </p:spPr>
        <p:txBody>
          <a:bodyPr wrap="square" rtlCol="0">
            <a:spAutoFit/>
          </a:bodyPr>
          <a:lstStyle/>
          <a:p>
            <a:pPr marL="355600" indent="-355600">
              <a:buFont typeface="Wingdings" pitchFamily="2" charset="2"/>
              <a:buChar char="Ø"/>
            </a:pPr>
            <a:r>
              <a:rPr lang="en-GB" sz="2700" dirty="0" smtClean="0">
                <a:effectLst>
                  <a:outerShdw blurRad="38100" dist="38100" dir="2700000" algn="tl">
                    <a:srgbClr val="000000">
                      <a:alpha val="43137"/>
                    </a:srgbClr>
                  </a:outerShdw>
                </a:effectLst>
              </a:rPr>
              <a:t>The diagram above shows a simple low –pass filter with the output both filtered and magnified. This is an example of a </a:t>
            </a:r>
            <a:r>
              <a:rPr lang="en-GB" sz="2700" dirty="0" smtClean="0">
                <a:solidFill>
                  <a:srgbClr val="FFFF00"/>
                </a:solidFill>
                <a:effectLst>
                  <a:outerShdw blurRad="38100" dist="38100" dir="2700000" algn="tl">
                    <a:srgbClr val="000000">
                      <a:alpha val="43137"/>
                    </a:srgbClr>
                  </a:outerShdw>
                </a:effectLst>
              </a:rPr>
              <a:t>First Order Active Low-Pass filter.</a:t>
            </a:r>
          </a:p>
          <a:p>
            <a:pPr marL="355600" indent="-355600">
              <a:buFont typeface="Wingdings" pitchFamily="2" charset="2"/>
              <a:buChar char="Ø"/>
            </a:pPr>
            <a:endParaRPr lang="en-GB" sz="2700" dirty="0" smtClean="0">
              <a:effectLst>
                <a:outerShdw blurRad="38100" dist="38100" dir="2700000" algn="tl">
                  <a:srgbClr val="000000">
                    <a:alpha val="43137"/>
                  </a:srgbClr>
                </a:outerShdw>
              </a:effectLst>
            </a:endParaRPr>
          </a:p>
          <a:p>
            <a:pPr marL="355600" indent="-355600">
              <a:buFont typeface="Wingdings" pitchFamily="2" charset="2"/>
              <a:buChar char="Ø"/>
            </a:pPr>
            <a:r>
              <a:rPr lang="en-GB" sz="2700" dirty="0" smtClean="0">
                <a:effectLst>
                  <a:outerShdw blurRad="38100" dist="38100" dir="2700000" algn="tl">
                    <a:srgbClr val="000000">
                      <a:alpha val="43137"/>
                    </a:srgbClr>
                  </a:outerShdw>
                </a:effectLst>
              </a:rPr>
              <a:t>If we wish to design for a sharper response so that the frequency response drop-off at a faster rate then we will need to move to a “</a:t>
            </a:r>
            <a:r>
              <a:rPr lang="en-GB" sz="2700" dirty="0" smtClean="0">
                <a:solidFill>
                  <a:srgbClr val="FFFF00"/>
                </a:solidFill>
                <a:effectLst>
                  <a:outerShdw blurRad="38100" dist="38100" dir="2700000" algn="tl">
                    <a:srgbClr val="000000">
                      <a:alpha val="43137"/>
                    </a:srgbClr>
                  </a:outerShdw>
                </a:effectLst>
              </a:rPr>
              <a:t>higher order filter</a:t>
            </a:r>
            <a:r>
              <a:rPr lang="en-GB" sz="2700" dirty="0" smtClean="0">
                <a:effectLst>
                  <a:outerShdw blurRad="38100" dist="38100" dir="2700000" algn="tl">
                    <a:srgbClr val="000000">
                      <a:alpha val="43137"/>
                    </a:srgbClr>
                  </a:outerShdw>
                </a:effectLst>
              </a:rPr>
              <a:t>”, such as a “</a:t>
            </a:r>
            <a:r>
              <a:rPr lang="en-GB" sz="2700" dirty="0" smtClean="0">
                <a:solidFill>
                  <a:srgbClr val="FFFF00"/>
                </a:solidFill>
                <a:effectLst>
                  <a:outerShdw blurRad="38100" dist="38100" dir="2700000" algn="tl">
                    <a:srgbClr val="000000">
                      <a:alpha val="43137"/>
                    </a:srgbClr>
                  </a:outerShdw>
                </a:effectLst>
              </a:rPr>
              <a:t>second order filter</a:t>
            </a:r>
            <a:r>
              <a:rPr lang="en-GB" sz="2700" dirty="0" smtClean="0">
                <a:effectLst>
                  <a:outerShdw blurRad="38100" dist="38100" dir="2700000" algn="tl">
                    <a:srgbClr val="000000">
                      <a:alpha val="43137"/>
                    </a:srgbClr>
                  </a:outerShdw>
                </a:effectLst>
              </a:rPr>
              <a:t>”.</a:t>
            </a:r>
          </a:p>
          <a:p>
            <a:pPr marL="355600" indent="-355600">
              <a:buFont typeface="Wingdings" pitchFamily="2" charset="2"/>
              <a:buChar char="Ø"/>
            </a:pPr>
            <a:endParaRPr lang="en-GB" sz="2700" dirty="0" smtClean="0">
              <a:effectLst>
                <a:outerShdw blurRad="38100" dist="38100" dir="2700000" algn="tl">
                  <a:srgbClr val="000000">
                    <a:alpha val="43137"/>
                  </a:srgbClr>
                </a:outerShdw>
              </a:effectLst>
            </a:endParaRPr>
          </a:p>
          <a:p>
            <a:pPr marL="355600" indent="-355600">
              <a:buFont typeface="Wingdings" pitchFamily="2" charset="2"/>
              <a:buChar char="Ø"/>
            </a:pPr>
            <a:r>
              <a:rPr lang="en-GB" sz="2700" dirty="0" smtClean="0">
                <a:effectLst>
                  <a:outerShdw blurRad="38100" dist="38100" dir="2700000" algn="tl">
                    <a:srgbClr val="000000">
                      <a:alpha val="43137"/>
                    </a:srgbClr>
                  </a:outerShdw>
                </a:effectLst>
              </a:rPr>
              <a:t>An example of a second order filter is shown below:</a:t>
            </a:r>
            <a:endParaRPr lang="en-GB" sz="2700"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555797" y="648699"/>
            <a:ext cx="10498767" cy="574046"/>
          </a:xfrm>
          <a:solidFill>
            <a:srgbClr val="000000"/>
          </a:solidFill>
        </p:spPr>
        <p:txBody>
          <a:bodyPr/>
          <a:lstStyle/>
          <a:p>
            <a:r>
              <a:rPr lang="en-GB" sz="1800" dirty="0" smtClean="0"/>
              <a:t>SECOND ORDER EQUAL COMPONENT SALLEN &amp; KEY FILTER</a:t>
            </a:r>
            <a:endParaRPr lang="en-GB" sz="1800" dirty="0"/>
          </a:p>
        </p:txBody>
      </p:sp>
      <p:sp>
        <p:nvSpPr>
          <p:cNvPr id="3" name="Footer Placeholder 2"/>
          <p:cNvSpPr>
            <a:spLocks noGrp="1"/>
          </p:cNvSpPr>
          <p:nvPr>
            <p:ph type="ftr" sz="quarter" idx="11"/>
          </p:nvPr>
        </p:nvSpPr>
        <p:spPr/>
        <p:txBody>
          <a:bodyPr/>
          <a:lstStyle/>
          <a:p>
            <a:pPr>
              <a:defRPr/>
            </a:pPr>
            <a:r>
              <a:rPr lang="en-US" smtClean="0"/>
              <a:t>Passive &amp; Active Filters 2016-17</a:t>
            </a:r>
            <a:endParaRPr lang="en-US" dirty="0"/>
          </a:p>
        </p:txBody>
      </p:sp>
      <p:sp>
        <p:nvSpPr>
          <p:cNvPr id="4" name="Slide Number Placeholder 3"/>
          <p:cNvSpPr>
            <a:spLocks noGrp="1"/>
          </p:cNvSpPr>
          <p:nvPr>
            <p:ph type="sldNum" sz="quarter" idx="12"/>
          </p:nvPr>
        </p:nvSpPr>
        <p:spPr/>
        <p:txBody>
          <a:bodyPr/>
          <a:lstStyle/>
          <a:p>
            <a:pPr>
              <a:defRPr/>
            </a:pPr>
            <a:fld id="{A7BE8F09-DF3A-4F88-A900-593F126E6A03}" type="slidenum">
              <a:rPr lang="en-US" smtClean="0"/>
              <a:pPr>
                <a:defRPr/>
              </a:pPr>
              <a:t>29</a:t>
            </a:fld>
            <a:endParaRPr lang="en-US"/>
          </a:p>
        </p:txBody>
      </p:sp>
      <p:pic>
        <p:nvPicPr>
          <p:cNvPr id="56321" name="Picture 1"/>
          <p:cNvPicPr>
            <a:picLocks noChangeAspect="1" noChangeArrowheads="1"/>
          </p:cNvPicPr>
          <p:nvPr/>
        </p:nvPicPr>
        <p:blipFill>
          <a:blip r:embed="rId2" cstate="print"/>
          <a:srcRect/>
          <a:stretch>
            <a:fillRect/>
          </a:stretch>
        </p:blipFill>
        <p:spPr bwMode="auto">
          <a:xfrm>
            <a:off x="577998" y="1369791"/>
            <a:ext cx="4451202" cy="3159679"/>
          </a:xfrm>
          <a:prstGeom prst="rect">
            <a:avLst/>
          </a:prstGeom>
          <a:noFill/>
          <a:ln w="9525">
            <a:noFill/>
            <a:miter lim="800000"/>
            <a:headEnd/>
            <a:tailEnd/>
          </a:ln>
        </p:spPr>
      </p:pic>
      <p:pic>
        <p:nvPicPr>
          <p:cNvPr id="56322" name="Picture 2"/>
          <p:cNvPicPr>
            <a:picLocks noChangeAspect="1" noChangeArrowheads="1"/>
          </p:cNvPicPr>
          <p:nvPr/>
        </p:nvPicPr>
        <p:blipFill>
          <a:blip r:embed="rId3" cstate="print"/>
          <a:srcRect/>
          <a:stretch>
            <a:fillRect/>
          </a:stretch>
        </p:blipFill>
        <p:spPr bwMode="auto">
          <a:xfrm>
            <a:off x="570137" y="4673526"/>
            <a:ext cx="4480328" cy="1833599"/>
          </a:xfrm>
          <a:prstGeom prst="rect">
            <a:avLst/>
          </a:prstGeom>
          <a:noFill/>
          <a:ln w="9525">
            <a:noFill/>
            <a:miter lim="800000"/>
            <a:headEnd/>
            <a:tailEnd/>
          </a:ln>
        </p:spPr>
      </p:pic>
      <p:pic>
        <p:nvPicPr>
          <p:cNvPr id="56323" name="Picture 3"/>
          <p:cNvPicPr>
            <a:picLocks noChangeAspect="1" noChangeArrowheads="1"/>
          </p:cNvPicPr>
          <p:nvPr/>
        </p:nvPicPr>
        <p:blipFill>
          <a:blip r:embed="rId4" cstate="print"/>
          <a:srcRect/>
          <a:stretch>
            <a:fillRect/>
          </a:stretch>
        </p:blipFill>
        <p:spPr bwMode="auto">
          <a:xfrm>
            <a:off x="5693965" y="1382233"/>
            <a:ext cx="5441720" cy="2636874"/>
          </a:xfrm>
          <a:prstGeom prst="rect">
            <a:avLst/>
          </a:prstGeom>
          <a:noFill/>
          <a:ln w="9525">
            <a:noFill/>
            <a:miter lim="800000"/>
            <a:headEnd/>
            <a:tailEnd/>
          </a:ln>
        </p:spPr>
      </p:pic>
      <p:cxnSp>
        <p:nvCxnSpPr>
          <p:cNvPr id="11" name="Straight Connector 10"/>
          <p:cNvCxnSpPr/>
          <p:nvPr/>
        </p:nvCxnSpPr>
        <p:spPr bwMode="auto">
          <a:xfrm>
            <a:off x="9516140" y="2966484"/>
            <a:ext cx="0" cy="3062176"/>
          </a:xfrm>
          <a:prstGeom prst="line">
            <a:avLst/>
          </a:prstGeom>
          <a:solidFill>
            <a:schemeClr val="accent1"/>
          </a:solidFill>
          <a:ln w="19050" cap="flat" cmpd="sng" algn="ctr">
            <a:solidFill>
              <a:srgbClr val="FF0000"/>
            </a:solidFill>
            <a:prstDash val="dash"/>
            <a:round/>
            <a:headEnd type="none" w="med" len="med"/>
            <a:tailEnd type="none" w="med" len="med"/>
          </a:ln>
          <a:effectLst/>
        </p:spPr>
      </p:cxnSp>
      <p:pic>
        <p:nvPicPr>
          <p:cNvPr id="56325" name="Picture 5"/>
          <p:cNvPicPr>
            <a:picLocks noChangeAspect="1" noChangeArrowheads="1"/>
          </p:cNvPicPr>
          <p:nvPr/>
        </p:nvPicPr>
        <p:blipFill>
          <a:blip r:embed="rId5" cstate="print"/>
          <a:srcRect/>
          <a:stretch>
            <a:fillRect/>
          </a:stretch>
        </p:blipFill>
        <p:spPr bwMode="auto">
          <a:xfrm>
            <a:off x="5681294" y="4197830"/>
            <a:ext cx="5514790" cy="202332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a:defRPr/>
            </a:pPr>
            <a:r>
              <a:rPr lang="en-US" smtClean="0"/>
              <a:t>Passive &amp; Active Filters 2016-17</a:t>
            </a:r>
            <a:endParaRPr lang="en-US"/>
          </a:p>
        </p:txBody>
      </p:sp>
      <p:sp>
        <p:nvSpPr>
          <p:cNvPr id="3" name="Slide Number Placeholder 2"/>
          <p:cNvSpPr>
            <a:spLocks noGrp="1"/>
          </p:cNvSpPr>
          <p:nvPr>
            <p:ph type="sldNum" sz="quarter" idx="12"/>
          </p:nvPr>
        </p:nvSpPr>
        <p:spPr/>
        <p:txBody>
          <a:bodyPr/>
          <a:lstStyle/>
          <a:p>
            <a:pPr>
              <a:defRPr/>
            </a:pPr>
            <a:fld id="{8376DED5-4696-4080-AC78-A1D036109490}" type="slidenum">
              <a:rPr lang="en-US" smtClean="0"/>
              <a:pPr>
                <a:defRPr/>
              </a:pPr>
              <a:t>30</a:t>
            </a:fld>
            <a:endParaRPr lang="en-US"/>
          </a:p>
        </p:txBody>
      </p:sp>
      <p:sp>
        <p:nvSpPr>
          <p:cNvPr id="4" name="TextBox 3"/>
          <p:cNvSpPr txBox="1"/>
          <p:nvPr/>
        </p:nvSpPr>
        <p:spPr>
          <a:xfrm>
            <a:off x="1187355" y="736979"/>
            <a:ext cx="9144000" cy="6324808"/>
          </a:xfrm>
          <a:prstGeom prst="rect">
            <a:avLst/>
          </a:prstGeom>
          <a:noFill/>
        </p:spPr>
        <p:txBody>
          <a:bodyPr wrap="square" rtlCol="0">
            <a:spAutoFit/>
          </a:bodyPr>
          <a:lstStyle/>
          <a:p>
            <a:pPr marL="273050" indent="-273050">
              <a:buFont typeface="Wingdings" pitchFamily="2" charset="2"/>
              <a:buChar char="Ø"/>
            </a:pPr>
            <a:r>
              <a:rPr lang="en-GB" sz="2700" dirty="0" smtClean="0">
                <a:effectLst>
                  <a:outerShdw blurRad="38100" dist="38100" dir="2700000" algn="tl">
                    <a:srgbClr val="000000">
                      <a:alpha val="43137"/>
                    </a:srgbClr>
                  </a:outerShdw>
                </a:effectLst>
              </a:rPr>
              <a:t>The circuit above shows a complex input waveform being filtered by a </a:t>
            </a:r>
            <a:r>
              <a:rPr lang="en-GB" sz="2700" dirty="0" smtClean="0">
                <a:solidFill>
                  <a:srgbClr val="FFFF00"/>
                </a:solidFill>
                <a:effectLst>
                  <a:outerShdw blurRad="38100" dist="38100" dir="2700000" algn="tl">
                    <a:srgbClr val="000000">
                      <a:alpha val="43137"/>
                    </a:srgbClr>
                  </a:outerShdw>
                </a:effectLst>
              </a:rPr>
              <a:t>Second Order Equal component </a:t>
            </a:r>
            <a:r>
              <a:rPr lang="en-GB" sz="2700" dirty="0" err="1" smtClean="0">
                <a:solidFill>
                  <a:srgbClr val="FFFF00"/>
                </a:solidFill>
                <a:effectLst>
                  <a:outerShdw blurRad="38100" dist="38100" dir="2700000" algn="tl">
                    <a:srgbClr val="000000">
                      <a:alpha val="43137"/>
                    </a:srgbClr>
                  </a:outerShdw>
                </a:effectLst>
              </a:rPr>
              <a:t>Sallen</a:t>
            </a:r>
            <a:r>
              <a:rPr lang="en-GB" sz="2700" dirty="0" smtClean="0">
                <a:solidFill>
                  <a:srgbClr val="FFFF00"/>
                </a:solidFill>
                <a:effectLst>
                  <a:outerShdw blurRad="38100" dist="38100" dir="2700000" algn="tl">
                    <a:srgbClr val="000000">
                      <a:alpha val="43137"/>
                    </a:srgbClr>
                  </a:outerShdw>
                </a:effectLst>
              </a:rPr>
              <a:t> &amp; Key Low-Pass Filter</a:t>
            </a:r>
            <a:r>
              <a:rPr lang="en-GB" sz="2700" dirty="0" smtClean="0">
                <a:effectLst>
                  <a:outerShdw blurRad="38100" dist="38100" dir="2700000" algn="tl">
                    <a:srgbClr val="000000">
                      <a:alpha val="43137"/>
                    </a:srgbClr>
                  </a:outerShdw>
                </a:effectLst>
              </a:rPr>
              <a:t>.</a:t>
            </a:r>
          </a:p>
          <a:p>
            <a:pPr marL="273050" indent="-273050">
              <a:buFont typeface="Wingdings" pitchFamily="2" charset="2"/>
              <a:buChar char="Ø"/>
            </a:pPr>
            <a:endParaRPr lang="en-GB" sz="2700" dirty="0" smtClean="0">
              <a:effectLst>
                <a:outerShdw blurRad="38100" dist="38100" dir="2700000" algn="tl">
                  <a:srgbClr val="000000">
                    <a:alpha val="43137"/>
                  </a:srgbClr>
                </a:outerShdw>
              </a:effectLst>
            </a:endParaRPr>
          </a:p>
          <a:p>
            <a:pPr marL="273050" indent="-273050">
              <a:buFont typeface="Wingdings" pitchFamily="2" charset="2"/>
              <a:buChar char="Ø"/>
            </a:pPr>
            <a:r>
              <a:rPr lang="en-GB" sz="2700" dirty="0" smtClean="0">
                <a:effectLst>
                  <a:outerShdw blurRad="38100" dist="38100" dir="2700000" algn="tl">
                    <a:srgbClr val="000000">
                      <a:alpha val="43137"/>
                    </a:srgbClr>
                  </a:outerShdw>
                </a:effectLst>
              </a:rPr>
              <a:t>A second order filter is characterised by </a:t>
            </a:r>
            <a:r>
              <a:rPr lang="en-GB" sz="2700" dirty="0" smtClean="0">
                <a:solidFill>
                  <a:srgbClr val="FFFF00"/>
                </a:solidFill>
                <a:effectLst>
                  <a:outerShdw blurRad="38100" dist="38100" dir="2700000" algn="tl">
                    <a:srgbClr val="000000">
                      <a:alpha val="43137"/>
                    </a:srgbClr>
                  </a:outerShdw>
                </a:effectLst>
              </a:rPr>
              <a:t>two sets of RC networks</a:t>
            </a:r>
            <a:r>
              <a:rPr lang="en-GB" sz="2700" dirty="0" smtClean="0">
                <a:effectLst>
                  <a:outerShdw blurRad="38100" dist="38100" dir="2700000" algn="tl">
                    <a:srgbClr val="000000">
                      <a:alpha val="43137"/>
                    </a:srgbClr>
                  </a:outerShdw>
                </a:effectLst>
              </a:rPr>
              <a:t>, in this example a </a:t>
            </a:r>
            <a:r>
              <a:rPr lang="en-GB" sz="2700" dirty="0" err="1" smtClean="0">
                <a:effectLst>
                  <a:outerShdw blurRad="38100" dist="38100" dir="2700000" algn="tl">
                    <a:srgbClr val="000000">
                      <a:alpha val="43137"/>
                    </a:srgbClr>
                  </a:outerShdw>
                </a:effectLst>
              </a:rPr>
              <a:t>Sallen</a:t>
            </a:r>
            <a:r>
              <a:rPr lang="en-GB" sz="2700" dirty="0" smtClean="0">
                <a:effectLst>
                  <a:outerShdw blurRad="38100" dist="38100" dir="2700000" algn="tl">
                    <a:srgbClr val="000000">
                      <a:alpha val="43137"/>
                    </a:srgbClr>
                  </a:outerShdw>
                </a:effectLst>
              </a:rPr>
              <a:t> &amp; Key topology has been used and equal values or R and C are used in the RC networks.</a:t>
            </a:r>
          </a:p>
          <a:p>
            <a:pPr marL="273050" indent="-273050">
              <a:buFont typeface="Wingdings" pitchFamily="2" charset="2"/>
              <a:buChar char="Ø"/>
            </a:pPr>
            <a:endParaRPr lang="en-GB" sz="2700" dirty="0" smtClean="0">
              <a:effectLst>
                <a:outerShdw blurRad="38100" dist="38100" dir="2700000" algn="tl">
                  <a:srgbClr val="000000">
                    <a:alpha val="43137"/>
                  </a:srgbClr>
                </a:outerShdw>
              </a:effectLst>
            </a:endParaRPr>
          </a:p>
          <a:p>
            <a:pPr marL="273050" indent="-273050">
              <a:buFont typeface="Wingdings" pitchFamily="2" charset="2"/>
              <a:buChar char="Ø"/>
            </a:pPr>
            <a:r>
              <a:rPr lang="en-GB" sz="2700" dirty="0" smtClean="0">
                <a:effectLst>
                  <a:outerShdw blurRad="38100" dist="38100" dir="2700000" algn="tl">
                    <a:srgbClr val="000000">
                      <a:alpha val="43137"/>
                    </a:srgbClr>
                  </a:outerShdw>
                </a:effectLst>
              </a:rPr>
              <a:t>The cut-off frequency is again given by   </a:t>
            </a:r>
            <a:r>
              <a:rPr lang="en-GB" sz="2700" b="1" u="sng" dirty="0" smtClean="0">
                <a:solidFill>
                  <a:srgbClr val="FFFF00"/>
                </a:solidFill>
                <a:effectLst>
                  <a:outerShdw blurRad="38100" dist="38100" dir="2700000" algn="tl">
                    <a:srgbClr val="000000">
                      <a:alpha val="43137"/>
                    </a:srgbClr>
                  </a:outerShdw>
                </a:effectLst>
              </a:rPr>
              <a:t>f</a:t>
            </a:r>
            <a:r>
              <a:rPr lang="en-GB" sz="2700" b="1" u="sng" baseline="-25000" dirty="0" smtClean="0">
                <a:solidFill>
                  <a:srgbClr val="FFFF00"/>
                </a:solidFill>
                <a:effectLst>
                  <a:outerShdw blurRad="38100" dist="38100" dir="2700000" algn="tl">
                    <a:srgbClr val="000000">
                      <a:alpha val="43137"/>
                    </a:srgbClr>
                  </a:outerShdw>
                </a:effectLst>
              </a:rPr>
              <a:t>c</a:t>
            </a:r>
            <a:r>
              <a:rPr lang="en-GB" sz="2700" b="1" u="sng" dirty="0" smtClean="0">
                <a:solidFill>
                  <a:srgbClr val="FFFF00"/>
                </a:solidFill>
                <a:effectLst>
                  <a:outerShdw blurRad="38100" dist="38100" dir="2700000" algn="tl">
                    <a:srgbClr val="000000">
                      <a:alpha val="43137"/>
                    </a:srgbClr>
                  </a:outerShdw>
                </a:effectLst>
              </a:rPr>
              <a:t> = 1/ (2.</a:t>
            </a:r>
            <a:r>
              <a:rPr lang="el-GR" sz="2700" b="1" u="sng" dirty="0" smtClean="0">
                <a:solidFill>
                  <a:srgbClr val="FFFF00"/>
                </a:solid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π</a:t>
            </a:r>
            <a:r>
              <a:rPr lang="en-GB" sz="2700" b="1" u="sng" dirty="0" smtClean="0">
                <a:solidFill>
                  <a:srgbClr val="FFFF00"/>
                </a:solid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.R.C)</a:t>
            </a:r>
          </a:p>
          <a:p>
            <a:pPr marL="273050" indent="-273050">
              <a:buFont typeface="Wingdings" pitchFamily="2" charset="2"/>
              <a:buChar char="Ø"/>
            </a:pPr>
            <a:endParaRPr lang="en-GB" sz="2700" b="1" u="sng" dirty="0" smtClean="0">
              <a:solidFill>
                <a:srgbClr val="FFFF00"/>
              </a:solid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endParaRPr>
          </a:p>
          <a:p>
            <a:pPr marL="273050" indent="-273050">
              <a:buFont typeface="Wingdings" pitchFamily="2" charset="2"/>
              <a:buChar char="Ø"/>
            </a:pPr>
            <a:r>
              <a:rPr lang="en-GB" sz="2700" dirty="0" smtClean="0">
                <a:effectLst>
                  <a:outerShdw blurRad="38100" dist="38100" dir="2700000" algn="tl">
                    <a:srgbClr val="000000">
                      <a:alpha val="43137"/>
                    </a:srgbClr>
                  </a:outerShdw>
                </a:effectLst>
              </a:rPr>
              <a:t>For the above example fc = 2kHz</a:t>
            </a:r>
          </a:p>
          <a:p>
            <a:pPr marL="273050" indent="-273050">
              <a:buFont typeface="Wingdings" pitchFamily="2" charset="2"/>
              <a:buChar char="Ø"/>
            </a:pPr>
            <a:endParaRPr lang="en-GB" sz="2700" b="1" u="sng" dirty="0" smtClean="0">
              <a:solidFill>
                <a:srgbClr val="FFFF00"/>
              </a:solid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endParaRPr>
          </a:p>
          <a:p>
            <a:pPr marL="177800" indent="-177800">
              <a:buFont typeface="Wingdings" pitchFamily="2" charset="2"/>
              <a:buChar char="Ø"/>
            </a:pPr>
            <a:endParaRPr lang="en-GB" sz="2700" b="1" u="sng" dirty="0" smtClean="0">
              <a:solidFill>
                <a:srgbClr val="FFFF00"/>
              </a:solidFill>
              <a:latin typeface="Arial Unicode MS" pitchFamily="34" charset="-128"/>
              <a:ea typeface="Arial Unicode MS" pitchFamily="34" charset="-128"/>
              <a:cs typeface="Arial Unicode MS" pitchFamily="34" charset="-128"/>
            </a:endParaRPr>
          </a:p>
          <a:p>
            <a:pPr marL="177800" indent="-177800"/>
            <a:endParaRPr lang="en-GB" sz="2700"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a:defRPr/>
            </a:pPr>
            <a:r>
              <a:rPr lang="en-US" smtClean="0"/>
              <a:t>Passive &amp; Active Filters 2016-17</a:t>
            </a:r>
            <a:endParaRPr lang="en-US"/>
          </a:p>
        </p:txBody>
      </p:sp>
      <p:sp>
        <p:nvSpPr>
          <p:cNvPr id="3" name="Slide Number Placeholder 2"/>
          <p:cNvSpPr>
            <a:spLocks noGrp="1"/>
          </p:cNvSpPr>
          <p:nvPr>
            <p:ph type="sldNum" sz="quarter" idx="12"/>
          </p:nvPr>
        </p:nvSpPr>
        <p:spPr/>
        <p:txBody>
          <a:bodyPr/>
          <a:lstStyle/>
          <a:p>
            <a:pPr>
              <a:defRPr/>
            </a:pPr>
            <a:fld id="{8376DED5-4696-4080-AC78-A1D036109490}" type="slidenum">
              <a:rPr lang="en-US" smtClean="0"/>
              <a:pPr>
                <a:defRPr/>
              </a:pPr>
              <a:t>31</a:t>
            </a:fld>
            <a:endParaRPr lang="en-US"/>
          </a:p>
        </p:txBody>
      </p:sp>
      <p:sp>
        <p:nvSpPr>
          <p:cNvPr id="4" name="TextBox 3"/>
          <p:cNvSpPr txBox="1"/>
          <p:nvPr/>
        </p:nvSpPr>
        <p:spPr>
          <a:xfrm>
            <a:off x="1201003" y="818866"/>
            <a:ext cx="8911988" cy="5909310"/>
          </a:xfrm>
          <a:prstGeom prst="rect">
            <a:avLst/>
          </a:prstGeom>
          <a:noFill/>
        </p:spPr>
        <p:txBody>
          <a:bodyPr wrap="square" rtlCol="0">
            <a:spAutoFit/>
          </a:bodyPr>
          <a:lstStyle/>
          <a:p>
            <a:pPr marL="273050" indent="-273050">
              <a:buFont typeface="Wingdings" pitchFamily="2" charset="2"/>
              <a:buChar char="Ø"/>
            </a:pPr>
            <a:endParaRPr lang="en-GB" sz="2700" dirty="0" smtClean="0">
              <a:effectLst>
                <a:outerShdw blurRad="38100" dist="38100" dir="2700000" algn="tl">
                  <a:srgbClr val="000000">
                    <a:alpha val="43137"/>
                  </a:srgbClr>
                </a:outerShdw>
              </a:effectLst>
            </a:endParaRPr>
          </a:p>
          <a:p>
            <a:pPr marL="273050" indent="-273050">
              <a:buFont typeface="Wingdings" pitchFamily="2" charset="2"/>
              <a:buChar char="Ø"/>
            </a:pPr>
            <a:r>
              <a:rPr lang="en-GB" sz="2700" dirty="0" smtClean="0">
                <a:effectLst>
                  <a:outerShdw blurRad="38100" dist="38100" dir="2700000" algn="tl">
                    <a:srgbClr val="000000">
                      <a:alpha val="43137"/>
                    </a:srgbClr>
                  </a:outerShdw>
                </a:effectLst>
              </a:rPr>
              <a:t>The purpose of this filter example is to filter out the 6 kHz</a:t>
            </a:r>
            <a:r>
              <a:rPr lang="en-GB" sz="2700" dirty="0" smtClean="0">
                <a:solidFill>
                  <a:srgbClr val="FFFF00"/>
                </a:solidFill>
                <a:effectLst>
                  <a:outerShdw blurRad="38100" dist="38100" dir="2700000" algn="tl">
                    <a:srgbClr val="000000">
                      <a:alpha val="43137"/>
                    </a:srgbClr>
                  </a:outerShdw>
                </a:effectLst>
              </a:rPr>
              <a:t>, third harmonic , </a:t>
            </a:r>
            <a:r>
              <a:rPr lang="en-GB" sz="2700" dirty="0" smtClean="0">
                <a:effectLst>
                  <a:outerShdw blurRad="38100" dist="38100" dir="2700000" algn="tl">
                    <a:srgbClr val="000000">
                      <a:alpha val="43137"/>
                    </a:srgbClr>
                  </a:outerShdw>
                </a:effectLst>
              </a:rPr>
              <a:t>from the complex input waveform which consists of a 2kHz and 6kHz components representing the fundamental and third harmonic of a symmetrical 2kHz square waveform.</a:t>
            </a:r>
          </a:p>
          <a:p>
            <a:pPr marL="273050" indent="-273050">
              <a:buFont typeface="Wingdings" pitchFamily="2" charset="2"/>
              <a:buChar char="Ø"/>
            </a:pPr>
            <a:endParaRPr lang="en-GB" sz="2700" dirty="0" smtClean="0">
              <a:effectLst>
                <a:outerShdw blurRad="38100" dist="38100" dir="2700000" algn="tl">
                  <a:srgbClr val="000000">
                    <a:alpha val="43137"/>
                  </a:srgbClr>
                </a:outerShdw>
              </a:effectLst>
            </a:endParaRPr>
          </a:p>
          <a:p>
            <a:pPr marL="273050" indent="-273050">
              <a:buFont typeface="Wingdings" pitchFamily="2" charset="2"/>
              <a:buChar char="Ø"/>
            </a:pPr>
            <a:r>
              <a:rPr lang="en-GB" sz="2700" dirty="0" smtClean="0">
                <a:effectLst>
                  <a:outerShdw blurRad="38100" dist="38100" dir="2700000" algn="tl">
                    <a:srgbClr val="000000">
                      <a:alpha val="43137"/>
                    </a:srgbClr>
                  </a:outerShdw>
                </a:effectLst>
              </a:rPr>
              <a:t>There are a variety of way of designing the filter, some are mathematical and some are graphical. Some are simple “cook book” approaches, where the mathematical content and design approach is not necessarily given and some are software based. This allows design of such filters with the minimal of knowledge.</a:t>
            </a:r>
            <a:endParaRPr lang="en-GB" sz="2700"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596740" y="443983"/>
            <a:ext cx="10498767" cy="1118118"/>
          </a:xfrm>
          <a:solidFill>
            <a:srgbClr val="000000"/>
          </a:solidFill>
        </p:spPr>
        <p:txBody>
          <a:bodyPr/>
          <a:lstStyle/>
          <a:p>
            <a:r>
              <a:rPr lang="en-GB" sz="2800" dirty="0" smtClean="0"/>
              <a:t>DESIGN APPROACH FOR THE EQUAL COMPONENT SALLEN &amp; KEY FILTER</a:t>
            </a:r>
            <a:endParaRPr lang="en-GB" sz="2800" dirty="0"/>
          </a:p>
        </p:txBody>
      </p:sp>
      <p:sp>
        <p:nvSpPr>
          <p:cNvPr id="3" name="Footer Placeholder 2"/>
          <p:cNvSpPr>
            <a:spLocks noGrp="1"/>
          </p:cNvSpPr>
          <p:nvPr>
            <p:ph type="ftr" sz="quarter" idx="11"/>
          </p:nvPr>
        </p:nvSpPr>
        <p:spPr/>
        <p:txBody>
          <a:bodyPr/>
          <a:lstStyle/>
          <a:p>
            <a:pPr>
              <a:defRPr/>
            </a:pPr>
            <a:r>
              <a:rPr lang="en-US" smtClean="0"/>
              <a:t>Passive &amp; Active Filters 2016-17</a:t>
            </a:r>
            <a:endParaRPr lang="en-US" dirty="0"/>
          </a:p>
        </p:txBody>
      </p:sp>
      <p:sp>
        <p:nvSpPr>
          <p:cNvPr id="4" name="Slide Number Placeholder 3"/>
          <p:cNvSpPr>
            <a:spLocks noGrp="1"/>
          </p:cNvSpPr>
          <p:nvPr>
            <p:ph type="sldNum" sz="quarter" idx="12"/>
          </p:nvPr>
        </p:nvSpPr>
        <p:spPr/>
        <p:txBody>
          <a:bodyPr/>
          <a:lstStyle/>
          <a:p>
            <a:pPr>
              <a:defRPr/>
            </a:pPr>
            <a:fld id="{A7BE8F09-DF3A-4F88-A900-593F126E6A03}" type="slidenum">
              <a:rPr lang="en-US" smtClean="0"/>
              <a:pPr>
                <a:defRPr/>
              </a:pPr>
              <a:t>32</a:t>
            </a:fld>
            <a:endParaRPr lang="en-US"/>
          </a:p>
        </p:txBody>
      </p:sp>
      <p:sp>
        <p:nvSpPr>
          <p:cNvPr id="5" name="TextBox 4"/>
          <p:cNvSpPr txBox="1"/>
          <p:nvPr/>
        </p:nvSpPr>
        <p:spPr>
          <a:xfrm>
            <a:off x="928047" y="1555845"/>
            <a:ext cx="10112991" cy="4708981"/>
          </a:xfrm>
          <a:prstGeom prst="rect">
            <a:avLst/>
          </a:prstGeom>
          <a:noFill/>
        </p:spPr>
        <p:txBody>
          <a:bodyPr wrap="square" rtlCol="0">
            <a:spAutoFit/>
          </a:bodyPr>
          <a:lstStyle/>
          <a:p>
            <a:pPr marL="273050" indent="-273050">
              <a:buFont typeface="Wingdings" pitchFamily="2" charset="2"/>
              <a:buChar char="Ø"/>
            </a:pPr>
            <a:r>
              <a:rPr lang="en-GB" sz="2500" dirty="0" smtClean="0">
                <a:effectLst>
                  <a:outerShdw blurRad="38100" dist="38100" dir="2700000" algn="tl">
                    <a:srgbClr val="000000">
                      <a:alpha val="43137"/>
                    </a:srgbClr>
                  </a:outerShdw>
                </a:effectLst>
                <a:latin typeface="+mn-lt"/>
              </a:rPr>
              <a:t>Determine the desired cut-off frequency (fc).</a:t>
            </a:r>
          </a:p>
          <a:p>
            <a:pPr marL="273050" indent="-273050">
              <a:buFont typeface="Wingdings" pitchFamily="2" charset="2"/>
              <a:buChar char="Ø"/>
            </a:pPr>
            <a:endParaRPr lang="en-GB" sz="2500" dirty="0" smtClean="0">
              <a:effectLst>
                <a:outerShdw blurRad="38100" dist="38100" dir="2700000" algn="tl">
                  <a:srgbClr val="000000">
                    <a:alpha val="43137"/>
                  </a:srgbClr>
                </a:outerShdw>
              </a:effectLst>
              <a:latin typeface="+mn-lt"/>
            </a:endParaRPr>
          </a:p>
          <a:p>
            <a:pPr marL="273050" indent="-273050">
              <a:buFont typeface="Wingdings" pitchFamily="2" charset="2"/>
              <a:buChar char="Ø"/>
            </a:pPr>
            <a:r>
              <a:rPr lang="en-GB" sz="2500" dirty="0" smtClean="0">
                <a:effectLst>
                  <a:outerShdw blurRad="38100" dist="38100" dir="2700000" algn="tl">
                    <a:srgbClr val="000000">
                      <a:alpha val="43137"/>
                    </a:srgbClr>
                  </a:outerShdw>
                </a:effectLst>
                <a:latin typeface="+mn-lt"/>
              </a:rPr>
              <a:t>Choose the desired rate of roll-off, for a second order filter it will be 40dB/decade or 12 dB/octave.</a:t>
            </a:r>
          </a:p>
          <a:p>
            <a:pPr marL="273050" indent="-273050">
              <a:buFont typeface="Wingdings" pitchFamily="2" charset="2"/>
              <a:buChar char="Ø"/>
            </a:pPr>
            <a:endParaRPr lang="en-GB" sz="2500" dirty="0" smtClean="0">
              <a:effectLst>
                <a:outerShdw blurRad="38100" dist="38100" dir="2700000" algn="tl">
                  <a:srgbClr val="000000">
                    <a:alpha val="43137"/>
                  </a:srgbClr>
                </a:outerShdw>
              </a:effectLst>
              <a:latin typeface="+mn-lt"/>
            </a:endParaRPr>
          </a:p>
          <a:p>
            <a:pPr marL="273050" indent="-273050">
              <a:buFont typeface="Wingdings" pitchFamily="2" charset="2"/>
              <a:buChar char="Ø"/>
            </a:pPr>
            <a:r>
              <a:rPr lang="en-GB" sz="2500" dirty="0" smtClean="0">
                <a:effectLst>
                  <a:outerShdw blurRad="38100" dist="38100" dir="2700000" algn="tl">
                    <a:srgbClr val="000000">
                      <a:alpha val="43137"/>
                    </a:srgbClr>
                  </a:outerShdw>
                </a:effectLst>
                <a:latin typeface="+mn-lt"/>
              </a:rPr>
              <a:t>If a faster roll-off is required then we can add an extra </a:t>
            </a:r>
            <a:r>
              <a:rPr lang="en-GB" sz="2500" dirty="0" smtClean="0">
                <a:solidFill>
                  <a:srgbClr val="FFFF00"/>
                </a:solidFill>
                <a:effectLst>
                  <a:outerShdw blurRad="38100" dist="38100" dir="2700000" algn="tl">
                    <a:srgbClr val="000000">
                      <a:alpha val="43137"/>
                    </a:srgbClr>
                  </a:outerShdw>
                </a:effectLst>
                <a:latin typeface="+mn-lt"/>
              </a:rPr>
              <a:t>20dB/</a:t>
            </a:r>
            <a:r>
              <a:rPr lang="en-GB" sz="2500" dirty="0" err="1" smtClean="0">
                <a:solidFill>
                  <a:srgbClr val="FFFF00"/>
                </a:solidFill>
                <a:effectLst>
                  <a:outerShdw blurRad="38100" dist="38100" dir="2700000" algn="tl">
                    <a:srgbClr val="000000">
                      <a:alpha val="43137"/>
                    </a:srgbClr>
                  </a:outerShdw>
                </a:effectLst>
                <a:latin typeface="+mn-lt"/>
              </a:rPr>
              <a:t>dec</a:t>
            </a:r>
            <a:r>
              <a:rPr lang="en-GB" sz="2500" dirty="0" smtClean="0">
                <a:effectLst>
                  <a:outerShdw blurRad="38100" dist="38100" dir="2700000" algn="tl">
                    <a:srgbClr val="000000">
                      <a:alpha val="43137"/>
                    </a:srgbClr>
                  </a:outerShdw>
                </a:effectLst>
                <a:latin typeface="+mn-lt"/>
              </a:rPr>
              <a:t> by cascading another first order filter with the second order filter. A fourth order filter can be achieved by cascading two second order filters etc.</a:t>
            </a:r>
          </a:p>
          <a:p>
            <a:pPr marL="273050" indent="-273050">
              <a:buFont typeface="Wingdings" pitchFamily="2" charset="2"/>
              <a:buChar char="Ø"/>
            </a:pPr>
            <a:endParaRPr lang="en-GB" sz="2500" dirty="0" smtClean="0">
              <a:effectLst>
                <a:outerShdw blurRad="38100" dist="38100" dir="2700000" algn="tl">
                  <a:srgbClr val="000000">
                    <a:alpha val="43137"/>
                  </a:srgbClr>
                </a:outerShdw>
              </a:effectLst>
              <a:latin typeface="+mn-lt"/>
            </a:endParaRPr>
          </a:p>
          <a:p>
            <a:pPr marL="273050" indent="-273050">
              <a:buFont typeface="Wingdings" pitchFamily="2" charset="2"/>
              <a:buChar char="Ø"/>
            </a:pPr>
            <a:r>
              <a:rPr lang="en-GB" sz="2500" dirty="0" smtClean="0">
                <a:effectLst>
                  <a:outerShdw blurRad="38100" dist="38100" dir="2700000" algn="tl">
                    <a:srgbClr val="000000">
                      <a:alpha val="43137"/>
                    </a:srgbClr>
                  </a:outerShdw>
                </a:effectLst>
                <a:latin typeface="+mn-lt"/>
              </a:rPr>
              <a:t>When fc has been determined, choose a suitable value for C and then calculate the required value of R using  </a:t>
            </a:r>
            <a:r>
              <a:rPr lang="en-GB" sz="2500" b="1" u="sng" dirty="0" smtClean="0">
                <a:solidFill>
                  <a:srgbClr val="FFFF00"/>
                </a:solidFill>
                <a:effectLst>
                  <a:outerShdw blurRad="38100" dist="38100" dir="2700000" algn="tl">
                    <a:srgbClr val="000000">
                      <a:alpha val="43137"/>
                    </a:srgbClr>
                  </a:outerShdw>
                </a:effectLst>
                <a:latin typeface="+mn-lt"/>
              </a:rPr>
              <a:t>f</a:t>
            </a:r>
            <a:r>
              <a:rPr lang="en-GB" sz="2500" b="1" u="sng" baseline="-25000" dirty="0" smtClean="0">
                <a:solidFill>
                  <a:srgbClr val="FFFF00"/>
                </a:solidFill>
                <a:effectLst>
                  <a:outerShdw blurRad="38100" dist="38100" dir="2700000" algn="tl">
                    <a:srgbClr val="000000">
                      <a:alpha val="43137"/>
                    </a:srgbClr>
                  </a:outerShdw>
                </a:effectLst>
                <a:latin typeface="+mn-lt"/>
              </a:rPr>
              <a:t>c</a:t>
            </a:r>
            <a:r>
              <a:rPr lang="en-GB" sz="2500" b="1" u="sng" dirty="0" smtClean="0">
                <a:solidFill>
                  <a:srgbClr val="FFFF00"/>
                </a:solidFill>
                <a:effectLst>
                  <a:outerShdw blurRad="38100" dist="38100" dir="2700000" algn="tl">
                    <a:srgbClr val="000000">
                      <a:alpha val="43137"/>
                    </a:srgbClr>
                  </a:outerShdw>
                </a:effectLst>
                <a:latin typeface="+mn-lt"/>
              </a:rPr>
              <a:t> = 1/ (2.</a:t>
            </a:r>
            <a:r>
              <a:rPr lang="el-GR" sz="2500" b="1" u="sng" dirty="0" smtClean="0">
                <a:solidFill>
                  <a:srgbClr val="FFFF00"/>
                </a:solidFill>
                <a:effectLst>
                  <a:outerShdw blurRad="38100" dist="38100" dir="2700000" algn="tl">
                    <a:srgbClr val="000000">
                      <a:alpha val="43137"/>
                    </a:srgbClr>
                  </a:outerShdw>
                </a:effectLst>
                <a:latin typeface="+mn-lt"/>
                <a:ea typeface="Arial Unicode MS" pitchFamily="34" charset="-128"/>
                <a:cs typeface="Arial Unicode MS" pitchFamily="34" charset="-128"/>
              </a:rPr>
              <a:t>π</a:t>
            </a:r>
            <a:r>
              <a:rPr lang="en-GB" sz="2500" b="1" u="sng" dirty="0" smtClean="0">
                <a:solidFill>
                  <a:srgbClr val="FFFF00"/>
                </a:solidFill>
                <a:effectLst>
                  <a:outerShdw blurRad="38100" dist="38100" dir="2700000" algn="tl">
                    <a:srgbClr val="000000">
                      <a:alpha val="43137"/>
                    </a:srgbClr>
                  </a:outerShdw>
                </a:effectLst>
                <a:latin typeface="+mn-lt"/>
                <a:ea typeface="Arial Unicode MS" pitchFamily="34" charset="-128"/>
                <a:cs typeface="Arial Unicode MS" pitchFamily="34" charset="-128"/>
              </a:rPr>
              <a:t>.R.C)</a:t>
            </a:r>
            <a:endParaRPr lang="en-GB" sz="2500" dirty="0">
              <a:effectLst>
                <a:outerShdw blurRad="38100" dist="38100" dir="2700000" algn="tl">
                  <a:srgbClr val="000000">
                    <a:alpha val="43137"/>
                  </a:srgbClr>
                </a:outerShdw>
              </a:effectLst>
              <a:latin typeface="+mn-lt"/>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defRPr/>
            </a:pPr>
            <a:r>
              <a:rPr lang="en-US" smtClean="0"/>
              <a:t>Passive &amp; Active Filters 2016-17</a:t>
            </a:r>
            <a:endParaRPr lang="en-US" dirty="0"/>
          </a:p>
        </p:txBody>
      </p:sp>
      <p:sp>
        <p:nvSpPr>
          <p:cNvPr id="4" name="Slide Number Placeholder 3"/>
          <p:cNvSpPr>
            <a:spLocks noGrp="1"/>
          </p:cNvSpPr>
          <p:nvPr>
            <p:ph type="sldNum" sz="quarter" idx="12"/>
          </p:nvPr>
        </p:nvSpPr>
        <p:spPr/>
        <p:txBody>
          <a:bodyPr/>
          <a:lstStyle/>
          <a:p>
            <a:pPr>
              <a:defRPr/>
            </a:pPr>
            <a:fld id="{A7BE8F09-DF3A-4F88-A900-593F126E6A03}" type="slidenum">
              <a:rPr lang="en-US" smtClean="0"/>
              <a:pPr>
                <a:defRPr/>
              </a:pPr>
              <a:t>33</a:t>
            </a:fld>
            <a:endParaRPr lang="en-US"/>
          </a:p>
        </p:txBody>
      </p:sp>
      <p:sp>
        <p:nvSpPr>
          <p:cNvPr id="5" name="TextBox 4"/>
          <p:cNvSpPr txBox="1"/>
          <p:nvPr/>
        </p:nvSpPr>
        <p:spPr>
          <a:xfrm>
            <a:off x="1119116" y="1105468"/>
            <a:ext cx="9335068" cy="4247317"/>
          </a:xfrm>
          <a:prstGeom prst="rect">
            <a:avLst/>
          </a:prstGeom>
          <a:noFill/>
        </p:spPr>
        <p:txBody>
          <a:bodyPr wrap="square" rtlCol="0">
            <a:spAutoFit/>
          </a:bodyPr>
          <a:lstStyle/>
          <a:p>
            <a:pPr marL="273050" indent="-273050">
              <a:buFont typeface="Wingdings" pitchFamily="2" charset="2"/>
              <a:buChar char="Ø"/>
            </a:pPr>
            <a:r>
              <a:rPr lang="en-GB" sz="2700" dirty="0" smtClean="0">
                <a:effectLst>
                  <a:outerShdw blurRad="38100" dist="38100" dir="2700000" algn="tl">
                    <a:srgbClr val="000000">
                      <a:alpha val="43137"/>
                    </a:srgbClr>
                  </a:outerShdw>
                </a:effectLst>
              </a:rPr>
              <a:t>The next step is to determine the resistor values for the gain. For the circuit shown the gain  </a:t>
            </a:r>
            <a:r>
              <a:rPr lang="en-GB" sz="2700" dirty="0" smtClean="0">
                <a:solidFill>
                  <a:srgbClr val="FFFF00"/>
                </a:solidFill>
                <a:effectLst>
                  <a:outerShdw blurRad="38100" dist="38100" dir="2700000" algn="tl">
                    <a:srgbClr val="000000">
                      <a:alpha val="43137"/>
                    </a:srgbClr>
                  </a:outerShdw>
                </a:effectLst>
              </a:rPr>
              <a:t>K</a:t>
            </a:r>
            <a:r>
              <a:rPr lang="en-GB" sz="2700" dirty="0" smtClean="0">
                <a:effectLst>
                  <a:outerShdw blurRad="38100" dist="38100" dir="2700000" algn="tl">
                    <a:srgbClr val="000000">
                      <a:alpha val="43137"/>
                    </a:srgbClr>
                  </a:outerShdw>
                </a:effectLst>
              </a:rPr>
              <a:t> is given by</a:t>
            </a:r>
          </a:p>
          <a:p>
            <a:pPr>
              <a:buFont typeface="Wingdings" pitchFamily="2" charset="2"/>
              <a:buChar char="Ø"/>
            </a:pPr>
            <a:endParaRPr lang="en-GB" sz="2700" dirty="0" smtClean="0">
              <a:effectLst>
                <a:outerShdw blurRad="38100" dist="38100" dir="2700000" algn="tl">
                  <a:srgbClr val="000000">
                    <a:alpha val="43137"/>
                  </a:srgbClr>
                </a:outerShdw>
              </a:effectLst>
            </a:endParaRPr>
          </a:p>
          <a:p>
            <a:pPr marL="355600" indent="-355600">
              <a:buFont typeface="Wingdings" pitchFamily="2" charset="2"/>
              <a:buChar char="Ø"/>
            </a:pPr>
            <a:r>
              <a:rPr lang="en-GB" sz="2700" dirty="0" smtClean="0">
                <a:effectLst>
                  <a:outerShdw blurRad="38100" dist="38100" dir="2700000" algn="tl">
                    <a:srgbClr val="000000">
                      <a:alpha val="43137"/>
                    </a:srgbClr>
                  </a:outerShdw>
                </a:effectLst>
              </a:rPr>
              <a:t> In addition to achieve the response shown it can be proved that K = 1.586</a:t>
            </a:r>
          </a:p>
          <a:p>
            <a:pPr marL="355600" indent="-355600">
              <a:buFont typeface="Wingdings" pitchFamily="2" charset="2"/>
              <a:buChar char="Ø"/>
            </a:pPr>
            <a:endParaRPr lang="en-GB" sz="2700" dirty="0" smtClean="0">
              <a:effectLst>
                <a:outerShdw blurRad="38100" dist="38100" dir="2700000" algn="tl">
                  <a:srgbClr val="000000">
                    <a:alpha val="43137"/>
                  </a:srgbClr>
                </a:outerShdw>
              </a:effectLst>
            </a:endParaRPr>
          </a:p>
          <a:p>
            <a:pPr marL="355600" indent="-355600">
              <a:buFont typeface="Wingdings" pitchFamily="2" charset="2"/>
              <a:buChar char="Ø"/>
            </a:pPr>
            <a:r>
              <a:rPr lang="en-GB" sz="2700" dirty="0" smtClean="0">
                <a:effectLst>
                  <a:outerShdw blurRad="38100" dist="38100" dir="2700000" algn="tl">
                    <a:srgbClr val="000000">
                      <a:alpha val="43137"/>
                    </a:srgbClr>
                  </a:outerShdw>
                </a:effectLst>
              </a:rPr>
              <a:t>Therefore 0.586 must =</a:t>
            </a:r>
          </a:p>
          <a:p>
            <a:pPr marL="355600" indent="-355600">
              <a:buFont typeface="Wingdings" pitchFamily="2" charset="2"/>
              <a:buChar char="Ø"/>
            </a:pPr>
            <a:endParaRPr lang="en-GB" sz="2700" dirty="0" smtClean="0">
              <a:effectLst>
                <a:outerShdw blurRad="38100" dist="38100" dir="2700000" algn="tl">
                  <a:srgbClr val="000000">
                    <a:alpha val="43137"/>
                  </a:srgbClr>
                </a:outerShdw>
              </a:effectLst>
            </a:endParaRPr>
          </a:p>
          <a:p>
            <a:pPr marL="355600" indent="-355600">
              <a:buFont typeface="Wingdings" pitchFamily="2" charset="2"/>
              <a:buChar char="Ø"/>
            </a:pPr>
            <a:r>
              <a:rPr lang="en-GB" sz="2700" dirty="0" smtClean="0">
                <a:effectLst>
                  <a:outerShdw blurRad="38100" dist="38100" dir="2700000" algn="tl">
                    <a:srgbClr val="000000">
                      <a:alpha val="43137"/>
                    </a:srgbClr>
                  </a:outerShdw>
                </a:effectLst>
              </a:rPr>
              <a:t>Suppose we choose R1 to be 18k then R2 would need to be 0.586 x R1 = 10.55k, as shown in the circuit above.</a:t>
            </a:r>
          </a:p>
        </p:txBody>
      </p:sp>
      <p:graphicFrame>
        <p:nvGraphicFramePr>
          <p:cNvPr id="6" name="Object 5"/>
          <p:cNvGraphicFramePr>
            <a:graphicFrameLocks noChangeAspect="1"/>
          </p:cNvGraphicFramePr>
          <p:nvPr/>
        </p:nvGraphicFramePr>
        <p:xfrm>
          <a:off x="9039794" y="1554613"/>
          <a:ext cx="927100" cy="698500"/>
        </p:xfrm>
        <a:graphic>
          <a:graphicData uri="http://schemas.openxmlformats.org/presentationml/2006/ole">
            <mc:AlternateContent xmlns:mc="http://schemas.openxmlformats.org/markup-compatibility/2006">
              <mc:Choice xmlns:v="urn:schemas-microsoft-com:vml" Requires="v">
                <p:oleObj spid="_x0000_s52246" name="Equation" r:id="rId3" imgW="927000" imgH="761760" progId="Equation.3">
                  <p:embed/>
                </p:oleObj>
              </mc:Choice>
              <mc:Fallback>
                <p:oleObj name="Equation" r:id="rId3" imgW="927000" imgH="761760" progId="Equation.3">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39794" y="1554613"/>
                        <a:ext cx="927100" cy="698500"/>
                      </a:xfrm>
                      <a:prstGeom prst="rect">
                        <a:avLst/>
                      </a:prstGeom>
                      <a:solidFill>
                        <a:srgbClr val="FFFFFF"/>
                      </a:solidFill>
                    </p:spPr>
                  </p:pic>
                </p:oleObj>
              </mc:Fallback>
            </mc:AlternateContent>
          </a:graphicData>
        </a:graphic>
      </p:graphicFrame>
      <p:graphicFrame>
        <p:nvGraphicFramePr>
          <p:cNvPr id="7" name="Object 6"/>
          <p:cNvGraphicFramePr>
            <a:graphicFrameLocks noChangeAspect="1"/>
          </p:cNvGraphicFramePr>
          <p:nvPr/>
        </p:nvGraphicFramePr>
        <p:xfrm>
          <a:off x="5329972" y="3528634"/>
          <a:ext cx="431800" cy="533400"/>
        </p:xfrm>
        <a:graphic>
          <a:graphicData uri="http://schemas.openxmlformats.org/presentationml/2006/ole">
            <mc:AlternateContent xmlns:mc="http://schemas.openxmlformats.org/markup-compatibility/2006">
              <mc:Choice xmlns:v="urn:schemas-microsoft-com:vml" Requires="v">
                <p:oleObj spid="_x0000_s52247" name="Equation" r:id="rId5" imgW="431640" imgH="533160" progId="Equation.3">
                  <p:embed/>
                </p:oleObj>
              </mc:Choice>
              <mc:Fallback>
                <p:oleObj name="Equation" r:id="rId5" imgW="431640" imgH="533160" progId="Equation.3">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29972" y="3528634"/>
                        <a:ext cx="431800" cy="533400"/>
                      </a:xfrm>
                      <a:prstGeom prst="rect">
                        <a:avLst/>
                      </a:prstGeom>
                      <a:solidFill>
                        <a:schemeClr val="tx1"/>
                      </a:solidFill>
                    </p:spPr>
                  </p:pic>
                </p:oleObj>
              </mc:Fallback>
            </mc:AlternateContent>
          </a:graphicData>
        </a:graphic>
      </p:graphicFrame>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a:defRPr/>
            </a:pPr>
            <a:r>
              <a:rPr lang="en-US" smtClean="0"/>
              <a:t>Passive &amp; Active Filters 2016-17</a:t>
            </a:r>
            <a:endParaRPr lang="en-US"/>
          </a:p>
        </p:txBody>
      </p:sp>
      <p:sp>
        <p:nvSpPr>
          <p:cNvPr id="3" name="Slide Number Placeholder 2"/>
          <p:cNvSpPr>
            <a:spLocks noGrp="1"/>
          </p:cNvSpPr>
          <p:nvPr>
            <p:ph type="sldNum" sz="quarter" idx="12"/>
          </p:nvPr>
        </p:nvSpPr>
        <p:spPr/>
        <p:txBody>
          <a:bodyPr/>
          <a:lstStyle/>
          <a:p>
            <a:pPr>
              <a:defRPr/>
            </a:pPr>
            <a:fld id="{8376DED5-4696-4080-AC78-A1D036109490}" type="slidenum">
              <a:rPr lang="en-US" smtClean="0"/>
              <a:pPr>
                <a:defRPr/>
              </a:pPr>
              <a:t>34</a:t>
            </a:fld>
            <a:endParaRPr lang="en-US"/>
          </a:p>
        </p:txBody>
      </p:sp>
      <p:sp>
        <p:nvSpPr>
          <p:cNvPr id="4" name="TextBox 3"/>
          <p:cNvSpPr txBox="1"/>
          <p:nvPr/>
        </p:nvSpPr>
        <p:spPr>
          <a:xfrm>
            <a:off x="1364776" y="696036"/>
            <a:ext cx="9212239" cy="5493812"/>
          </a:xfrm>
          <a:prstGeom prst="rect">
            <a:avLst/>
          </a:prstGeom>
          <a:noFill/>
        </p:spPr>
        <p:txBody>
          <a:bodyPr wrap="square" rtlCol="0">
            <a:spAutoFit/>
          </a:bodyPr>
          <a:lstStyle/>
          <a:p>
            <a:pPr marL="266700" indent="-266700">
              <a:buFont typeface="Wingdings" pitchFamily="2" charset="2"/>
              <a:buChar char="Ø"/>
            </a:pPr>
            <a:r>
              <a:rPr lang="en-GB" sz="2700" dirty="0" smtClean="0">
                <a:effectLst>
                  <a:outerShdw blurRad="38100" dist="38100" dir="2700000" algn="tl">
                    <a:srgbClr val="000000">
                      <a:alpha val="43137"/>
                    </a:srgbClr>
                  </a:outerShdw>
                </a:effectLst>
                <a:latin typeface="+mn-lt"/>
              </a:rPr>
              <a:t>Suppose we wanted to filter out the 2kHz component and keep the 6kHzcomponent? This would require a High-Pass filter (HPF).</a:t>
            </a:r>
          </a:p>
          <a:p>
            <a:pPr marL="266700" indent="-266700">
              <a:buFont typeface="Wingdings" pitchFamily="2" charset="2"/>
              <a:buChar char="Ø"/>
            </a:pPr>
            <a:endParaRPr lang="en-GB" sz="2700" dirty="0" smtClean="0">
              <a:effectLst>
                <a:outerShdw blurRad="38100" dist="38100" dir="2700000" algn="tl">
                  <a:srgbClr val="000000">
                    <a:alpha val="43137"/>
                  </a:srgbClr>
                </a:outerShdw>
              </a:effectLst>
              <a:latin typeface="+mn-lt"/>
            </a:endParaRPr>
          </a:p>
          <a:p>
            <a:pPr marL="266700" indent="-266700">
              <a:buFont typeface="Wingdings" pitchFamily="2" charset="2"/>
              <a:buChar char="Ø"/>
            </a:pPr>
            <a:r>
              <a:rPr lang="en-GB" sz="2700" dirty="0" smtClean="0">
                <a:effectLst>
                  <a:outerShdw blurRad="38100" dist="38100" dir="2700000" algn="tl">
                    <a:srgbClr val="000000">
                      <a:alpha val="43137"/>
                    </a:srgbClr>
                  </a:outerShdw>
                </a:effectLst>
                <a:latin typeface="+mn-lt"/>
              </a:rPr>
              <a:t>Fortunately this is a fairly simple exercise using the S &amp; K filter. We simply swap the positions or the Rs and Cs in the frequency determining part of the circuit.</a:t>
            </a:r>
          </a:p>
          <a:p>
            <a:pPr marL="266700" indent="-266700">
              <a:buFont typeface="Wingdings" pitchFamily="2" charset="2"/>
              <a:buChar char="Ø"/>
            </a:pPr>
            <a:endParaRPr lang="en-GB" sz="2700" dirty="0" smtClean="0">
              <a:effectLst>
                <a:outerShdw blurRad="38100" dist="38100" dir="2700000" algn="tl">
                  <a:srgbClr val="000000">
                    <a:alpha val="43137"/>
                  </a:srgbClr>
                </a:outerShdw>
              </a:effectLst>
              <a:latin typeface="+mn-lt"/>
            </a:endParaRPr>
          </a:p>
          <a:p>
            <a:pPr marL="266700" indent="-266700">
              <a:buFont typeface="Wingdings" pitchFamily="2" charset="2"/>
              <a:buChar char="Ø"/>
            </a:pPr>
            <a:r>
              <a:rPr lang="en-GB" sz="2700" dirty="0" smtClean="0">
                <a:effectLst>
                  <a:outerShdw blurRad="38100" dist="38100" dir="2700000" algn="tl">
                    <a:srgbClr val="000000">
                      <a:alpha val="43137"/>
                    </a:srgbClr>
                  </a:outerShdw>
                </a:effectLst>
                <a:latin typeface="+mn-lt"/>
              </a:rPr>
              <a:t>All we have to do now is decide on the new cut-off frequency, say 6 kHz, and determine the new values of R and C. Suppose we leave C alone and determine the new value for R.</a:t>
            </a:r>
          </a:p>
          <a:p>
            <a:pPr>
              <a:buFont typeface="Wingdings" pitchFamily="2" charset="2"/>
              <a:buChar char="Ø"/>
            </a:pPr>
            <a:endParaRPr lang="en-GB" sz="2700"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a:defRPr/>
            </a:pPr>
            <a:r>
              <a:rPr lang="en-US" smtClean="0"/>
              <a:t>Passive &amp; Active Filters 2016-17</a:t>
            </a:r>
            <a:endParaRPr lang="en-US"/>
          </a:p>
        </p:txBody>
      </p:sp>
      <p:sp>
        <p:nvSpPr>
          <p:cNvPr id="3" name="Slide Number Placeholder 2"/>
          <p:cNvSpPr>
            <a:spLocks noGrp="1"/>
          </p:cNvSpPr>
          <p:nvPr>
            <p:ph type="sldNum" sz="quarter" idx="12"/>
          </p:nvPr>
        </p:nvSpPr>
        <p:spPr/>
        <p:txBody>
          <a:bodyPr/>
          <a:lstStyle/>
          <a:p>
            <a:pPr>
              <a:defRPr/>
            </a:pPr>
            <a:fld id="{8376DED5-4696-4080-AC78-A1D036109490}" type="slidenum">
              <a:rPr lang="en-US" smtClean="0"/>
              <a:pPr>
                <a:defRPr/>
              </a:pPr>
              <a:t>35</a:t>
            </a:fld>
            <a:endParaRPr lang="en-US"/>
          </a:p>
        </p:txBody>
      </p:sp>
      <p:sp>
        <p:nvSpPr>
          <p:cNvPr id="4" name="TextBox 3"/>
          <p:cNvSpPr txBox="1"/>
          <p:nvPr/>
        </p:nvSpPr>
        <p:spPr>
          <a:xfrm>
            <a:off x="1333500" y="666750"/>
            <a:ext cx="9144000" cy="5647700"/>
          </a:xfrm>
          <a:prstGeom prst="rect">
            <a:avLst/>
          </a:prstGeom>
          <a:noFill/>
        </p:spPr>
        <p:txBody>
          <a:bodyPr wrap="square" rtlCol="0">
            <a:spAutoFit/>
          </a:bodyPr>
          <a:lstStyle/>
          <a:p>
            <a:pPr>
              <a:buFont typeface="Wingdings" pitchFamily="2" charset="2"/>
              <a:buChar char="Ø"/>
            </a:pPr>
            <a:r>
              <a:rPr lang="en-GB" b="1" u="sng" dirty="0" smtClean="0">
                <a:effectLst>
                  <a:outerShdw blurRad="38100" dist="38100" dir="2700000" algn="tl">
                    <a:srgbClr val="000000">
                      <a:alpha val="43137"/>
                    </a:srgbClr>
                  </a:outerShdw>
                </a:effectLst>
              </a:rPr>
              <a:t> </a:t>
            </a:r>
            <a:r>
              <a:rPr lang="en-GB" sz="2700" dirty="0" smtClean="0">
                <a:effectLst>
                  <a:outerShdw blurRad="38100" dist="38100" dir="2700000" algn="tl">
                    <a:srgbClr val="000000">
                      <a:alpha val="43137"/>
                    </a:srgbClr>
                  </a:outerShdw>
                </a:effectLst>
                <a:latin typeface="+mn-lt"/>
              </a:rPr>
              <a:t>From  </a:t>
            </a:r>
            <a:r>
              <a:rPr lang="en-GB" sz="2700" dirty="0" smtClean="0">
                <a:solidFill>
                  <a:srgbClr val="FFFF00"/>
                </a:solidFill>
                <a:effectLst>
                  <a:outerShdw blurRad="38100" dist="38100" dir="2700000" algn="tl">
                    <a:srgbClr val="000000">
                      <a:alpha val="43137"/>
                    </a:srgbClr>
                  </a:outerShdw>
                </a:effectLst>
                <a:latin typeface="+mn-lt"/>
              </a:rPr>
              <a:t>f</a:t>
            </a:r>
            <a:r>
              <a:rPr lang="en-GB" sz="2700" baseline="-25000" dirty="0" smtClean="0">
                <a:solidFill>
                  <a:srgbClr val="FFFF00"/>
                </a:solidFill>
                <a:effectLst>
                  <a:outerShdw blurRad="38100" dist="38100" dir="2700000" algn="tl">
                    <a:srgbClr val="000000">
                      <a:alpha val="43137"/>
                    </a:srgbClr>
                  </a:outerShdw>
                </a:effectLst>
                <a:latin typeface="+mn-lt"/>
              </a:rPr>
              <a:t>c</a:t>
            </a:r>
            <a:r>
              <a:rPr lang="en-GB" sz="2700" dirty="0" smtClean="0">
                <a:solidFill>
                  <a:srgbClr val="FFFF00"/>
                </a:solidFill>
                <a:effectLst>
                  <a:outerShdw blurRad="38100" dist="38100" dir="2700000" algn="tl">
                    <a:srgbClr val="000000">
                      <a:alpha val="43137"/>
                    </a:srgbClr>
                  </a:outerShdw>
                </a:effectLst>
                <a:latin typeface="+mn-lt"/>
              </a:rPr>
              <a:t> = 1/ (2.</a:t>
            </a:r>
            <a:r>
              <a:rPr lang="el-GR" sz="2700" dirty="0" smtClean="0">
                <a:solidFill>
                  <a:srgbClr val="FFFF00"/>
                </a:solidFill>
                <a:effectLst>
                  <a:outerShdw blurRad="38100" dist="38100" dir="2700000" algn="tl">
                    <a:srgbClr val="000000">
                      <a:alpha val="43137"/>
                    </a:srgbClr>
                  </a:outerShdw>
                </a:effectLst>
                <a:latin typeface="+mn-lt"/>
                <a:ea typeface="Arial Unicode MS" pitchFamily="34" charset="-128"/>
                <a:cs typeface="Arial Unicode MS" pitchFamily="34" charset="-128"/>
              </a:rPr>
              <a:t>π</a:t>
            </a:r>
            <a:r>
              <a:rPr lang="en-GB" sz="2700" dirty="0" smtClean="0">
                <a:solidFill>
                  <a:srgbClr val="FFFF00"/>
                </a:solidFill>
                <a:effectLst>
                  <a:outerShdw blurRad="38100" dist="38100" dir="2700000" algn="tl">
                    <a:srgbClr val="000000">
                      <a:alpha val="43137"/>
                    </a:srgbClr>
                  </a:outerShdw>
                </a:effectLst>
                <a:latin typeface="+mn-lt"/>
                <a:ea typeface="Arial Unicode MS" pitchFamily="34" charset="-128"/>
                <a:cs typeface="Arial Unicode MS" pitchFamily="34" charset="-128"/>
              </a:rPr>
              <a:t>.R.C) </a:t>
            </a:r>
            <a:r>
              <a:rPr lang="en-GB" sz="2700" dirty="0" smtClean="0">
                <a:effectLst>
                  <a:outerShdw blurRad="38100" dist="38100" dir="2700000" algn="tl">
                    <a:srgbClr val="000000">
                      <a:alpha val="43137"/>
                    </a:srgbClr>
                  </a:outerShdw>
                </a:effectLst>
                <a:latin typeface="+mn-lt"/>
                <a:ea typeface="Arial Unicode MS" pitchFamily="34" charset="-128"/>
                <a:cs typeface="Arial Unicode MS" pitchFamily="34" charset="-128"/>
              </a:rPr>
              <a:t>we can determine R.</a:t>
            </a:r>
          </a:p>
          <a:p>
            <a:pPr>
              <a:buFont typeface="Wingdings" pitchFamily="2" charset="2"/>
              <a:buChar char="Ø"/>
            </a:pPr>
            <a:endParaRPr lang="en-GB" sz="2700" dirty="0" smtClean="0">
              <a:effectLst>
                <a:outerShdw blurRad="38100" dist="38100" dir="2700000" algn="tl">
                  <a:srgbClr val="000000">
                    <a:alpha val="43137"/>
                  </a:srgbClr>
                </a:outerShdw>
              </a:effectLst>
              <a:latin typeface="+mn-lt"/>
              <a:ea typeface="Arial Unicode MS" pitchFamily="34" charset="-128"/>
              <a:cs typeface="Arial Unicode MS" pitchFamily="34" charset="-128"/>
            </a:endParaRPr>
          </a:p>
          <a:p>
            <a:pPr>
              <a:buFont typeface="Wingdings" pitchFamily="2" charset="2"/>
              <a:buChar char="Ø"/>
            </a:pPr>
            <a:r>
              <a:rPr lang="en-GB" sz="2700" dirty="0" smtClean="0">
                <a:effectLst>
                  <a:outerShdw blurRad="38100" dist="38100" dir="2700000" algn="tl">
                    <a:srgbClr val="000000">
                      <a:alpha val="43137"/>
                    </a:srgbClr>
                  </a:outerShdw>
                </a:effectLst>
                <a:latin typeface="+mn-lt"/>
                <a:ea typeface="Arial Unicode MS" pitchFamily="34" charset="-128"/>
                <a:cs typeface="Arial Unicode MS" pitchFamily="34" charset="-128"/>
              </a:rPr>
              <a:t>Hence </a:t>
            </a:r>
            <a:r>
              <a:rPr lang="en-GB" sz="2400" dirty="0" smtClean="0">
                <a:solidFill>
                  <a:srgbClr val="FFFF00"/>
                </a:solidFill>
                <a:effectLst>
                  <a:outerShdw blurRad="38100" dist="38100" dir="2700000" algn="tl">
                    <a:srgbClr val="000000">
                      <a:alpha val="43137"/>
                    </a:srgbClr>
                  </a:outerShdw>
                </a:effectLst>
                <a:latin typeface="+mn-lt"/>
                <a:ea typeface="Arial Unicode MS" pitchFamily="34" charset="-128"/>
                <a:cs typeface="Arial Unicode MS" pitchFamily="34" charset="-128"/>
              </a:rPr>
              <a:t>R</a:t>
            </a:r>
            <a:r>
              <a:rPr lang="en-GB" sz="2700" dirty="0" smtClean="0">
                <a:effectLst>
                  <a:outerShdw blurRad="38100" dist="38100" dir="2700000" algn="tl">
                    <a:srgbClr val="000000">
                      <a:alpha val="43137"/>
                    </a:srgbClr>
                  </a:outerShdw>
                </a:effectLst>
                <a:latin typeface="+mn-lt"/>
                <a:ea typeface="Arial Unicode MS" pitchFamily="34" charset="-128"/>
                <a:cs typeface="Arial Unicode MS" pitchFamily="34" charset="-128"/>
              </a:rPr>
              <a:t> = </a:t>
            </a:r>
            <a:r>
              <a:rPr lang="en-GB" sz="2800" dirty="0" smtClean="0">
                <a:solidFill>
                  <a:srgbClr val="FFFF00"/>
                </a:solidFill>
                <a:effectLst>
                  <a:outerShdw blurRad="38100" dist="38100" dir="2700000" algn="tl">
                    <a:srgbClr val="000000">
                      <a:alpha val="43137"/>
                    </a:srgbClr>
                  </a:outerShdw>
                </a:effectLst>
                <a:latin typeface="+mn-lt"/>
              </a:rPr>
              <a:t>= 1/ (2.</a:t>
            </a:r>
            <a:r>
              <a:rPr lang="el-GR" sz="2800" dirty="0" smtClean="0">
                <a:solidFill>
                  <a:srgbClr val="FFFF00"/>
                </a:solidFill>
                <a:effectLst>
                  <a:outerShdw blurRad="38100" dist="38100" dir="2700000" algn="tl">
                    <a:srgbClr val="000000">
                      <a:alpha val="43137"/>
                    </a:srgbClr>
                  </a:outerShdw>
                </a:effectLst>
                <a:latin typeface="+mn-lt"/>
                <a:ea typeface="Arial Unicode MS" pitchFamily="34" charset="-128"/>
                <a:cs typeface="Arial Unicode MS" pitchFamily="34" charset="-128"/>
              </a:rPr>
              <a:t>π</a:t>
            </a:r>
            <a:r>
              <a:rPr lang="en-GB" sz="2800" dirty="0" smtClean="0">
                <a:solidFill>
                  <a:srgbClr val="FFFF00"/>
                </a:solidFill>
                <a:effectLst>
                  <a:outerShdw blurRad="38100" dist="38100" dir="2700000" algn="tl">
                    <a:srgbClr val="000000">
                      <a:alpha val="43137"/>
                    </a:srgbClr>
                  </a:outerShdw>
                </a:effectLst>
                <a:latin typeface="+mn-lt"/>
                <a:ea typeface="Arial Unicode MS" pitchFamily="34" charset="-128"/>
                <a:cs typeface="Arial Unicode MS" pitchFamily="34" charset="-128"/>
              </a:rPr>
              <a:t>.</a:t>
            </a:r>
            <a:r>
              <a:rPr lang="en-GB" sz="2800" dirty="0" smtClean="0">
                <a:solidFill>
                  <a:srgbClr val="FFFF00"/>
                </a:solidFill>
                <a:effectLst>
                  <a:outerShdw blurRad="38100" dist="38100" dir="2700000" algn="tl">
                    <a:srgbClr val="000000">
                      <a:alpha val="43137"/>
                    </a:srgbClr>
                  </a:outerShdw>
                </a:effectLst>
                <a:latin typeface="+mn-lt"/>
              </a:rPr>
              <a:t> f</a:t>
            </a:r>
            <a:r>
              <a:rPr lang="en-GB" sz="2800" baseline="-25000" dirty="0" smtClean="0">
                <a:solidFill>
                  <a:srgbClr val="FFFF00"/>
                </a:solidFill>
                <a:effectLst>
                  <a:outerShdw blurRad="38100" dist="38100" dir="2700000" algn="tl">
                    <a:srgbClr val="000000">
                      <a:alpha val="43137"/>
                    </a:srgbClr>
                  </a:outerShdw>
                </a:effectLst>
                <a:latin typeface="+mn-lt"/>
              </a:rPr>
              <a:t>c</a:t>
            </a:r>
            <a:r>
              <a:rPr lang="en-GB" sz="2800" dirty="0" smtClean="0">
                <a:solidFill>
                  <a:srgbClr val="FFFF00"/>
                </a:solidFill>
                <a:effectLst>
                  <a:outerShdw blurRad="38100" dist="38100" dir="2700000" algn="tl">
                    <a:srgbClr val="000000">
                      <a:alpha val="43137"/>
                    </a:srgbClr>
                  </a:outerShdw>
                </a:effectLst>
                <a:latin typeface="+mn-lt"/>
                <a:ea typeface="Arial Unicode MS" pitchFamily="34" charset="-128"/>
                <a:cs typeface="Arial Unicode MS" pitchFamily="34" charset="-128"/>
              </a:rPr>
              <a:t>.C) = 3.9k</a:t>
            </a:r>
          </a:p>
          <a:p>
            <a:pPr>
              <a:buFont typeface="Wingdings" pitchFamily="2" charset="2"/>
              <a:buChar char="Ø"/>
            </a:pPr>
            <a:endParaRPr lang="en-GB" sz="2800" dirty="0" smtClean="0">
              <a:effectLst>
                <a:outerShdw blurRad="38100" dist="38100" dir="2700000" algn="tl">
                  <a:srgbClr val="000000">
                    <a:alpha val="43137"/>
                  </a:srgbClr>
                </a:outerShdw>
              </a:effectLst>
              <a:latin typeface="+mn-lt"/>
              <a:ea typeface="Arial Unicode MS" pitchFamily="34" charset="-128"/>
              <a:cs typeface="Arial Unicode MS" pitchFamily="34" charset="-128"/>
            </a:endParaRPr>
          </a:p>
          <a:p>
            <a:pPr marL="266700" indent="-266700">
              <a:buFont typeface="Wingdings" pitchFamily="2" charset="2"/>
              <a:buChar char="Ø"/>
            </a:pPr>
            <a:r>
              <a:rPr lang="en-GB" sz="2800" dirty="0" smtClean="0">
                <a:effectLst>
                  <a:outerShdw blurRad="38100" dist="38100" dir="2700000" algn="tl">
                    <a:srgbClr val="000000">
                      <a:alpha val="43137"/>
                    </a:srgbClr>
                  </a:outerShdw>
                </a:effectLst>
                <a:latin typeface="+mn-lt"/>
                <a:ea typeface="Arial Unicode MS" pitchFamily="34" charset="-128"/>
                <a:cs typeface="Arial Unicode MS" pitchFamily="34" charset="-128"/>
              </a:rPr>
              <a:t>By substituting the new  R value for R and swapping the Rs and Cs we get the HPF response shown below.</a:t>
            </a:r>
          </a:p>
          <a:p>
            <a:pPr>
              <a:buFont typeface="Wingdings" pitchFamily="2" charset="2"/>
              <a:buChar char="Ø"/>
            </a:pPr>
            <a:endParaRPr lang="en-GB" sz="2800" dirty="0" smtClean="0">
              <a:effectLst>
                <a:outerShdw blurRad="38100" dist="38100" dir="2700000" algn="tl">
                  <a:srgbClr val="000000">
                    <a:alpha val="43137"/>
                  </a:srgbClr>
                </a:outerShdw>
              </a:effectLst>
              <a:latin typeface="+mn-lt"/>
              <a:ea typeface="Arial Unicode MS" pitchFamily="34" charset="-128"/>
              <a:cs typeface="Arial Unicode MS" pitchFamily="34" charset="-128"/>
            </a:endParaRPr>
          </a:p>
          <a:p>
            <a:pPr marL="266700" indent="-266700">
              <a:buFont typeface="Wingdings" pitchFamily="2" charset="2"/>
              <a:buChar char="Ø"/>
            </a:pPr>
            <a:r>
              <a:rPr lang="en-GB" sz="2800" dirty="0" smtClean="0">
                <a:effectLst>
                  <a:outerShdw blurRad="38100" dist="38100" dir="2700000" algn="tl">
                    <a:srgbClr val="000000">
                      <a:alpha val="43137"/>
                    </a:srgbClr>
                  </a:outerShdw>
                </a:effectLst>
                <a:latin typeface="+mn-lt"/>
                <a:ea typeface="Arial Unicode MS" pitchFamily="34" charset="-128"/>
                <a:cs typeface="Arial Unicode MS" pitchFamily="34" charset="-128"/>
              </a:rPr>
              <a:t>Note that the output waveform is the 6kHz but there is also some remnant 2kHz present as well. This is because the 6kHz component is much smaller than the 2 kHz. If their  sizes were exchanged then we would see only the 6kHz getting through.</a:t>
            </a:r>
          </a:p>
          <a:p>
            <a:pPr>
              <a:buFont typeface="Wingdings" pitchFamily="2" charset="2"/>
              <a:buChar char="Ø"/>
            </a:pPr>
            <a:endParaRPr lang="en-GB" sz="2700"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a:defRPr/>
            </a:pPr>
            <a:r>
              <a:rPr lang="en-US" smtClean="0"/>
              <a:t>Passive &amp; Active Filters 2016-17</a:t>
            </a:r>
            <a:endParaRPr lang="en-US"/>
          </a:p>
        </p:txBody>
      </p:sp>
      <p:sp>
        <p:nvSpPr>
          <p:cNvPr id="3" name="Slide Number Placeholder 2"/>
          <p:cNvSpPr>
            <a:spLocks noGrp="1"/>
          </p:cNvSpPr>
          <p:nvPr>
            <p:ph type="sldNum" sz="quarter" idx="12"/>
          </p:nvPr>
        </p:nvSpPr>
        <p:spPr/>
        <p:txBody>
          <a:bodyPr/>
          <a:lstStyle/>
          <a:p>
            <a:pPr>
              <a:defRPr/>
            </a:pPr>
            <a:fld id="{8376DED5-4696-4080-AC78-A1D036109490}" type="slidenum">
              <a:rPr lang="en-US" smtClean="0"/>
              <a:pPr>
                <a:defRPr/>
              </a:pPr>
              <a:t>36</a:t>
            </a:fld>
            <a:endParaRPr lang="en-US"/>
          </a:p>
        </p:txBody>
      </p:sp>
      <p:pic>
        <p:nvPicPr>
          <p:cNvPr id="68610" name="Picture 2"/>
          <p:cNvPicPr>
            <a:picLocks noChangeAspect="1" noChangeArrowheads="1"/>
          </p:cNvPicPr>
          <p:nvPr/>
        </p:nvPicPr>
        <p:blipFill>
          <a:blip r:embed="rId2" cstate="print"/>
          <a:srcRect/>
          <a:stretch>
            <a:fillRect/>
          </a:stretch>
        </p:blipFill>
        <p:spPr bwMode="auto">
          <a:xfrm>
            <a:off x="407101" y="1353621"/>
            <a:ext cx="4067175" cy="3356602"/>
          </a:xfrm>
          <a:prstGeom prst="rect">
            <a:avLst/>
          </a:prstGeom>
          <a:noFill/>
          <a:ln w="9525">
            <a:noFill/>
            <a:miter lim="800000"/>
            <a:headEnd/>
            <a:tailEnd/>
          </a:ln>
        </p:spPr>
      </p:pic>
      <p:pic>
        <p:nvPicPr>
          <p:cNvPr id="68611" name="Picture 3"/>
          <p:cNvPicPr>
            <a:picLocks noChangeAspect="1" noChangeArrowheads="1"/>
          </p:cNvPicPr>
          <p:nvPr/>
        </p:nvPicPr>
        <p:blipFill>
          <a:blip r:embed="rId3" cstate="print"/>
          <a:srcRect/>
          <a:stretch>
            <a:fillRect/>
          </a:stretch>
        </p:blipFill>
        <p:spPr bwMode="auto">
          <a:xfrm>
            <a:off x="393368" y="4859078"/>
            <a:ext cx="3902185" cy="1795981"/>
          </a:xfrm>
          <a:prstGeom prst="rect">
            <a:avLst/>
          </a:prstGeom>
          <a:noFill/>
          <a:ln w="9525">
            <a:noFill/>
            <a:miter lim="800000"/>
            <a:headEnd/>
            <a:tailEnd/>
          </a:ln>
        </p:spPr>
      </p:pic>
      <p:pic>
        <p:nvPicPr>
          <p:cNvPr id="68612" name="Picture 4"/>
          <p:cNvPicPr>
            <a:picLocks noChangeAspect="1" noChangeArrowheads="1"/>
          </p:cNvPicPr>
          <p:nvPr/>
        </p:nvPicPr>
        <p:blipFill>
          <a:blip r:embed="rId4" cstate="print"/>
          <a:srcRect/>
          <a:stretch>
            <a:fillRect/>
          </a:stretch>
        </p:blipFill>
        <p:spPr bwMode="auto">
          <a:xfrm>
            <a:off x="4572000" y="1359491"/>
            <a:ext cx="6867377" cy="2943225"/>
          </a:xfrm>
          <a:prstGeom prst="rect">
            <a:avLst/>
          </a:prstGeom>
          <a:noFill/>
          <a:ln w="9525">
            <a:noFill/>
            <a:miter lim="800000"/>
            <a:headEnd/>
            <a:tailEnd/>
          </a:ln>
        </p:spPr>
      </p:pic>
      <p:pic>
        <p:nvPicPr>
          <p:cNvPr id="68613" name="Picture 5"/>
          <p:cNvPicPr>
            <a:picLocks noChangeAspect="1" noChangeArrowheads="1"/>
          </p:cNvPicPr>
          <p:nvPr/>
        </p:nvPicPr>
        <p:blipFill>
          <a:blip r:embed="rId5" cstate="print"/>
          <a:srcRect/>
          <a:stretch>
            <a:fillRect/>
          </a:stretch>
        </p:blipFill>
        <p:spPr bwMode="auto">
          <a:xfrm>
            <a:off x="4599983" y="4329188"/>
            <a:ext cx="6819383" cy="235869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a:defRPr/>
            </a:pPr>
            <a:r>
              <a:rPr lang="en-US" smtClean="0"/>
              <a:t>Passive &amp; Active Filters 2016-17</a:t>
            </a:r>
            <a:endParaRPr lang="en-US"/>
          </a:p>
        </p:txBody>
      </p:sp>
      <p:sp>
        <p:nvSpPr>
          <p:cNvPr id="3" name="Slide Number Placeholder 2"/>
          <p:cNvSpPr>
            <a:spLocks noGrp="1"/>
          </p:cNvSpPr>
          <p:nvPr>
            <p:ph type="sldNum" sz="quarter" idx="12"/>
          </p:nvPr>
        </p:nvSpPr>
        <p:spPr/>
        <p:txBody>
          <a:bodyPr/>
          <a:lstStyle/>
          <a:p>
            <a:pPr>
              <a:defRPr/>
            </a:pPr>
            <a:fld id="{8376DED5-4696-4080-AC78-A1D036109490}" type="slidenum">
              <a:rPr lang="en-US" smtClean="0"/>
              <a:pPr>
                <a:defRPr/>
              </a:pPr>
              <a:t>37</a:t>
            </a:fld>
            <a:endParaRPr lang="en-US"/>
          </a:p>
        </p:txBody>
      </p:sp>
      <p:sp>
        <p:nvSpPr>
          <p:cNvPr id="5" name="TextBox 4"/>
          <p:cNvSpPr txBox="1"/>
          <p:nvPr/>
        </p:nvSpPr>
        <p:spPr>
          <a:xfrm>
            <a:off x="1047750" y="438150"/>
            <a:ext cx="9582150" cy="4662815"/>
          </a:xfrm>
          <a:prstGeom prst="rect">
            <a:avLst/>
          </a:prstGeom>
          <a:noFill/>
        </p:spPr>
        <p:txBody>
          <a:bodyPr wrap="square" rtlCol="0">
            <a:spAutoFit/>
          </a:bodyPr>
          <a:lstStyle/>
          <a:p>
            <a:pPr marL="266700" indent="-266700">
              <a:buFont typeface="Wingdings" pitchFamily="2" charset="2"/>
              <a:buChar char="Ø"/>
            </a:pPr>
            <a:r>
              <a:rPr lang="en-GB" sz="2700" dirty="0" smtClean="0">
                <a:effectLst>
                  <a:outerShdw blurRad="38100" dist="38100" dir="2700000" algn="tl">
                    <a:srgbClr val="000000">
                      <a:alpha val="43137"/>
                    </a:srgbClr>
                  </a:outerShdw>
                </a:effectLst>
              </a:rPr>
              <a:t>Alternatively, if we can make the filter more sensitive to the 6 kHz component  we might be able to  pick more of it out and  less of the two kHz component, if we can also make the rate of roll-off greater.</a:t>
            </a:r>
          </a:p>
          <a:p>
            <a:pPr marL="266700" indent="-266700">
              <a:buFont typeface="Wingdings" pitchFamily="2" charset="2"/>
              <a:buChar char="Ø"/>
            </a:pPr>
            <a:endParaRPr lang="en-GB" sz="2700" dirty="0" smtClean="0">
              <a:effectLst>
                <a:outerShdw blurRad="38100" dist="38100" dir="2700000" algn="tl">
                  <a:srgbClr val="000000">
                    <a:alpha val="43137"/>
                  </a:srgbClr>
                </a:outerShdw>
              </a:effectLst>
            </a:endParaRPr>
          </a:p>
          <a:p>
            <a:pPr marL="266700" indent="-266700">
              <a:buFont typeface="Wingdings" pitchFamily="2" charset="2"/>
              <a:buChar char="Ø"/>
            </a:pPr>
            <a:r>
              <a:rPr lang="en-GB" sz="2700" dirty="0" smtClean="0">
                <a:effectLst>
                  <a:outerShdw blurRad="38100" dist="38100" dir="2700000" algn="tl">
                    <a:srgbClr val="000000">
                      <a:alpha val="43137"/>
                    </a:srgbClr>
                  </a:outerShdw>
                </a:effectLst>
              </a:rPr>
              <a:t>This is exactly what has been done in the next diagram.</a:t>
            </a:r>
          </a:p>
          <a:p>
            <a:pPr marL="266700" indent="-266700">
              <a:buFont typeface="Wingdings" pitchFamily="2" charset="2"/>
              <a:buChar char="Ø"/>
            </a:pPr>
            <a:endParaRPr lang="en-GB" sz="2700" dirty="0" smtClean="0">
              <a:effectLst>
                <a:outerShdw blurRad="38100" dist="38100" dir="2700000" algn="tl">
                  <a:srgbClr val="000000">
                    <a:alpha val="43137"/>
                  </a:srgbClr>
                </a:outerShdw>
              </a:effectLst>
            </a:endParaRPr>
          </a:p>
          <a:p>
            <a:pPr marL="266700" indent="-266700">
              <a:buFont typeface="Wingdings" pitchFamily="2" charset="2"/>
              <a:buChar char="Ø"/>
            </a:pPr>
            <a:r>
              <a:rPr lang="en-GB" sz="2700" dirty="0" smtClean="0">
                <a:effectLst>
                  <a:outerShdw blurRad="38100" dist="38100" dir="2700000" algn="tl">
                    <a:srgbClr val="000000">
                      <a:alpha val="43137"/>
                    </a:srgbClr>
                  </a:outerShdw>
                </a:effectLst>
              </a:rPr>
              <a:t>Note that R2 has been significantly increased, this has given rise to a peak in the response at approximately 6 kHz, in addition the rate of roll-off is quicker and less 2 kHz is getting through.</a:t>
            </a:r>
            <a:endParaRPr lang="en-GB" sz="2700"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a:defRPr/>
            </a:pPr>
            <a:r>
              <a:rPr lang="en-US" smtClean="0"/>
              <a:t>Passive &amp; Active Filters 2016-17</a:t>
            </a:r>
            <a:endParaRPr lang="en-US"/>
          </a:p>
        </p:txBody>
      </p:sp>
      <p:sp>
        <p:nvSpPr>
          <p:cNvPr id="3" name="Slide Number Placeholder 2"/>
          <p:cNvSpPr>
            <a:spLocks noGrp="1"/>
          </p:cNvSpPr>
          <p:nvPr>
            <p:ph type="sldNum" sz="quarter" idx="12"/>
          </p:nvPr>
        </p:nvSpPr>
        <p:spPr/>
        <p:txBody>
          <a:bodyPr/>
          <a:lstStyle/>
          <a:p>
            <a:pPr>
              <a:defRPr/>
            </a:pPr>
            <a:fld id="{8376DED5-4696-4080-AC78-A1D036109490}" type="slidenum">
              <a:rPr lang="en-US" smtClean="0"/>
              <a:pPr>
                <a:defRPr/>
              </a:pPr>
              <a:t>38</a:t>
            </a:fld>
            <a:endParaRPr lang="en-US"/>
          </a:p>
        </p:txBody>
      </p:sp>
      <p:pic>
        <p:nvPicPr>
          <p:cNvPr id="69634" name="Picture 2"/>
          <p:cNvPicPr>
            <a:picLocks noChangeAspect="1" noChangeArrowheads="1"/>
          </p:cNvPicPr>
          <p:nvPr/>
        </p:nvPicPr>
        <p:blipFill>
          <a:blip r:embed="rId2" cstate="print"/>
          <a:srcRect/>
          <a:stretch>
            <a:fillRect/>
          </a:stretch>
        </p:blipFill>
        <p:spPr bwMode="auto">
          <a:xfrm>
            <a:off x="339984" y="868178"/>
            <a:ext cx="4010025" cy="2905125"/>
          </a:xfrm>
          <a:prstGeom prst="rect">
            <a:avLst/>
          </a:prstGeom>
          <a:noFill/>
          <a:ln w="9525">
            <a:noFill/>
            <a:miter lim="800000"/>
            <a:headEnd/>
            <a:tailEnd/>
          </a:ln>
        </p:spPr>
      </p:pic>
      <p:pic>
        <p:nvPicPr>
          <p:cNvPr id="69635" name="Picture 3"/>
          <p:cNvPicPr>
            <a:picLocks noChangeAspect="1" noChangeArrowheads="1"/>
          </p:cNvPicPr>
          <p:nvPr/>
        </p:nvPicPr>
        <p:blipFill>
          <a:blip r:embed="rId3" cstate="print"/>
          <a:srcRect/>
          <a:stretch>
            <a:fillRect/>
          </a:stretch>
        </p:blipFill>
        <p:spPr bwMode="auto">
          <a:xfrm>
            <a:off x="350395" y="3935228"/>
            <a:ext cx="4008954" cy="2257425"/>
          </a:xfrm>
          <a:prstGeom prst="rect">
            <a:avLst/>
          </a:prstGeom>
          <a:noFill/>
          <a:ln w="9525">
            <a:noFill/>
            <a:miter lim="800000"/>
            <a:headEnd/>
            <a:tailEnd/>
          </a:ln>
        </p:spPr>
      </p:pic>
      <p:pic>
        <p:nvPicPr>
          <p:cNvPr id="69636" name="Picture 4"/>
          <p:cNvPicPr>
            <a:picLocks noChangeAspect="1" noChangeArrowheads="1"/>
          </p:cNvPicPr>
          <p:nvPr/>
        </p:nvPicPr>
        <p:blipFill>
          <a:blip r:embed="rId4" cstate="print"/>
          <a:srcRect/>
          <a:stretch>
            <a:fillRect/>
          </a:stretch>
        </p:blipFill>
        <p:spPr bwMode="auto">
          <a:xfrm>
            <a:off x="4412510" y="887560"/>
            <a:ext cx="7036391" cy="2781300"/>
          </a:xfrm>
          <a:prstGeom prst="rect">
            <a:avLst/>
          </a:prstGeom>
          <a:noFill/>
          <a:ln w="9525">
            <a:noFill/>
            <a:miter lim="800000"/>
            <a:headEnd/>
            <a:tailEnd/>
          </a:ln>
        </p:spPr>
      </p:pic>
      <p:pic>
        <p:nvPicPr>
          <p:cNvPr id="69637" name="Picture 5"/>
          <p:cNvPicPr>
            <a:picLocks noChangeAspect="1" noChangeArrowheads="1"/>
          </p:cNvPicPr>
          <p:nvPr/>
        </p:nvPicPr>
        <p:blipFill>
          <a:blip r:embed="rId5" cstate="print"/>
          <a:srcRect/>
          <a:stretch>
            <a:fillRect/>
          </a:stretch>
        </p:blipFill>
        <p:spPr bwMode="auto">
          <a:xfrm>
            <a:off x="4423145" y="3717259"/>
            <a:ext cx="7095424" cy="247088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a:defRPr/>
            </a:pPr>
            <a:r>
              <a:rPr lang="en-US" smtClean="0"/>
              <a:t>Passive &amp; Active Filters 2016-17</a:t>
            </a:r>
            <a:endParaRPr lang="en-US"/>
          </a:p>
        </p:txBody>
      </p:sp>
      <p:sp>
        <p:nvSpPr>
          <p:cNvPr id="3" name="Slide Number Placeholder 2"/>
          <p:cNvSpPr>
            <a:spLocks noGrp="1"/>
          </p:cNvSpPr>
          <p:nvPr>
            <p:ph type="sldNum" sz="quarter" idx="12"/>
          </p:nvPr>
        </p:nvSpPr>
        <p:spPr/>
        <p:txBody>
          <a:bodyPr/>
          <a:lstStyle/>
          <a:p>
            <a:pPr>
              <a:defRPr/>
            </a:pPr>
            <a:fld id="{8376DED5-4696-4080-AC78-A1D036109490}" type="slidenum">
              <a:rPr lang="en-US" smtClean="0"/>
              <a:pPr>
                <a:defRPr/>
              </a:pPr>
              <a:t>39</a:t>
            </a:fld>
            <a:endParaRPr lang="en-US"/>
          </a:p>
        </p:txBody>
      </p:sp>
      <p:sp>
        <p:nvSpPr>
          <p:cNvPr id="4" name="TextBox 3"/>
          <p:cNvSpPr txBox="1"/>
          <p:nvPr/>
        </p:nvSpPr>
        <p:spPr>
          <a:xfrm>
            <a:off x="1085850" y="723900"/>
            <a:ext cx="9715500" cy="4662815"/>
          </a:xfrm>
          <a:prstGeom prst="rect">
            <a:avLst/>
          </a:prstGeom>
          <a:noFill/>
        </p:spPr>
        <p:txBody>
          <a:bodyPr wrap="square" rtlCol="0">
            <a:spAutoFit/>
          </a:bodyPr>
          <a:lstStyle/>
          <a:p>
            <a:pPr marL="361950" indent="-361950">
              <a:buFont typeface="Wingdings" pitchFamily="2" charset="2"/>
              <a:buChar char="Ø"/>
            </a:pPr>
            <a:r>
              <a:rPr lang="en-GB" sz="2700" dirty="0" smtClean="0">
                <a:effectLst>
                  <a:outerShdw blurRad="38100" dist="38100" dir="2700000" algn="tl">
                    <a:srgbClr val="000000">
                      <a:alpha val="43137"/>
                    </a:srgbClr>
                  </a:outerShdw>
                </a:effectLst>
              </a:rPr>
              <a:t>This peaked response is characteristic of what’s known as a </a:t>
            </a:r>
            <a:r>
              <a:rPr lang="en-GB" sz="2700" dirty="0" err="1" smtClean="0">
                <a:solidFill>
                  <a:srgbClr val="FFFF00"/>
                </a:solidFill>
                <a:effectLst>
                  <a:outerShdw blurRad="38100" dist="38100" dir="2700000" algn="tl">
                    <a:srgbClr val="000000">
                      <a:alpha val="43137"/>
                    </a:srgbClr>
                  </a:outerShdw>
                </a:effectLst>
              </a:rPr>
              <a:t>Chebychev</a:t>
            </a:r>
            <a:r>
              <a:rPr lang="en-GB" sz="2700" dirty="0" smtClean="0">
                <a:solidFill>
                  <a:srgbClr val="FFFF00"/>
                </a:solidFill>
                <a:effectLst>
                  <a:outerShdw blurRad="38100" dist="38100" dir="2700000" algn="tl">
                    <a:srgbClr val="000000">
                      <a:alpha val="43137"/>
                    </a:srgbClr>
                  </a:outerShdw>
                </a:effectLst>
              </a:rPr>
              <a:t> response</a:t>
            </a:r>
            <a:r>
              <a:rPr lang="en-GB" sz="2700" dirty="0" smtClean="0">
                <a:effectLst>
                  <a:outerShdw blurRad="38100" dist="38100" dir="2700000" algn="tl">
                    <a:srgbClr val="000000">
                      <a:alpha val="43137"/>
                    </a:srgbClr>
                  </a:outerShdw>
                </a:effectLst>
              </a:rPr>
              <a:t>. The previous flat response his known as a </a:t>
            </a:r>
            <a:r>
              <a:rPr lang="en-GB" sz="2700" dirty="0" smtClean="0">
                <a:solidFill>
                  <a:srgbClr val="FFFF00"/>
                </a:solidFill>
                <a:effectLst>
                  <a:outerShdw blurRad="38100" dist="38100" dir="2700000" algn="tl">
                    <a:srgbClr val="000000">
                      <a:alpha val="43137"/>
                    </a:srgbClr>
                  </a:outerShdw>
                </a:effectLst>
              </a:rPr>
              <a:t>Butterworth response</a:t>
            </a:r>
            <a:r>
              <a:rPr lang="en-GB" sz="2700" dirty="0" smtClean="0">
                <a:effectLst>
                  <a:outerShdw blurRad="38100" dist="38100" dir="2700000" algn="tl">
                    <a:srgbClr val="000000">
                      <a:alpha val="43137"/>
                    </a:srgbClr>
                  </a:outerShdw>
                </a:effectLst>
              </a:rPr>
              <a:t>.</a:t>
            </a:r>
          </a:p>
          <a:p>
            <a:pPr marL="361950" indent="-361950">
              <a:buFont typeface="Wingdings" pitchFamily="2" charset="2"/>
              <a:buChar char="Ø"/>
            </a:pPr>
            <a:endParaRPr lang="en-GB" sz="2700" dirty="0" smtClean="0">
              <a:effectLst>
                <a:outerShdw blurRad="38100" dist="38100" dir="2700000" algn="tl">
                  <a:srgbClr val="000000">
                    <a:alpha val="43137"/>
                  </a:srgbClr>
                </a:outerShdw>
              </a:effectLst>
            </a:endParaRPr>
          </a:p>
          <a:p>
            <a:pPr marL="361950" indent="-361950">
              <a:buFont typeface="Wingdings" pitchFamily="2" charset="2"/>
              <a:buChar char="Ø"/>
            </a:pPr>
            <a:r>
              <a:rPr lang="en-GB" sz="2700" dirty="0" smtClean="0">
                <a:effectLst>
                  <a:outerShdw blurRad="38100" dist="38100" dir="2700000" algn="tl">
                    <a:srgbClr val="000000">
                      <a:alpha val="43137"/>
                    </a:srgbClr>
                  </a:outerShdw>
                </a:effectLst>
              </a:rPr>
              <a:t>A  Chebychev filter is therefore characterised by a peak in the passband and a faster roll-off rate into the stop band.</a:t>
            </a:r>
          </a:p>
          <a:p>
            <a:pPr marL="361950" indent="-361950">
              <a:buFont typeface="Wingdings" pitchFamily="2" charset="2"/>
              <a:buChar char="Ø"/>
            </a:pPr>
            <a:endParaRPr lang="en-GB" sz="2700" dirty="0" smtClean="0">
              <a:effectLst>
                <a:outerShdw blurRad="38100" dist="38100" dir="2700000" algn="tl">
                  <a:srgbClr val="000000">
                    <a:alpha val="43137"/>
                  </a:srgbClr>
                </a:outerShdw>
              </a:effectLst>
            </a:endParaRPr>
          </a:p>
          <a:p>
            <a:pPr marL="361950" indent="-361950">
              <a:buFont typeface="Wingdings" pitchFamily="2" charset="2"/>
              <a:buChar char="Ø"/>
            </a:pPr>
            <a:r>
              <a:rPr lang="en-GB" sz="2700" dirty="0" smtClean="0">
                <a:effectLst>
                  <a:outerShdw blurRad="38100" dist="38100" dir="2700000" algn="tl">
                    <a:srgbClr val="000000">
                      <a:alpha val="43137"/>
                    </a:srgbClr>
                  </a:outerShdw>
                </a:effectLst>
              </a:rPr>
              <a:t>It should be obvious now that the ratio of R2/R1 is critical to the shape of the filter response and that R and C determine the cut-off frequency, independently of the shape of the response.</a:t>
            </a:r>
            <a:endParaRPr lang="en-GB" sz="2700"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000000"/>
          </a:solidFill>
        </p:spPr>
        <p:txBody>
          <a:bodyPr/>
          <a:lstStyle/>
          <a:p>
            <a:r>
              <a:rPr lang="en-GB" dirty="0" smtClean="0"/>
              <a:t>CLASSIC FILTER RESPONSES</a:t>
            </a:r>
            <a:endParaRPr lang="en-GB" dirty="0"/>
          </a:p>
        </p:txBody>
      </p:sp>
      <p:sp>
        <p:nvSpPr>
          <p:cNvPr id="3" name="Footer Placeholder 2"/>
          <p:cNvSpPr>
            <a:spLocks noGrp="1"/>
          </p:cNvSpPr>
          <p:nvPr>
            <p:ph type="ftr" sz="quarter" idx="11"/>
          </p:nvPr>
        </p:nvSpPr>
        <p:spPr/>
        <p:txBody>
          <a:bodyPr/>
          <a:lstStyle/>
          <a:p>
            <a:pPr>
              <a:defRPr/>
            </a:pPr>
            <a:r>
              <a:rPr lang="en-US" smtClean="0"/>
              <a:t>Passive &amp; Active Filters 2016-17</a:t>
            </a:r>
            <a:endParaRPr lang="en-US" dirty="0"/>
          </a:p>
        </p:txBody>
      </p:sp>
      <p:sp>
        <p:nvSpPr>
          <p:cNvPr id="4" name="Slide Number Placeholder 3"/>
          <p:cNvSpPr>
            <a:spLocks noGrp="1"/>
          </p:cNvSpPr>
          <p:nvPr>
            <p:ph type="sldNum" sz="quarter" idx="12"/>
          </p:nvPr>
        </p:nvSpPr>
        <p:spPr/>
        <p:txBody>
          <a:bodyPr/>
          <a:lstStyle/>
          <a:p>
            <a:pPr>
              <a:defRPr/>
            </a:pPr>
            <a:fld id="{A7BE8F09-DF3A-4F88-A900-593F126E6A03}" type="slidenum">
              <a:rPr lang="en-US" smtClean="0"/>
              <a:pPr>
                <a:defRPr/>
              </a:pPr>
              <a:t>40</a:t>
            </a:fld>
            <a:endParaRPr lang="en-US"/>
          </a:p>
        </p:txBody>
      </p:sp>
      <p:sp>
        <p:nvSpPr>
          <p:cNvPr id="5" name="TextBox 4"/>
          <p:cNvSpPr txBox="1"/>
          <p:nvPr/>
        </p:nvSpPr>
        <p:spPr>
          <a:xfrm>
            <a:off x="800100" y="1352550"/>
            <a:ext cx="10191750" cy="4939814"/>
          </a:xfrm>
          <a:prstGeom prst="rect">
            <a:avLst/>
          </a:prstGeom>
          <a:noFill/>
        </p:spPr>
        <p:txBody>
          <a:bodyPr wrap="square" rtlCol="0">
            <a:spAutoFit/>
          </a:bodyPr>
          <a:lstStyle/>
          <a:p>
            <a:pPr marL="266700" indent="-266700">
              <a:buFont typeface="Wingdings" pitchFamily="2" charset="2"/>
              <a:buChar char="Ø"/>
            </a:pPr>
            <a:r>
              <a:rPr lang="en-GB" sz="2700" dirty="0" smtClean="0">
                <a:effectLst>
                  <a:outerShdw blurRad="38100" dist="38100" dir="2700000" algn="tl">
                    <a:srgbClr val="000000">
                      <a:alpha val="43137"/>
                    </a:srgbClr>
                  </a:outerShdw>
                </a:effectLst>
              </a:rPr>
              <a:t>There are three classic filter responses associated with these types of filters;</a:t>
            </a:r>
          </a:p>
          <a:p>
            <a:pPr>
              <a:buFont typeface="Wingdings" pitchFamily="2" charset="2"/>
              <a:buChar char="Ø"/>
            </a:pPr>
            <a:endParaRPr lang="en-GB" sz="2700" dirty="0" smtClean="0">
              <a:effectLst>
                <a:outerShdw blurRad="38100" dist="38100" dir="2700000" algn="tl">
                  <a:srgbClr val="000000">
                    <a:alpha val="43137"/>
                  </a:srgbClr>
                </a:outerShdw>
              </a:effectLst>
            </a:endParaRPr>
          </a:p>
          <a:p>
            <a:pPr lvl="1">
              <a:buFont typeface="Wingdings" pitchFamily="2" charset="2"/>
              <a:buChar char="Ø"/>
            </a:pPr>
            <a:r>
              <a:rPr lang="en-GB" sz="2700" dirty="0" smtClean="0">
                <a:effectLst>
                  <a:outerShdw blurRad="38100" dist="38100" dir="2700000" algn="tl">
                    <a:srgbClr val="000000">
                      <a:alpha val="43137"/>
                    </a:srgbClr>
                  </a:outerShdw>
                </a:effectLst>
              </a:rPr>
              <a:t>The Bessel response:        K = 1.27</a:t>
            </a:r>
          </a:p>
          <a:p>
            <a:pPr lvl="1">
              <a:buFont typeface="Wingdings" pitchFamily="2" charset="2"/>
              <a:buChar char="Ø"/>
            </a:pPr>
            <a:r>
              <a:rPr lang="en-GB" sz="2700" dirty="0" smtClean="0">
                <a:effectLst>
                  <a:outerShdw blurRad="38100" dist="38100" dir="2700000" algn="tl">
                    <a:srgbClr val="000000">
                      <a:alpha val="43137"/>
                    </a:srgbClr>
                  </a:outerShdw>
                </a:effectLst>
              </a:rPr>
              <a:t>The Butterworth response: K = 1.586</a:t>
            </a:r>
          </a:p>
          <a:p>
            <a:pPr lvl="1">
              <a:buFont typeface="Wingdings" pitchFamily="2" charset="2"/>
              <a:buChar char="Ø"/>
            </a:pPr>
            <a:r>
              <a:rPr lang="en-GB" sz="2700" dirty="0" smtClean="0">
                <a:effectLst>
                  <a:outerShdw blurRad="38100" dist="38100" dir="2700000" algn="tl">
                    <a:srgbClr val="000000">
                      <a:alpha val="43137"/>
                    </a:srgbClr>
                  </a:outerShdw>
                </a:effectLst>
              </a:rPr>
              <a:t>The Chebychev response: K = 2.234</a:t>
            </a:r>
          </a:p>
          <a:p>
            <a:pPr lvl="1" indent="-517525"/>
            <a:endParaRPr lang="en-GB" sz="2700" dirty="0" smtClean="0">
              <a:effectLst>
                <a:outerShdw blurRad="38100" dist="38100" dir="2700000" algn="tl">
                  <a:srgbClr val="000000">
                    <a:alpha val="43137"/>
                  </a:srgbClr>
                </a:outerShdw>
              </a:effectLst>
            </a:endParaRPr>
          </a:p>
          <a:p>
            <a:pPr marL="266700" lvl="1" indent="-266700">
              <a:buFont typeface="Wingdings" pitchFamily="2" charset="2"/>
              <a:buChar char="Ø"/>
            </a:pPr>
            <a:r>
              <a:rPr lang="en-GB" sz="2700" dirty="0" smtClean="0">
                <a:effectLst>
                  <a:outerShdw blurRad="38100" dist="38100" dir="2700000" algn="tl">
                    <a:srgbClr val="000000">
                      <a:alpha val="43137"/>
                    </a:srgbClr>
                  </a:outerShdw>
                </a:effectLst>
              </a:rPr>
              <a:t>By changing the gain (K) we can easily change the response shape.</a:t>
            </a:r>
          </a:p>
          <a:p>
            <a:pPr marL="266700" lvl="1" indent="-266700">
              <a:buFont typeface="Wingdings" pitchFamily="2" charset="2"/>
              <a:buChar char="Ø"/>
            </a:pPr>
            <a:endParaRPr lang="en-GB" sz="2700" dirty="0" smtClean="0">
              <a:effectLst>
                <a:outerShdw blurRad="38100" dist="38100" dir="2700000" algn="tl">
                  <a:srgbClr val="000000">
                    <a:alpha val="43137"/>
                  </a:srgbClr>
                </a:outerShdw>
              </a:effectLst>
            </a:endParaRPr>
          </a:p>
          <a:p>
            <a:pPr lvl="1"/>
            <a:endParaRPr lang="en-GB" sz="2700" dirty="0" smtClean="0">
              <a:effectLst>
                <a:outerShdw blurRad="38100" dist="38100" dir="2700000" algn="tl">
                  <a:srgbClr val="000000">
                    <a:alpha val="43137"/>
                  </a:srgbClr>
                </a:outerShdw>
              </a:effectLst>
            </a:endParaRPr>
          </a:p>
          <a:p>
            <a:pPr marL="269875" lvl="1" indent="-269875">
              <a:buFont typeface="Wingdings" pitchFamily="2" charset="2"/>
              <a:buChar char="Ø"/>
            </a:pPr>
            <a:endParaRPr lang="en-GB"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a:defRPr/>
            </a:pPr>
            <a:r>
              <a:rPr lang="en-US" smtClean="0"/>
              <a:t>Passive &amp; Active Filters 2016-17</a:t>
            </a:r>
            <a:endParaRPr lang="en-US"/>
          </a:p>
        </p:txBody>
      </p:sp>
      <p:sp>
        <p:nvSpPr>
          <p:cNvPr id="3" name="Slide Number Placeholder 2"/>
          <p:cNvSpPr>
            <a:spLocks noGrp="1"/>
          </p:cNvSpPr>
          <p:nvPr>
            <p:ph type="sldNum" sz="quarter" idx="12"/>
          </p:nvPr>
        </p:nvSpPr>
        <p:spPr/>
        <p:txBody>
          <a:bodyPr/>
          <a:lstStyle/>
          <a:p>
            <a:pPr>
              <a:defRPr/>
            </a:pPr>
            <a:fld id="{8376DED5-4696-4080-AC78-A1D036109490}" type="slidenum">
              <a:rPr lang="en-US" smtClean="0"/>
              <a:pPr>
                <a:defRPr/>
              </a:pPr>
              <a:t>41</a:t>
            </a:fld>
            <a:endParaRPr lang="en-US"/>
          </a:p>
        </p:txBody>
      </p:sp>
      <p:sp>
        <p:nvSpPr>
          <p:cNvPr id="4" name="TextBox 3"/>
          <p:cNvSpPr txBox="1"/>
          <p:nvPr/>
        </p:nvSpPr>
        <p:spPr>
          <a:xfrm>
            <a:off x="1295400" y="1257300"/>
            <a:ext cx="9144000" cy="5078313"/>
          </a:xfrm>
          <a:prstGeom prst="rect">
            <a:avLst/>
          </a:prstGeom>
          <a:noFill/>
        </p:spPr>
        <p:txBody>
          <a:bodyPr wrap="square" rtlCol="0">
            <a:spAutoFit/>
          </a:bodyPr>
          <a:lstStyle/>
          <a:p>
            <a:pPr marL="266700" lvl="1" indent="-266700">
              <a:buFont typeface="Wingdings" pitchFamily="2" charset="2"/>
              <a:buChar char="Ø"/>
            </a:pPr>
            <a:r>
              <a:rPr lang="en-GB" sz="2700" dirty="0" smtClean="0">
                <a:effectLst>
                  <a:outerShdw blurRad="38100" dist="38100" dir="2700000" algn="tl">
                    <a:srgbClr val="000000">
                      <a:alpha val="43137"/>
                    </a:srgbClr>
                  </a:outerShdw>
                </a:effectLst>
              </a:rPr>
              <a:t>It can be shown that the relationship between K and the required response shape is given by :</a:t>
            </a:r>
          </a:p>
          <a:p>
            <a:pPr marL="266700" lvl="1" indent="-266700">
              <a:buFont typeface="Wingdings" pitchFamily="2" charset="2"/>
              <a:buChar char="Ø"/>
            </a:pPr>
            <a:endParaRPr lang="en-GB" sz="2700" dirty="0" smtClean="0">
              <a:effectLst>
                <a:outerShdw blurRad="38100" dist="38100" dir="2700000" algn="tl">
                  <a:srgbClr val="000000">
                    <a:alpha val="43137"/>
                  </a:srgbClr>
                </a:outerShdw>
              </a:effectLst>
            </a:endParaRPr>
          </a:p>
          <a:p>
            <a:pPr marL="266700" lvl="1" indent="-266700">
              <a:buFont typeface="Wingdings" pitchFamily="2" charset="2"/>
              <a:buChar char="Ø"/>
            </a:pPr>
            <a:r>
              <a:rPr lang="en-GB" sz="2700" dirty="0" smtClean="0">
                <a:solidFill>
                  <a:srgbClr val="FFFF00"/>
                </a:solidFill>
                <a:effectLst>
                  <a:outerShdw blurRad="38100" dist="38100" dir="2700000" algn="tl">
                    <a:srgbClr val="000000">
                      <a:alpha val="43137"/>
                    </a:srgbClr>
                  </a:outerShdw>
                </a:effectLst>
              </a:rPr>
              <a:t>d = 3 – K</a:t>
            </a:r>
            <a:r>
              <a:rPr lang="en-GB" sz="2700" dirty="0" smtClean="0">
                <a:effectLst>
                  <a:outerShdw blurRad="38100" dist="38100" dir="2700000" algn="tl">
                    <a:srgbClr val="000000">
                      <a:alpha val="43137"/>
                    </a:srgbClr>
                  </a:outerShdw>
                </a:effectLst>
              </a:rPr>
              <a:t>, </a:t>
            </a:r>
            <a:r>
              <a:rPr lang="en-GB" sz="2700" dirty="0" smtClean="0">
                <a:solidFill>
                  <a:srgbClr val="FF0066"/>
                </a:solidFill>
                <a:effectLst>
                  <a:outerShdw blurRad="38100" dist="38100" dir="2700000" algn="tl">
                    <a:srgbClr val="000000">
                      <a:alpha val="43137"/>
                    </a:srgbClr>
                  </a:outerShdw>
                </a:effectLst>
              </a:rPr>
              <a:t>or K = 3-d </a:t>
            </a:r>
            <a:r>
              <a:rPr lang="en-GB" sz="2700" dirty="0" smtClean="0">
                <a:effectLst>
                  <a:outerShdw blurRad="38100" dist="38100" dir="2700000" algn="tl">
                    <a:srgbClr val="000000">
                      <a:alpha val="43137"/>
                    </a:srgbClr>
                  </a:outerShdw>
                </a:effectLst>
              </a:rPr>
              <a:t>where d is known as the </a:t>
            </a:r>
            <a:r>
              <a:rPr lang="en-GB" sz="2700" dirty="0" smtClean="0">
                <a:solidFill>
                  <a:srgbClr val="FFFF00"/>
                </a:solidFill>
                <a:effectLst>
                  <a:outerShdw blurRad="38100" dist="38100" dir="2700000" algn="tl">
                    <a:srgbClr val="000000">
                      <a:alpha val="43137"/>
                    </a:srgbClr>
                  </a:outerShdw>
                </a:effectLst>
              </a:rPr>
              <a:t>damping factor.</a:t>
            </a:r>
          </a:p>
          <a:p>
            <a:pPr marL="266700" lvl="1" indent="-266700">
              <a:buFont typeface="Wingdings" pitchFamily="2" charset="2"/>
              <a:buChar char="Ø"/>
            </a:pPr>
            <a:endParaRPr lang="en-GB" sz="2700" dirty="0" smtClean="0">
              <a:solidFill>
                <a:srgbClr val="FFFF00"/>
              </a:solidFill>
              <a:effectLst>
                <a:outerShdw blurRad="38100" dist="38100" dir="2700000" algn="tl">
                  <a:srgbClr val="000000">
                    <a:alpha val="43137"/>
                  </a:srgbClr>
                </a:outerShdw>
              </a:effectLst>
            </a:endParaRPr>
          </a:p>
          <a:p>
            <a:pPr marL="266700" lvl="1" indent="-266700">
              <a:buFont typeface="Wingdings" pitchFamily="2" charset="2"/>
              <a:buChar char="Ø"/>
            </a:pPr>
            <a:r>
              <a:rPr lang="en-GB" sz="2700" dirty="0" smtClean="0">
                <a:effectLst>
                  <a:outerShdw blurRad="38100" dist="38100" dir="2700000" algn="tl">
                    <a:srgbClr val="000000">
                      <a:alpha val="43137"/>
                    </a:srgbClr>
                  </a:outerShdw>
                </a:effectLst>
              </a:rPr>
              <a:t>The damping factor (d) determines the shape of the response in the region near to the cut-off frequency.</a:t>
            </a:r>
          </a:p>
          <a:p>
            <a:pPr marL="266700" lvl="1" indent="-266700">
              <a:buFont typeface="Wingdings" pitchFamily="2" charset="2"/>
              <a:buChar char="Ø"/>
            </a:pPr>
            <a:endParaRPr lang="en-GB" sz="2700" dirty="0" smtClean="0">
              <a:effectLst>
                <a:outerShdw blurRad="38100" dist="38100" dir="2700000" algn="tl">
                  <a:srgbClr val="000000">
                    <a:alpha val="43137"/>
                  </a:srgbClr>
                </a:outerShdw>
              </a:effectLst>
            </a:endParaRPr>
          </a:p>
          <a:p>
            <a:pPr marL="266700" lvl="1" indent="-266700">
              <a:buFont typeface="Wingdings" pitchFamily="2" charset="2"/>
              <a:buChar char="Ø"/>
            </a:pPr>
            <a:r>
              <a:rPr lang="en-GB" sz="2700" dirty="0" smtClean="0">
                <a:effectLst>
                  <a:outerShdw blurRad="38100" dist="38100" dir="2700000" algn="tl">
                    <a:srgbClr val="000000">
                      <a:alpha val="43137"/>
                    </a:srgbClr>
                  </a:outerShdw>
                </a:effectLst>
              </a:rPr>
              <a:t>The Bessel filter response has the highest damping of the three basic responses, then the  Butterworth and finally the  Chebychev. </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a:defRPr/>
            </a:pPr>
            <a:r>
              <a:rPr lang="en-US" smtClean="0"/>
              <a:t>Passive &amp; Active Filters 2016-17</a:t>
            </a:r>
            <a:endParaRPr lang="en-US"/>
          </a:p>
        </p:txBody>
      </p:sp>
      <p:sp>
        <p:nvSpPr>
          <p:cNvPr id="3" name="Slide Number Placeholder 2"/>
          <p:cNvSpPr>
            <a:spLocks noGrp="1"/>
          </p:cNvSpPr>
          <p:nvPr>
            <p:ph type="sldNum" sz="quarter" idx="12"/>
          </p:nvPr>
        </p:nvSpPr>
        <p:spPr/>
        <p:txBody>
          <a:bodyPr/>
          <a:lstStyle/>
          <a:p>
            <a:pPr>
              <a:defRPr/>
            </a:pPr>
            <a:fld id="{8376DED5-4696-4080-AC78-A1D036109490}" type="slidenum">
              <a:rPr lang="en-US" smtClean="0"/>
              <a:pPr>
                <a:defRPr/>
              </a:pPr>
              <a:t>42</a:t>
            </a:fld>
            <a:endParaRPr lang="en-US"/>
          </a:p>
        </p:txBody>
      </p:sp>
      <p:sp>
        <p:nvSpPr>
          <p:cNvPr id="4" name="TextBox 3"/>
          <p:cNvSpPr txBox="1"/>
          <p:nvPr/>
        </p:nvSpPr>
        <p:spPr>
          <a:xfrm>
            <a:off x="1562100" y="819150"/>
            <a:ext cx="8382000" cy="5909310"/>
          </a:xfrm>
          <a:prstGeom prst="rect">
            <a:avLst/>
          </a:prstGeom>
          <a:noFill/>
        </p:spPr>
        <p:txBody>
          <a:bodyPr wrap="square" rtlCol="0">
            <a:spAutoFit/>
          </a:bodyPr>
          <a:lstStyle/>
          <a:p>
            <a:pPr marL="266700" indent="-266700">
              <a:buFont typeface="Wingdings" pitchFamily="2" charset="2"/>
              <a:buChar char="Ø"/>
            </a:pPr>
            <a:r>
              <a:rPr lang="en-GB" sz="2700" dirty="0" smtClean="0">
                <a:effectLst>
                  <a:outerShdw blurRad="38100" dist="38100" dir="2700000" algn="tl">
                    <a:srgbClr val="000000">
                      <a:alpha val="43137"/>
                    </a:srgbClr>
                  </a:outerShdw>
                </a:effectLst>
              </a:rPr>
              <a:t>Notice that if K = 3 then the damping is zero, this would make the peak in the Chebychev response go to infinity and the filter would go into oscillation.</a:t>
            </a:r>
          </a:p>
          <a:p>
            <a:pPr marL="266700" indent="-266700">
              <a:buFont typeface="Wingdings" pitchFamily="2" charset="2"/>
              <a:buChar char="Ø"/>
            </a:pPr>
            <a:endParaRPr lang="en-GB" sz="2700" dirty="0" smtClean="0">
              <a:effectLst>
                <a:outerShdw blurRad="38100" dist="38100" dir="2700000" algn="tl">
                  <a:srgbClr val="000000">
                    <a:alpha val="43137"/>
                  </a:srgbClr>
                </a:outerShdw>
              </a:effectLst>
            </a:endParaRPr>
          </a:p>
          <a:p>
            <a:pPr marL="266700" indent="-266700">
              <a:buFont typeface="Wingdings" pitchFamily="2" charset="2"/>
              <a:buChar char="Ø"/>
            </a:pPr>
            <a:r>
              <a:rPr lang="en-GB" sz="2700" dirty="0" smtClean="0">
                <a:effectLst>
                  <a:outerShdw blurRad="38100" dist="38100" dir="2700000" algn="tl">
                    <a:srgbClr val="000000">
                      <a:alpha val="43137"/>
                    </a:srgbClr>
                  </a:outerShdw>
                </a:effectLst>
              </a:rPr>
              <a:t>For a Bessel filter  K = 1.27 and d = 1.73</a:t>
            </a:r>
          </a:p>
          <a:p>
            <a:pPr marL="266700" indent="-266700">
              <a:buFont typeface="Wingdings" pitchFamily="2" charset="2"/>
              <a:buChar char="Ø"/>
            </a:pPr>
            <a:r>
              <a:rPr lang="en-GB" sz="2700" dirty="0" smtClean="0">
                <a:solidFill>
                  <a:srgbClr val="FFFF99"/>
                </a:solidFill>
                <a:effectLst>
                  <a:outerShdw blurRad="38100" dist="38100" dir="2700000" algn="tl">
                    <a:srgbClr val="000000">
                      <a:alpha val="43137"/>
                    </a:srgbClr>
                  </a:outerShdw>
                </a:effectLst>
              </a:rPr>
              <a:t>         Butterworth   K = 1.586 and d = 1.414</a:t>
            </a:r>
          </a:p>
          <a:p>
            <a:pPr marL="266700" indent="-266700">
              <a:buFont typeface="Wingdings" pitchFamily="2" charset="2"/>
              <a:buChar char="Ø"/>
            </a:pPr>
            <a:r>
              <a:rPr lang="en-GB" sz="2700" dirty="0" smtClean="0">
                <a:solidFill>
                  <a:srgbClr val="FFFF99"/>
                </a:solidFill>
                <a:effectLst>
                  <a:outerShdw blurRad="38100" dist="38100" dir="2700000" algn="tl">
                    <a:srgbClr val="000000">
                      <a:alpha val="43137"/>
                    </a:srgbClr>
                  </a:outerShdw>
                </a:effectLst>
              </a:rPr>
              <a:t> +3dB Chebychev  K =2.234 and d =0.766</a:t>
            </a:r>
          </a:p>
          <a:p>
            <a:pPr marL="266700" indent="-266700">
              <a:buFont typeface="Wingdings" pitchFamily="2" charset="2"/>
              <a:buChar char="Ø"/>
            </a:pPr>
            <a:endParaRPr lang="en-GB" sz="2700" dirty="0" smtClean="0">
              <a:effectLst>
                <a:outerShdw blurRad="38100" dist="38100" dir="2700000" algn="tl">
                  <a:srgbClr val="000000">
                    <a:alpha val="43137"/>
                  </a:srgbClr>
                </a:outerShdw>
              </a:effectLst>
            </a:endParaRPr>
          </a:p>
          <a:p>
            <a:pPr marL="266700" indent="-266700">
              <a:buFont typeface="Wingdings" pitchFamily="2" charset="2"/>
              <a:buChar char="Ø"/>
            </a:pPr>
            <a:r>
              <a:rPr lang="en-GB" sz="2700" dirty="0" smtClean="0">
                <a:effectLst>
                  <a:outerShdw blurRad="38100" dist="38100" dir="2700000" algn="tl">
                    <a:srgbClr val="000000">
                      <a:alpha val="43137"/>
                    </a:srgbClr>
                  </a:outerShdw>
                </a:effectLst>
              </a:rPr>
              <a:t>Graphs of a range of responses are shown on the next slide.</a:t>
            </a:r>
          </a:p>
          <a:p>
            <a:pPr marL="266700" indent="-266700">
              <a:buFont typeface="Wingdings" pitchFamily="2" charset="2"/>
              <a:buChar char="Ø"/>
            </a:pPr>
            <a:endParaRPr lang="en-GB" sz="2700" dirty="0" smtClean="0">
              <a:effectLst>
                <a:outerShdw blurRad="38100" dist="38100" dir="2700000" algn="tl">
                  <a:srgbClr val="000000">
                    <a:alpha val="43137"/>
                  </a:srgbClr>
                </a:outerShdw>
              </a:effectLst>
            </a:endParaRPr>
          </a:p>
          <a:p>
            <a:pPr marL="266700" indent="-266700">
              <a:buFont typeface="Wingdings" pitchFamily="2" charset="2"/>
              <a:buChar char="Ø"/>
            </a:pPr>
            <a:r>
              <a:rPr lang="en-GB" sz="2700" dirty="0" smtClean="0">
                <a:effectLst>
                  <a:outerShdw blurRad="38100" dist="38100" dir="2700000" algn="tl">
                    <a:srgbClr val="000000">
                      <a:alpha val="43137"/>
                    </a:srgbClr>
                  </a:outerShdw>
                </a:effectLst>
              </a:rPr>
              <a:t>Note the frequency axis has been </a:t>
            </a:r>
            <a:r>
              <a:rPr lang="en-GB" sz="2700" dirty="0" smtClean="0">
                <a:solidFill>
                  <a:srgbClr val="FFFF00"/>
                </a:solidFill>
                <a:effectLst>
                  <a:outerShdw blurRad="38100" dist="38100" dir="2700000" algn="tl">
                    <a:srgbClr val="000000">
                      <a:alpha val="43137"/>
                    </a:srgbClr>
                  </a:outerShdw>
                </a:effectLst>
              </a:rPr>
              <a:t>normalised</a:t>
            </a:r>
            <a:r>
              <a:rPr lang="en-GB" sz="2700" dirty="0" smtClean="0">
                <a:effectLst>
                  <a:outerShdw blurRad="38100" dist="38100" dir="2700000" algn="tl">
                    <a:srgbClr val="000000">
                      <a:alpha val="43137"/>
                    </a:srgbClr>
                  </a:outerShdw>
                </a:effectLst>
              </a:rPr>
              <a:t> to </a:t>
            </a:r>
          </a:p>
          <a:p>
            <a:pPr marL="266700" indent="-266700"/>
            <a:r>
              <a:rPr lang="en-GB" sz="2700" dirty="0" smtClean="0">
                <a:effectLst>
                  <a:outerShdw blurRad="38100" dist="38100" dir="2700000" algn="tl">
                    <a:srgbClr val="000000">
                      <a:alpha val="43137"/>
                    </a:srgbClr>
                  </a:outerShdw>
                </a:effectLst>
              </a:rPr>
              <a:t>   </a:t>
            </a:r>
            <a:r>
              <a:rPr lang="el-GR" sz="2700" dirty="0" smtClean="0">
                <a:effectLst>
                  <a:outerShdw blurRad="38100" dist="38100" dir="2700000" algn="tl">
                    <a:srgbClr val="000000">
                      <a:alpha val="43137"/>
                    </a:srgbClr>
                  </a:outerShdw>
                </a:effectLst>
              </a:rPr>
              <a:t>ω</a:t>
            </a:r>
            <a:r>
              <a:rPr lang="en-GB" sz="2700" dirty="0" smtClean="0">
                <a:effectLst>
                  <a:outerShdw blurRad="38100" dist="38100" dir="2700000" algn="tl">
                    <a:srgbClr val="000000">
                      <a:alpha val="43137"/>
                    </a:srgbClr>
                  </a:outerShdw>
                </a:effectLst>
              </a:rPr>
              <a:t> = </a:t>
            </a:r>
            <a:r>
              <a:rPr lang="el-GR" sz="2700" dirty="0" smtClean="0">
                <a:effectLst>
                  <a:outerShdw blurRad="38100" dist="38100" dir="2700000" algn="tl">
                    <a:srgbClr val="000000">
                      <a:alpha val="43137"/>
                    </a:srgbClr>
                  </a:outerShdw>
                </a:effectLst>
              </a:rPr>
              <a:t>ω</a:t>
            </a:r>
            <a:r>
              <a:rPr lang="en-GB" sz="2700" baseline="-25000" dirty="0" smtClean="0">
                <a:effectLst>
                  <a:outerShdw blurRad="38100" dist="38100" dir="2700000" algn="tl">
                    <a:srgbClr val="000000">
                      <a:alpha val="43137"/>
                    </a:srgbClr>
                  </a:outerShdw>
                </a:effectLst>
              </a:rPr>
              <a:t>0</a:t>
            </a:r>
          </a:p>
          <a:p>
            <a:pPr marL="266700" indent="-266700">
              <a:buFont typeface="Wingdings" pitchFamily="2" charset="2"/>
              <a:buChar char="Ø"/>
            </a:pPr>
            <a:endParaRPr lang="en-GB" sz="2700"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a:defRPr/>
            </a:pPr>
            <a:r>
              <a:rPr lang="en-US" smtClean="0"/>
              <a:t>Passive &amp; Active Filters 2016-17</a:t>
            </a:r>
            <a:endParaRPr lang="en-US"/>
          </a:p>
        </p:txBody>
      </p:sp>
      <p:sp>
        <p:nvSpPr>
          <p:cNvPr id="3" name="Slide Number Placeholder 2"/>
          <p:cNvSpPr>
            <a:spLocks noGrp="1"/>
          </p:cNvSpPr>
          <p:nvPr>
            <p:ph type="sldNum" sz="quarter" idx="12"/>
          </p:nvPr>
        </p:nvSpPr>
        <p:spPr/>
        <p:txBody>
          <a:bodyPr/>
          <a:lstStyle/>
          <a:p>
            <a:pPr>
              <a:defRPr/>
            </a:pPr>
            <a:fld id="{8376DED5-4696-4080-AC78-A1D036109490}" type="slidenum">
              <a:rPr lang="en-US" smtClean="0"/>
              <a:pPr>
                <a:defRPr/>
              </a:pPr>
              <a:t>43</a:t>
            </a:fld>
            <a:endParaRPr lang="en-US"/>
          </a:p>
        </p:txBody>
      </p:sp>
      <p:pic>
        <p:nvPicPr>
          <p:cNvPr id="55298" name="Picture 2"/>
          <p:cNvPicPr>
            <a:picLocks noChangeAspect="1" noChangeArrowheads="1"/>
          </p:cNvPicPr>
          <p:nvPr/>
        </p:nvPicPr>
        <p:blipFill>
          <a:blip r:embed="rId2" cstate="print"/>
          <a:srcRect/>
          <a:stretch>
            <a:fillRect/>
          </a:stretch>
        </p:blipFill>
        <p:spPr bwMode="auto">
          <a:xfrm>
            <a:off x="1774825" y="765175"/>
            <a:ext cx="8115300" cy="5705475"/>
          </a:xfrm>
          <a:prstGeom prst="rect">
            <a:avLst/>
          </a:prstGeom>
          <a:noFill/>
          <a:ln w="9525">
            <a:noFill/>
            <a:miter lim="800000"/>
            <a:headEnd/>
            <a:tailEnd/>
          </a:ln>
        </p:spPr>
      </p:pic>
      <p:sp>
        <p:nvSpPr>
          <p:cNvPr id="5" name="TextBox 4"/>
          <p:cNvSpPr txBox="1"/>
          <p:nvPr/>
        </p:nvSpPr>
        <p:spPr>
          <a:xfrm>
            <a:off x="655093" y="552733"/>
            <a:ext cx="1064810" cy="3447098"/>
          </a:xfrm>
          <a:prstGeom prst="rect">
            <a:avLst/>
          </a:prstGeom>
          <a:noFill/>
        </p:spPr>
        <p:txBody>
          <a:bodyPr wrap="square" rtlCol="0">
            <a:spAutoFit/>
          </a:bodyPr>
          <a:lstStyle/>
          <a:p>
            <a:r>
              <a:rPr lang="en-GB" dirty="0" smtClean="0"/>
              <a:t>Gain</a:t>
            </a:r>
          </a:p>
          <a:p>
            <a:endParaRPr lang="en-GB" dirty="0" smtClean="0"/>
          </a:p>
          <a:p>
            <a:endParaRPr lang="en-GB" dirty="0" smtClean="0"/>
          </a:p>
          <a:p>
            <a:endParaRPr lang="en-GB" dirty="0" smtClean="0"/>
          </a:p>
          <a:p>
            <a:pPr>
              <a:spcBef>
                <a:spcPts val="400"/>
              </a:spcBef>
            </a:pPr>
            <a:endParaRPr lang="en-GB" dirty="0" smtClean="0"/>
          </a:p>
          <a:p>
            <a:pPr>
              <a:spcBef>
                <a:spcPts val="400"/>
              </a:spcBef>
            </a:pPr>
            <a:r>
              <a:rPr lang="en-GB" dirty="0" smtClean="0"/>
              <a:t>0 dB</a:t>
            </a:r>
          </a:p>
          <a:p>
            <a:pPr>
              <a:spcBef>
                <a:spcPts val="400"/>
              </a:spcBef>
            </a:pPr>
            <a:r>
              <a:rPr lang="en-GB" dirty="0" smtClean="0"/>
              <a:t>-10 dB</a:t>
            </a:r>
          </a:p>
          <a:p>
            <a:pPr>
              <a:spcBef>
                <a:spcPts val="400"/>
              </a:spcBef>
            </a:pPr>
            <a:r>
              <a:rPr lang="en-GB" dirty="0" smtClean="0"/>
              <a:t>-20</a:t>
            </a:r>
          </a:p>
          <a:p>
            <a:pPr>
              <a:spcBef>
                <a:spcPts val="400"/>
              </a:spcBef>
            </a:pPr>
            <a:r>
              <a:rPr lang="en-GB" dirty="0" smtClean="0"/>
              <a:t>-30</a:t>
            </a:r>
          </a:p>
          <a:p>
            <a:pPr>
              <a:spcBef>
                <a:spcPts val="400"/>
              </a:spcBef>
            </a:pPr>
            <a:r>
              <a:rPr lang="en-GB" dirty="0" smtClean="0"/>
              <a:t>-40</a:t>
            </a:r>
          </a:p>
          <a:p>
            <a:endParaRPr lang="en-GB" dirty="0" smtClean="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a:defRPr/>
            </a:pPr>
            <a:r>
              <a:rPr lang="en-US" smtClean="0"/>
              <a:t>Passive &amp; Active Filters 2016-17</a:t>
            </a:r>
            <a:endParaRPr lang="en-US"/>
          </a:p>
        </p:txBody>
      </p:sp>
      <p:sp>
        <p:nvSpPr>
          <p:cNvPr id="3" name="Slide Number Placeholder 2"/>
          <p:cNvSpPr>
            <a:spLocks noGrp="1"/>
          </p:cNvSpPr>
          <p:nvPr>
            <p:ph type="sldNum" sz="quarter" idx="12"/>
          </p:nvPr>
        </p:nvSpPr>
        <p:spPr/>
        <p:txBody>
          <a:bodyPr/>
          <a:lstStyle/>
          <a:p>
            <a:pPr>
              <a:defRPr/>
            </a:pPr>
            <a:fld id="{8376DED5-4696-4080-AC78-A1D036109490}" type="slidenum">
              <a:rPr lang="en-US" smtClean="0"/>
              <a:pPr>
                <a:defRPr/>
              </a:pPr>
              <a:t>44</a:t>
            </a:fld>
            <a:endParaRPr lang="en-US"/>
          </a:p>
        </p:txBody>
      </p:sp>
      <p:pic>
        <p:nvPicPr>
          <p:cNvPr id="56322" name="Picture 2"/>
          <p:cNvPicPr>
            <a:picLocks noChangeAspect="1" noChangeArrowheads="1"/>
          </p:cNvPicPr>
          <p:nvPr/>
        </p:nvPicPr>
        <p:blipFill>
          <a:blip r:embed="rId2" cstate="print"/>
          <a:srcRect/>
          <a:stretch>
            <a:fillRect/>
          </a:stretch>
        </p:blipFill>
        <p:spPr bwMode="auto">
          <a:xfrm>
            <a:off x="1474788" y="969963"/>
            <a:ext cx="8715375" cy="5295900"/>
          </a:xfrm>
          <a:prstGeom prst="rect">
            <a:avLst/>
          </a:prstGeom>
          <a:noFill/>
          <a:ln w="9525">
            <a:noFill/>
            <a:miter lim="800000"/>
            <a:headEnd/>
            <a:tailEnd/>
          </a:ln>
        </p:spPr>
      </p:pic>
      <p:sp>
        <p:nvSpPr>
          <p:cNvPr id="5" name="TextBox 4"/>
          <p:cNvSpPr txBox="1"/>
          <p:nvPr/>
        </p:nvSpPr>
        <p:spPr>
          <a:xfrm>
            <a:off x="514350" y="304800"/>
            <a:ext cx="933450" cy="6186309"/>
          </a:xfrm>
          <a:prstGeom prst="rect">
            <a:avLst/>
          </a:prstGeom>
          <a:noFill/>
        </p:spPr>
        <p:txBody>
          <a:bodyPr wrap="square" rtlCol="0">
            <a:spAutoFit/>
          </a:bodyPr>
          <a:lstStyle/>
          <a:p>
            <a:r>
              <a:rPr lang="en-GB" dirty="0" smtClean="0"/>
              <a:t>Phase</a:t>
            </a:r>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a:p>
        </p:txBody>
      </p:sp>
      <p:sp>
        <p:nvSpPr>
          <p:cNvPr id="6" name="TextBox 5"/>
          <p:cNvSpPr txBox="1"/>
          <p:nvPr/>
        </p:nvSpPr>
        <p:spPr>
          <a:xfrm>
            <a:off x="423081" y="1105468"/>
            <a:ext cx="941696" cy="2318583"/>
          </a:xfrm>
          <a:prstGeom prst="rect">
            <a:avLst/>
          </a:prstGeom>
          <a:noFill/>
        </p:spPr>
        <p:txBody>
          <a:bodyPr wrap="square" rtlCol="0">
            <a:spAutoFit/>
          </a:bodyPr>
          <a:lstStyle/>
          <a:p>
            <a:pPr>
              <a:spcBef>
                <a:spcPts val="600"/>
              </a:spcBef>
            </a:pPr>
            <a:r>
              <a:rPr lang="en-GB" dirty="0" smtClean="0"/>
              <a:t>0</a:t>
            </a:r>
          </a:p>
          <a:p>
            <a:pPr>
              <a:spcBef>
                <a:spcPts val="600"/>
              </a:spcBef>
            </a:pPr>
            <a:r>
              <a:rPr lang="en-GB" dirty="0" smtClean="0"/>
              <a:t>-20</a:t>
            </a:r>
          </a:p>
          <a:p>
            <a:pPr>
              <a:spcBef>
                <a:spcPts val="800"/>
              </a:spcBef>
            </a:pPr>
            <a:r>
              <a:rPr lang="en-GB" dirty="0" smtClean="0"/>
              <a:t>-40</a:t>
            </a:r>
          </a:p>
          <a:p>
            <a:pPr>
              <a:spcBef>
                <a:spcPts val="1000"/>
              </a:spcBef>
            </a:pPr>
            <a:r>
              <a:rPr lang="en-GB" dirty="0" smtClean="0"/>
              <a:t>-60</a:t>
            </a:r>
          </a:p>
          <a:p>
            <a:pPr>
              <a:spcBef>
                <a:spcPts val="1000"/>
              </a:spcBef>
            </a:pPr>
            <a:r>
              <a:rPr lang="en-GB" dirty="0" smtClean="0"/>
              <a:t>-80</a:t>
            </a:r>
          </a:p>
          <a:p>
            <a:pPr>
              <a:spcBef>
                <a:spcPts val="1000"/>
              </a:spcBef>
            </a:pPr>
            <a:r>
              <a:rPr lang="en-GB" dirty="0" smtClean="0"/>
              <a:t>-100</a:t>
            </a:r>
            <a:endParaRPr lang="en-GB" dirty="0"/>
          </a:p>
        </p:txBody>
      </p:sp>
      <p:cxnSp>
        <p:nvCxnSpPr>
          <p:cNvPr id="8" name="Straight Arrow Connector 7"/>
          <p:cNvCxnSpPr/>
          <p:nvPr/>
        </p:nvCxnSpPr>
        <p:spPr bwMode="auto">
          <a:xfrm>
            <a:off x="4749421" y="3166281"/>
            <a:ext cx="2729552" cy="54591"/>
          </a:xfrm>
          <a:prstGeom prst="straightConnector1">
            <a:avLst/>
          </a:prstGeom>
          <a:solidFill>
            <a:schemeClr val="accent1"/>
          </a:solidFill>
          <a:ln w="9525" cap="flat" cmpd="sng" algn="ctr">
            <a:solidFill>
              <a:srgbClr val="FF0000"/>
            </a:solidFill>
            <a:prstDash val="dash"/>
            <a:round/>
            <a:headEnd type="none" w="med" len="med"/>
            <a:tailEnd type="arrow"/>
          </a:ln>
          <a:effectLst/>
        </p:spPr>
      </p:cxnSp>
      <p:sp>
        <p:nvSpPr>
          <p:cNvPr id="9" name="TextBox 8"/>
          <p:cNvSpPr txBox="1"/>
          <p:nvPr/>
        </p:nvSpPr>
        <p:spPr>
          <a:xfrm>
            <a:off x="7588155" y="3029801"/>
            <a:ext cx="1214650" cy="369332"/>
          </a:xfrm>
          <a:prstGeom prst="rect">
            <a:avLst/>
          </a:prstGeom>
          <a:solidFill>
            <a:schemeClr val="tx1"/>
          </a:solidFill>
        </p:spPr>
        <p:txBody>
          <a:bodyPr wrap="square" rtlCol="0">
            <a:spAutoFit/>
          </a:bodyPr>
          <a:lstStyle/>
          <a:p>
            <a:r>
              <a:rPr lang="en-GB" dirty="0" smtClean="0">
                <a:solidFill>
                  <a:srgbClr val="002060"/>
                </a:solidFill>
              </a:rPr>
              <a:t>-90 </a:t>
            </a:r>
            <a:r>
              <a:rPr lang="en-GB" dirty="0" smtClean="0">
                <a:solidFill>
                  <a:srgbClr val="002060"/>
                </a:solidFill>
                <a:latin typeface="Calibri"/>
                <a:cs typeface="Calibri"/>
              </a:rPr>
              <a:t>⁰ at </a:t>
            </a:r>
            <a:r>
              <a:rPr lang="en-GB" smtClean="0">
                <a:solidFill>
                  <a:srgbClr val="002060"/>
                </a:solidFill>
                <a:latin typeface="Calibri"/>
                <a:cs typeface="Calibri"/>
              </a:rPr>
              <a:t>fc</a:t>
            </a:r>
            <a:endParaRPr lang="en-GB" dirty="0">
              <a:solidFill>
                <a:srgbClr val="002060"/>
              </a:solidFill>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a:defRPr/>
            </a:pPr>
            <a:r>
              <a:rPr lang="en-US" smtClean="0"/>
              <a:t>Passive &amp; Active Filters 2016-17</a:t>
            </a:r>
            <a:endParaRPr lang="en-US"/>
          </a:p>
        </p:txBody>
      </p:sp>
      <p:sp>
        <p:nvSpPr>
          <p:cNvPr id="3" name="Slide Number Placeholder 2"/>
          <p:cNvSpPr>
            <a:spLocks noGrp="1"/>
          </p:cNvSpPr>
          <p:nvPr>
            <p:ph type="sldNum" sz="quarter" idx="12"/>
          </p:nvPr>
        </p:nvSpPr>
        <p:spPr/>
        <p:txBody>
          <a:bodyPr/>
          <a:lstStyle/>
          <a:p>
            <a:pPr>
              <a:defRPr/>
            </a:pPr>
            <a:fld id="{8376DED5-4696-4080-AC78-A1D036109490}" type="slidenum">
              <a:rPr lang="en-US" smtClean="0"/>
              <a:pPr>
                <a:defRPr/>
              </a:pPr>
              <a:t>45</a:t>
            </a:fld>
            <a:endParaRPr lang="en-US"/>
          </a:p>
        </p:txBody>
      </p:sp>
      <p:sp>
        <p:nvSpPr>
          <p:cNvPr id="4" name="TextBox 3"/>
          <p:cNvSpPr txBox="1"/>
          <p:nvPr/>
        </p:nvSpPr>
        <p:spPr>
          <a:xfrm>
            <a:off x="914400" y="704850"/>
            <a:ext cx="9563100" cy="3831818"/>
          </a:xfrm>
          <a:prstGeom prst="rect">
            <a:avLst/>
          </a:prstGeom>
          <a:noFill/>
        </p:spPr>
        <p:txBody>
          <a:bodyPr wrap="square" rtlCol="0">
            <a:spAutoFit/>
          </a:bodyPr>
          <a:lstStyle/>
          <a:p>
            <a:pPr marL="266700" indent="-266700">
              <a:buFont typeface="Wingdings" pitchFamily="2" charset="2"/>
              <a:buChar char="Ø"/>
            </a:pPr>
            <a:r>
              <a:rPr lang="en-GB" sz="2700" dirty="0" smtClean="0">
                <a:effectLst>
                  <a:outerShdw blurRad="38100" dist="38100" dir="2700000" algn="tl">
                    <a:srgbClr val="000000">
                      <a:alpha val="43137"/>
                    </a:srgbClr>
                  </a:outerShdw>
                </a:effectLst>
              </a:rPr>
              <a:t>The reason for normalising the response graphs is that all the important response information  takes place within 1 decade above and below  fc and therefore if we normalise the graph we centre the response at fc.</a:t>
            </a:r>
          </a:p>
          <a:p>
            <a:pPr marL="266700" indent="-266700">
              <a:buFont typeface="Wingdings" pitchFamily="2" charset="2"/>
              <a:buChar char="Ø"/>
            </a:pPr>
            <a:endParaRPr lang="en-GB" sz="2700" dirty="0" smtClean="0">
              <a:effectLst>
                <a:outerShdw blurRad="38100" dist="38100" dir="2700000" algn="tl">
                  <a:srgbClr val="000000">
                    <a:alpha val="43137"/>
                  </a:srgbClr>
                </a:outerShdw>
              </a:effectLst>
            </a:endParaRPr>
          </a:p>
          <a:p>
            <a:pPr marL="266700" indent="-266700">
              <a:buFont typeface="Wingdings" pitchFamily="2" charset="2"/>
              <a:buChar char="Ø"/>
            </a:pPr>
            <a:endParaRPr lang="en-GB" sz="2700" dirty="0" smtClean="0">
              <a:effectLst>
                <a:outerShdw blurRad="38100" dist="38100" dir="2700000" algn="tl">
                  <a:srgbClr val="000000">
                    <a:alpha val="43137"/>
                  </a:srgbClr>
                </a:outerShdw>
              </a:effectLst>
            </a:endParaRPr>
          </a:p>
          <a:p>
            <a:pPr marL="266700" indent="-266700">
              <a:buFont typeface="Wingdings" pitchFamily="2" charset="2"/>
              <a:buChar char="Ø"/>
            </a:pPr>
            <a:r>
              <a:rPr lang="en-GB" sz="2700" dirty="0" smtClean="0">
                <a:effectLst>
                  <a:outerShdw blurRad="38100" dist="38100" dir="2700000" algn="tl">
                    <a:srgbClr val="000000">
                      <a:alpha val="43137"/>
                    </a:srgbClr>
                  </a:outerShdw>
                </a:effectLst>
              </a:rPr>
              <a:t>I have already given a set of steps to be followed in designing a S&amp;K filter. However, it should be refined to include a decision on the type of response required.</a:t>
            </a:r>
            <a:endParaRPr lang="en-GB" sz="2700"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a:defRPr/>
            </a:pPr>
            <a:r>
              <a:rPr lang="en-US" smtClean="0"/>
              <a:t>Passive &amp; Active Filters 2016-17</a:t>
            </a:r>
            <a:endParaRPr lang="en-US"/>
          </a:p>
        </p:txBody>
      </p:sp>
      <p:sp>
        <p:nvSpPr>
          <p:cNvPr id="3" name="Slide Number Placeholder 2"/>
          <p:cNvSpPr>
            <a:spLocks noGrp="1"/>
          </p:cNvSpPr>
          <p:nvPr>
            <p:ph type="sldNum" sz="quarter" idx="12"/>
          </p:nvPr>
        </p:nvSpPr>
        <p:spPr/>
        <p:txBody>
          <a:bodyPr/>
          <a:lstStyle/>
          <a:p>
            <a:pPr>
              <a:defRPr/>
            </a:pPr>
            <a:fld id="{8376DED5-4696-4080-AC78-A1D036109490}" type="slidenum">
              <a:rPr lang="en-US" smtClean="0"/>
              <a:pPr>
                <a:defRPr/>
              </a:pPr>
              <a:t>46</a:t>
            </a:fld>
            <a:endParaRPr lang="en-US"/>
          </a:p>
        </p:txBody>
      </p:sp>
      <p:sp>
        <p:nvSpPr>
          <p:cNvPr id="4" name="TextBox 3"/>
          <p:cNvSpPr txBox="1"/>
          <p:nvPr/>
        </p:nvSpPr>
        <p:spPr>
          <a:xfrm>
            <a:off x="1123950" y="514350"/>
            <a:ext cx="9467850" cy="5909310"/>
          </a:xfrm>
          <a:prstGeom prst="rect">
            <a:avLst/>
          </a:prstGeom>
          <a:noFill/>
        </p:spPr>
        <p:txBody>
          <a:bodyPr wrap="square" rtlCol="0">
            <a:spAutoFit/>
          </a:bodyPr>
          <a:lstStyle/>
          <a:p>
            <a:pPr marL="266700" indent="-266700">
              <a:buFont typeface="Wingdings" pitchFamily="2" charset="2"/>
              <a:buChar char="Ø"/>
            </a:pPr>
            <a:r>
              <a:rPr lang="en-GB" sz="2700" dirty="0" smtClean="0">
                <a:effectLst>
                  <a:outerShdw blurRad="38100" dist="38100" dir="2700000" algn="tl">
                    <a:srgbClr val="000000">
                      <a:alpha val="43137"/>
                    </a:srgbClr>
                  </a:outerShdw>
                </a:effectLst>
              </a:rPr>
              <a:t>One further step is required in the finalisation of the design.  Imperfections within the op-amp give rise to some  errors at the output.  One of these errors is known as an  </a:t>
            </a:r>
            <a:r>
              <a:rPr lang="en-GB" sz="2700" dirty="0" smtClean="0">
                <a:solidFill>
                  <a:srgbClr val="FFFF00"/>
                </a:solidFill>
                <a:effectLst>
                  <a:outerShdw blurRad="38100" dist="38100" dir="2700000" algn="tl">
                    <a:srgbClr val="000000">
                      <a:alpha val="43137"/>
                    </a:srgbClr>
                  </a:outerShdw>
                </a:effectLst>
              </a:rPr>
              <a:t>offset current error.</a:t>
            </a:r>
          </a:p>
          <a:p>
            <a:pPr marL="266700" indent="-266700">
              <a:buFont typeface="Wingdings" pitchFamily="2" charset="2"/>
              <a:buChar char="Ø"/>
            </a:pPr>
            <a:endParaRPr lang="en-GB" sz="2700" dirty="0" smtClean="0">
              <a:effectLst>
                <a:outerShdw blurRad="38100" dist="38100" dir="2700000" algn="tl">
                  <a:srgbClr val="000000">
                    <a:alpha val="43137"/>
                  </a:srgbClr>
                </a:outerShdw>
              </a:effectLst>
            </a:endParaRPr>
          </a:p>
          <a:p>
            <a:pPr marL="266700" indent="-266700">
              <a:buFont typeface="Wingdings" pitchFamily="2" charset="2"/>
              <a:buChar char="Ø"/>
            </a:pPr>
            <a:r>
              <a:rPr lang="en-GB" sz="2700" dirty="0" smtClean="0">
                <a:effectLst>
                  <a:outerShdw blurRad="38100" dist="38100" dir="2700000" algn="tl">
                    <a:srgbClr val="000000">
                      <a:alpha val="43137"/>
                    </a:srgbClr>
                  </a:outerShdw>
                </a:effectLst>
              </a:rPr>
              <a:t>Offset current problems manifest themselves as a small </a:t>
            </a:r>
            <a:r>
              <a:rPr lang="en-GB" sz="2700" dirty="0" err="1" smtClean="0">
                <a:effectLst>
                  <a:outerShdw blurRad="38100" dist="38100" dir="2700000" algn="tl">
                    <a:srgbClr val="000000">
                      <a:alpha val="43137"/>
                    </a:srgbClr>
                  </a:outerShdw>
                </a:effectLst>
              </a:rPr>
              <a:t>d.c</a:t>
            </a:r>
            <a:r>
              <a:rPr lang="en-GB" sz="2700" dirty="0" smtClean="0">
                <a:effectLst>
                  <a:outerShdw blurRad="38100" dist="38100" dir="2700000" algn="tl">
                    <a:srgbClr val="000000">
                      <a:alpha val="43137"/>
                    </a:srgbClr>
                  </a:outerShdw>
                </a:effectLst>
              </a:rPr>
              <a:t>. output voltage which will off-set the final output by some small amount.</a:t>
            </a:r>
          </a:p>
          <a:p>
            <a:pPr marL="266700" indent="-266700">
              <a:buFont typeface="Wingdings" pitchFamily="2" charset="2"/>
              <a:buChar char="Ø"/>
            </a:pPr>
            <a:endParaRPr lang="en-GB" sz="2700" dirty="0" smtClean="0">
              <a:effectLst>
                <a:outerShdw blurRad="38100" dist="38100" dir="2700000" algn="tl">
                  <a:srgbClr val="000000">
                    <a:alpha val="43137"/>
                  </a:srgbClr>
                </a:outerShdw>
              </a:effectLst>
            </a:endParaRPr>
          </a:p>
          <a:p>
            <a:pPr marL="266700" indent="-266700">
              <a:buFont typeface="Wingdings" pitchFamily="2" charset="2"/>
              <a:buChar char="Ø"/>
            </a:pPr>
            <a:r>
              <a:rPr lang="en-GB" sz="2700" dirty="0" smtClean="0">
                <a:effectLst>
                  <a:outerShdw blurRad="38100" dist="38100" dir="2700000" algn="tl">
                    <a:srgbClr val="000000">
                      <a:alpha val="43137"/>
                    </a:srgbClr>
                  </a:outerShdw>
                </a:effectLst>
              </a:rPr>
              <a:t>To minimise this problem , not only must R2/R1 satisfy the gain requirement but also the resistance to ground on both inputs must be the same. This means that when looking out from both op-amp inputs the dc resistance to ground should be equal.</a:t>
            </a:r>
            <a:endParaRPr lang="en-GB" sz="2700"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a:defRPr/>
            </a:pPr>
            <a:r>
              <a:rPr lang="en-US" smtClean="0"/>
              <a:t>Passive &amp; Active Filters 2016-17</a:t>
            </a:r>
            <a:endParaRPr lang="en-US"/>
          </a:p>
        </p:txBody>
      </p:sp>
      <p:sp>
        <p:nvSpPr>
          <p:cNvPr id="3" name="Slide Number Placeholder 2"/>
          <p:cNvSpPr>
            <a:spLocks noGrp="1"/>
          </p:cNvSpPr>
          <p:nvPr>
            <p:ph type="sldNum" sz="quarter" idx="12"/>
          </p:nvPr>
        </p:nvSpPr>
        <p:spPr/>
        <p:txBody>
          <a:bodyPr/>
          <a:lstStyle/>
          <a:p>
            <a:pPr>
              <a:defRPr/>
            </a:pPr>
            <a:fld id="{8376DED5-4696-4080-AC78-A1D036109490}" type="slidenum">
              <a:rPr lang="en-US" smtClean="0"/>
              <a:pPr>
                <a:defRPr/>
              </a:pPr>
              <a:t>47</a:t>
            </a:fld>
            <a:endParaRPr lang="en-US"/>
          </a:p>
        </p:txBody>
      </p:sp>
      <p:sp>
        <p:nvSpPr>
          <p:cNvPr id="4" name="TextBox 3"/>
          <p:cNvSpPr txBox="1"/>
          <p:nvPr/>
        </p:nvSpPr>
        <p:spPr>
          <a:xfrm>
            <a:off x="1276350" y="666750"/>
            <a:ext cx="9105900" cy="5493812"/>
          </a:xfrm>
          <a:prstGeom prst="rect">
            <a:avLst/>
          </a:prstGeom>
          <a:noFill/>
        </p:spPr>
        <p:txBody>
          <a:bodyPr wrap="square" rtlCol="0">
            <a:spAutoFit/>
          </a:bodyPr>
          <a:lstStyle/>
          <a:p>
            <a:pPr marL="266700" indent="-266700">
              <a:buFont typeface="Wingdings" pitchFamily="2" charset="2"/>
              <a:buChar char="Ø"/>
            </a:pPr>
            <a:r>
              <a:rPr lang="en-GB" sz="2700" dirty="0" smtClean="0">
                <a:effectLst>
                  <a:outerShdw blurRad="38100" dist="38100" dir="2700000" algn="tl">
                    <a:srgbClr val="000000">
                      <a:alpha val="43137"/>
                    </a:srgbClr>
                  </a:outerShdw>
                </a:effectLst>
              </a:rPr>
              <a:t>For example in the previous circuit diagram </a:t>
            </a:r>
            <a:r>
              <a:rPr lang="en-GB" sz="2700" dirty="0">
                <a:solidFill>
                  <a:srgbClr val="FF0000"/>
                </a:solidFill>
                <a:effectLst>
                  <a:outerShdw blurRad="38100" dist="38100" dir="2700000" algn="tl">
                    <a:srgbClr val="000000">
                      <a:alpha val="43137"/>
                    </a:srgbClr>
                  </a:outerShdw>
                </a:effectLst>
              </a:rPr>
              <a:t>R2/R1</a:t>
            </a:r>
            <a:r>
              <a:rPr lang="en-GB" sz="2700" dirty="0">
                <a:effectLst>
                  <a:outerShdw blurRad="38100" dist="38100" dir="2700000" algn="tl">
                    <a:srgbClr val="000000">
                      <a:alpha val="43137"/>
                    </a:srgbClr>
                  </a:outerShdw>
                </a:effectLst>
              </a:rPr>
              <a:t> </a:t>
            </a:r>
            <a:r>
              <a:rPr lang="en-GB" sz="2700" dirty="0" smtClean="0">
                <a:effectLst>
                  <a:outerShdw blurRad="38100" dist="38100" dir="2700000" algn="tl">
                    <a:srgbClr val="000000">
                      <a:alpha val="43137"/>
                    </a:srgbClr>
                  </a:outerShdw>
                </a:effectLst>
              </a:rPr>
              <a:t>was 35k/18k = 1.94</a:t>
            </a:r>
          </a:p>
          <a:p>
            <a:pPr marL="266700" indent="-266700">
              <a:buFont typeface="Wingdings" pitchFamily="2" charset="2"/>
              <a:buChar char="Ø"/>
            </a:pPr>
            <a:endParaRPr lang="en-GB" sz="2700" dirty="0" smtClean="0">
              <a:effectLst>
                <a:outerShdw blurRad="38100" dist="38100" dir="2700000" algn="tl">
                  <a:srgbClr val="000000">
                    <a:alpha val="43137"/>
                  </a:srgbClr>
                </a:outerShdw>
              </a:effectLst>
            </a:endParaRPr>
          </a:p>
          <a:p>
            <a:pPr marL="266700" indent="-266700">
              <a:buFont typeface="Wingdings" pitchFamily="2" charset="2"/>
              <a:buChar char="Ø"/>
            </a:pPr>
            <a:r>
              <a:rPr lang="en-GB" sz="2700" dirty="0" smtClean="0">
                <a:effectLst>
                  <a:outerShdw blurRad="38100" dist="38100" dir="2700000" algn="tl">
                    <a:srgbClr val="000000">
                      <a:alpha val="43137"/>
                    </a:srgbClr>
                  </a:outerShdw>
                </a:effectLst>
              </a:rPr>
              <a:t>To minimise offset current problems the ratio of R2/R1 should not only = 1.94 but  the actual values of R2 and R1 should be such that their parallel value should equal the 3.9k resistance seen by the inverting input to ground.</a:t>
            </a:r>
          </a:p>
          <a:p>
            <a:pPr>
              <a:buFont typeface="Wingdings" pitchFamily="2" charset="2"/>
              <a:buChar char="Ø"/>
            </a:pPr>
            <a:endParaRPr lang="en-GB" sz="2700" dirty="0" smtClean="0">
              <a:effectLst>
                <a:outerShdw blurRad="38100" dist="38100" dir="2700000" algn="tl">
                  <a:srgbClr val="000000">
                    <a:alpha val="43137"/>
                  </a:srgbClr>
                </a:outerShdw>
              </a:effectLst>
            </a:endParaRPr>
          </a:p>
          <a:p>
            <a:pPr>
              <a:buFont typeface="Wingdings" pitchFamily="2" charset="2"/>
              <a:buChar char="Ø"/>
            </a:pPr>
            <a:r>
              <a:rPr lang="en-GB" sz="2700" dirty="0" smtClean="0">
                <a:effectLst>
                  <a:outerShdw blurRad="38100" dist="38100" dir="2700000" algn="tl">
                    <a:srgbClr val="000000">
                      <a:alpha val="43137"/>
                    </a:srgbClr>
                  </a:outerShdw>
                </a:effectLst>
              </a:rPr>
              <a:t> Hence we can now produce two equations such that</a:t>
            </a:r>
          </a:p>
          <a:p>
            <a:pPr>
              <a:buFont typeface="Wingdings" pitchFamily="2" charset="2"/>
              <a:buChar char="Ø"/>
            </a:pPr>
            <a:endParaRPr lang="en-GB" sz="2700" dirty="0" smtClean="0">
              <a:effectLst>
                <a:outerShdw blurRad="38100" dist="38100" dir="2700000" algn="tl">
                  <a:srgbClr val="000000">
                    <a:alpha val="43137"/>
                  </a:srgbClr>
                </a:outerShdw>
              </a:effectLst>
            </a:endParaRPr>
          </a:p>
          <a:p>
            <a:pPr>
              <a:buFont typeface="Wingdings" pitchFamily="2" charset="2"/>
              <a:buChar char="Ø"/>
            </a:pPr>
            <a:r>
              <a:rPr lang="en-GB" sz="2700" dirty="0" smtClean="0">
                <a:effectLst>
                  <a:outerShdw blurRad="38100" dist="38100" dir="2700000" algn="tl">
                    <a:srgbClr val="000000">
                      <a:alpha val="43137"/>
                    </a:srgbClr>
                  </a:outerShdw>
                </a:effectLst>
              </a:rPr>
              <a:t> R2/R1 = 1.94   eqn.1    and</a:t>
            </a:r>
          </a:p>
          <a:p>
            <a:pPr>
              <a:buFont typeface="Wingdings" pitchFamily="2" charset="2"/>
              <a:buChar char="Ø"/>
            </a:pPr>
            <a:endParaRPr lang="en-GB" sz="2700" dirty="0" smtClean="0">
              <a:effectLst>
                <a:outerShdw blurRad="38100" dist="38100" dir="2700000" algn="tl">
                  <a:srgbClr val="000000">
                    <a:alpha val="43137"/>
                  </a:srgbClr>
                </a:outerShdw>
              </a:effectLst>
            </a:endParaRPr>
          </a:p>
          <a:p>
            <a:pPr>
              <a:buFont typeface="Wingdings" pitchFamily="2" charset="2"/>
              <a:buChar char="Ø"/>
            </a:pPr>
            <a:r>
              <a:rPr lang="en-GB" sz="2700" dirty="0" smtClean="0">
                <a:effectLst>
                  <a:outerShdw blurRad="38100" dist="38100" dir="2700000" algn="tl">
                    <a:srgbClr val="000000">
                      <a:alpha val="43137"/>
                    </a:srgbClr>
                  </a:outerShdw>
                </a:effectLst>
              </a:rPr>
              <a:t>( R1.R2) / (R1+R2) = 3.9k   eqn.2</a:t>
            </a:r>
            <a:endParaRPr lang="en-GB" sz="2700"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a:defRPr/>
            </a:pPr>
            <a:r>
              <a:rPr lang="en-US" smtClean="0"/>
              <a:t>Passive &amp; Active Filters 2016-17</a:t>
            </a:r>
            <a:endParaRPr lang="en-US"/>
          </a:p>
        </p:txBody>
      </p:sp>
      <p:sp>
        <p:nvSpPr>
          <p:cNvPr id="3" name="Slide Number Placeholder 2"/>
          <p:cNvSpPr>
            <a:spLocks noGrp="1"/>
          </p:cNvSpPr>
          <p:nvPr>
            <p:ph type="sldNum" sz="quarter" idx="12"/>
          </p:nvPr>
        </p:nvSpPr>
        <p:spPr/>
        <p:txBody>
          <a:bodyPr/>
          <a:lstStyle/>
          <a:p>
            <a:pPr>
              <a:defRPr/>
            </a:pPr>
            <a:fld id="{8376DED5-4696-4080-AC78-A1D036109490}" type="slidenum">
              <a:rPr lang="en-US" smtClean="0"/>
              <a:pPr>
                <a:defRPr/>
              </a:pPr>
              <a:t>48</a:t>
            </a:fld>
            <a:endParaRPr lang="en-US"/>
          </a:p>
        </p:txBody>
      </p:sp>
      <p:sp>
        <p:nvSpPr>
          <p:cNvPr id="4" name="TextBox 3"/>
          <p:cNvSpPr txBox="1"/>
          <p:nvPr/>
        </p:nvSpPr>
        <p:spPr>
          <a:xfrm>
            <a:off x="1371600" y="723900"/>
            <a:ext cx="8743950" cy="6324808"/>
          </a:xfrm>
          <a:prstGeom prst="rect">
            <a:avLst/>
          </a:prstGeom>
          <a:noFill/>
        </p:spPr>
        <p:txBody>
          <a:bodyPr wrap="square" rtlCol="0">
            <a:spAutoFit/>
          </a:bodyPr>
          <a:lstStyle/>
          <a:p>
            <a:pPr marL="266700" indent="-266700">
              <a:buFont typeface="Wingdings" pitchFamily="2" charset="2"/>
              <a:buChar char="Ø"/>
            </a:pPr>
            <a:r>
              <a:rPr lang="en-GB" sz="2700" dirty="0" smtClean="0">
                <a:effectLst>
                  <a:outerShdw blurRad="38100" dist="38100" dir="2700000" algn="tl">
                    <a:srgbClr val="000000">
                      <a:alpha val="43137"/>
                    </a:srgbClr>
                  </a:outerShdw>
                </a:effectLst>
              </a:rPr>
              <a:t>From the two equations above we find that R1 = 5.91k and R2 = 11.47k</a:t>
            </a:r>
          </a:p>
          <a:p>
            <a:pPr marL="266700" indent="-266700">
              <a:buFont typeface="Wingdings" pitchFamily="2" charset="2"/>
              <a:buChar char="Ø"/>
            </a:pPr>
            <a:endParaRPr lang="en-GB" sz="2700" dirty="0" smtClean="0">
              <a:effectLst>
                <a:outerShdw blurRad="38100" dist="38100" dir="2700000" algn="tl">
                  <a:srgbClr val="000000">
                    <a:alpha val="43137"/>
                  </a:srgbClr>
                </a:outerShdw>
              </a:effectLst>
            </a:endParaRPr>
          </a:p>
          <a:p>
            <a:pPr marL="266700" indent="-266700">
              <a:buFont typeface="Wingdings" pitchFamily="2" charset="2"/>
              <a:buChar char="Ø"/>
            </a:pPr>
            <a:r>
              <a:rPr lang="en-GB" sz="2700" dirty="0" smtClean="0">
                <a:effectLst>
                  <a:outerShdw blurRad="38100" dist="38100" dir="2700000" algn="tl">
                    <a:srgbClr val="000000">
                      <a:alpha val="43137"/>
                    </a:srgbClr>
                  </a:outerShdw>
                </a:effectLst>
              </a:rPr>
              <a:t>All we need do now is replace the 18k resistor with 5.91k and  the 35k resistor with 11.47k and the design will be complete.</a:t>
            </a:r>
          </a:p>
          <a:p>
            <a:pPr marL="266700" indent="-266700">
              <a:buFont typeface="Wingdings" pitchFamily="2" charset="2"/>
              <a:buChar char="Ø"/>
            </a:pPr>
            <a:endParaRPr lang="en-GB" sz="2700" dirty="0" smtClean="0">
              <a:effectLst>
                <a:outerShdw blurRad="38100" dist="38100" dir="2700000" algn="tl">
                  <a:srgbClr val="000000">
                    <a:alpha val="43137"/>
                  </a:srgbClr>
                </a:outerShdw>
              </a:effectLst>
            </a:endParaRPr>
          </a:p>
          <a:p>
            <a:pPr marL="266700" indent="-266700">
              <a:buFont typeface="Wingdings" pitchFamily="2" charset="2"/>
              <a:buChar char="Ø"/>
            </a:pPr>
            <a:r>
              <a:rPr lang="en-GB" sz="2700" dirty="0" smtClean="0">
                <a:solidFill>
                  <a:srgbClr val="FFFF00"/>
                </a:solidFill>
                <a:effectLst>
                  <a:outerShdw blurRad="38100" dist="38100" dir="2700000" algn="tl">
                    <a:srgbClr val="000000">
                      <a:alpha val="43137"/>
                    </a:srgbClr>
                  </a:outerShdw>
                </a:effectLst>
              </a:rPr>
              <a:t>NB: for a LOW-pass filter the same idea applies, i.e.</a:t>
            </a:r>
          </a:p>
          <a:p>
            <a:pPr marL="266700" indent="-266700">
              <a:buFont typeface="Wingdings" pitchFamily="2" charset="2"/>
              <a:buChar char="Ø"/>
            </a:pPr>
            <a:r>
              <a:rPr lang="en-GB" sz="2700" dirty="0" smtClean="0">
                <a:solidFill>
                  <a:srgbClr val="FFFF00"/>
                </a:solidFill>
                <a:effectLst>
                  <a:outerShdw blurRad="38100" dist="38100" dir="2700000" algn="tl">
                    <a:srgbClr val="000000">
                      <a:alpha val="43137"/>
                    </a:srgbClr>
                  </a:outerShdw>
                </a:effectLst>
              </a:rPr>
              <a:t>The </a:t>
            </a:r>
            <a:r>
              <a:rPr lang="en-GB" sz="2700" dirty="0" err="1" smtClean="0">
                <a:solidFill>
                  <a:srgbClr val="FFFF00"/>
                </a:solidFill>
                <a:effectLst>
                  <a:outerShdw blurRad="38100" dist="38100" dir="2700000" algn="tl">
                    <a:srgbClr val="000000">
                      <a:alpha val="43137"/>
                    </a:srgbClr>
                  </a:outerShdw>
                </a:effectLst>
              </a:rPr>
              <a:t>d.c</a:t>
            </a:r>
            <a:r>
              <a:rPr lang="en-GB" sz="2700" dirty="0" smtClean="0">
                <a:solidFill>
                  <a:srgbClr val="FFFF00"/>
                </a:solidFill>
                <a:effectLst>
                  <a:outerShdw blurRad="38100" dist="38100" dir="2700000" algn="tl">
                    <a:srgbClr val="000000">
                      <a:alpha val="43137"/>
                    </a:srgbClr>
                  </a:outerShdw>
                </a:effectLst>
              </a:rPr>
              <a:t>. resistance seen to ground, looking out from the inputs should be the same.</a:t>
            </a:r>
          </a:p>
          <a:p>
            <a:pPr marL="266700" indent="-266700">
              <a:buFont typeface="Wingdings" pitchFamily="2" charset="2"/>
              <a:buChar char="Ø"/>
            </a:pPr>
            <a:r>
              <a:rPr lang="en-GB" sz="2700" dirty="0" smtClean="0">
                <a:solidFill>
                  <a:srgbClr val="FFFF00"/>
                </a:solidFill>
                <a:effectLst>
                  <a:outerShdw blurRad="38100" dist="38100" dir="2700000" algn="tl">
                    <a:srgbClr val="000000">
                      <a:alpha val="43137"/>
                    </a:srgbClr>
                  </a:outerShdw>
                </a:effectLst>
              </a:rPr>
              <a:t>Therefore for a </a:t>
            </a:r>
            <a:r>
              <a:rPr lang="en-GB" sz="2700" dirty="0" err="1" smtClean="0">
                <a:solidFill>
                  <a:srgbClr val="FFFF00"/>
                </a:solidFill>
                <a:effectLst>
                  <a:outerShdw blurRad="38100" dist="38100" dir="2700000" algn="tl">
                    <a:srgbClr val="000000">
                      <a:alpha val="43137"/>
                    </a:srgbClr>
                  </a:outerShdw>
                </a:effectLst>
              </a:rPr>
              <a:t>lpf</a:t>
            </a:r>
            <a:r>
              <a:rPr lang="en-GB" sz="2700" dirty="0" smtClean="0">
                <a:solidFill>
                  <a:srgbClr val="FFFF00"/>
                </a:solidFill>
                <a:effectLst>
                  <a:outerShdw blurRad="38100" dist="38100" dir="2700000" algn="tl">
                    <a:srgbClr val="000000">
                      <a:alpha val="43137"/>
                    </a:srgbClr>
                  </a:outerShdw>
                </a:effectLst>
              </a:rPr>
              <a:t>  the frequency determining resistance  must equal the parallel resistance of the feedback resistors.</a:t>
            </a:r>
          </a:p>
          <a:p>
            <a:pPr marL="266700" indent="-266700">
              <a:buFont typeface="Wingdings" pitchFamily="2" charset="2"/>
              <a:buChar char="Ø"/>
            </a:pPr>
            <a:endParaRPr lang="en-GB" sz="2700" dirty="0" smtClean="0">
              <a:effectLst>
                <a:outerShdw blurRad="38100" dist="38100" dir="2700000" algn="tl">
                  <a:srgbClr val="000000">
                    <a:alpha val="43137"/>
                  </a:srgbClr>
                </a:outerShdw>
              </a:effectLst>
            </a:endParaRPr>
          </a:p>
          <a:p>
            <a:pPr marL="266700" indent="-266700">
              <a:buFont typeface="Wingdings" pitchFamily="2" charset="2"/>
              <a:buChar char="Ø"/>
            </a:pPr>
            <a:endParaRPr lang="en-GB" sz="2700"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a:defRPr/>
            </a:pPr>
            <a:r>
              <a:rPr lang="en-US" smtClean="0"/>
              <a:t>Passive &amp; Active Filters 2016-17</a:t>
            </a:r>
            <a:endParaRPr lang="en-US"/>
          </a:p>
        </p:txBody>
      </p:sp>
      <p:sp>
        <p:nvSpPr>
          <p:cNvPr id="3" name="Slide Number Placeholder 2"/>
          <p:cNvSpPr>
            <a:spLocks noGrp="1"/>
          </p:cNvSpPr>
          <p:nvPr>
            <p:ph type="sldNum" sz="quarter" idx="12"/>
          </p:nvPr>
        </p:nvSpPr>
        <p:spPr/>
        <p:txBody>
          <a:bodyPr/>
          <a:lstStyle/>
          <a:p>
            <a:pPr>
              <a:defRPr/>
            </a:pPr>
            <a:fld id="{8376DED5-4696-4080-AC78-A1D036109490}" type="slidenum">
              <a:rPr lang="en-US" smtClean="0"/>
              <a:pPr>
                <a:defRPr/>
              </a:pPr>
              <a:t>49</a:t>
            </a:fld>
            <a:endParaRPr lang="en-US"/>
          </a:p>
        </p:txBody>
      </p:sp>
      <p:sp>
        <p:nvSpPr>
          <p:cNvPr id="5" name="TextBox 4"/>
          <p:cNvSpPr txBox="1"/>
          <p:nvPr/>
        </p:nvSpPr>
        <p:spPr>
          <a:xfrm>
            <a:off x="7970292" y="941696"/>
            <a:ext cx="3207224" cy="5262979"/>
          </a:xfrm>
          <a:prstGeom prst="rect">
            <a:avLst/>
          </a:prstGeom>
          <a:noFill/>
        </p:spPr>
        <p:txBody>
          <a:bodyPr wrap="square" rtlCol="0">
            <a:spAutoFit/>
          </a:bodyPr>
          <a:lstStyle/>
          <a:p>
            <a:r>
              <a:rPr lang="en-GB" sz="2400" dirty="0" smtClean="0"/>
              <a:t>In this example, to design for minimum offset current, the </a:t>
            </a:r>
          </a:p>
          <a:p>
            <a:endParaRPr lang="en-GB" sz="2400" dirty="0" smtClean="0"/>
          </a:p>
          <a:p>
            <a:r>
              <a:rPr lang="en-GB" sz="2400" dirty="0" smtClean="0"/>
              <a:t>Sum of the two 11.7k resistors should  be equal to the parallel combination of R1 and R2.</a:t>
            </a:r>
          </a:p>
          <a:p>
            <a:endParaRPr lang="en-GB" sz="2400" dirty="0" smtClean="0"/>
          </a:p>
          <a:p>
            <a:r>
              <a:rPr lang="en-GB" sz="2400" dirty="0" smtClean="0"/>
              <a:t>If not then the circuit is not designed for minimum offset current.</a:t>
            </a:r>
            <a:endParaRPr lang="en-GB" sz="2400" dirty="0"/>
          </a:p>
        </p:txBody>
      </p:sp>
      <p:pic>
        <p:nvPicPr>
          <p:cNvPr id="6" name="Picture 5"/>
          <p:cNvPicPr/>
          <p:nvPr/>
        </p:nvPicPr>
        <p:blipFill>
          <a:blip r:embed="rId2" cstate="print"/>
          <a:srcRect t="28390" r="49937" b="6568"/>
          <a:stretch>
            <a:fillRect/>
          </a:stretch>
        </p:blipFill>
        <p:spPr bwMode="auto">
          <a:xfrm>
            <a:off x="657623" y="594839"/>
            <a:ext cx="6425565" cy="508262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Ripple">
  <a:themeElements>
    <a:clrScheme name="Ripple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fontScheme name="Rippl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Ripple 1">
        <a:dk1>
          <a:srgbClr val="2B2B85"/>
        </a:dk1>
        <a:lt1>
          <a:srgbClr val="FFFFFF"/>
        </a:lt1>
        <a:dk2>
          <a:srgbClr val="00254A"/>
        </a:dk2>
        <a:lt2>
          <a:srgbClr val="C0C0C0"/>
        </a:lt2>
        <a:accent1>
          <a:srgbClr val="0099FF"/>
        </a:accent1>
        <a:accent2>
          <a:srgbClr val="006699"/>
        </a:accent2>
        <a:accent3>
          <a:srgbClr val="AAACB1"/>
        </a:accent3>
        <a:accent4>
          <a:srgbClr val="DADADA"/>
        </a:accent4>
        <a:accent5>
          <a:srgbClr val="AACAFF"/>
        </a:accent5>
        <a:accent6>
          <a:srgbClr val="005C8A"/>
        </a:accent6>
        <a:hlink>
          <a:srgbClr val="99CCFF"/>
        </a:hlink>
        <a:folHlink>
          <a:srgbClr val="8F8FB5"/>
        </a:folHlink>
      </a:clrScheme>
      <a:clrMap bg1="dk2" tx1="lt1" bg2="dk1" tx2="lt2" accent1="accent1" accent2="accent2" accent3="accent3" accent4="accent4" accent5="accent5" accent6="accent6" hlink="hlink" folHlink="folHlink"/>
    </a:extraClrScheme>
    <a:extraClrScheme>
      <a:clrScheme name="Ripple 2">
        <a:dk1>
          <a:srgbClr val="3B4B5D"/>
        </a:dk1>
        <a:lt1>
          <a:srgbClr val="FFFFFF"/>
        </a:lt1>
        <a:dk2>
          <a:srgbClr val="466886"/>
        </a:dk2>
        <a:lt2>
          <a:srgbClr val="CCECFF"/>
        </a:lt2>
        <a:accent1>
          <a:srgbClr val="6D9D97"/>
        </a:accent1>
        <a:accent2>
          <a:srgbClr val="53718C"/>
        </a:accent2>
        <a:accent3>
          <a:srgbClr val="B0B9C3"/>
        </a:accent3>
        <a:accent4>
          <a:srgbClr val="DADADA"/>
        </a:accent4>
        <a:accent5>
          <a:srgbClr val="BACCC9"/>
        </a:accent5>
        <a:accent6>
          <a:srgbClr val="4A667E"/>
        </a:accent6>
        <a:hlink>
          <a:srgbClr val="99CCFF"/>
        </a:hlink>
        <a:folHlink>
          <a:srgbClr val="A97CF2"/>
        </a:folHlink>
      </a:clrScheme>
      <a:clrMap bg1="dk2" tx1="lt1" bg2="dk1" tx2="lt2" accent1="accent1" accent2="accent2" accent3="accent3" accent4="accent4" accent5="accent5" accent6="accent6" hlink="hlink" folHlink="folHlink"/>
    </a:extraClrScheme>
    <a:extraClrScheme>
      <a:clrScheme name="Ripple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clrMap bg1="dk2" tx1="lt1" bg2="dk1" tx2="lt2" accent1="accent1" accent2="accent2" accent3="accent3" accent4="accent4" accent5="accent5" accent6="accent6" hlink="hlink" folHlink="folHlink"/>
    </a:extraClrScheme>
    <a:extraClrScheme>
      <a:clrScheme name="Ripple 4">
        <a:dk1>
          <a:srgbClr val="9B69FF"/>
        </a:dk1>
        <a:lt1>
          <a:srgbClr val="FFFFFF"/>
        </a:lt1>
        <a:dk2>
          <a:srgbClr val="666699"/>
        </a:dk2>
        <a:lt2>
          <a:srgbClr val="D9D9FF"/>
        </a:lt2>
        <a:accent1>
          <a:srgbClr val="66CCFF"/>
        </a:accent1>
        <a:accent2>
          <a:srgbClr val="9966FF"/>
        </a:accent2>
        <a:accent3>
          <a:srgbClr val="B8B8CA"/>
        </a:accent3>
        <a:accent4>
          <a:srgbClr val="DADADA"/>
        </a:accent4>
        <a:accent5>
          <a:srgbClr val="B8E2FF"/>
        </a:accent5>
        <a:accent6>
          <a:srgbClr val="8A5CE7"/>
        </a:accent6>
        <a:hlink>
          <a:srgbClr val="0099CC"/>
        </a:hlink>
        <a:folHlink>
          <a:srgbClr val="003399"/>
        </a:folHlink>
      </a:clrScheme>
      <a:clrMap bg1="dk2" tx1="lt1" bg2="dk1" tx2="lt2" accent1="accent1" accent2="accent2" accent3="accent3" accent4="accent4" accent5="accent5" accent6="accent6" hlink="hlink" folHlink="folHlink"/>
    </a:extraClrScheme>
    <a:extraClrScheme>
      <a:clrScheme name="Ripple 5">
        <a:dk1>
          <a:srgbClr val="008080"/>
        </a:dk1>
        <a:lt1>
          <a:srgbClr val="FFFFFF"/>
        </a:lt1>
        <a:dk2>
          <a:srgbClr val="006666"/>
        </a:dk2>
        <a:lt2>
          <a:srgbClr val="FFFFCC"/>
        </a:lt2>
        <a:accent1>
          <a:srgbClr val="0099FF"/>
        </a:accent1>
        <a:accent2>
          <a:srgbClr val="008080"/>
        </a:accent2>
        <a:accent3>
          <a:srgbClr val="AAB8B8"/>
        </a:accent3>
        <a:accent4>
          <a:srgbClr val="DADADA"/>
        </a:accent4>
        <a:accent5>
          <a:srgbClr val="AACAFF"/>
        </a:accent5>
        <a:accent6>
          <a:srgbClr val="007373"/>
        </a:accent6>
        <a:hlink>
          <a:srgbClr val="1ACE9F"/>
        </a:hlink>
        <a:folHlink>
          <a:srgbClr val="A5B5CD"/>
        </a:folHlink>
      </a:clrScheme>
      <a:clrMap bg1="dk2" tx1="lt1" bg2="dk1" tx2="lt2" accent1="accent1" accent2="accent2" accent3="accent3" accent4="accent4" accent5="accent5" accent6="accent6" hlink="hlink" folHlink="folHlink"/>
    </a:extraClrScheme>
    <a:extraClrScheme>
      <a:clrScheme name="Ripple 6">
        <a:dk1>
          <a:srgbClr val="CDD9D1"/>
        </a:dk1>
        <a:lt1>
          <a:srgbClr val="FFFFFF"/>
        </a:lt1>
        <a:dk2>
          <a:srgbClr val="A3BBA9"/>
        </a:dk2>
        <a:lt2>
          <a:srgbClr val="007D80"/>
        </a:lt2>
        <a:accent1>
          <a:srgbClr val="9CA8A4"/>
        </a:accent1>
        <a:accent2>
          <a:srgbClr val="CBD7CE"/>
        </a:accent2>
        <a:accent3>
          <a:srgbClr val="CEDAD1"/>
        </a:accent3>
        <a:accent4>
          <a:srgbClr val="DADADA"/>
        </a:accent4>
        <a:accent5>
          <a:srgbClr val="CBD1CF"/>
        </a:accent5>
        <a:accent6>
          <a:srgbClr val="B8C3BA"/>
        </a:accent6>
        <a:hlink>
          <a:srgbClr val="009900"/>
        </a:hlink>
        <a:folHlink>
          <a:srgbClr val="009999"/>
        </a:folHlink>
      </a:clrScheme>
      <a:clrMap bg1="dk2" tx1="lt1" bg2="dk1" tx2="lt2" accent1="accent1" accent2="accent2" accent3="accent3" accent4="accent4" accent5="accent5" accent6="accent6" hlink="hlink" folHlink="folHlink"/>
    </a:extraClrScheme>
    <a:extraClrScheme>
      <a:clrScheme name="Ripple 7">
        <a:dk1>
          <a:srgbClr val="686B5D"/>
        </a:dk1>
        <a:lt1>
          <a:srgbClr val="DCDAD0"/>
        </a:lt1>
        <a:dk2>
          <a:srgbClr val="525040"/>
        </a:dk2>
        <a:lt2>
          <a:srgbClr val="D3D2A6"/>
        </a:lt2>
        <a:accent1>
          <a:srgbClr val="5D8770"/>
        </a:accent1>
        <a:accent2>
          <a:srgbClr val="686B5D"/>
        </a:accent2>
        <a:accent3>
          <a:srgbClr val="B3B3AF"/>
        </a:accent3>
        <a:accent4>
          <a:srgbClr val="BCBAB1"/>
        </a:accent4>
        <a:accent5>
          <a:srgbClr val="B6C3BB"/>
        </a:accent5>
        <a:accent6>
          <a:srgbClr val="5E6053"/>
        </a:accent6>
        <a:hlink>
          <a:srgbClr val="85B7A9"/>
        </a:hlink>
        <a:folHlink>
          <a:srgbClr val="B89362"/>
        </a:folHlink>
      </a:clrScheme>
      <a:clrMap bg1="dk2" tx1="lt1" bg2="dk1" tx2="lt2" accent1="accent1" accent2="accent2" accent3="accent3" accent4="accent4" accent5="accent5" accent6="accent6" hlink="hlink" folHlink="folHlink"/>
    </a:extraClrScheme>
    <a:extraClrScheme>
      <a:clrScheme name="Ripple 8">
        <a:dk1>
          <a:srgbClr val="000000"/>
        </a:dk1>
        <a:lt1>
          <a:srgbClr val="EAEAEA"/>
        </a:lt1>
        <a:dk2>
          <a:srgbClr val="000000"/>
        </a:dk2>
        <a:lt2>
          <a:srgbClr val="B2B2B2"/>
        </a:lt2>
        <a:accent1>
          <a:srgbClr val="A4BCC4"/>
        </a:accent1>
        <a:accent2>
          <a:srgbClr val="FFFFFF"/>
        </a:accent2>
        <a:accent3>
          <a:srgbClr val="F3F3F3"/>
        </a:accent3>
        <a:accent4>
          <a:srgbClr val="000000"/>
        </a:accent4>
        <a:accent5>
          <a:srgbClr val="CFDADE"/>
        </a:accent5>
        <a:accent6>
          <a:srgbClr val="E7E7E7"/>
        </a:accent6>
        <a:hlink>
          <a:srgbClr val="0066FF"/>
        </a:hlink>
        <a:folHlink>
          <a:srgbClr val="00CC66"/>
        </a:folHlink>
      </a:clrScheme>
      <a:clrMap bg1="lt1" tx1="dk1" bg2="lt2" tx2="dk2" accent1="accent1" accent2="accent2" accent3="accent3" accent4="accent4" accent5="accent5" accent6="accent6" hlink="hlink" folHlink="folHlink"/>
    </a:extraClrScheme>
    <a:extraClrScheme>
      <a:clrScheme name="Ripple 9">
        <a:dk1>
          <a:srgbClr val="000000"/>
        </a:dk1>
        <a:lt1>
          <a:srgbClr val="D7D1B9"/>
        </a:lt1>
        <a:dk2>
          <a:srgbClr val="B39257"/>
        </a:dk2>
        <a:lt2>
          <a:srgbClr val="B1A887"/>
        </a:lt2>
        <a:accent1>
          <a:srgbClr val="FFCC66"/>
        </a:accent1>
        <a:accent2>
          <a:srgbClr val="E6E3AC"/>
        </a:accent2>
        <a:accent3>
          <a:srgbClr val="E8E5D9"/>
        </a:accent3>
        <a:accent4>
          <a:srgbClr val="000000"/>
        </a:accent4>
        <a:accent5>
          <a:srgbClr val="FFE2B8"/>
        </a:accent5>
        <a:accent6>
          <a:srgbClr val="D0CE9B"/>
        </a:accent6>
        <a:hlink>
          <a:srgbClr val="666633"/>
        </a:hlink>
        <a:folHlink>
          <a:srgbClr val="9C98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7085</TotalTime>
  <Words>3121</Words>
  <Application>Microsoft Office PowerPoint</Application>
  <PresentationFormat>Custom</PresentationFormat>
  <Paragraphs>398</Paragraphs>
  <Slides>49</Slides>
  <Notes>15</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49</vt:i4>
      </vt:variant>
    </vt:vector>
  </HeadingPairs>
  <TitlesOfParts>
    <vt:vector size="51" baseType="lpstr">
      <vt:lpstr>Ripple</vt:lpstr>
      <vt:lpstr>Equation</vt:lpstr>
      <vt:lpstr>PASSIVE &amp; ACTIVE FILTERS</vt:lpstr>
      <vt:lpstr>WHAT IS THE PURPOSE OF A FILTER?</vt:lpstr>
      <vt:lpstr>EXAMPLE OF A FILTER REMOVING UNWANTED NOISE/INTERFERENCE</vt:lpstr>
      <vt:lpstr>TYPICAL FILTER RESPONSES</vt:lpstr>
      <vt:lpstr>PASSIVE FILTERS</vt:lpstr>
      <vt:lpstr>MEANING OF THE FREQUENCY RESPONSE CURVE</vt:lpstr>
      <vt:lpstr>PowerPoint Presentation</vt:lpstr>
      <vt:lpstr>PowerPoint Presentation</vt:lpstr>
      <vt:lpstr>THE HIGH PASS FILTER</vt:lpstr>
      <vt:lpstr>PowerPoint Presentation</vt:lpstr>
      <vt:lpstr>CALCULATION OF fc</vt:lpstr>
      <vt:lpstr>PowerPoint Presentation</vt:lpstr>
      <vt:lpstr>BANDPASS FILTER CHARACTERISTIC</vt:lpstr>
      <vt:lpstr>PowerPoint Presentation</vt:lpstr>
      <vt:lpstr>IDEAL AND TYPICAL BANDPASS RESPONSE CURVES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Simple Bandpass Filter Characteristic</vt:lpstr>
      <vt:lpstr>PowerPoint Presentation</vt:lpstr>
      <vt:lpstr>ACTIVE FILTERS</vt:lpstr>
      <vt:lpstr>ACTIVE FILTERS</vt:lpstr>
      <vt:lpstr>PowerPoint Presentation</vt:lpstr>
      <vt:lpstr>PowerPoint Presentation</vt:lpstr>
      <vt:lpstr>SECOND ORDER EQUAL COMPONENT SALLEN &amp; KEY FILTER</vt:lpstr>
      <vt:lpstr>PowerPoint Presentation</vt:lpstr>
      <vt:lpstr>PowerPoint Presentation</vt:lpstr>
      <vt:lpstr>DESIGN APPROACH FOR THE EQUAL COMPONENT SALLEN &amp; KEY FILTER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CLASSIC FILTER RESPONSES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Swansea Institute of Higher Education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PASSIVE &amp; ACTIVE PROBES</dc:title>
  <dc:creator>Mike Vanstone</dc:creator>
  <cp:lastModifiedBy>Mike Vanstone</cp:lastModifiedBy>
  <cp:revision>171</cp:revision>
  <cp:lastPrinted>2016-11-29T08:51:31Z</cp:lastPrinted>
  <dcterms:created xsi:type="dcterms:W3CDTF">2008-02-21T09:44:47Z</dcterms:created>
  <dcterms:modified xsi:type="dcterms:W3CDTF">2017-03-08T08:55:04Z</dcterms:modified>
</cp:coreProperties>
</file>