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67" d="100"/>
          <a:sy n="67" d="100"/>
        </p:scale>
        <p:origin x="48" y="10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701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322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3140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131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015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515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336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44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159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917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52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014FA2-0B4C-447B-89C0-1943DDEC968E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F2D4A0-F06E-47AE-BD96-0BC32AD68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979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9FD20-86E5-A15F-2529-1A0AB9A00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r>
              <a:rPr lang="en-GB" sz="2100" b="1">
                <a:latin typeface="+mn-lt"/>
              </a:rPr>
              <a:t>China in the World HPCH5009/6009</a:t>
            </a:r>
            <a:br>
              <a:rPr lang="en-GB" sz="2100" b="1">
                <a:latin typeface="+mn-lt"/>
              </a:rPr>
            </a:br>
            <a:r>
              <a:rPr lang="en-GB" sz="2100" b="1">
                <a:latin typeface="+mn-lt"/>
              </a:rPr>
              <a:t>Lecture 5: </a:t>
            </a:r>
            <a:r>
              <a:rPr lang="en-GB" sz="21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Post-1945 – The Chinese Revolution 1949-1971</a:t>
            </a:r>
            <a:br>
              <a:rPr lang="en-GB" sz="2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C7876-A83C-5D2A-9E9A-65307588B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600" b="1" dirty="0"/>
              <a:t>1949 Communist Party (PLA) victory in the civil war</a:t>
            </a:r>
          </a:p>
          <a:p>
            <a:pPr marL="0" indent="0">
              <a:buNone/>
            </a:pPr>
            <a:r>
              <a:rPr lang="en-GB" sz="1600" b="1" dirty="0"/>
              <a:t>Milestones in building a new China:</a:t>
            </a:r>
          </a:p>
          <a:p>
            <a:r>
              <a:rPr lang="en-GB" sz="1600" b="1" dirty="0"/>
              <a:t>Social change</a:t>
            </a:r>
          </a:p>
          <a:p>
            <a:r>
              <a:rPr lang="en-GB" sz="1600" b="1" dirty="0"/>
              <a:t>Korean War 1951-53</a:t>
            </a:r>
          </a:p>
          <a:p>
            <a:r>
              <a:rPr lang="en-GB" sz="1600" b="1" dirty="0"/>
              <a:t>The Hundred Flowers Movement 1956/7</a:t>
            </a:r>
          </a:p>
          <a:p>
            <a:r>
              <a:rPr lang="en-GB" sz="1600" b="1" dirty="0"/>
              <a:t>Sino-Soviet tensions (split in 1960) and the Great Leap Forward 1958-61</a:t>
            </a:r>
          </a:p>
          <a:p>
            <a:r>
              <a:rPr lang="en-GB" sz="1600" b="1" dirty="0"/>
              <a:t>Cultural Revolution 1966-1976; death of Mao 1976</a:t>
            </a:r>
          </a:p>
          <a:p>
            <a:r>
              <a:rPr lang="en-GB" sz="1600" b="1" dirty="0"/>
              <a:t>1971 US diplomacy and PRC replaces </a:t>
            </a:r>
            <a:r>
              <a:rPr lang="en-GB" sz="1600" b="1" dirty="0" err="1"/>
              <a:t>RoC</a:t>
            </a:r>
            <a:r>
              <a:rPr lang="en-GB" sz="1600" b="1" dirty="0"/>
              <a:t> on UN Security Council </a:t>
            </a:r>
          </a:p>
        </p:txBody>
      </p:sp>
      <p:pic>
        <p:nvPicPr>
          <p:cNvPr id="1026" name="Picture 2" descr="Mao Zedong orders communist armies to prepare to cross Yangtze – archive,  1949 | Mao Zedong | The Guardian">
            <a:extLst>
              <a:ext uri="{FF2B5EF4-FFF2-40B4-BE49-F238E27FC236}">
                <a16:creationId xmlns:a16="http://schemas.microsoft.com/office/drawing/2014/main" id="{89D83912-92C2-FBCA-746F-DDB1BAB515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16" r="40167"/>
          <a:stretch/>
        </p:blipFill>
        <p:spPr bwMode="auto">
          <a:xfrm>
            <a:off x="20" y="10"/>
            <a:ext cx="3476673" cy="685799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1" name="Straight Connector 1030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7800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B559D-64B1-9413-4923-284D5DFC2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/>
            </a:br>
            <a:r>
              <a:rPr lang="en-GB" b="1">
                <a:latin typeface="+mn-lt"/>
              </a:rPr>
              <a:t>1949 Communist Party (PLA) victory in the civil war</a:t>
            </a:r>
            <a:br>
              <a:rPr lang="en-GB"/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8CB41D-4B36-3DF5-7626-2DF565577B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0512" y="1499870"/>
            <a:ext cx="4653154" cy="141991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China, October 1949</a:t>
            </a:r>
            <a:endParaRPr lang="en-GB" dirty="0"/>
          </a:p>
        </p:txBody>
      </p:sp>
      <p:pic>
        <p:nvPicPr>
          <p:cNvPr id="6" name="Picture 2" descr="map of civil war October 1949">
            <a:extLst>
              <a:ext uri="{FF2B5EF4-FFF2-40B4-BE49-F238E27FC236}">
                <a16:creationId xmlns:a16="http://schemas.microsoft.com/office/drawing/2014/main" id="{D3D09592-7F24-B2D4-BA22-D895EDD985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2286629"/>
            <a:ext cx="6579657" cy="427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emorable moments in the history of PLA">
            <a:extLst>
              <a:ext uri="{FF2B5EF4-FFF2-40B4-BE49-F238E27FC236}">
                <a16:creationId xmlns:a16="http://schemas.microsoft.com/office/drawing/2014/main" id="{7DE91260-9261-A067-2E17-1979A24689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005" y="1087122"/>
            <a:ext cx="2851901" cy="1970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91401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9D606-ADB6-294D-73A4-B9557B4C3C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Milestones in building a new China:</a:t>
            </a:r>
            <a:br>
              <a:rPr lang="en-GB" b="1" dirty="0">
                <a:latin typeface="+mn-lt"/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42513-A166-7918-BDE5-CB3116301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33500"/>
            <a:ext cx="7886700" cy="4843463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Social change: land reform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98FB3F8D-DB82-1312-25A4-AA767DA3B8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719263"/>
            <a:ext cx="5848350" cy="445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Land Reform and Collectivization (1950-1953) | Chinese Posters |  Chineseposters.net">
            <a:extLst>
              <a:ext uri="{FF2B5EF4-FFF2-40B4-BE49-F238E27FC236}">
                <a16:creationId xmlns:a16="http://schemas.microsoft.com/office/drawing/2014/main" id="{8B1AA32B-E939-041E-1478-049777468F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514" y="1333500"/>
            <a:ext cx="3221831" cy="232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Agrarian reform">
            <a:extLst>
              <a:ext uri="{FF2B5EF4-FFF2-40B4-BE49-F238E27FC236}">
                <a16:creationId xmlns:a16="http://schemas.microsoft.com/office/drawing/2014/main" id="{043E79F8-7CB1-970B-9E84-242D877E28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514" y="3962400"/>
            <a:ext cx="3071812" cy="2145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44598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2DAE5-5570-C50D-90B5-0F338229B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Korean War 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1950-53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CB1E6-E3BC-34E0-5D37-F759327D8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dirty="0"/>
              <a:t> </a:t>
            </a:r>
            <a:r>
              <a:rPr lang="en-GB" sz="1800" b="1" dirty="0"/>
              <a:t>Chinese troops cross the Yalu River, 1950</a:t>
            </a:r>
          </a:p>
        </p:txBody>
      </p:sp>
      <p:pic>
        <p:nvPicPr>
          <p:cNvPr id="4098" name="Picture 2" descr="1950 CHINESE INVASION OF KOREA | CHINESE ARMY CROSSES YALU RIVER 1950 | CHINESE  MILITARY INTERVENTION 1950 - Magazine Article - Old Magazine Articles">
            <a:extLst>
              <a:ext uri="{FF2B5EF4-FFF2-40B4-BE49-F238E27FC236}">
                <a16:creationId xmlns:a16="http://schemas.microsoft.com/office/drawing/2014/main" id="{3924DFCC-8D0E-FFF3-8D17-26B6184BBD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50" y="2328863"/>
            <a:ext cx="4719637" cy="3034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HINA, THE KOREAN WAR, POWS, SPIES, THE C.I.A AND NUCLEAR BOMBS | Facts and  Details">
            <a:extLst>
              <a:ext uri="{FF2B5EF4-FFF2-40B4-BE49-F238E27FC236}">
                <a16:creationId xmlns:a16="http://schemas.microsoft.com/office/drawing/2014/main" id="{43CCA49F-E52E-75C5-FFF1-425F37BAD4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599" y="365126"/>
            <a:ext cx="4604182" cy="306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9707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8E88D-B680-C12E-6FB7-F49AAF271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>
                <a:latin typeface="+mn-lt"/>
              </a:rPr>
              <a:t>The Hundred Flowers Movement 1956/7</a:t>
            </a:r>
            <a:br>
              <a:rPr lang="en-GB" b="1" dirty="0">
                <a:latin typeface="+mn-lt"/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19349-157F-9B19-1914-A7028EEE3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700" b="0" i="1" dirty="0">
                <a:effectLst/>
                <a:latin typeface="Lato" panose="020F0502020204030203" pitchFamily="34" charset="0"/>
              </a:rPr>
              <a:t>The arrest of a suspected rightist </a:t>
            </a:r>
          </a:p>
          <a:p>
            <a:pPr marL="0" indent="0">
              <a:buNone/>
            </a:pPr>
            <a:r>
              <a:rPr lang="en-GB" sz="1700" b="0" i="1" dirty="0">
                <a:effectLst/>
                <a:latin typeface="Lato" panose="020F0502020204030203" pitchFamily="34" charset="0"/>
              </a:rPr>
              <a:t>during the 100 Flowers campaign</a:t>
            </a:r>
            <a:endParaRPr lang="en-GB" sz="1700" dirty="0"/>
          </a:p>
        </p:txBody>
      </p:sp>
      <p:pic>
        <p:nvPicPr>
          <p:cNvPr id="5130" name="Picture 10" descr="hundred flowers campaign">
            <a:extLst>
              <a:ext uri="{FF2B5EF4-FFF2-40B4-BE49-F238E27FC236}">
                <a16:creationId xmlns:a16="http://schemas.microsoft.com/office/drawing/2014/main" id="{1A1C399A-5CBE-262E-171D-E329594502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3329781"/>
            <a:ext cx="285750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The Hundred Flowers Movement | Schoolshistory.org.uk">
            <a:extLst>
              <a:ext uri="{FF2B5EF4-FFF2-40B4-BE49-F238E27FC236}">
                <a16:creationId xmlns:a16="http://schemas.microsoft.com/office/drawing/2014/main" id="{BC5DEF1A-F14A-64BD-997C-B475DD6F34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768" y="1027907"/>
            <a:ext cx="4271963" cy="2476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The Hundred Flowers campaign">
            <a:extLst>
              <a:ext uri="{FF2B5EF4-FFF2-40B4-BE49-F238E27FC236}">
                <a16:creationId xmlns:a16="http://schemas.microsoft.com/office/drawing/2014/main" id="{9C817B77-AB3B-5C3F-A442-C2298456D7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57940"/>
            <a:ext cx="1626393" cy="2405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Let a Hundred Flowers Bloom | Me Uploads">
            <a:extLst>
              <a:ext uri="{FF2B5EF4-FFF2-40B4-BE49-F238E27FC236}">
                <a16:creationId xmlns:a16="http://schemas.microsoft.com/office/drawing/2014/main" id="{ED182493-BDBC-92C7-B998-9A82DCAEEA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338" y="3557940"/>
            <a:ext cx="1626393" cy="2475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3399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E732A-AE8A-655E-96F6-3D8E51D40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>
                <a:latin typeface="+mn-lt"/>
              </a:rPr>
            </a:br>
            <a:r>
              <a:rPr lang="en-GB" b="1">
                <a:latin typeface="+mn-lt"/>
              </a:rPr>
              <a:t>Sino-Soviet tensions (split in 1960) and the Great Leap Forward 1958-61</a:t>
            </a:r>
            <a:br>
              <a:rPr lang="en-GB"/>
            </a:br>
            <a:endParaRPr lang="en-GB" dirty="0"/>
          </a:p>
        </p:txBody>
      </p:sp>
      <p:pic>
        <p:nvPicPr>
          <p:cNvPr id="6148" name="Picture 4" descr="Sino-Soviet split - Wikipedia">
            <a:extLst>
              <a:ext uri="{FF2B5EF4-FFF2-40B4-BE49-F238E27FC236}">
                <a16:creationId xmlns:a16="http://schemas.microsoft.com/office/drawing/2014/main" id="{6F418464-C852-3D97-7E39-9BB60C1509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" y="1712047"/>
            <a:ext cx="2552700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Two Shades of Red: the Sino-Soviet Split | HuffPost The World Post">
            <a:extLst>
              <a:ext uri="{FF2B5EF4-FFF2-40B4-BE49-F238E27FC236}">
                <a16:creationId xmlns:a16="http://schemas.microsoft.com/office/drawing/2014/main" id="{84F91287-B236-1C85-2BEC-DB0AD25091B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" y="3574582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Sino-Soviet relations from 1969–1991 - Wikipedia">
            <a:extLst>
              <a:ext uri="{FF2B5EF4-FFF2-40B4-BE49-F238E27FC236}">
                <a16:creationId xmlns:a16="http://schemas.microsoft.com/office/drawing/2014/main" id="{FF2075F1-8B47-EC2F-F6BD-CA67178EBF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862" y="3704197"/>
            <a:ext cx="5167315" cy="2265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619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897C9-C475-D1A7-51D6-FBA24AD95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Cultural Revolution 1966-1976; death of Mao 1976</a:t>
            </a:r>
            <a:br>
              <a:rPr lang="en-GB" dirty="0"/>
            </a:br>
            <a:endParaRPr lang="en-GB" dirty="0"/>
          </a:p>
        </p:txBody>
      </p:sp>
      <p:pic>
        <p:nvPicPr>
          <p:cNvPr id="7170" name="Picture 2" descr="The chaos still haunting China - Prospect Magazine">
            <a:extLst>
              <a:ext uri="{FF2B5EF4-FFF2-40B4-BE49-F238E27FC236}">
                <a16:creationId xmlns:a16="http://schemas.microsoft.com/office/drawing/2014/main" id="{547E12A7-444C-CF5D-EDC1-AD265330FEC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361" y="3875355"/>
            <a:ext cx="3701761" cy="2563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The Cultural Revolution: all you need to know about China's political  convulsion | China | The Guardian">
            <a:extLst>
              <a:ext uri="{FF2B5EF4-FFF2-40B4-BE49-F238E27FC236}">
                <a16:creationId xmlns:a16="http://schemas.microsoft.com/office/drawing/2014/main" id="{C8B62E5B-72C1-C678-449F-CF2FD0A9E5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361" y="1629441"/>
            <a:ext cx="3777356" cy="2266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Gang of Four - Wikipedia">
            <a:extLst>
              <a:ext uri="{FF2B5EF4-FFF2-40B4-BE49-F238E27FC236}">
                <a16:creationId xmlns:a16="http://schemas.microsoft.com/office/drawing/2014/main" id="{3286793E-9683-1178-E4BC-2C2F88B133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9355" y="1808955"/>
            <a:ext cx="3777356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Death of Mao Tse-Tung... - RareNewspapers.com">
            <a:extLst>
              <a:ext uri="{FF2B5EF4-FFF2-40B4-BE49-F238E27FC236}">
                <a16:creationId xmlns:a16="http://schemas.microsoft.com/office/drawing/2014/main" id="{60F7693F-46DF-4788-93C8-C477915B21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241" y="3429000"/>
            <a:ext cx="3636470" cy="2912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7482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EBA94-3F7D-7F92-6533-3BB2368FE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>
                <a:latin typeface="+mn-lt"/>
              </a:rPr>
              <a:t>1971 US diplomacy and PRC replaces </a:t>
            </a:r>
            <a:r>
              <a:rPr lang="en-GB" b="1" dirty="0" err="1">
                <a:latin typeface="+mn-lt"/>
              </a:rPr>
              <a:t>RoC</a:t>
            </a:r>
            <a:r>
              <a:rPr lang="en-GB" b="1" dirty="0">
                <a:latin typeface="+mn-lt"/>
              </a:rPr>
              <a:t> on UN Security Council </a:t>
            </a:r>
            <a:br>
              <a:rPr lang="en-GB" b="1" dirty="0">
                <a:latin typeface="+mn-lt"/>
              </a:rPr>
            </a:br>
            <a:endParaRPr lang="en-GB" b="1" dirty="0">
              <a:latin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E92155-EB21-208B-C38E-6CC1296296D1}"/>
              </a:ext>
            </a:extLst>
          </p:cNvPr>
          <p:cNvSpPr txBox="1"/>
          <p:nvPr/>
        </p:nvSpPr>
        <p:spPr>
          <a:xfrm>
            <a:off x="3714750" y="2804150"/>
            <a:ext cx="5529263" cy="33528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lnSpc>
                <a:spcPts val="1800"/>
              </a:lnSpc>
              <a:spcAft>
                <a:spcPts val="800"/>
              </a:spcAft>
            </a:pPr>
            <a:endParaRPr lang="en-GB" sz="1800" b="1" kern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fontAlgn="base">
              <a:lnSpc>
                <a:spcPts val="1800"/>
              </a:lnSpc>
              <a:spcAft>
                <a:spcPts val="800"/>
              </a:spcAft>
            </a:pPr>
            <a:endParaRPr lang="en-GB" b="1" kern="1800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fontAlgn="base">
              <a:lnSpc>
                <a:spcPts val="1800"/>
              </a:lnSpc>
              <a:spcAft>
                <a:spcPts val="800"/>
              </a:spcAft>
            </a:pPr>
            <a:endParaRPr lang="en-GB" sz="1800" b="1" kern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fontAlgn="base">
              <a:lnSpc>
                <a:spcPts val="1800"/>
              </a:lnSpc>
              <a:spcAft>
                <a:spcPts val="800"/>
              </a:spcAft>
            </a:pPr>
            <a:endParaRPr lang="en-GB" b="1" kern="1800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fontAlgn="base">
              <a:lnSpc>
                <a:spcPts val="1800"/>
              </a:lnSpc>
              <a:spcAft>
                <a:spcPts val="800"/>
              </a:spcAft>
            </a:pPr>
            <a:endParaRPr lang="en-GB" sz="1800" b="1" kern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fontAlgn="base">
              <a:lnSpc>
                <a:spcPts val="1800"/>
              </a:lnSpc>
              <a:spcAft>
                <a:spcPts val="800"/>
              </a:spcAft>
            </a:pPr>
            <a:endParaRPr lang="en-GB" b="1" kern="1800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fontAlgn="base">
              <a:lnSpc>
                <a:spcPts val="1800"/>
              </a:lnSpc>
              <a:spcAft>
                <a:spcPts val="800"/>
              </a:spcAft>
            </a:pPr>
            <a:endParaRPr lang="en-GB" sz="1800" b="1" kern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fontAlgn="base">
              <a:lnSpc>
                <a:spcPts val="1800"/>
              </a:lnSpc>
              <a:spcAft>
                <a:spcPts val="800"/>
              </a:spcAft>
            </a:pPr>
            <a:r>
              <a:rPr lang="en-GB" sz="1800" b="1" kern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1971 UN Vote to Recognize the People's Republic of China (PRC) as the Sole Representative of China, replacing Taiwan (The Republic of China/ROC). The Vote passed 76-35 with 17 Abstaining.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8198" name="Picture 6">
            <a:extLst>
              <a:ext uri="{FF2B5EF4-FFF2-40B4-BE49-F238E27FC236}">
                <a16:creationId xmlns:a16="http://schemas.microsoft.com/office/drawing/2014/main" id="{56A13173-F598-2DDC-124B-3BF00348C66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2466593"/>
            <a:ext cx="5429250" cy="2447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Nixon's China Sell-Out – The Diplomat">
            <a:extLst>
              <a:ext uri="{FF2B5EF4-FFF2-40B4-BE49-F238E27FC236}">
                <a16:creationId xmlns:a16="http://schemas.microsoft.com/office/drawing/2014/main" id="{7D2131D0-EF3D-0E55-4850-9E6B968926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13" y="2466593"/>
            <a:ext cx="2428875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4" name="Picture 12" descr="Council on Foreign Relations Gives Terrible Advice on Taiwan and China -  Union of Concerned Scientists">
            <a:extLst>
              <a:ext uri="{FF2B5EF4-FFF2-40B4-BE49-F238E27FC236}">
                <a16:creationId xmlns:a16="http://schemas.microsoft.com/office/drawing/2014/main" id="{E7BFAC74-665A-9DC4-67E1-E11BDEB566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13" y="4489473"/>
            <a:ext cx="276225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67760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179</TotalTime>
  <Words>214</Words>
  <Application>Microsoft Office PowerPoint</Application>
  <PresentationFormat>On-screen Show (4:3)</PresentationFormat>
  <Paragraphs>54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Lato</vt:lpstr>
      <vt:lpstr>Office Theme</vt:lpstr>
      <vt:lpstr>China in the World HPCH5009/6009 Lecture 5: Post-1945 – The Chinese Revolution 1949-1971 </vt:lpstr>
      <vt:lpstr> 1949 Communist Party (PLA) victory in the civil war </vt:lpstr>
      <vt:lpstr>Milestones in building a new China: </vt:lpstr>
      <vt:lpstr>Korean War  1950-53 </vt:lpstr>
      <vt:lpstr> The Hundred Flowers Movement 1956/7 </vt:lpstr>
      <vt:lpstr> Sino-Soviet tensions (split in 1960) and the Great Leap Forward 1958-61 </vt:lpstr>
      <vt:lpstr> Cultural Revolution 1966-1976; death of Mao 1976 </vt:lpstr>
      <vt:lpstr> 1971 US diplomacy and PRC replaces RoC on UN Security Council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China in the World HPCH5009/6009 Lecture 3: China 1912-1949 </dc:title>
  <dc:creator>Andy Bevan</dc:creator>
  <cp:lastModifiedBy>Andy Bevan</cp:lastModifiedBy>
  <cp:revision>7</cp:revision>
  <dcterms:created xsi:type="dcterms:W3CDTF">2022-09-14T14:32:23Z</dcterms:created>
  <dcterms:modified xsi:type="dcterms:W3CDTF">2022-09-18T11:05:44Z</dcterms:modified>
</cp:coreProperties>
</file>