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261" r:id="rId1"/>
  </p:sldMasterIdLst>
  <p:notesMasterIdLst>
    <p:notesMasterId r:id="rId37"/>
  </p:notesMasterIdLst>
  <p:sldIdLst>
    <p:sldId id="256" r:id="rId2"/>
    <p:sldId id="266" r:id="rId3"/>
    <p:sldId id="267" r:id="rId4"/>
    <p:sldId id="268" r:id="rId5"/>
    <p:sldId id="281" r:id="rId6"/>
    <p:sldId id="269" r:id="rId7"/>
    <p:sldId id="270" r:id="rId8"/>
    <p:sldId id="271" r:id="rId9"/>
    <p:sldId id="272" r:id="rId10"/>
    <p:sldId id="273" r:id="rId11"/>
    <p:sldId id="274" r:id="rId12"/>
    <p:sldId id="275" r:id="rId13"/>
    <p:sldId id="276" r:id="rId14"/>
    <p:sldId id="277" r:id="rId15"/>
    <p:sldId id="280" r:id="rId16"/>
    <p:sldId id="260" r:id="rId17"/>
    <p:sldId id="261" r:id="rId18"/>
    <p:sldId id="263" r:id="rId19"/>
    <p:sldId id="262" r:id="rId20"/>
    <p:sldId id="264" r:id="rId21"/>
    <p:sldId id="265" r:id="rId22"/>
    <p:sldId id="258" r:id="rId23"/>
    <p:sldId id="257" r:id="rId24"/>
    <p:sldId id="282" r:id="rId25"/>
    <p:sldId id="283" r:id="rId26"/>
    <p:sldId id="284" r:id="rId27"/>
    <p:sldId id="285" r:id="rId28"/>
    <p:sldId id="286" r:id="rId29"/>
    <p:sldId id="287" r:id="rId30"/>
    <p:sldId id="288" r:id="rId31"/>
    <p:sldId id="289" r:id="rId32"/>
    <p:sldId id="278" r:id="rId33"/>
    <p:sldId id="279" r:id="rId34"/>
    <p:sldId id="259" r:id="rId35"/>
    <p:sldId id="290"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18EF09F-4A83-2C41-9774-992F0DC5C601}">
          <p14:sldIdLst>
            <p14:sldId id="256"/>
            <p14:sldId id="266"/>
            <p14:sldId id="267"/>
            <p14:sldId id="268"/>
            <p14:sldId id="281"/>
            <p14:sldId id="269"/>
            <p14:sldId id="270"/>
            <p14:sldId id="271"/>
            <p14:sldId id="272"/>
            <p14:sldId id="273"/>
            <p14:sldId id="274"/>
            <p14:sldId id="275"/>
            <p14:sldId id="276"/>
            <p14:sldId id="277"/>
            <p14:sldId id="280"/>
            <p14:sldId id="260"/>
            <p14:sldId id="261"/>
            <p14:sldId id="263"/>
            <p14:sldId id="262"/>
            <p14:sldId id="264"/>
            <p14:sldId id="265"/>
            <p14:sldId id="258"/>
            <p14:sldId id="257"/>
            <p14:sldId id="282"/>
            <p14:sldId id="283"/>
            <p14:sldId id="284"/>
            <p14:sldId id="285"/>
            <p14:sldId id="286"/>
            <p14:sldId id="287"/>
            <p14:sldId id="288"/>
            <p14:sldId id="289"/>
          </p14:sldIdLst>
        </p14:section>
        <p14:section name="Reference Lists" id="{230043B8-D96D-C548-B713-4F6B74472E3E}">
          <p14:sldIdLst>
            <p14:sldId id="278"/>
            <p14:sldId id="279"/>
            <p14:sldId id="259"/>
            <p14:sldId id="29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281"/>
    <p:restoredTop sz="94643"/>
  </p:normalViewPr>
  <p:slideViewPr>
    <p:cSldViewPr snapToGrid="0" snapToObjects="1">
      <p:cViewPr>
        <p:scale>
          <a:sx n="63" d="100"/>
          <a:sy n="63" d="100"/>
        </p:scale>
        <p:origin x="-80" y="10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8AEEBE-30E3-3B40-82A1-FA2FD72B2B57}" type="datetimeFigureOut">
              <a:rPr lang="en-US" smtClean="0"/>
              <a:t>1/13/20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FA911A-B453-1D4A-8CC8-FB00A1CD3668}" type="slidenum">
              <a:rPr lang="en-US" smtClean="0"/>
              <a:t>‹#›</a:t>
            </a:fld>
            <a:endParaRPr lang="en-US"/>
          </a:p>
        </p:txBody>
      </p:sp>
    </p:spTree>
    <p:extLst>
      <p:ext uri="{BB962C8B-B14F-4D97-AF65-F5344CB8AC3E}">
        <p14:creationId xmlns:p14="http://schemas.microsoft.com/office/powerpoint/2010/main" val="2594602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3FA911A-B453-1D4A-8CC8-FB00A1CD3668}" type="slidenum">
              <a:rPr lang="en-US" smtClean="0"/>
              <a:t>22</a:t>
            </a:fld>
            <a:endParaRPr lang="en-US"/>
          </a:p>
        </p:txBody>
      </p:sp>
    </p:spTree>
    <p:extLst>
      <p:ext uri="{BB962C8B-B14F-4D97-AF65-F5344CB8AC3E}">
        <p14:creationId xmlns:p14="http://schemas.microsoft.com/office/powerpoint/2010/main" val="1339756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3FA911A-B453-1D4A-8CC8-FB00A1CD3668}" type="slidenum">
              <a:rPr lang="en-US" smtClean="0"/>
              <a:t>35</a:t>
            </a:fld>
            <a:endParaRPr lang="en-US"/>
          </a:p>
        </p:txBody>
      </p:sp>
    </p:spTree>
    <p:extLst>
      <p:ext uri="{BB962C8B-B14F-4D97-AF65-F5344CB8AC3E}">
        <p14:creationId xmlns:p14="http://schemas.microsoft.com/office/powerpoint/2010/main" val="16354526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4B109069-785C-5649-A7D0-23EF5A746B0B}" type="datetimeFigureOut">
              <a:rPr lang="en-US" smtClean="0"/>
              <a:t>1/13/20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8C48148-5816-3348-A2C2-C7B1D5587678}" type="slidenum">
              <a:rPr lang="en-US" smtClean="0"/>
              <a:t>‹#›</a:t>
            </a:fld>
            <a:endParaRPr lang="en-US"/>
          </a:p>
        </p:txBody>
      </p:sp>
    </p:spTree>
    <p:extLst>
      <p:ext uri="{BB962C8B-B14F-4D97-AF65-F5344CB8AC3E}">
        <p14:creationId xmlns:p14="http://schemas.microsoft.com/office/powerpoint/2010/main" val="232531360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B109069-785C-5649-A7D0-23EF5A746B0B}" type="datetimeFigureOut">
              <a:rPr lang="en-US" smtClean="0"/>
              <a:t>1/13/20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8C48148-5816-3348-A2C2-C7B1D5587678}" type="slidenum">
              <a:rPr lang="en-US" smtClean="0"/>
              <a:t>‹#›</a:t>
            </a:fld>
            <a:endParaRPr lang="en-US"/>
          </a:p>
        </p:txBody>
      </p:sp>
    </p:spTree>
    <p:extLst>
      <p:ext uri="{BB962C8B-B14F-4D97-AF65-F5344CB8AC3E}">
        <p14:creationId xmlns:p14="http://schemas.microsoft.com/office/powerpoint/2010/main" val="3953622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4B109069-785C-5649-A7D0-23EF5A746B0B}" type="datetimeFigureOut">
              <a:rPr lang="en-US" smtClean="0"/>
              <a:t>1/13/20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8C48148-5816-3348-A2C2-C7B1D5587678}" type="slidenum">
              <a:rPr lang="en-US" smtClean="0"/>
              <a:t>‹#›</a:t>
            </a:fld>
            <a:endParaRPr lang="en-US"/>
          </a:p>
        </p:txBody>
      </p:sp>
    </p:spTree>
    <p:extLst>
      <p:ext uri="{BB962C8B-B14F-4D97-AF65-F5344CB8AC3E}">
        <p14:creationId xmlns:p14="http://schemas.microsoft.com/office/powerpoint/2010/main" val="297179147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4B109069-785C-5649-A7D0-23EF5A746B0B}" type="datetimeFigureOut">
              <a:rPr lang="en-US" smtClean="0"/>
              <a:t>1/13/20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58C48148-5816-3348-A2C2-C7B1D5587678}" type="slidenum">
              <a:rPr lang="en-US" smtClean="0"/>
              <a:t>‹#›</a:t>
            </a:fld>
            <a:endParaRPr lang="en-US"/>
          </a:p>
        </p:txBody>
      </p:sp>
    </p:spTree>
    <p:extLst>
      <p:ext uri="{BB962C8B-B14F-4D97-AF65-F5344CB8AC3E}">
        <p14:creationId xmlns:p14="http://schemas.microsoft.com/office/powerpoint/2010/main" val="9363142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B109069-785C-5649-A7D0-23EF5A746B0B}" type="datetimeFigureOut">
              <a:rPr lang="en-US" smtClean="0"/>
              <a:t>1/13/20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8C48148-5816-3348-A2C2-C7B1D5587678}"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967008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B109069-785C-5649-A7D0-23EF5A746B0B}" type="datetimeFigureOut">
              <a:rPr lang="en-US" smtClean="0"/>
              <a:t>1/13/20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8C48148-5816-3348-A2C2-C7B1D5587678}" type="slidenum">
              <a:rPr lang="en-US" smtClean="0"/>
              <a:t>‹#›</a:t>
            </a:fld>
            <a:endParaRPr lang="en-US"/>
          </a:p>
        </p:txBody>
      </p:sp>
    </p:spTree>
    <p:extLst>
      <p:ext uri="{BB962C8B-B14F-4D97-AF65-F5344CB8AC3E}">
        <p14:creationId xmlns:p14="http://schemas.microsoft.com/office/powerpoint/2010/main" val="27470267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109069-785C-5649-A7D0-23EF5A746B0B}" type="datetimeFigureOut">
              <a:rPr lang="en-US" smtClean="0"/>
              <a:t>1/13/20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8C48148-5816-3348-A2C2-C7B1D5587678}" type="slidenum">
              <a:rPr lang="en-US" smtClean="0"/>
              <a:t>‹#›</a:t>
            </a:fld>
            <a:endParaRPr lang="en-US"/>
          </a:p>
        </p:txBody>
      </p:sp>
    </p:spTree>
    <p:extLst>
      <p:ext uri="{BB962C8B-B14F-4D97-AF65-F5344CB8AC3E}">
        <p14:creationId xmlns:p14="http://schemas.microsoft.com/office/powerpoint/2010/main" val="3303492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4B109069-785C-5649-A7D0-23EF5A746B0B}" type="datetimeFigureOut">
              <a:rPr lang="en-US" smtClean="0"/>
              <a:t>1/13/20</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58C48148-5816-3348-A2C2-C7B1D5587678}" type="slidenum">
              <a:rPr lang="en-US" smtClean="0"/>
              <a:t>‹#›</a:t>
            </a:fld>
            <a:endParaRPr lang="en-US"/>
          </a:p>
        </p:txBody>
      </p:sp>
    </p:spTree>
    <p:extLst>
      <p:ext uri="{BB962C8B-B14F-4D97-AF65-F5344CB8AC3E}">
        <p14:creationId xmlns:p14="http://schemas.microsoft.com/office/powerpoint/2010/main" val="35516918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4B109069-785C-5649-A7D0-23EF5A746B0B}" type="datetimeFigureOut">
              <a:rPr lang="en-US" smtClean="0"/>
              <a:t>1/13/20</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58C48148-5816-3348-A2C2-C7B1D5587678}" type="slidenum">
              <a:rPr lang="en-US" smtClean="0"/>
              <a:t>‹#›</a:t>
            </a:fld>
            <a:endParaRPr lang="en-US"/>
          </a:p>
        </p:txBody>
      </p:sp>
    </p:spTree>
    <p:extLst>
      <p:ext uri="{BB962C8B-B14F-4D97-AF65-F5344CB8AC3E}">
        <p14:creationId xmlns:p14="http://schemas.microsoft.com/office/powerpoint/2010/main" val="10360289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109069-785C-5649-A7D0-23EF5A746B0B}" type="datetimeFigureOut">
              <a:rPr lang="en-US" smtClean="0"/>
              <a:t>1/13/20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C48148-5816-3348-A2C2-C7B1D5587678}" type="slidenum">
              <a:rPr lang="en-US" smtClean="0"/>
              <a:t>‹#›</a:t>
            </a:fld>
            <a:endParaRPr lang="en-US"/>
          </a:p>
        </p:txBody>
      </p:sp>
    </p:spTree>
    <p:extLst>
      <p:ext uri="{BB962C8B-B14F-4D97-AF65-F5344CB8AC3E}">
        <p14:creationId xmlns:p14="http://schemas.microsoft.com/office/powerpoint/2010/main" val="3851243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109069-785C-5649-A7D0-23EF5A746B0B}" type="datetimeFigureOut">
              <a:rPr lang="en-US" smtClean="0"/>
              <a:t>1/13/20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C48148-5816-3348-A2C2-C7B1D5587678}" type="slidenum">
              <a:rPr lang="en-US" smtClean="0"/>
              <a:t>‹#›</a:t>
            </a:fld>
            <a:endParaRPr lang="en-US"/>
          </a:p>
        </p:txBody>
      </p:sp>
    </p:spTree>
    <p:extLst>
      <p:ext uri="{BB962C8B-B14F-4D97-AF65-F5344CB8AC3E}">
        <p14:creationId xmlns:p14="http://schemas.microsoft.com/office/powerpoint/2010/main" val="2240367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4B109069-785C-5649-A7D0-23EF5A746B0B}" type="datetimeFigureOut">
              <a:rPr lang="en-US" smtClean="0"/>
              <a:t>1/13/20</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58C48148-5816-3348-A2C2-C7B1D5587678}" type="slidenum">
              <a:rPr lang="en-US" smtClean="0"/>
              <a:t>‹#›</a:t>
            </a:fld>
            <a:endParaRPr lang="en-US"/>
          </a:p>
        </p:txBody>
      </p:sp>
    </p:spTree>
    <p:extLst>
      <p:ext uri="{BB962C8B-B14F-4D97-AF65-F5344CB8AC3E}">
        <p14:creationId xmlns:p14="http://schemas.microsoft.com/office/powerpoint/2010/main" val="2761239465"/>
      </p:ext>
    </p:extLst>
  </p:cSld>
  <p:clrMap bg1="lt1" tx1="dk1" bg2="lt2" tx2="dk2" accent1="accent1" accent2="accent2" accent3="accent3" accent4="accent4" accent5="accent5" accent6="accent6" hlink="hlink" folHlink="folHlink"/>
  <p:sldLayoutIdLst>
    <p:sldLayoutId id="2147484262" r:id="rId1"/>
    <p:sldLayoutId id="2147484263" r:id="rId2"/>
    <p:sldLayoutId id="2147484264" r:id="rId3"/>
    <p:sldLayoutId id="2147484265" r:id="rId4"/>
    <p:sldLayoutId id="2147484266" r:id="rId5"/>
    <p:sldLayoutId id="2147484267" r:id="rId6"/>
    <p:sldLayoutId id="2147484268" r:id="rId7"/>
    <p:sldLayoutId id="2147484269" r:id="rId8"/>
    <p:sldLayoutId id="2147484270" r:id="rId9"/>
    <p:sldLayoutId id="2147484271" r:id="rId10"/>
    <p:sldLayoutId id="2147484272"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outdoor-learning.org/Good-Practice/Research-Resources/About-Outdoor-Learning"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seniorsecondary.tki.org.nz/English/Pedagogy/Supportive-learning-environment"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walescouncilforoutdoorlearning.org/wp-content/uploads/2019/06/2338-High-quality-outdoor-learning-Wales_English.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outdoor-learning.org/Good-Practice/Research-Resources/About-Outdoor-Learning"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joseloffgallery.org/on-view"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historyofmuseums.com/museum-facts/types-of-museu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firstdiscoverers.co.uk/child-development-theories-jean-piaget/" TargetMode="External"/><Relationship Id="rId2" Type="http://schemas.openxmlformats.org/officeDocument/2006/relationships/hyperlink" Target="https://www.firstdiscoverers.co.uk/science-childcare-linguistic-developmen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cft.vanderbilt.edu/guides-sub-pages/blooms-taxonomy/"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audenplace.co.uk/wp-content/uploads/2015/02/TinaBruce-12featuresofplay.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hyperlink" Target="https://www.simplypsychology.org/vygotsky.html" TargetMode="External"/><Relationship Id="rId13" Type="http://schemas.openxmlformats.org/officeDocument/2006/relationships/hyperlink" Target="https://www.wwf.org.uk/get-involved/schools/resources/climate-change-resources#resources" TargetMode="External"/><Relationship Id="rId3" Type="http://schemas.openxmlformats.org/officeDocument/2006/relationships/hyperlink" Target="https://www.learning-theories.com/montessori-method-montessori.html" TargetMode="External"/><Relationship Id="rId7" Type="http://schemas.openxmlformats.org/officeDocument/2006/relationships/hyperlink" Target="https://www.simplypsychology.org/piaget.html" TargetMode="External"/><Relationship Id="rId12" Type="http://schemas.openxmlformats.org/officeDocument/2006/relationships/hyperlink" Target="https://education.cu-portland.edu/blog/curriculum-teaching-strategies/let-children-play-add-fun-to-classroom/" TargetMode="External"/><Relationship Id="rId2" Type="http://schemas.openxmlformats.org/officeDocument/2006/relationships/hyperlink" Target="http://cywionbach.co.uk/" TargetMode="External"/><Relationship Id="rId1" Type="http://schemas.openxmlformats.org/officeDocument/2006/relationships/slideLayout" Target="../slideLayouts/slideLayout2.xml"/><Relationship Id="rId6" Type="http://schemas.openxmlformats.org/officeDocument/2006/relationships/hyperlink" Target="https://www.forestschools.com/pages/what-is-forest-school-an-introduction" TargetMode="External"/><Relationship Id="rId11" Type="http://schemas.openxmlformats.org/officeDocument/2006/relationships/hyperlink" Target="https://www.theschoolrun.com/diy-forest-school-activities" TargetMode="External"/><Relationship Id="rId5" Type="http://schemas.openxmlformats.org/officeDocument/2006/relationships/hyperlink" Target="https://www.forestschoolportfolio.com/" TargetMode="External"/><Relationship Id="rId10" Type="http://schemas.openxmlformats.org/officeDocument/2006/relationships/hyperlink" Target="https://journals.uvic.ca/index.php/jcs/article/view/17895/7538" TargetMode="External"/><Relationship Id="rId4" Type="http://schemas.openxmlformats.org/officeDocument/2006/relationships/hyperlink" Target="https://www.early-education.org.uk/about-froebel" TargetMode="External"/><Relationship Id="rId9" Type="http://schemas.openxmlformats.org/officeDocument/2006/relationships/hyperlink" Target="https://www.sciencedaily.com/releases/2018/01/180111115340.htm" TargetMode="Externa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91EC-D2BF-F249-8C21-158FB3A9B884}"/>
              </a:ext>
            </a:extLst>
          </p:cNvPr>
          <p:cNvSpPr>
            <a:spLocks noGrp="1"/>
          </p:cNvSpPr>
          <p:nvPr>
            <p:ph type="ctrTitle"/>
          </p:nvPr>
        </p:nvSpPr>
        <p:spPr>
          <a:xfrm>
            <a:off x="1600200" y="1265562"/>
            <a:ext cx="8991600" cy="2767102"/>
          </a:xfrm>
        </p:spPr>
        <p:txBody>
          <a:bodyPr>
            <a:normAutofit fontScale="90000"/>
          </a:bodyPr>
          <a:lstStyle/>
          <a:p>
            <a:r>
              <a:rPr lang="en-US" sz="2200" dirty="0"/>
              <a:t>Demonstrate how outdoor contexts can support learning.</a:t>
            </a:r>
            <a:br>
              <a:rPr lang="en-US" sz="2200" dirty="0"/>
            </a:br>
            <a:r>
              <a:rPr lang="en-US" sz="2200" dirty="0"/>
              <a:t>TIM LEEDER 1901666</a:t>
            </a:r>
            <a:br>
              <a:rPr lang="en-US" sz="2200" dirty="0"/>
            </a:br>
            <a:r>
              <a:rPr lang="en-US" sz="2200" dirty="0"/>
              <a:t>Niall Roche – 1802784</a:t>
            </a:r>
            <a:br>
              <a:rPr lang="en-US" sz="2200" dirty="0"/>
            </a:br>
            <a:r>
              <a:rPr lang="en-US" sz="2200" dirty="0"/>
              <a:t>Jonathan CAFOLLA-WARD - 1907916 </a:t>
            </a:r>
            <a:br>
              <a:rPr lang="en-US" sz="2200" dirty="0"/>
            </a:br>
            <a:br>
              <a:rPr lang="en-US" sz="2200" dirty="0"/>
            </a:br>
            <a:r>
              <a:rPr lang="en-US" sz="2200" dirty="0"/>
              <a:t>ECES4002</a:t>
            </a:r>
            <a:br>
              <a:rPr lang="en-US" dirty="0"/>
            </a:br>
            <a:endParaRPr lang="en-US" dirty="0"/>
          </a:p>
        </p:txBody>
      </p:sp>
      <p:sp>
        <p:nvSpPr>
          <p:cNvPr id="3" name="Subtitle 2">
            <a:extLst>
              <a:ext uri="{FF2B5EF4-FFF2-40B4-BE49-F238E27FC236}">
                <a16:creationId xmlns:a16="http://schemas.microsoft.com/office/drawing/2014/main" id="{A83897D7-08C0-2C4A-94D9-9B92ED5D851F}"/>
              </a:ext>
            </a:extLst>
          </p:cNvPr>
          <p:cNvSpPr>
            <a:spLocks noGrp="1"/>
          </p:cNvSpPr>
          <p:nvPr>
            <p:ph type="subTitle" idx="1"/>
          </p:nvPr>
        </p:nvSpPr>
        <p:spPr/>
        <p:txBody>
          <a:bodyPr>
            <a:normAutofit/>
          </a:bodyPr>
          <a:lstStyle/>
          <a:p>
            <a:r>
              <a:rPr lang="en-US" sz="3200" dirty="0"/>
              <a:t>14th January 2020</a:t>
            </a:r>
          </a:p>
        </p:txBody>
      </p:sp>
    </p:spTree>
    <p:extLst>
      <p:ext uri="{BB962C8B-B14F-4D97-AF65-F5344CB8AC3E}">
        <p14:creationId xmlns:p14="http://schemas.microsoft.com/office/powerpoint/2010/main" val="3885967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46731-ACB1-564E-B9DB-93941065D00C}"/>
              </a:ext>
            </a:extLst>
          </p:cNvPr>
          <p:cNvSpPr>
            <a:spLocks noGrp="1"/>
          </p:cNvSpPr>
          <p:nvPr>
            <p:ph type="title"/>
          </p:nvPr>
        </p:nvSpPr>
        <p:spPr/>
        <p:txBody>
          <a:bodyPr/>
          <a:lstStyle/>
          <a:p>
            <a:r>
              <a:rPr lang="en-US" dirty="0"/>
              <a:t>outdoor LEARNING</a:t>
            </a:r>
          </a:p>
        </p:txBody>
      </p:sp>
      <p:sp>
        <p:nvSpPr>
          <p:cNvPr id="3" name="Content Placeholder 2">
            <a:extLst>
              <a:ext uri="{FF2B5EF4-FFF2-40B4-BE49-F238E27FC236}">
                <a16:creationId xmlns:a16="http://schemas.microsoft.com/office/drawing/2014/main" id="{CFA2B0B3-E007-DC4A-A4F6-F9B80B6F9C61}"/>
              </a:ext>
            </a:extLst>
          </p:cNvPr>
          <p:cNvSpPr>
            <a:spLocks noGrp="1"/>
          </p:cNvSpPr>
          <p:nvPr>
            <p:ph idx="1"/>
          </p:nvPr>
        </p:nvSpPr>
        <p:spPr/>
        <p:txBody>
          <a:bodyPr/>
          <a:lstStyle/>
          <a:p>
            <a:pPr algn="ctr"/>
            <a:r>
              <a:rPr lang="en-GB" sz="2800" dirty="0">
                <a:solidFill>
                  <a:schemeClr val="tx1"/>
                </a:solidFill>
                <a:cs typeface="Arial" panose="020B0604020202020204" pitchFamily="34" charset="0"/>
              </a:rPr>
              <a:t>Outdoor Learning is a broad term that includes </a:t>
            </a:r>
            <a:r>
              <a:rPr lang="en-US" sz="2800" dirty="0">
                <a:solidFill>
                  <a:schemeClr val="tx1"/>
                </a:solidFill>
                <a:cs typeface="Arial" panose="020B0604020202020204" pitchFamily="34" charset="0"/>
              </a:rPr>
              <a:t>encounters with</a:t>
            </a:r>
            <a:r>
              <a:rPr lang="en-GB" sz="2800" dirty="0">
                <a:solidFill>
                  <a:schemeClr val="tx1"/>
                </a:solidFill>
                <a:cs typeface="Arial" panose="020B0604020202020204" pitchFamily="34" charset="0"/>
              </a:rPr>
              <a:t> experimentation, learning about and connecting to the natural world, and engaging in </a:t>
            </a:r>
            <a:r>
              <a:rPr lang="en-US" sz="2800" dirty="0">
                <a:solidFill>
                  <a:schemeClr val="tx1"/>
                </a:solidFill>
                <a:cs typeface="Arial" panose="020B0604020202020204" pitchFamily="34" charset="0"/>
              </a:rPr>
              <a:t>mental</a:t>
            </a:r>
            <a:r>
              <a:rPr lang="en-GB" sz="2800" dirty="0">
                <a:solidFill>
                  <a:schemeClr val="tx1"/>
                </a:solidFill>
                <a:cs typeface="Arial" panose="020B0604020202020204" pitchFamily="34" charset="0"/>
              </a:rPr>
              <a:t> activities and </a:t>
            </a:r>
            <a:r>
              <a:rPr lang="en-US" sz="2800" dirty="0">
                <a:solidFill>
                  <a:schemeClr val="tx1"/>
                </a:solidFill>
                <a:cs typeface="Arial" panose="020B0604020202020204" pitchFamily="34" charset="0"/>
              </a:rPr>
              <a:t>physical activities</a:t>
            </a:r>
            <a:r>
              <a:rPr lang="en-GB" sz="2800" dirty="0">
                <a:solidFill>
                  <a:schemeClr val="tx1"/>
                </a:solidFill>
                <a:cs typeface="Arial" panose="020B0604020202020204" pitchFamily="34" charset="0"/>
              </a:rPr>
              <a:t>.</a:t>
            </a:r>
            <a:endParaRPr lang="en-US" sz="2800" dirty="0">
              <a:solidFill>
                <a:schemeClr val="tx1"/>
              </a:solidFill>
              <a:cs typeface="Arial" panose="020B0604020202020204" pitchFamily="34" charset="0"/>
            </a:endParaRPr>
          </a:p>
          <a:p>
            <a:endParaRPr lang="en-US" dirty="0"/>
          </a:p>
        </p:txBody>
      </p:sp>
      <p:sp>
        <p:nvSpPr>
          <p:cNvPr id="4" name="TextBox 3">
            <a:extLst>
              <a:ext uri="{FF2B5EF4-FFF2-40B4-BE49-F238E27FC236}">
                <a16:creationId xmlns:a16="http://schemas.microsoft.com/office/drawing/2014/main" id="{8E876B19-9974-524A-8AED-B9226A09F8B1}"/>
              </a:ext>
            </a:extLst>
          </p:cNvPr>
          <p:cNvSpPr txBox="1"/>
          <p:nvPr/>
        </p:nvSpPr>
        <p:spPr>
          <a:xfrm>
            <a:off x="1127335" y="5555361"/>
            <a:ext cx="9937329" cy="369332"/>
          </a:xfrm>
          <a:prstGeom prst="rect">
            <a:avLst/>
          </a:prstGeom>
          <a:noFill/>
        </p:spPr>
        <p:txBody>
          <a:bodyPr wrap="square" rtlCol="0">
            <a:spAutoFit/>
          </a:bodyPr>
          <a:lstStyle/>
          <a:p>
            <a:pPr algn="l"/>
            <a:r>
              <a:rPr lang="en-GB"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https://www.outdoor-learning.org/Good-Practice/Research-Resources/About-Outdoor-Learning</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67915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A33C9-DB83-834A-8ED6-7B665A40D442}"/>
              </a:ext>
            </a:extLst>
          </p:cNvPr>
          <p:cNvSpPr>
            <a:spLocks noGrp="1"/>
          </p:cNvSpPr>
          <p:nvPr>
            <p:ph type="title"/>
          </p:nvPr>
        </p:nvSpPr>
        <p:spPr>
          <a:xfrm>
            <a:off x="2231136" y="363801"/>
            <a:ext cx="7729728" cy="1188720"/>
          </a:xfrm>
        </p:spPr>
        <p:txBody>
          <a:bodyPr/>
          <a:lstStyle/>
          <a:p>
            <a:r>
              <a:rPr lang="en-US" dirty="0"/>
              <a:t>SUPPORTIVE LEARNING</a:t>
            </a:r>
          </a:p>
        </p:txBody>
      </p:sp>
      <p:sp>
        <p:nvSpPr>
          <p:cNvPr id="4" name="Content Placeholder 2">
            <a:extLst>
              <a:ext uri="{FF2B5EF4-FFF2-40B4-BE49-F238E27FC236}">
                <a16:creationId xmlns:a16="http://schemas.microsoft.com/office/drawing/2014/main" id="{92619B0A-440B-6D4B-AE9C-95CC7160BA2A}"/>
              </a:ext>
            </a:extLst>
          </p:cNvPr>
          <p:cNvSpPr>
            <a:spLocks noGrp="1"/>
          </p:cNvSpPr>
          <p:nvPr>
            <p:ph idx="1"/>
          </p:nvPr>
        </p:nvSpPr>
        <p:spPr>
          <a:xfrm>
            <a:off x="1683170" y="1948703"/>
            <a:ext cx="8825659" cy="2960594"/>
          </a:xfrm>
        </p:spPr>
        <p:txBody>
          <a:bodyPr>
            <a:normAutofit/>
          </a:bodyPr>
          <a:lstStyle/>
          <a:p>
            <a:pPr marL="0" indent="0" algn="ctr">
              <a:buNone/>
            </a:pPr>
            <a:r>
              <a:rPr lang="en-GB" sz="3600" i="0" dirty="0">
                <a:solidFill>
                  <a:schemeClr val="tx1"/>
                </a:solidFill>
                <a:effectLst/>
                <a:latin typeface="Arial" panose="020B0604020202020204" pitchFamily="34" charset="0"/>
                <a:cs typeface="Arial" panose="020B0604020202020204" pitchFamily="34" charset="0"/>
              </a:rPr>
              <a:t>A supportive learning environment is less about the physical classroom and resources</a:t>
            </a:r>
            <a:r>
              <a:rPr lang="en-US" sz="3600" i="0" dirty="0">
                <a:solidFill>
                  <a:schemeClr val="tx1"/>
                </a:solidFill>
                <a:effectLst/>
                <a:latin typeface="Arial" panose="020B0604020202020204" pitchFamily="34" charset="0"/>
                <a:cs typeface="Arial" panose="020B0604020202020204" pitchFamily="34" charset="0"/>
              </a:rPr>
              <a:t> </a:t>
            </a:r>
            <a:r>
              <a:rPr lang="en-GB" sz="3600" i="0" dirty="0">
                <a:solidFill>
                  <a:schemeClr val="tx1"/>
                </a:solidFill>
                <a:effectLst/>
                <a:latin typeface="Arial" panose="020B0604020202020204" pitchFamily="34" charset="0"/>
                <a:cs typeface="Arial" panose="020B0604020202020204" pitchFamily="34" charset="0"/>
              </a:rPr>
              <a:t>than it is about values and relationships.</a:t>
            </a:r>
            <a:endParaRPr lang="en-US" sz="3600" dirty="0">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BB6EEEE-CA66-284A-B72E-46EEDF9373A2}"/>
              </a:ext>
            </a:extLst>
          </p:cNvPr>
          <p:cNvSpPr txBox="1"/>
          <p:nvPr/>
        </p:nvSpPr>
        <p:spPr>
          <a:xfrm>
            <a:off x="1504387" y="5402296"/>
            <a:ext cx="9183223"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https://seniorsecondary.tki.org.nz/English/Pedagogy/Supportive-learning-environment</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14474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3D210-5F6A-2E45-9B34-4852094C4F67}"/>
              </a:ext>
            </a:extLst>
          </p:cNvPr>
          <p:cNvSpPr>
            <a:spLocks noGrp="1"/>
          </p:cNvSpPr>
          <p:nvPr>
            <p:ph type="title"/>
          </p:nvPr>
        </p:nvSpPr>
        <p:spPr>
          <a:xfrm>
            <a:off x="2231136" y="350738"/>
            <a:ext cx="7729728" cy="1188720"/>
          </a:xfrm>
        </p:spPr>
        <p:txBody>
          <a:bodyPr/>
          <a:lstStyle/>
          <a:p>
            <a:r>
              <a:rPr lang="en-US" dirty="0"/>
              <a:t>wales COUNCIL OUTDOOR LEARNING</a:t>
            </a:r>
          </a:p>
        </p:txBody>
      </p:sp>
      <p:sp>
        <p:nvSpPr>
          <p:cNvPr id="4" name="Content Placeholder 2">
            <a:extLst>
              <a:ext uri="{FF2B5EF4-FFF2-40B4-BE49-F238E27FC236}">
                <a16:creationId xmlns:a16="http://schemas.microsoft.com/office/drawing/2014/main" id="{3AD1F986-D245-A644-86A0-35789F9DE0AA}"/>
              </a:ext>
            </a:extLst>
          </p:cNvPr>
          <p:cNvSpPr>
            <a:spLocks noGrp="1"/>
          </p:cNvSpPr>
          <p:nvPr>
            <p:ph idx="1"/>
          </p:nvPr>
        </p:nvSpPr>
        <p:spPr>
          <a:xfrm>
            <a:off x="588919" y="4304024"/>
            <a:ext cx="1668928" cy="506132"/>
          </a:xfrm>
        </p:spPr>
        <p:txBody>
          <a:bodyPr>
            <a:normAutofit fontScale="92500" lnSpcReduction="20000"/>
          </a:bodyPr>
          <a:lstStyle/>
          <a:p>
            <a:pPr marL="0" indent="0">
              <a:buNone/>
            </a:pPr>
            <a:r>
              <a:rPr lang="en-US" b="1">
                <a:solidFill>
                  <a:schemeClr val="tx1"/>
                </a:solidFill>
              </a:rPr>
              <a:t>Residential experience</a:t>
            </a:r>
          </a:p>
        </p:txBody>
      </p:sp>
      <p:sp>
        <p:nvSpPr>
          <p:cNvPr id="5" name="TextBox 4">
            <a:extLst>
              <a:ext uri="{FF2B5EF4-FFF2-40B4-BE49-F238E27FC236}">
                <a16:creationId xmlns:a16="http://schemas.microsoft.com/office/drawing/2014/main" id="{E3DE1DD9-1EEF-B049-9E8F-F9837813669C}"/>
              </a:ext>
            </a:extLst>
          </p:cNvPr>
          <p:cNvSpPr txBox="1"/>
          <p:nvPr/>
        </p:nvSpPr>
        <p:spPr>
          <a:xfrm>
            <a:off x="3199593" y="2525389"/>
            <a:ext cx="1828800" cy="369332"/>
          </a:xfrm>
          <a:prstGeom prst="rect">
            <a:avLst/>
          </a:prstGeom>
          <a:noFill/>
        </p:spPr>
        <p:txBody>
          <a:bodyPr wrap="square" rtlCol="0">
            <a:spAutoFit/>
          </a:bodyPr>
          <a:lstStyle/>
          <a:p>
            <a:pPr algn="l"/>
            <a:r>
              <a:rPr lang="en-US" b="1">
                <a:latin typeface="Arial" panose="020B0604020202020204" pitchFamily="34" charset="0"/>
                <a:cs typeface="Arial" panose="020B0604020202020204" pitchFamily="34" charset="0"/>
              </a:rPr>
              <a:t>Participation</a:t>
            </a:r>
          </a:p>
        </p:txBody>
      </p:sp>
      <p:sp>
        <p:nvSpPr>
          <p:cNvPr id="6" name="TextBox 5">
            <a:extLst>
              <a:ext uri="{FF2B5EF4-FFF2-40B4-BE49-F238E27FC236}">
                <a16:creationId xmlns:a16="http://schemas.microsoft.com/office/drawing/2014/main" id="{43B462EA-BCA8-5A4A-ABF5-B3487ACE0200}"/>
              </a:ext>
            </a:extLst>
          </p:cNvPr>
          <p:cNvSpPr txBox="1"/>
          <p:nvPr/>
        </p:nvSpPr>
        <p:spPr>
          <a:xfrm>
            <a:off x="8705290" y="2842858"/>
            <a:ext cx="2758328" cy="646332"/>
          </a:xfrm>
          <a:prstGeom prst="rect">
            <a:avLst/>
          </a:prstGeom>
          <a:noFill/>
        </p:spPr>
        <p:txBody>
          <a:bodyPr wrap="square" rtlCol="0">
            <a:spAutoFit/>
          </a:bodyPr>
          <a:lstStyle/>
          <a:p>
            <a:pPr algn="l"/>
            <a:r>
              <a:rPr lang="en-US" b="1">
                <a:latin typeface="Arial" panose="020B0604020202020204" pitchFamily="34" charset="0"/>
                <a:cs typeface="Arial" panose="020B0604020202020204" pitchFamily="34" charset="0"/>
              </a:rPr>
              <a:t>Self-confidence and achievement</a:t>
            </a:r>
          </a:p>
        </p:txBody>
      </p:sp>
      <p:sp>
        <p:nvSpPr>
          <p:cNvPr id="7" name="TextBox 6">
            <a:extLst>
              <a:ext uri="{FF2B5EF4-FFF2-40B4-BE49-F238E27FC236}">
                <a16:creationId xmlns:a16="http://schemas.microsoft.com/office/drawing/2014/main" id="{37681A58-0533-6B4E-A1C8-C3312FABFE9F}"/>
              </a:ext>
            </a:extLst>
          </p:cNvPr>
          <p:cNvSpPr txBox="1"/>
          <p:nvPr/>
        </p:nvSpPr>
        <p:spPr>
          <a:xfrm>
            <a:off x="8705290" y="5325404"/>
            <a:ext cx="2620495" cy="646331"/>
          </a:xfrm>
          <a:prstGeom prst="rect">
            <a:avLst/>
          </a:prstGeom>
          <a:noFill/>
        </p:spPr>
        <p:txBody>
          <a:bodyPr wrap="square" rtlCol="0">
            <a:spAutoFit/>
          </a:bodyPr>
          <a:lstStyle/>
          <a:p>
            <a:pPr algn="l"/>
            <a:r>
              <a:rPr lang="en-US" b="1">
                <a:latin typeface="Arial" panose="020B0604020202020204" pitchFamily="34" charset="0"/>
                <a:cs typeface="Arial" panose="020B0604020202020204" pitchFamily="34" charset="0"/>
              </a:rPr>
              <a:t>Differentiation and progression</a:t>
            </a:r>
          </a:p>
        </p:txBody>
      </p:sp>
      <p:sp>
        <p:nvSpPr>
          <p:cNvPr id="8" name="TextBox 7">
            <a:extLst>
              <a:ext uri="{FF2B5EF4-FFF2-40B4-BE49-F238E27FC236}">
                <a16:creationId xmlns:a16="http://schemas.microsoft.com/office/drawing/2014/main" id="{381366CF-2414-CD42-9146-532962520FAE}"/>
              </a:ext>
            </a:extLst>
          </p:cNvPr>
          <p:cNvSpPr txBox="1"/>
          <p:nvPr/>
        </p:nvSpPr>
        <p:spPr>
          <a:xfrm>
            <a:off x="3601990" y="5505866"/>
            <a:ext cx="2723451" cy="369332"/>
          </a:xfrm>
          <a:prstGeom prst="rect">
            <a:avLst/>
          </a:prstGeom>
          <a:noFill/>
        </p:spPr>
        <p:txBody>
          <a:bodyPr wrap="square" rtlCol="0">
            <a:spAutoFit/>
          </a:bodyPr>
          <a:lstStyle/>
          <a:p>
            <a:pPr algn="l"/>
            <a:r>
              <a:rPr lang="en-US" b="1">
                <a:latin typeface="Arial" panose="020B0604020202020204" pitchFamily="34" charset="0"/>
                <a:cs typeface="Arial" panose="020B0604020202020204" pitchFamily="34" charset="0"/>
              </a:rPr>
              <a:t>Balanced approach</a:t>
            </a:r>
          </a:p>
        </p:txBody>
      </p:sp>
      <p:sp>
        <p:nvSpPr>
          <p:cNvPr id="9" name="TextBox 8">
            <a:extLst>
              <a:ext uri="{FF2B5EF4-FFF2-40B4-BE49-F238E27FC236}">
                <a16:creationId xmlns:a16="http://schemas.microsoft.com/office/drawing/2014/main" id="{A5CD7341-0F9C-0F48-9DF6-6AC4CC06CEE5}"/>
              </a:ext>
            </a:extLst>
          </p:cNvPr>
          <p:cNvSpPr txBox="1"/>
          <p:nvPr/>
        </p:nvSpPr>
        <p:spPr>
          <a:xfrm>
            <a:off x="4753816" y="4094756"/>
            <a:ext cx="3143250" cy="523220"/>
          </a:xfrm>
          <a:prstGeom prst="rect">
            <a:avLst/>
          </a:prstGeom>
          <a:noFill/>
        </p:spPr>
        <p:txBody>
          <a:bodyPr wrap="square" rtlCol="0">
            <a:spAutoFit/>
          </a:bodyPr>
          <a:lstStyle/>
          <a:p>
            <a:pPr algn="l"/>
            <a:r>
              <a:rPr lang="en-US" sz="2800" b="1" u="sng" dirty="0">
                <a:latin typeface="Arial" panose="020B0604020202020204" pitchFamily="34" charset="0"/>
                <a:cs typeface="Arial" panose="020B0604020202020204" pitchFamily="34" charset="0"/>
              </a:rPr>
              <a:t>5 Core Themes</a:t>
            </a:r>
          </a:p>
        </p:txBody>
      </p:sp>
      <p:cxnSp>
        <p:nvCxnSpPr>
          <p:cNvPr id="10" name="Straight Arrow Connector 9">
            <a:extLst>
              <a:ext uri="{FF2B5EF4-FFF2-40B4-BE49-F238E27FC236}">
                <a16:creationId xmlns:a16="http://schemas.microsoft.com/office/drawing/2014/main" id="{2D9C853D-CA54-3B44-B987-0142CB642010}"/>
              </a:ext>
            </a:extLst>
          </p:cNvPr>
          <p:cNvCxnSpPr>
            <a:cxnSpLocks/>
          </p:cNvCxnSpPr>
          <p:nvPr/>
        </p:nvCxnSpPr>
        <p:spPr>
          <a:xfrm flipH="1" flipV="1">
            <a:off x="4303059" y="2920892"/>
            <a:ext cx="1307082" cy="11824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4BEFA33B-5EE0-3743-8952-A556268B11B0}"/>
              </a:ext>
            </a:extLst>
          </p:cNvPr>
          <p:cNvCxnSpPr>
            <a:cxnSpLocks/>
            <a:endCxn id="6" idx="1"/>
          </p:cNvCxnSpPr>
          <p:nvPr/>
        </p:nvCxnSpPr>
        <p:spPr>
          <a:xfrm flipV="1">
            <a:off x="7398208" y="3166024"/>
            <a:ext cx="1307082" cy="11380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A7CA2A74-B213-D049-B4A1-E89BC487C984}"/>
              </a:ext>
            </a:extLst>
          </p:cNvPr>
          <p:cNvCxnSpPr>
            <a:cxnSpLocks/>
            <a:endCxn id="8" idx="0"/>
          </p:cNvCxnSpPr>
          <p:nvPr/>
        </p:nvCxnSpPr>
        <p:spPr>
          <a:xfrm flipH="1">
            <a:off x="4963716" y="4650480"/>
            <a:ext cx="611354" cy="8553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4616D3E-40D2-A94D-9E17-71A52FCA8705}"/>
              </a:ext>
            </a:extLst>
          </p:cNvPr>
          <p:cNvCxnSpPr>
            <a:cxnSpLocks/>
            <a:stCxn id="9" idx="1"/>
            <a:endCxn id="4" idx="3"/>
          </p:cNvCxnSpPr>
          <p:nvPr/>
        </p:nvCxnSpPr>
        <p:spPr>
          <a:xfrm flipH="1">
            <a:off x="2257847" y="4356366"/>
            <a:ext cx="2495969" cy="2007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6648B5A9-F1CB-6947-8C80-18E4F8DCBA82}"/>
              </a:ext>
            </a:extLst>
          </p:cNvPr>
          <p:cNvCxnSpPr>
            <a:cxnSpLocks/>
          </p:cNvCxnSpPr>
          <p:nvPr/>
        </p:nvCxnSpPr>
        <p:spPr>
          <a:xfrm>
            <a:off x="7398208" y="4557090"/>
            <a:ext cx="1181452" cy="6482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E7606291-88BA-CA45-B4A1-A2EE09AC3F2F}"/>
              </a:ext>
            </a:extLst>
          </p:cNvPr>
          <p:cNvSpPr txBox="1"/>
          <p:nvPr/>
        </p:nvSpPr>
        <p:spPr>
          <a:xfrm>
            <a:off x="-1" y="6100335"/>
            <a:ext cx="12192000"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https://www.walescouncilforoutdoorlearning.org/wp-content/uploads/2019/06/2338-High-quality-outdoor-learning-Wales_English.pdf</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24327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75CE4-3037-3048-BEA5-3F8896E96A1A}"/>
              </a:ext>
            </a:extLst>
          </p:cNvPr>
          <p:cNvSpPr>
            <a:spLocks noGrp="1"/>
          </p:cNvSpPr>
          <p:nvPr>
            <p:ph type="title"/>
          </p:nvPr>
        </p:nvSpPr>
        <p:spPr>
          <a:xfrm>
            <a:off x="2231136" y="964692"/>
            <a:ext cx="7729728" cy="4697554"/>
          </a:xfrm>
        </p:spPr>
        <p:txBody>
          <a:bodyPr/>
          <a:lstStyle/>
          <a:p>
            <a:r>
              <a:rPr lang="en-US" dirty="0"/>
              <a:t>Tim’s part of presentation</a:t>
            </a:r>
            <a:br>
              <a:rPr lang="en-US" dirty="0"/>
            </a:br>
            <a:br>
              <a:rPr lang="en-US" dirty="0"/>
            </a:br>
            <a:br>
              <a:rPr lang="en-US" dirty="0"/>
            </a:br>
            <a:r>
              <a:rPr lang="en-US" dirty="0"/>
              <a:t>Museums and outdoor learning contexts.</a:t>
            </a:r>
          </a:p>
        </p:txBody>
      </p:sp>
    </p:spTree>
    <p:extLst>
      <p:ext uri="{BB962C8B-B14F-4D97-AF65-F5344CB8AC3E}">
        <p14:creationId xmlns:p14="http://schemas.microsoft.com/office/powerpoint/2010/main" val="4049172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A14C68A4-B1F3-D144-B7E1-DFE594FF1B3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sp>
        <p:nvSpPr>
          <p:cNvPr id="5" name="TextBox 4">
            <a:extLst>
              <a:ext uri="{FF2B5EF4-FFF2-40B4-BE49-F238E27FC236}">
                <a16:creationId xmlns:a16="http://schemas.microsoft.com/office/drawing/2014/main" id="{66425DA9-ACE2-F44F-BFC6-8B084BEF099E}"/>
              </a:ext>
            </a:extLst>
          </p:cNvPr>
          <p:cNvSpPr txBox="1"/>
          <p:nvPr/>
        </p:nvSpPr>
        <p:spPr>
          <a:xfrm>
            <a:off x="0" y="5884332"/>
            <a:ext cx="4245428" cy="923330"/>
          </a:xfrm>
          <a:prstGeom prst="rect">
            <a:avLst/>
          </a:prstGeom>
          <a:solidFill>
            <a:schemeClr val="tx1"/>
          </a:solidFill>
        </p:spPr>
        <p:txBody>
          <a:bodyPr wrap="square" rtlCol="0">
            <a:spAutoFit/>
          </a:bodyPr>
          <a:lstStyle/>
          <a:p>
            <a:pPr algn="l"/>
            <a:r>
              <a:rPr lang="en-GB" dirty="0">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https://www.outdoor-learning.org/Good-Practice/Research-Resources/About-Outdoor-Learning</a:t>
            </a:r>
            <a:endParaRPr lang="en-US"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61459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4B40B-3557-504C-8342-DB2A75452555}"/>
              </a:ext>
            </a:extLst>
          </p:cNvPr>
          <p:cNvSpPr>
            <a:spLocks noGrp="1"/>
          </p:cNvSpPr>
          <p:nvPr>
            <p:ph type="title"/>
          </p:nvPr>
        </p:nvSpPr>
        <p:spPr/>
        <p:txBody>
          <a:bodyPr/>
          <a:lstStyle/>
          <a:p>
            <a:r>
              <a:rPr lang="en-US" dirty="0"/>
              <a:t>museums</a:t>
            </a:r>
          </a:p>
        </p:txBody>
      </p:sp>
      <p:sp>
        <p:nvSpPr>
          <p:cNvPr id="4" name="TextBox 3">
            <a:extLst>
              <a:ext uri="{FF2B5EF4-FFF2-40B4-BE49-F238E27FC236}">
                <a16:creationId xmlns:a16="http://schemas.microsoft.com/office/drawing/2014/main" id="{52C53B17-7A1D-A84E-8017-21771AEBAC1E}"/>
              </a:ext>
            </a:extLst>
          </p:cNvPr>
          <p:cNvSpPr txBox="1"/>
          <p:nvPr/>
        </p:nvSpPr>
        <p:spPr>
          <a:xfrm>
            <a:off x="1435892" y="2950263"/>
            <a:ext cx="9320215" cy="1754326"/>
          </a:xfrm>
          <a:prstGeom prst="rect">
            <a:avLst/>
          </a:prstGeom>
          <a:noFill/>
        </p:spPr>
        <p:txBody>
          <a:bodyPr wrap="square" rtlCol="0">
            <a:spAutoFit/>
          </a:bodyPr>
          <a:lstStyle/>
          <a:p>
            <a:pPr algn="ctr"/>
            <a:r>
              <a:rPr lang="en-GB" sz="3600" b="0" i="0">
                <a:effectLst/>
                <a:latin typeface="Arial" panose="020B0604020202020204" pitchFamily="34" charset="0"/>
                <a:cs typeface="Arial" panose="020B0604020202020204" pitchFamily="34" charset="0"/>
              </a:rPr>
              <a:t>Museums are centres filled with information designed to enlighten and educate the curious mind.</a:t>
            </a:r>
            <a:endParaRPr lang="en-US" sz="36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F0EDD80-A729-0744-AE7D-412DF61A1C44}"/>
              </a:ext>
            </a:extLst>
          </p:cNvPr>
          <p:cNvSpPr txBox="1"/>
          <p:nvPr/>
        </p:nvSpPr>
        <p:spPr>
          <a:xfrm>
            <a:off x="585786" y="6019518"/>
            <a:ext cx="11020425" cy="369332"/>
          </a:xfrm>
          <a:prstGeom prst="rect">
            <a:avLst/>
          </a:prstGeom>
          <a:noFill/>
        </p:spPr>
        <p:txBody>
          <a:bodyPr wrap="square" rtlCol="0">
            <a:spAutoFit/>
          </a:bodyPr>
          <a:lstStyle/>
          <a:p>
            <a:pPr algn="ctr"/>
            <a:r>
              <a:rPr lang="en-GB">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https://www.joseloffgallery.org/on-view</a:t>
            </a:r>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1493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B5E8C-F40B-EF42-AC89-0EE6170E3EA7}"/>
              </a:ext>
            </a:extLst>
          </p:cNvPr>
          <p:cNvSpPr>
            <a:spLocks noGrp="1"/>
          </p:cNvSpPr>
          <p:nvPr>
            <p:ph type="title"/>
          </p:nvPr>
        </p:nvSpPr>
        <p:spPr>
          <a:xfrm>
            <a:off x="2231136" y="243723"/>
            <a:ext cx="7729728" cy="1188720"/>
          </a:xfrm>
        </p:spPr>
        <p:txBody>
          <a:bodyPr/>
          <a:lstStyle/>
          <a:p>
            <a:r>
              <a:rPr lang="en-US" dirty="0"/>
              <a:t>types OF MUSEUMS </a:t>
            </a:r>
          </a:p>
        </p:txBody>
      </p:sp>
      <p:sp>
        <p:nvSpPr>
          <p:cNvPr id="4" name="Content Placeholder 2">
            <a:extLst>
              <a:ext uri="{FF2B5EF4-FFF2-40B4-BE49-F238E27FC236}">
                <a16:creationId xmlns:a16="http://schemas.microsoft.com/office/drawing/2014/main" id="{A60FCB57-FC02-FA40-BAAC-C3E55A9AE044}"/>
              </a:ext>
            </a:extLst>
          </p:cNvPr>
          <p:cNvSpPr>
            <a:spLocks noGrp="1"/>
          </p:cNvSpPr>
          <p:nvPr>
            <p:ph idx="1"/>
          </p:nvPr>
        </p:nvSpPr>
        <p:spPr>
          <a:xfrm>
            <a:off x="0" y="1829777"/>
            <a:ext cx="12192000" cy="3794966"/>
          </a:xfrm>
        </p:spPr>
        <p:txBody>
          <a:bodyPr numCol="2"/>
          <a:lstStyle/>
          <a:p>
            <a:r>
              <a:rPr lang="en-GB" b="1" i="0" dirty="0">
                <a:solidFill>
                  <a:schemeClr val="tx1"/>
                </a:solidFill>
                <a:effectLst/>
                <a:latin typeface="Arial" panose="020B0604020202020204" pitchFamily="34" charset="0"/>
                <a:cs typeface="Arial" panose="020B0604020202020204" pitchFamily="34" charset="0"/>
              </a:rPr>
              <a:t>Archaeology museums.</a:t>
            </a:r>
            <a:endParaRPr lang="en-US" b="1" i="0" dirty="0">
              <a:solidFill>
                <a:schemeClr val="tx1"/>
              </a:solidFill>
              <a:effectLst/>
              <a:latin typeface="Arial" panose="020B0604020202020204" pitchFamily="34" charset="0"/>
              <a:cs typeface="Arial" panose="020B0604020202020204" pitchFamily="34" charset="0"/>
            </a:endParaRPr>
          </a:p>
          <a:p>
            <a:r>
              <a:rPr lang="en-GB" b="1" i="0" dirty="0">
                <a:solidFill>
                  <a:schemeClr val="tx1"/>
                </a:solidFill>
                <a:effectLst/>
                <a:latin typeface="Arial" panose="020B0604020202020204" pitchFamily="34" charset="0"/>
                <a:cs typeface="Arial" panose="020B0604020202020204" pitchFamily="34" charset="0"/>
              </a:rPr>
              <a:t>Art museums.</a:t>
            </a:r>
            <a:endParaRPr lang="en-US" b="1" dirty="0">
              <a:solidFill>
                <a:schemeClr val="tx1"/>
              </a:solidFill>
              <a:latin typeface="Arial" panose="020B0604020202020204" pitchFamily="34" charset="0"/>
              <a:cs typeface="Arial" panose="020B0604020202020204" pitchFamily="34" charset="0"/>
            </a:endParaRPr>
          </a:p>
          <a:p>
            <a:r>
              <a:rPr lang="en-GB" b="1" i="0" dirty="0" err="1">
                <a:solidFill>
                  <a:schemeClr val="tx1"/>
                </a:solidFill>
                <a:effectLst/>
                <a:latin typeface="Arial" panose="020B0604020202020204" pitchFamily="34" charset="0"/>
                <a:cs typeface="Arial" panose="020B0604020202020204" pitchFamily="34" charset="0"/>
              </a:rPr>
              <a:t>Encyclopedic</a:t>
            </a:r>
            <a:r>
              <a:rPr lang="en-GB" b="1" i="0" dirty="0">
                <a:solidFill>
                  <a:schemeClr val="tx1"/>
                </a:solidFill>
                <a:effectLst/>
                <a:latin typeface="Arial" panose="020B0604020202020204" pitchFamily="34" charset="0"/>
                <a:cs typeface="Arial" panose="020B0604020202020204" pitchFamily="34" charset="0"/>
              </a:rPr>
              <a:t> museums. </a:t>
            </a:r>
            <a:endParaRPr lang="en-US" b="1" i="0" dirty="0">
              <a:solidFill>
                <a:schemeClr val="tx1"/>
              </a:solidFill>
              <a:effectLst/>
              <a:latin typeface="Arial" panose="020B0604020202020204" pitchFamily="34" charset="0"/>
              <a:cs typeface="Arial" panose="020B0604020202020204" pitchFamily="34" charset="0"/>
            </a:endParaRPr>
          </a:p>
          <a:p>
            <a:r>
              <a:rPr lang="en-GB" b="1" i="0" dirty="0">
                <a:solidFill>
                  <a:schemeClr val="tx1"/>
                </a:solidFill>
                <a:effectLst/>
                <a:latin typeface="Arial" panose="020B0604020202020204" pitchFamily="34" charset="0"/>
                <a:cs typeface="Arial" panose="020B0604020202020204" pitchFamily="34" charset="0"/>
              </a:rPr>
              <a:t>Historic house museums.</a:t>
            </a:r>
            <a:endParaRPr lang="en-US" b="1" dirty="0">
              <a:solidFill>
                <a:schemeClr val="tx1"/>
              </a:solidFill>
              <a:latin typeface="Arial" panose="020B0604020202020204" pitchFamily="34" charset="0"/>
              <a:cs typeface="Arial" panose="020B0604020202020204" pitchFamily="34" charset="0"/>
            </a:endParaRPr>
          </a:p>
          <a:p>
            <a:r>
              <a:rPr lang="en-GB" b="1" i="0" dirty="0">
                <a:solidFill>
                  <a:schemeClr val="tx1"/>
                </a:solidFill>
                <a:effectLst/>
                <a:latin typeface="Arial" panose="020B0604020202020204" pitchFamily="34" charset="0"/>
                <a:cs typeface="Arial" panose="020B0604020202020204" pitchFamily="34" charset="0"/>
              </a:rPr>
              <a:t>History museums.</a:t>
            </a:r>
            <a:endParaRPr lang="en-US" b="1" i="0" dirty="0">
              <a:solidFill>
                <a:schemeClr val="tx1"/>
              </a:solidFill>
              <a:effectLst/>
              <a:latin typeface="Arial" panose="020B0604020202020204" pitchFamily="34" charset="0"/>
              <a:cs typeface="Arial" panose="020B0604020202020204" pitchFamily="34" charset="0"/>
            </a:endParaRPr>
          </a:p>
          <a:p>
            <a:r>
              <a:rPr lang="en-GB" b="1" i="0" dirty="0">
                <a:solidFill>
                  <a:schemeClr val="tx1"/>
                </a:solidFill>
                <a:effectLst/>
                <a:latin typeface="Arial" panose="020B0604020202020204" pitchFamily="34" charset="0"/>
                <a:cs typeface="Arial" panose="020B0604020202020204" pitchFamily="34" charset="0"/>
              </a:rPr>
              <a:t>Living history museums.</a:t>
            </a:r>
            <a:endParaRPr lang="en-US" b="1" dirty="0">
              <a:solidFill>
                <a:schemeClr val="tx1"/>
              </a:solidFill>
              <a:latin typeface="Arial" panose="020B0604020202020204" pitchFamily="34" charset="0"/>
              <a:cs typeface="Arial" panose="020B0604020202020204" pitchFamily="34" charset="0"/>
            </a:endParaRPr>
          </a:p>
          <a:p>
            <a:r>
              <a:rPr lang="en-GB" b="1" i="0" dirty="0">
                <a:solidFill>
                  <a:schemeClr val="tx1"/>
                </a:solidFill>
                <a:effectLst/>
                <a:latin typeface="Arial" panose="020B0604020202020204" pitchFamily="34" charset="0"/>
                <a:cs typeface="Arial" panose="020B0604020202020204" pitchFamily="34" charset="0"/>
              </a:rPr>
              <a:t>Maritime museums.</a:t>
            </a:r>
            <a:endParaRPr lang="en-US" b="1" i="0" dirty="0">
              <a:solidFill>
                <a:schemeClr val="tx1"/>
              </a:solidFill>
              <a:effectLst/>
              <a:latin typeface="Arial" panose="020B0604020202020204" pitchFamily="34" charset="0"/>
              <a:cs typeface="Arial" panose="020B0604020202020204" pitchFamily="34" charset="0"/>
            </a:endParaRPr>
          </a:p>
          <a:p>
            <a:r>
              <a:rPr lang="en-GB" b="1" i="0" dirty="0">
                <a:solidFill>
                  <a:schemeClr val="tx1"/>
                </a:solidFill>
                <a:effectLst/>
                <a:latin typeface="Arial" panose="020B0604020202020204" pitchFamily="34" charset="0"/>
                <a:cs typeface="Arial" panose="020B0604020202020204" pitchFamily="34" charset="0"/>
              </a:rPr>
              <a:t>Military and war museums.</a:t>
            </a:r>
            <a:endParaRPr lang="en-US" b="1" i="0" dirty="0">
              <a:solidFill>
                <a:schemeClr val="tx1"/>
              </a:solidFill>
              <a:effectLst/>
              <a:latin typeface="Arial" panose="020B0604020202020204" pitchFamily="34" charset="0"/>
              <a:cs typeface="Arial" panose="020B0604020202020204" pitchFamily="34" charset="0"/>
            </a:endParaRPr>
          </a:p>
          <a:p>
            <a:r>
              <a:rPr lang="en-GB" b="1" i="0" dirty="0">
                <a:solidFill>
                  <a:schemeClr val="tx1"/>
                </a:solidFill>
                <a:effectLst/>
                <a:latin typeface="Arial" panose="020B0604020202020204" pitchFamily="34" charset="0"/>
                <a:cs typeface="Arial" panose="020B0604020202020204" pitchFamily="34" charset="0"/>
              </a:rPr>
              <a:t>Pop-up museums.</a:t>
            </a:r>
            <a:endParaRPr lang="en-US" b="1" i="0" dirty="0">
              <a:solidFill>
                <a:schemeClr val="tx1"/>
              </a:solidFill>
              <a:effectLst/>
              <a:latin typeface="Arial" panose="020B0604020202020204" pitchFamily="34" charset="0"/>
              <a:cs typeface="Arial" panose="020B0604020202020204" pitchFamily="34" charset="0"/>
            </a:endParaRPr>
          </a:p>
          <a:p>
            <a:r>
              <a:rPr lang="en-GB" b="1" i="0" dirty="0">
                <a:solidFill>
                  <a:schemeClr val="tx1"/>
                </a:solidFill>
                <a:effectLst/>
                <a:latin typeface="Arial" panose="020B0604020202020204" pitchFamily="34" charset="0"/>
                <a:cs typeface="Arial" panose="020B0604020202020204" pitchFamily="34" charset="0"/>
              </a:rPr>
              <a:t>Mobile museums.</a:t>
            </a:r>
            <a:endParaRPr lang="en-US" b="1" dirty="0">
              <a:solidFill>
                <a:schemeClr val="tx1"/>
              </a:solidFill>
              <a:latin typeface="Arial" panose="020B0604020202020204" pitchFamily="34" charset="0"/>
              <a:cs typeface="Arial" panose="020B0604020202020204" pitchFamily="34" charset="0"/>
            </a:endParaRPr>
          </a:p>
          <a:p>
            <a:r>
              <a:rPr lang="en-GB" b="1" i="0" dirty="0">
                <a:solidFill>
                  <a:schemeClr val="tx1"/>
                </a:solidFill>
                <a:effectLst/>
                <a:latin typeface="Arial" panose="020B0604020202020204" pitchFamily="34" charset="0"/>
                <a:cs typeface="Arial" panose="020B0604020202020204" pitchFamily="34" charset="0"/>
              </a:rPr>
              <a:t>Natural history museums.</a:t>
            </a:r>
            <a:endParaRPr lang="en-US" b="1" i="0" dirty="0">
              <a:solidFill>
                <a:schemeClr val="tx1"/>
              </a:solidFill>
              <a:effectLst/>
              <a:latin typeface="Arial" panose="020B0604020202020204" pitchFamily="34" charset="0"/>
              <a:cs typeface="Arial" panose="020B0604020202020204" pitchFamily="34" charset="0"/>
            </a:endParaRPr>
          </a:p>
          <a:p>
            <a:r>
              <a:rPr lang="en-GB" b="1" i="0" dirty="0">
                <a:solidFill>
                  <a:schemeClr val="tx1"/>
                </a:solidFill>
                <a:effectLst/>
                <a:latin typeface="Arial" panose="020B0604020202020204" pitchFamily="34" charset="0"/>
                <a:cs typeface="Arial" panose="020B0604020202020204" pitchFamily="34" charset="0"/>
              </a:rPr>
              <a:t>Open-air museums. </a:t>
            </a:r>
            <a:endParaRPr lang="en-US" b="1" dirty="0">
              <a:solidFill>
                <a:schemeClr val="tx1"/>
              </a:solidFill>
              <a:latin typeface="Arial" panose="020B0604020202020204" pitchFamily="34" charset="0"/>
              <a:cs typeface="Arial" panose="020B0604020202020204" pitchFamily="34" charset="0"/>
            </a:endParaRPr>
          </a:p>
          <a:p>
            <a:r>
              <a:rPr lang="en-GB" b="1" i="0" dirty="0">
                <a:solidFill>
                  <a:schemeClr val="tx1"/>
                </a:solidFill>
                <a:effectLst/>
                <a:latin typeface="Arial" panose="020B0604020202020204" pitchFamily="34" charset="0"/>
                <a:cs typeface="Arial" panose="020B0604020202020204" pitchFamily="34" charset="0"/>
              </a:rPr>
              <a:t>Science museums.</a:t>
            </a:r>
            <a:endParaRPr lang="en-US" b="1" dirty="0">
              <a:solidFill>
                <a:schemeClr val="tx1"/>
              </a:solidFill>
              <a:latin typeface="Arial" panose="020B0604020202020204" pitchFamily="34" charset="0"/>
              <a:cs typeface="Arial" panose="020B0604020202020204" pitchFamily="34" charset="0"/>
            </a:endParaRPr>
          </a:p>
          <a:p>
            <a:endParaRPr lang="en-US" dirty="0">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28DDE18-7271-9C4E-94D9-E2ED371DCB6C}"/>
              </a:ext>
            </a:extLst>
          </p:cNvPr>
          <p:cNvSpPr txBox="1"/>
          <p:nvPr/>
        </p:nvSpPr>
        <p:spPr>
          <a:xfrm>
            <a:off x="1715292" y="6398466"/>
            <a:ext cx="8761413"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http://www.historyofmuseums.com/museum-facts/types-of-museum/</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26803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019DF-B127-7B4A-9DBB-16561269A8A8}"/>
              </a:ext>
            </a:extLst>
          </p:cNvPr>
          <p:cNvSpPr>
            <a:spLocks noGrp="1"/>
          </p:cNvSpPr>
          <p:nvPr>
            <p:ph type="title"/>
          </p:nvPr>
        </p:nvSpPr>
        <p:spPr>
          <a:xfrm>
            <a:off x="2231136" y="243723"/>
            <a:ext cx="7729728" cy="1188720"/>
          </a:xfrm>
        </p:spPr>
        <p:txBody>
          <a:bodyPr/>
          <a:lstStyle/>
          <a:p>
            <a:r>
              <a:rPr lang="en-US" dirty="0"/>
              <a:t>encourages A LOVE OF HISTORY</a:t>
            </a:r>
          </a:p>
        </p:txBody>
      </p:sp>
      <p:sp>
        <p:nvSpPr>
          <p:cNvPr id="4" name="Content Placeholder 5">
            <a:extLst>
              <a:ext uri="{FF2B5EF4-FFF2-40B4-BE49-F238E27FC236}">
                <a16:creationId xmlns:a16="http://schemas.microsoft.com/office/drawing/2014/main" id="{CA87B5AD-8926-5542-9A47-6DE51D2F900B}"/>
              </a:ext>
            </a:extLst>
          </p:cNvPr>
          <p:cNvSpPr>
            <a:spLocks noGrp="1"/>
          </p:cNvSpPr>
          <p:nvPr>
            <p:ph idx="1"/>
          </p:nvPr>
        </p:nvSpPr>
        <p:spPr>
          <a:xfrm>
            <a:off x="0" y="1869892"/>
            <a:ext cx="12192000" cy="3982422"/>
          </a:xfrm>
        </p:spPr>
        <p:txBody>
          <a:bodyPr>
            <a:noAutofit/>
          </a:bodyPr>
          <a:lstStyle/>
          <a:p>
            <a:pPr marL="0" indent="0">
              <a:buNone/>
            </a:pPr>
            <a:r>
              <a:rPr lang="en-US" sz="2800" b="1" u="sng" dirty="0">
                <a:solidFill>
                  <a:schemeClr val="tx1"/>
                </a:solidFill>
                <a:latin typeface="Arial" panose="020B0604020202020204" pitchFamily="34" charset="0"/>
                <a:cs typeface="Arial" panose="020B0604020202020204" pitchFamily="34" charset="0"/>
              </a:rPr>
              <a:t>Bruner 3 modes:</a:t>
            </a:r>
          </a:p>
          <a:p>
            <a:endParaRPr lang="en-US" sz="2800" dirty="0">
              <a:solidFill>
                <a:schemeClr val="tx1"/>
              </a:solidFill>
              <a:latin typeface="Arial" panose="020B0604020202020204" pitchFamily="34" charset="0"/>
              <a:cs typeface="Arial" panose="020B0604020202020204" pitchFamily="34" charset="0"/>
            </a:endParaRPr>
          </a:p>
          <a:p>
            <a:r>
              <a:rPr lang="en-US" sz="2800" dirty="0">
                <a:solidFill>
                  <a:schemeClr val="tx1"/>
                </a:solidFill>
                <a:latin typeface="Arial" panose="020B0604020202020204" pitchFamily="34" charset="0"/>
                <a:cs typeface="Arial" panose="020B0604020202020204" pitchFamily="34" charset="0"/>
              </a:rPr>
              <a:t>Enactive: Children learn through action and play</a:t>
            </a:r>
          </a:p>
          <a:p>
            <a:endParaRPr lang="en-US" sz="2800" dirty="0">
              <a:solidFill>
                <a:schemeClr val="tx1"/>
              </a:solidFill>
              <a:latin typeface="Arial" panose="020B0604020202020204" pitchFamily="34" charset="0"/>
              <a:cs typeface="Arial" panose="020B0604020202020204" pitchFamily="34" charset="0"/>
            </a:endParaRPr>
          </a:p>
          <a:p>
            <a:r>
              <a:rPr lang="en-US" sz="2800" dirty="0">
                <a:solidFill>
                  <a:schemeClr val="tx1"/>
                </a:solidFill>
                <a:latin typeface="Arial" panose="020B0604020202020204" pitchFamily="34" charset="0"/>
                <a:cs typeface="Arial" panose="020B0604020202020204" pitchFamily="34" charset="0"/>
              </a:rPr>
              <a:t>Iconic: Children can understand images, and numbers</a:t>
            </a:r>
          </a:p>
          <a:p>
            <a:endParaRPr lang="en-US" sz="2800" dirty="0">
              <a:solidFill>
                <a:schemeClr val="tx1"/>
              </a:solidFill>
              <a:latin typeface="Arial" panose="020B0604020202020204" pitchFamily="34" charset="0"/>
              <a:cs typeface="Arial" panose="020B0604020202020204" pitchFamily="34" charset="0"/>
            </a:endParaRPr>
          </a:p>
          <a:p>
            <a:r>
              <a:rPr lang="en-US" sz="2800" dirty="0">
                <a:solidFill>
                  <a:schemeClr val="tx1"/>
                </a:solidFill>
                <a:latin typeface="Arial" panose="020B0604020202020204" pitchFamily="34" charset="0"/>
                <a:cs typeface="Arial" panose="020B0604020202020204" pitchFamily="34" charset="0"/>
              </a:rPr>
              <a:t>Symbolic: Understand abstraction, language and reason</a:t>
            </a:r>
          </a:p>
        </p:txBody>
      </p:sp>
    </p:spTree>
    <p:extLst>
      <p:ext uri="{BB962C8B-B14F-4D97-AF65-F5344CB8AC3E}">
        <p14:creationId xmlns:p14="http://schemas.microsoft.com/office/powerpoint/2010/main" val="2959248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C29CD-66E0-424C-B09A-84D1CEB883A0}"/>
              </a:ext>
            </a:extLst>
          </p:cNvPr>
          <p:cNvSpPr>
            <a:spLocks noGrp="1"/>
          </p:cNvSpPr>
          <p:nvPr>
            <p:ph type="title"/>
          </p:nvPr>
        </p:nvSpPr>
        <p:spPr>
          <a:xfrm>
            <a:off x="2231136" y="243723"/>
            <a:ext cx="7729728" cy="1188720"/>
          </a:xfrm>
        </p:spPr>
        <p:txBody>
          <a:bodyPr/>
          <a:lstStyle/>
          <a:p>
            <a:r>
              <a:rPr lang="en-US" dirty="0"/>
              <a:t>Provides an effective way of learning</a:t>
            </a:r>
          </a:p>
        </p:txBody>
      </p:sp>
      <p:sp>
        <p:nvSpPr>
          <p:cNvPr id="4" name="Content Placeholder 2">
            <a:extLst>
              <a:ext uri="{FF2B5EF4-FFF2-40B4-BE49-F238E27FC236}">
                <a16:creationId xmlns:a16="http://schemas.microsoft.com/office/drawing/2014/main" id="{66AA5BDD-879A-074D-8495-6D1848519481}"/>
              </a:ext>
            </a:extLst>
          </p:cNvPr>
          <p:cNvSpPr txBox="1">
            <a:spLocks noGrp="1"/>
          </p:cNvSpPr>
          <p:nvPr>
            <p:ph idx="1"/>
          </p:nvPr>
        </p:nvSpPr>
        <p:spPr>
          <a:xfrm>
            <a:off x="0" y="1863790"/>
            <a:ext cx="12192000" cy="3698810"/>
          </a:xfrm>
          <a:prstGeom prst="rect">
            <a:avLst/>
          </a:prstGeom>
        </p:spPr>
        <p:txBody>
          <a:bodyPr vert="horz" lIns="91440" tIns="45720" rIns="91440" bIns="45720" numCol="1"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fontAlgn="base">
              <a:buFont typeface="Wingdings 3" charset="2"/>
              <a:buNone/>
            </a:pPr>
            <a:r>
              <a:rPr lang="en-GB" sz="2000" b="1" u="sng" dirty="0">
                <a:solidFill>
                  <a:schemeClr val="tx1"/>
                </a:solidFill>
                <a:latin typeface="Arial" panose="020B0604020202020204" pitchFamily="34" charset="0"/>
                <a:cs typeface="Arial" panose="020B0604020202020204" pitchFamily="34" charset="0"/>
              </a:rPr>
              <a:t>Jean Piaget (1896-1980)</a:t>
            </a:r>
            <a:r>
              <a:rPr lang="en-US" sz="2000" b="1" u="sng" dirty="0">
                <a:solidFill>
                  <a:schemeClr val="tx1"/>
                </a:solidFill>
                <a:latin typeface="Arial" panose="020B0604020202020204" pitchFamily="34" charset="0"/>
                <a:cs typeface="Arial" panose="020B0604020202020204" pitchFamily="34" charset="0"/>
              </a:rPr>
              <a:t>:</a:t>
            </a:r>
            <a:endParaRPr lang="en-GB" sz="2000" b="1" u="sng" dirty="0">
              <a:solidFill>
                <a:schemeClr val="tx1"/>
              </a:solidFill>
              <a:latin typeface="Arial" panose="020B0604020202020204" pitchFamily="34" charset="0"/>
              <a:cs typeface="Arial" panose="020B0604020202020204" pitchFamily="34" charset="0"/>
            </a:endParaRPr>
          </a:p>
          <a:p>
            <a:pPr marL="0" indent="0" fontAlgn="base">
              <a:buFont typeface="Wingdings 3" charset="2"/>
              <a:buNone/>
            </a:pPr>
            <a:r>
              <a:rPr lang="en-GB" sz="2000" dirty="0">
                <a:solidFill>
                  <a:schemeClr val="tx1"/>
                </a:solidFill>
                <a:latin typeface="Arial" panose="020B0604020202020204" pitchFamily="34" charset="0"/>
                <a:cs typeface="Arial" panose="020B0604020202020204" pitchFamily="34" charset="0"/>
              </a:rPr>
              <a:t>(Birth to 2 years) Intelligence in action. The child interacts with his world by manipulating objects.</a:t>
            </a:r>
            <a:endParaRPr lang="en-US" sz="2000" b="1" dirty="0">
              <a:solidFill>
                <a:schemeClr val="tx1"/>
              </a:solidFill>
              <a:latin typeface="Arial" panose="020B0604020202020204" pitchFamily="34" charset="0"/>
              <a:cs typeface="Arial" panose="020B0604020202020204" pitchFamily="34" charset="0"/>
            </a:endParaRPr>
          </a:p>
          <a:p>
            <a:pPr marL="0" indent="0" fontAlgn="base">
              <a:buFont typeface="Wingdings 3" charset="2"/>
              <a:buNone/>
            </a:pPr>
            <a:endParaRPr lang="en-GB" sz="2000" b="1" u="sng" dirty="0">
              <a:solidFill>
                <a:schemeClr val="tx1"/>
              </a:solidFill>
              <a:latin typeface="Arial" panose="020B0604020202020204" pitchFamily="34" charset="0"/>
              <a:cs typeface="Arial" panose="020B0604020202020204" pitchFamily="34" charset="0"/>
            </a:endParaRPr>
          </a:p>
          <a:p>
            <a:pPr marL="0" indent="0" fontAlgn="base">
              <a:buFont typeface="Wingdings 3" charset="2"/>
              <a:buNone/>
            </a:pPr>
            <a:r>
              <a:rPr lang="en-GB" sz="2000" dirty="0">
                <a:solidFill>
                  <a:schemeClr val="tx1"/>
                </a:solidFill>
                <a:latin typeface="Arial" panose="020B0604020202020204" pitchFamily="34" charset="0"/>
                <a:cs typeface="Arial" panose="020B0604020202020204" pitchFamily="34" charset="0"/>
              </a:rPr>
              <a:t>(2-7 years) Thinking is dominated by perception, but symbolic functioning increases. </a:t>
            </a:r>
            <a:r>
              <a:rPr lang="en-GB" sz="20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Language development</a:t>
            </a:r>
            <a:r>
              <a:rPr lang="en-GB" sz="2000" dirty="0">
                <a:solidFill>
                  <a:schemeClr val="tx1"/>
                </a:solidFill>
                <a:latin typeface="Arial" panose="020B0604020202020204" pitchFamily="34" charset="0"/>
                <a:cs typeface="Arial" panose="020B0604020202020204" pitchFamily="34" charset="0"/>
              </a:rPr>
              <a:t> also occurs, but the child is still strongly influenced by his own view of the world.</a:t>
            </a:r>
          </a:p>
          <a:p>
            <a:pPr marL="0" indent="0" fontAlgn="base">
              <a:buFont typeface="Wingdings 3" charset="2"/>
              <a:buNone/>
            </a:pPr>
            <a:endParaRPr lang="en-GB" sz="2000" b="1" u="sng" dirty="0">
              <a:solidFill>
                <a:schemeClr val="tx1"/>
              </a:solidFill>
              <a:latin typeface="Arial" panose="020B0604020202020204" pitchFamily="34" charset="0"/>
              <a:cs typeface="Arial" panose="020B0604020202020204" pitchFamily="34" charset="0"/>
            </a:endParaRPr>
          </a:p>
          <a:p>
            <a:pPr marL="0" indent="0" fontAlgn="base">
              <a:buFont typeface="Wingdings 3" charset="2"/>
              <a:buNone/>
            </a:pPr>
            <a:r>
              <a:rPr lang="en-GB" sz="2000" dirty="0">
                <a:solidFill>
                  <a:schemeClr val="tx1"/>
                </a:solidFill>
                <a:latin typeface="Arial" panose="020B0604020202020204" pitchFamily="34" charset="0"/>
                <a:cs typeface="Arial" panose="020B0604020202020204" pitchFamily="34" charset="0"/>
              </a:rPr>
              <a:t>(7-11 years) The child can apply logical reasoning, but only to real objects which can be seen.</a:t>
            </a:r>
          </a:p>
          <a:p>
            <a:pPr marL="0" indent="0" fontAlgn="base">
              <a:buFont typeface="Wingdings 3" charset="2"/>
              <a:buNone/>
            </a:pPr>
            <a:endParaRPr lang="en-GB" sz="2000" b="1" u="sng" dirty="0">
              <a:solidFill>
                <a:schemeClr val="tx1"/>
              </a:solidFill>
              <a:latin typeface="Arial" panose="020B0604020202020204" pitchFamily="34" charset="0"/>
              <a:cs typeface="Arial" panose="020B0604020202020204" pitchFamily="34" charset="0"/>
            </a:endParaRPr>
          </a:p>
          <a:p>
            <a:pPr marL="0" indent="0" fontAlgn="base">
              <a:buFont typeface="Wingdings 3" charset="2"/>
              <a:buNone/>
            </a:pPr>
            <a:r>
              <a:rPr lang="en-GB" sz="2000" dirty="0">
                <a:solidFill>
                  <a:schemeClr val="tx1"/>
                </a:solidFill>
                <a:latin typeface="Arial" panose="020B0604020202020204" pitchFamily="34" charset="0"/>
                <a:cs typeface="Arial" panose="020B0604020202020204" pitchFamily="34" charset="0"/>
              </a:rPr>
              <a:t>(11 years and upwards) The individual can think logically about hypothetical events or abstract ideas.</a:t>
            </a:r>
          </a:p>
        </p:txBody>
      </p:sp>
      <p:sp>
        <p:nvSpPr>
          <p:cNvPr id="5" name="TextBox 4">
            <a:extLst>
              <a:ext uri="{FF2B5EF4-FFF2-40B4-BE49-F238E27FC236}">
                <a16:creationId xmlns:a16="http://schemas.microsoft.com/office/drawing/2014/main" id="{DCDFBF9E-7CB7-2A49-BD50-1FC92F8DC061}"/>
              </a:ext>
            </a:extLst>
          </p:cNvPr>
          <p:cNvSpPr txBox="1"/>
          <p:nvPr/>
        </p:nvSpPr>
        <p:spPr>
          <a:xfrm>
            <a:off x="1576484" y="6244945"/>
            <a:ext cx="9039031" cy="369332"/>
          </a:xfrm>
          <a:prstGeom prst="rect">
            <a:avLst/>
          </a:prstGeom>
          <a:noFill/>
        </p:spPr>
        <p:txBody>
          <a:bodyPr wrap="square" rtlCol="0">
            <a:spAutoFit/>
          </a:bodyPr>
          <a:lstStyle/>
          <a:p>
            <a:pPr algn="ctr"/>
            <a:r>
              <a:rPr lang="en-GB">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https://www.firstdiscoverers.co.uk/child-development-theories-jean-piaget/</a:t>
            </a:r>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50987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5F3A9-D8E0-6B43-8247-86201892A1F0}"/>
              </a:ext>
            </a:extLst>
          </p:cNvPr>
          <p:cNvSpPr>
            <a:spLocks noGrp="1"/>
          </p:cNvSpPr>
          <p:nvPr>
            <p:ph type="title"/>
          </p:nvPr>
        </p:nvSpPr>
        <p:spPr>
          <a:xfrm>
            <a:off x="2231136" y="382936"/>
            <a:ext cx="7729728" cy="1188720"/>
          </a:xfrm>
        </p:spPr>
        <p:txBody>
          <a:bodyPr/>
          <a:lstStyle/>
          <a:p>
            <a:r>
              <a:rPr lang="en-US" dirty="0"/>
              <a:t>Compare and contrast</a:t>
            </a:r>
          </a:p>
        </p:txBody>
      </p:sp>
      <p:sp>
        <p:nvSpPr>
          <p:cNvPr id="4" name="Content Placeholder 2">
            <a:extLst>
              <a:ext uri="{FF2B5EF4-FFF2-40B4-BE49-F238E27FC236}">
                <a16:creationId xmlns:a16="http://schemas.microsoft.com/office/drawing/2014/main" id="{1A8DDA8A-D7C1-574A-8950-800205E510DA}"/>
              </a:ext>
            </a:extLst>
          </p:cNvPr>
          <p:cNvSpPr>
            <a:spLocks noGrp="1"/>
          </p:cNvSpPr>
          <p:nvPr>
            <p:ph idx="1"/>
          </p:nvPr>
        </p:nvSpPr>
        <p:spPr>
          <a:xfrm>
            <a:off x="0" y="2071655"/>
            <a:ext cx="12192000" cy="3881276"/>
          </a:xfrm>
        </p:spPr>
        <p:txBody>
          <a:bodyPr>
            <a:noAutofit/>
          </a:bodyPr>
          <a:lstStyle/>
          <a:p>
            <a:pPr marL="0" indent="0">
              <a:buNone/>
            </a:pPr>
            <a:r>
              <a:rPr lang="en-US" sz="2800" b="1" u="sng" dirty="0">
                <a:solidFill>
                  <a:schemeClr val="tx1"/>
                </a:solidFill>
                <a:latin typeface="Arial" panose="020B0604020202020204" pitchFamily="34" charset="0"/>
                <a:cs typeface="Arial" panose="020B0604020202020204" pitchFamily="34" charset="0"/>
              </a:rPr>
              <a:t>Dewey’s model of learning:</a:t>
            </a:r>
          </a:p>
          <a:p>
            <a:pPr marL="0" indent="0">
              <a:buNone/>
            </a:pPr>
            <a:endParaRPr lang="en-US" sz="2800" dirty="0">
              <a:solidFill>
                <a:schemeClr val="tx1"/>
              </a:solidFill>
              <a:latin typeface="Arial" panose="020B0604020202020204" pitchFamily="34" charset="0"/>
              <a:cs typeface="Arial" panose="020B0604020202020204" pitchFamily="34" charset="0"/>
            </a:endParaRPr>
          </a:p>
          <a:p>
            <a:pPr>
              <a:buFont typeface="+mj-lt"/>
              <a:buAutoNum type="arabicPeriod"/>
            </a:pPr>
            <a:r>
              <a:rPr lang="en-US" sz="2800" dirty="0">
                <a:solidFill>
                  <a:schemeClr val="tx1"/>
                </a:solidFill>
                <a:latin typeface="Arial" panose="020B0604020202020204" pitchFamily="34" charset="0"/>
                <a:cs typeface="Arial" panose="020B0604020202020204" pitchFamily="34" charset="0"/>
              </a:rPr>
              <a:t>Awareness of arising issues</a:t>
            </a:r>
          </a:p>
          <a:p>
            <a:pPr>
              <a:buFont typeface="+mj-lt"/>
              <a:buAutoNum type="arabicPeriod"/>
            </a:pPr>
            <a:r>
              <a:rPr lang="en-US" sz="2800" dirty="0">
                <a:solidFill>
                  <a:schemeClr val="tx1"/>
                </a:solidFill>
                <a:latin typeface="Arial" panose="020B0604020202020204" pitchFamily="34" charset="0"/>
                <a:cs typeface="Arial" panose="020B0604020202020204" pitchFamily="34" charset="0"/>
              </a:rPr>
              <a:t>Determine the issues</a:t>
            </a:r>
          </a:p>
          <a:p>
            <a:pPr>
              <a:buFont typeface="+mj-lt"/>
              <a:buAutoNum type="arabicPeriod"/>
            </a:pPr>
            <a:r>
              <a:rPr lang="en-US" sz="2800" dirty="0">
                <a:solidFill>
                  <a:schemeClr val="tx1"/>
                </a:solidFill>
                <a:latin typeface="Arial" panose="020B0604020202020204" pitchFamily="34" charset="0"/>
                <a:cs typeface="Arial" panose="020B0604020202020204" pitchFamily="34" charset="0"/>
              </a:rPr>
              <a:t>Create a conclusion to clarify the issues</a:t>
            </a:r>
          </a:p>
          <a:p>
            <a:pPr>
              <a:buFont typeface="+mj-lt"/>
              <a:buAutoNum type="arabicPeriod"/>
            </a:pPr>
            <a:r>
              <a:rPr lang="en-US" sz="2800" dirty="0">
                <a:solidFill>
                  <a:schemeClr val="tx1"/>
                </a:solidFill>
                <a:latin typeface="Arial" panose="020B0604020202020204" pitchFamily="34" charset="0"/>
                <a:cs typeface="Arial" panose="020B0604020202020204" pitchFamily="34" charset="0"/>
              </a:rPr>
              <a:t>Determine the reaction of the conclusion from their own experience</a:t>
            </a:r>
          </a:p>
          <a:p>
            <a:pPr>
              <a:buFont typeface="+mj-lt"/>
              <a:buAutoNum type="arabicPeriod"/>
            </a:pPr>
            <a:r>
              <a:rPr lang="en-US" sz="2800" dirty="0">
                <a:solidFill>
                  <a:schemeClr val="tx1"/>
                </a:solidFill>
                <a:latin typeface="Arial" panose="020B0604020202020204" pitchFamily="34" charset="0"/>
                <a:cs typeface="Arial" panose="020B0604020202020204" pitchFamily="34" charset="0"/>
              </a:rPr>
              <a:t>Approve the best result</a:t>
            </a:r>
          </a:p>
        </p:txBody>
      </p:sp>
    </p:spTree>
    <p:extLst>
      <p:ext uri="{BB962C8B-B14F-4D97-AF65-F5344CB8AC3E}">
        <p14:creationId xmlns:p14="http://schemas.microsoft.com/office/powerpoint/2010/main" val="33536793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C0F19-BB60-E74D-8E7A-9BEFEA8994F7}"/>
              </a:ext>
            </a:extLst>
          </p:cNvPr>
          <p:cNvSpPr>
            <a:spLocks noGrp="1"/>
          </p:cNvSpPr>
          <p:nvPr>
            <p:ph type="title"/>
          </p:nvPr>
        </p:nvSpPr>
        <p:spPr>
          <a:xfrm>
            <a:off x="2231136" y="523613"/>
            <a:ext cx="7729728" cy="1188720"/>
          </a:xfrm>
        </p:spPr>
        <p:txBody>
          <a:bodyPr/>
          <a:lstStyle/>
          <a:p>
            <a:r>
              <a:rPr lang="en-US" dirty="0"/>
              <a:t>Encourages questions</a:t>
            </a:r>
          </a:p>
        </p:txBody>
      </p:sp>
      <p:sp>
        <p:nvSpPr>
          <p:cNvPr id="4" name="Content Placeholder 2">
            <a:extLst>
              <a:ext uri="{FF2B5EF4-FFF2-40B4-BE49-F238E27FC236}">
                <a16:creationId xmlns:a16="http://schemas.microsoft.com/office/drawing/2014/main" id="{5151499E-116C-834C-AB78-37EF67FADDE3}"/>
              </a:ext>
            </a:extLst>
          </p:cNvPr>
          <p:cNvSpPr>
            <a:spLocks noGrp="1"/>
          </p:cNvSpPr>
          <p:nvPr>
            <p:ph idx="1"/>
          </p:nvPr>
        </p:nvSpPr>
        <p:spPr>
          <a:xfrm>
            <a:off x="0" y="2068345"/>
            <a:ext cx="12192000" cy="3582178"/>
          </a:xfrm>
        </p:spPr>
        <p:txBody>
          <a:bodyPr>
            <a:normAutofit/>
          </a:bodyPr>
          <a:lstStyle/>
          <a:p>
            <a:pPr marL="0" indent="0" algn="ctr">
              <a:buNone/>
            </a:pPr>
            <a:r>
              <a:rPr lang="en-US" sz="2000" dirty="0">
                <a:solidFill>
                  <a:schemeClr val="tx1"/>
                </a:solidFill>
                <a:latin typeface="Arial" panose="020B0604020202020204" pitchFamily="34" charset="0"/>
                <a:cs typeface="Arial" panose="020B0604020202020204" pitchFamily="34" charset="0"/>
              </a:rPr>
              <a:t>‘Talent is not something to be found in the few; it is to be nurtured in the many’</a:t>
            </a:r>
          </a:p>
          <a:p>
            <a:pPr marL="0" indent="0">
              <a:buNone/>
            </a:pPr>
            <a:endParaRPr lang="en-US" sz="2000" dirty="0">
              <a:solidFill>
                <a:schemeClr val="tx1"/>
              </a:solidFill>
              <a:latin typeface="Arial" panose="020B0604020202020204" pitchFamily="34" charset="0"/>
              <a:cs typeface="Arial" panose="020B0604020202020204" pitchFamily="34" charset="0"/>
            </a:endParaRPr>
          </a:p>
          <a:p>
            <a:pPr marL="0" indent="0">
              <a:buNone/>
            </a:pPr>
            <a:endParaRPr lang="en-US" sz="2000" dirty="0">
              <a:solidFill>
                <a:schemeClr val="tx1"/>
              </a:solidFill>
              <a:latin typeface="Arial" panose="020B0604020202020204" pitchFamily="34" charset="0"/>
              <a:cs typeface="Arial" panose="020B0604020202020204" pitchFamily="34" charset="0"/>
            </a:endParaRPr>
          </a:p>
          <a:p>
            <a:pPr marL="0" indent="0">
              <a:buNone/>
            </a:pPr>
            <a:endParaRPr lang="en-US" sz="2000" dirty="0">
              <a:solidFill>
                <a:schemeClr val="tx1"/>
              </a:solidFill>
              <a:latin typeface="Arial" panose="020B0604020202020204" pitchFamily="34" charset="0"/>
              <a:cs typeface="Arial" panose="020B0604020202020204" pitchFamily="34" charset="0"/>
            </a:endParaRPr>
          </a:p>
        </p:txBody>
      </p:sp>
      <p:pic>
        <p:nvPicPr>
          <p:cNvPr id="5" name="Picture 3">
            <a:extLst>
              <a:ext uri="{FF2B5EF4-FFF2-40B4-BE49-F238E27FC236}">
                <a16:creationId xmlns:a16="http://schemas.microsoft.com/office/drawing/2014/main" id="{267507FF-84BC-2F46-A7C0-131D4B48E1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00375" y="2520385"/>
            <a:ext cx="6191250" cy="3486150"/>
          </a:xfrm>
          <a:prstGeom prst="rect">
            <a:avLst/>
          </a:prstGeom>
        </p:spPr>
      </p:pic>
      <p:sp>
        <p:nvSpPr>
          <p:cNvPr id="6" name="TextBox 5">
            <a:extLst>
              <a:ext uri="{FF2B5EF4-FFF2-40B4-BE49-F238E27FC236}">
                <a16:creationId xmlns:a16="http://schemas.microsoft.com/office/drawing/2014/main" id="{0E961F45-07F3-B34B-B7B6-C34E1F910097}"/>
              </a:ext>
            </a:extLst>
          </p:cNvPr>
          <p:cNvSpPr txBox="1"/>
          <p:nvPr/>
        </p:nvSpPr>
        <p:spPr>
          <a:xfrm>
            <a:off x="1" y="6334387"/>
            <a:ext cx="12191999"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https://cft.vanderbilt.edu/guides-sub-pages/blooms-taxonomy/</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5384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1C654-6248-CB49-832E-AC91DFF29A42}"/>
              </a:ext>
            </a:extLst>
          </p:cNvPr>
          <p:cNvSpPr>
            <a:spLocks noGrp="1"/>
          </p:cNvSpPr>
          <p:nvPr>
            <p:ph type="title"/>
          </p:nvPr>
        </p:nvSpPr>
        <p:spPr>
          <a:xfrm>
            <a:off x="2231136" y="384400"/>
            <a:ext cx="7729728" cy="1188720"/>
          </a:xfrm>
        </p:spPr>
        <p:txBody>
          <a:bodyPr/>
          <a:lstStyle/>
          <a:p>
            <a:r>
              <a:rPr lang="en-US" dirty="0"/>
              <a:t>Museums inspire</a:t>
            </a:r>
          </a:p>
        </p:txBody>
      </p:sp>
      <p:sp>
        <p:nvSpPr>
          <p:cNvPr id="4" name="Content Placeholder 2">
            <a:extLst>
              <a:ext uri="{FF2B5EF4-FFF2-40B4-BE49-F238E27FC236}">
                <a16:creationId xmlns:a16="http://schemas.microsoft.com/office/drawing/2014/main" id="{A8C15068-10ED-5B42-9517-1598C13071FC}"/>
              </a:ext>
            </a:extLst>
          </p:cNvPr>
          <p:cNvSpPr>
            <a:spLocks noGrp="1"/>
          </p:cNvSpPr>
          <p:nvPr>
            <p:ph idx="1"/>
          </p:nvPr>
        </p:nvSpPr>
        <p:spPr>
          <a:xfrm>
            <a:off x="0" y="1893035"/>
            <a:ext cx="12192000" cy="3815443"/>
          </a:xfrm>
        </p:spPr>
        <p:txBody>
          <a:bodyPr numCol="2">
            <a:noAutofit/>
          </a:bodyPr>
          <a:lstStyle/>
          <a:p>
            <a:pPr marL="0" indent="0">
              <a:buNone/>
            </a:pPr>
            <a:r>
              <a:rPr lang="en-GB" sz="2000" b="1" u="sng" dirty="0">
                <a:solidFill>
                  <a:schemeClr val="tx1"/>
                </a:solidFill>
                <a:latin typeface="Arial" panose="020B0604020202020204" pitchFamily="34" charset="0"/>
                <a:cs typeface="Arial" panose="020B0604020202020204" pitchFamily="34" charset="0"/>
              </a:rPr>
              <a:t>Tina Bruce- the Twelve Features of Play</a:t>
            </a:r>
            <a:r>
              <a:rPr lang="en-US" sz="2000" b="1" u="sng" dirty="0">
                <a:solidFill>
                  <a:schemeClr val="tx1"/>
                </a:solidFill>
                <a:latin typeface="Arial" panose="020B0604020202020204" pitchFamily="34" charset="0"/>
                <a:cs typeface="Arial" panose="020B0604020202020204" pitchFamily="34" charset="0"/>
              </a:rPr>
              <a:t>:</a:t>
            </a:r>
            <a:r>
              <a:rPr lang="en-GB" sz="2000" b="1" u="sng" dirty="0">
                <a:solidFill>
                  <a:schemeClr val="tx1"/>
                </a:solidFill>
                <a:latin typeface="Arial" panose="020B0604020202020204" pitchFamily="34" charset="0"/>
                <a:cs typeface="Arial" panose="020B0604020202020204" pitchFamily="34" charset="0"/>
              </a:rPr>
              <a:t> </a:t>
            </a:r>
            <a:endParaRPr lang="en-US" sz="2000" b="1" u="sng" dirty="0">
              <a:solidFill>
                <a:schemeClr val="tx1"/>
              </a:solidFill>
              <a:latin typeface="Arial" panose="020B0604020202020204" pitchFamily="34" charset="0"/>
              <a:cs typeface="Arial" panose="020B0604020202020204" pitchFamily="34" charset="0"/>
            </a:endParaRPr>
          </a:p>
          <a:p>
            <a:pPr>
              <a:buAutoNum type="arabicPeriod"/>
            </a:pPr>
            <a:r>
              <a:rPr lang="en-US" sz="2000" dirty="0">
                <a:solidFill>
                  <a:schemeClr val="tx1"/>
                </a:solidFill>
                <a:latin typeface="Arial" panose="020B0604020202020204" pitchFamily="34" charset="0"/>
                <a:cs typeface="Arial" panose="020B0604020202020204" pitchFamily="34" charset="0"/>
              </a:rPr>
              <a:t>F</a:t>
            </a:r>
            <a:r>
              <a:rPr lang="en-GB" sz="2000" dirty="0" err="1">
                <a:solidFill>
                  <a:schemeClr val="tx1"/>
                </a:solidFill>
                <a:latin typeface="Arial" panose="020B0604020202020204" pitchFamily="34" charset="0"/>
                <a:cs typeface="Arial" panose="020B0604020202020204" pitchFamily="34" charset="0"/>
              </a:rPr>
              <a:t>irst</a:t>
            </a:r>
            <a:r>
              <a:rPr lang="en-GB" sz="2000" dirty="0">
                <a:solidFill>
                  <a:schemeClr val="tx1"/>
                </a:solidFill>
                <a:latin typeface="Arial" panose="020B0604020202020204" pitchFamily="34" charset="0"/>
                <a:cs typeface="Arial" panose="020B0604020202020204" pitchFamily="34" charset="0"/>
              </a:rPr>
              <a:t> hand experiences</a:t>
            </a:r>
            <a:endParaRPr lang="en-US" sz="2000" dirty="0">
              <a:solidFill>
                <a:schemeClr val="tx1"/>
              </a:solidFill>
              <a:latin typeface="Arial" panose="020B0604020202020204" pitchFamily="34" charset="0"/>
              <a:cs typeface="Arial" panose="020B0604020202020204" pitchFamily="34" charset="0"/>
            </a:endParaRPr>
          </a:p>
          <a:p>
            <a:pPr>
              <a:buAutoNum type="arabicPeriod"/>
            </a:pPr>
            <a:r>
              <a:rPr lang="en-US" sz="2000" dirty="0">
                <a:solidFill>
                  <a:schemeClr val="tx1"/>
                </a:solidFill>
                <a:latin typeface="Arial" panose="020B0604020202020204" pitchFamily="34" charset="0"/>
                <a:cs typeface="Arial" panose="020B0604020202020204" pitchFamily="34" charset="0"/>
              </a:rPr>
              <a:t>M</a:t>
            </a:r>
            <a:r>
              <a:rPr lang="en-GB" sz="2000" dirty="0" err="1">
                <a:solidFill>
                  <a:schemeClr val="tx1"/>
                </a:solidFill>
                <a:latin typeface="Arial" panose="020B0604020202020204" pitchFamily="34" charset="0"/>
                <a:cs typeface="Arial" panose="020B0604020202020204" pitchFamily="34" charset="0"/>
              </a:rPr>
              <a:t>ake</a:t>
            </a:r>
            <a:r>
              <a:rPr lang="en-GB" sz="2000" dirty="0">
                <a:solidFill>
                  <a:schemeClr val="tx1"/>
                </a:solidFill>
                <a:latin typeface="Arial" panose="020B0604020202020204" pitchFamily="34" charset="0"/>
                <a:cs typeface="Arial" panose="020B0604020202020204" pitchFamily="34" charset="0"/>
              </a:rPr>
              <a:t> up rules as they play</a:t>
            </a:r>
            <a:endParaRPr lang="en-US" sz="2000" dirty="0">
              <a:solidFill>
                <a:schemeClr val="tx1"/>
              </a:solidFill>
              <a:latin typeface="Arial" panose="020B0604020202020204" pitchFamily="34" charset="0"/>
              <a:cs typeface="Arial" panose="020B0604020202020204" pitchFamily="34" charset="0"/>
            </a:endParaRPr>
          </a:p>
          <a:p>
            <a:pPr>
              <a:buAutoNum type="arabicPeriod"/>
            </a:pPr>
            <a:r>
              <a:rPr lang="en-US" sz="2000" dirty="0">
                <a:solidFill>
                  <a:schemeClr val="tx1"/>
                </a:solidFill>
                <a:latin typeface="Arial" panose="020B0604020202020204" pitchFamily="34" charset="0"/>
                <a:cs typeface="Arial" panose="020B0604020202020204" pitchFamily="34" charset="0"/>
              </a:rPr>
              <a:t>P</a:t>
            </a:r>
            <a:r>
              <a:rPr lang="en-GB" sz="2000" dirty="0">
                <a:solidFill>
                  <a:schemeClr val="tx1"/>
                </a:solidFill>
                <a:latin typeface="Arial" panose="020B0604020202020204" pitchFamily="34" charset="0"/>
                <a:cs typeface="Arial" panose="020B0604020202020204" pitchFamily="34" charset="0"/>
              </a:rPr>
              <a:t>lay, making and adapting play props. </a:t>
            </a:r>
            <a:endParaRPr lang="en-US" sz="2000" dirty="0">
              <a:solidFill>
                <a:schemeClr val="tx1"/>
              </a:solidFill>
              <a:latin typeface="Arial" panose="020B0604020202020204" pitchFamily="34" charset="0"/>
              <a:cs typeface="Arial" panose="020B0604020202020204" pitchFamily="34" charset="0"/>
            </a:endParaRPr>
          </a:p>
          <a:p>
            <a:pPr>
              <a:buAutoNum type="arabicPeriod"/>
            </a:pPr>
            <a:r>
              <a:rPr lang="en-US" sz="2000" dirty="0">
                <a:solidFill>
                  <a:schemeClr val="tx1"/>
                </a:solidFill>
                <a:latin typeface="Arial" panose="020B0604020202020204" pitchFamily="34" charset="0"/>
                <a:cs typeface="Arial" panose="020B0604020202020204" pitchFamily="34" charset="0"/>
              </a:rPr>
              <a:t>C</a:t>
            </a:r>
            <a:r>
              <a:rPr lang="en-GB" sz="2000" dirty="0" err="1">
                <a:solidFill>
                  <a:schemeClr val="tx1"/>
                </a:solidFill>
                <a:latin typeface="Arial" panose="020B0604020202020204" pitchFamily="34" charset="0"/>
                <a:cs typeface="Arial" panose="020B0604020202020204" pitchFamily="34" charset="0"/>
              </a:rPr>
              <a:t>hoose</a:t>
            </a:r>
            <a:r>
              <a:rPr lang="en-GB" sz="2000" dirty="0">
                <a:solidFill>
                  <a:schemeClr val="tx1"/>
                </a:solidFill>
                <a:latin typeface="Arial" panose="020B0604020202020204" pitchFamily="34" charset="0"/>
                <a:cs typeface="Arial" panose="020B0604020202020204" pitchFamily="34" charset="0"/>
              </a:rPr>
              <a:t> to play</a:t>
            </a:r>
            <a:endParaRPr lang="en-US" sz="2000" dirty="0">
              <a:solidFill>
                <a:schemeClr val="tx1"/>
              </a:solidFill>
              <a:latin typeface="Arial" panose="020B0604020202020204" pitchFamily="34" charset="0"/>
              <a:cs typeface="Arial" panose="020B0604020202020204" pitchFamily="34" charset="0"/>
            </a:endParaRPr>
          </a:p>
          <a:p>
            <a:pPr>
              <a:buAutoNum type="arabicPeriod"/>
            </a:pPr>
            <a:r>
              <a:rPr lang="en-US" sz="2000" dirty="0">
                <a:solidFill>
                  <a:schemeClr val="tx1"/>
                </a:solidFill>
                <a:latin typeface="Arial" panose="020B0604020202020204" pitchFamily="34" charset="0"/>
                <a:cs typeface="Arial" panose="020B0604020202020204" pitchFamily="34" charset="0"/>
              </a:rPr>
              <a:t>R</a:t>
            </a:r>
            <a:r>
              <a:rPr lang="en-GB" sz="2000" dirty="0" err="1">
                <a:solidFill>
                  <a:schemeClr val="tx1"/>
                </a:solidFill>
                <a:latin typeface="Arial" panose="020B0604020202020204" pitchFamily="34" charset="0"/>
                <a:cs typeface="Arial" panose="020B0604020202020204" pitchFamily="34" charset="0"/>
              </a:rPr>
              <a:t>ehearse</a:t>
            </a:r>
            <a:r>
              <a:rPr lang="en-GB" sz="2000" dirty="0">
                <a:solidFill>
                  <a:schemeClr val="tx1"/>
                </a:solidFill>
                <a:latin typeface="Arial" panose="020B0604020202020204" pitchFamily="34" charset="0"/>
                <a:cs typeface="Arial" panose="020B0604020202020204" pitchFamily="34" charset="0"/>
              </a:rPr>
              <a:t> their future</a:t>
            </a:r>
            <a:endParaRPr lang="en-US" sz="2000" dirty="0">
              <a:solidFill>
                <a:schemeClr val="tx1"/>
              </a:solidFill>
              <a:latin typeface="Arial" panose="020B0604020202020204" pitchFamily="34" charset="0"/>
              <a:cs typeface="Arial" panose="020B0604020202020204" pitchFamily="34" charset="0"/>
            </a:endParaRPr>
          </a:p>
          <a:p>
            <a:pPr>
              <a:buAutoNum type="arabicPeriod"/>
            </a:pPr>
            <a:r>
              <a:rPr lang="en-US" sz="2000" dirty="0">
                <a:solidFill>
                  <a:schemeClr val="tx1"/>
                </a:solidFill>
                <a:latin typeface="Arial" panose="020B0604020202020204" pitchFamily="34" charset="0"/>
                <a:cs typeface="Arial" panose="020B0604020202020204" pitchFamily="34" charset="0"/>
              </a:rPr>
              <a:t>P</a:t>
            </a:r>
            <a:r>
              <a:rPr lang="en-GB" sz="2000" dirty="0">
                <a:solidFill>
                  <a:schemeClr val="tx1"/>
                </a:solidFill>
                <a:latin typeface="Arial" panose="020B0604020202020204" pitchFamily="34" charset="0"/>
                <a:cs typeface="Arial" panose="020B0604020202020204" pitchFamily="34" charset="0"/>
              </a:rPr>
              <a:t>lay alone</a:t>
            </a:r>
            <a:endParaRPr lang="en-US" sz="2000" dirty="0">
              <a:solidFill>
                <a:schemeClr val="tx1"/>
              </a:solidFill>
              <a:latin typeface="Arial" panose="020B0604020202020204" pitchFamily="34" charset="0"/>
              <a:cs typeface="Arial" panose="020B0604020202020204" pitchFamily="34" charset="0"/>
            </a:endParaRPr>
          </a:p>
          <a:p>
            <a:pPr>
              <a:buAutoNum type="arabicPeriod"/>
            </a:pPr>
            <a:r>
              <a:rPr lang="en-US" sz="2000" dirty="0">
                <a:solidFill>
                  <a:schemeClr val="tx1"/>
                </a:solidFill>
                <a:latin typeface="Arial" panose="020B0604020202020204" pitchFamily="34" charset="0"/>
                <a:cs typeface="Arial" panose="020B0604020202020204" pitchFamily="34" charset="0"/>
              </a:rPr>
              <a:t>P</a:t>
            </a:r>
            <a:r>
              <a:rPr lang="en-GB" sz="2000" dirty="0" err="1">
                <a:solidFill>
                  <a:schemeClr val="tx1"/>
                </a:solidFill>
                <a:latin typeface="Arial" panose="020B0604020202020204" pitchFamily="34" charset="0"/>
                <a:cs typeface="Arial" panose="020B0604020202020204" pitchFamily="34" charset="0"/>
              </a:rPr>
              <a:t>retend</a:t>
            </a:r>
            <a:r>
              <a:rPr lang="en-GB" sz="2000" dirty="0">
                <a:solidFill>
                  <a:schemeClr val="tx1"/>
                </a:solidFill>
                <a:latin typeface="Arial" panose="020B0604020202020204" pitchFamily="34" charset="0"/>
                <a:cs typeface="Arial" panose="020B0604020202020204" pitchFamily="34" charset="0"/>
              </a:rPr>
              <a:t> play</a:t>
            </a:r>
            <a:endParaRPr lang="en-US" sz="2000" dirty="0">
              <a:solidFill>
                <a:schemeClr val="tx1"/>
              </a:solidFill>
              <a:latin typeface="Arial" panose="020B0604020202020204" pitchFamily="34" charset="0"/>
              <a:cs typeface="Arial" panose="020B0604020202020204" pitchFamily="34" charset="0"/>
            </a:endParaRPr>
          </a:p>
          <a:p>
            <a:pPr>
              <a:buAutoNum type="arabicPeriod"/>
            </a:pPr>
            <a:r>
              <a:rPr lang="en-US" sz="2000" dirty="0">
                <a:solidFill>
                  <a:schemeClr val="tx1"/>
                </a:solidFill>
                <a:latin typeface="Arial" panose="020B0604020202020204" pitchFamily="34" charset="0"/>
                <a:cs typeface="Arial" panose="020B0604020202020204" pitchFamily="34" charset="0"/>
              </a:rPr>
              <a:t>P</a:t>
            </a:r>
            <a:r>
              <a:rPr lang="en-GB" sz="2000" dirty="0">
                <a:solidFill>
                  <a:schemeClr val="tx1"/>
                </a:solidFill>
                <a:latin typeface="Arial" panose="020B0604020202020204" pitchFamily="34" charset="0"/>
                <a:cs typeface="Arial" panose="020B0604020202020204" pitchFamily="34" charset="0"/>
              </a:rPr>
              <a:t>lay with </a:t>
            </a:r>
            <a:r>
              <a:rPr lang="en-US" sz="2000" dirty="0">
                <a:solidFill>
                  <a:schemeClr val="tx1"/>
                </a:solidFill>
                <a:latin typeface="Arial" panose="020B0604020202020204" pitchFamily="34" charset="0"/>
                <a:cs typeface="Arial" panose="020B0604020202020204" pitchFamily="34" charset="0"/>
              </a:rPr>
              <a:t>anyone</a:t>
            </a:r>
          </a:p>
          <a:p>
            <a:pPr>
              <a:buAutoNum type="arabicPeriod"/>
            </a:pPr>
            <a:r>
              <a:rPr lang="en-US" sz="2000" dirty="0">
                <a:solidFill>
                  <a:schemeClr val="tx1"/>
                </a:solidFill>
                <a:latin typeface="Arial" panose="020B0604020202020204" pitchFamily="34" charset="0"/>
                <a:cs typeface="Arial" panose="020B0604020202020204" pitchFamily="34" charset="0"/>
              </a:rPr>
              <a:t>P</a:t>
            </a:r>
            <a:r>
              <a:rPr lang="en-GB" sz="2000" dirty="0" err="1">
                <a:solidFill>
                  <a:schemeClr val="tx1"/>
                </a:solidFill>
                <a:latin typeface="Arial" panose="020B0604020202020204" pitchFamily="34" charset="0"/>
                <a:cs typeface="Arial" panose="020B0604020202020204" pitchFamily="34" charset="0"/>
              </a:rPr>
              <a:t>ersonal</a:t>
            </a:r>
            <a:r>
              <a:rPr lang="en-GB" sz="2000" dirty="0">
                <a:solidFill>
                  <a:schemeClr val="tx1"/>
                </a:solidFill>
                <a:latin typeface="Arial" panose="020B0604020202020204" pitchFamily="34" charset="0"/>
                <a:cs typeface="Arial" panose="020B0604020202020204" pitchFamily="34" charset="0"/>
              </a:rPr>
              <a:t> play agenda, which </a:t>
            </a:r>
            <a:r>
              <a:rPr lang="en-US" sz="2000" dirty="0">
                <a:solidFill>
                  <a:schemeClr val="tx1"/>
                </a:solidFill>
                <a:latin typeface="Arial" panose="020B0604020202020204" pitchFamily="34" charset="0"/>
                <a:cs typeface="Arial" panose="020B0604020202020204" pitchFamily="34" charset="0"/>
              </a:rPr>
              <a:t>can</a:t>
            </a:r>
            <a:r>
              <a:rPr lang="en-GB" sz="2000" dirty="0">
                <a:solidFill>
                  <a:schemeClr val="tx1"/>
                </a:solidFill>
                <a:latin typeface="Arial" panose="020B0604020202020204" pitchFamily="34" charset="0"/>
                <a:cs typeface="Arial" panose="020B0604020202020204" pitchFamily="34" charset="0"/>
              </a:rPr>
              <a:t> or </a:t>
            </a:r>
            <a:r>
              <a:rPr lang="en-US" sz="2000" dirty="0">
                <a:solidFill>
                  <a:schemeClr val="tx1"/>
                </a:solidFill>
                <a:latin typeface="Arial" panose="020B0604020202020204" pitchFamily="34" charset="0"/>
                <a:cs typeface="Arial" panose="020B0604020202020204" pitchFamily="34" charset="0"/>
              </a:rPr>
              <a:t>can</a:t>
            </a:r>
            <a:r>
              <a:rPr lang="en-GB" sz="2000" dirty="0">
                <a:solidFill>
                  <a:schemeClr val="tx1"/>
                </a:solidFill>
                <a:latin typeface="Arial" panose="020B0604020202020204" pitchFamily="34" charset="0"/>
                <a:cs typeface="Arial" panose="020B0604020202020204" pitchFamily="34" charset="0"/>
              </a:rPr>
              <a:t> not be shared. </a:t>
            </a:r>
            <a:endParaRPr lang="en-US" sz="2000" dirty="0">
              <a:solidFill>
                <a:schemeClr val="tx1"/>
              </a:solidFill>
              <a:latin typeface="Arial" panose="020B0604020202020204" pitchFamily="34" charset="0"/>
              <a:cs typeface="Arial" panose="020B0604020202020204" pitchFamily="34" charset="0"/>
            </a:endParaRPr>
          </a:p>
          <a:p>
            <a:pPr>
              <a:buAutoNum type="arabicPeriod"/>
            </a:pPr>
            <a:r>
              <a:rPr lang="en-US" sz="2000" dirty="0">
                <a:solidFill>
                  <a:schemeClr val="tx1"/>
                </a:solidFill>
                <a:latin typeface="Arial" panose="020B0604020202020204" pitchFamily="34" charset="0"/>
                <a:cs typeface="Arial" panose="020B0604020202020204" pitchFamily="34" charset="0"/>
              </a:rPr>
              <a:t>D</a:t>
            </a:r>
            <a:r>
              <a:rPr lang="en-GB" sz="2000" dirty="0" err="1">
                <a:solidFill>
                  <a:schemeClr val="tx1"/>
                </a:solidFill>
                <a:latin typeface="Arial" panose="020B0604020202020204" pitchFamily="34" charset="0"/>
                <a:cs typeface="Arial" panose="020B0604020202020204" pitchFamily="34" charset="0"/>
              </a:rPr>
              <a:t>ifficult</a:t>
            </a:r>
            <a:r>
              <a:rPr lang="en-GB" sz="2000" dirty="0">
                <a:solidFill>
                  <a:schemeClr val="tx1"/>
                </a:solidFill>
                <a:latin typeface="Arial" panose="020B0604020202020204" pitchFamily="34" charset="0"/>
                <a:cs typeface="Arial" panose="020B0604020202020204" pitchFamily="34" charset="0"/>
              </a:rPr>
              <a:t> to distract from their deep learning as they wallow in their play and learning. </a:t>
            </a:r>
            <a:endParaRPr lang="en-US" sz="2000" dirty="0">
              <a:solidFill>
                <a:schemeClr val="tx1"/>
              </a:solidFill>
              <a:latin typeface="Arial" panose="020B0604020202020204" pitchFamily="34" charset="0"/>
              <a:cs typeface="Arial" panose="020B0604020202020204" pitchFamily="34" charset="0"/>
            </a:endParaRPr>
          </a:p>
          <a:p>
            <a:pPr>
              <a:buAutoNum type="arabicPeriod"/>
            </a:pPr>
            <a:r>
              <a:rPr lang="en-US" sz="2000" dirty="0">
                <a:solidFill>
                  <a:schemeClr val="tx1"/>
                </a:solidFill>
                <a:latin typeface="Arial" panose="020B0604020202020204" pitchFamily="34" charset="0"/>
                <a:cs typeface="Arial" panose="020B0604020202020204" pitchFamily="34" charset="0"/>
              </a:rPr>
              <a:t>T</a:t>
            </a:r>
            <a:r>
              <a:rPr lang="en-GB" sz="2000" dirty="0" err="1">
                <a:solidFill>
                  <a:schemeClr val="tx1"/>
                </a:solidFill>
                <a:latin typeface="Arial" panose="020B0604020202020204" pitchFamily="34" charset="0"/>
                <a:cs typeface="Arial" panose="020B0604020202020204" pitchFamily="34" charset="0"/>
              </a:rPr>
              <a:t>ry</a:t>
            </a:r>
            <a:r>
              <a:rPr lang="en-GB" sz="2000" dirty="0">
                <a:solidFill>
                  <a:schemeClr val="tx1"/>
                </a:solidFill>
                <a:latin typeface="Arial" panose="020B0604020202020204" pitchFamily="34" charset="0"/>
                <a:cs typeface="Arial" panose="020B0604020202020204" pitchFamily="34" charset="0"/>
              </a:rPr>
              <a:t> out their most recently acquired skills</a:t>
            </a:r>
            <a:endParaRPr lang="en-US" sz="2000" dirty="0">
              <a:solidFill>
                <a:schemeClr val="tx1"/>
              </a:solidFill>
              <a:latin typeface="Arial" panose="020B0604020202020204" pitchFamily="34" charset="0"/>
              <a:cs typeface="Arial" panose="020B0604020202020204" pitchFamily="34" charset="0"/>
            </a:endParaRPr>
          </a:p>
          <a:p>
            <a:pPr>
              <a:buAutoNum type="arabicPeriod"/>
            </a:pPr>
            <a:r>
              <a:rPr lang="en-US" sz="2000" dirty="0">
                <a:solidFill>
                  <a:schemeClr val="tx1"/>
                </a:solidFill>
                <a:latin typeface="Arial" panose="020B0604020202020204" pitchFamily="34" charset="0"/>
                <a:cs typeface="Arial" panose="020B0604020202020204" pitchFamily="34" charset="0"/>
              </a:rPr>
              <a:t>Harmonize </a:t>
            </a:r>
            <a:r>
              <a:rPr lang="en-GB" sz="2000" dirty="0">
                <a:solidFill>
                  <a:schemeClr val="tx1"/>
                </a:solidFill>
                <a:latin typeface="Arial" panose="020B0604020202020204" pitchFamily="34" charset="0"/>
                <a:cs typeface="Arial" panose="020B0604020202020204" pitchFamily="34" charset="0"/>
              </a:rPr>
              <a:t>ideas and feelings and make sense of relationship</a:t>
            </a:r>
            <a:endParaRPr lang="en-US" sz="2000" dirty="0">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D2F141F-F170-C945-B115-02B3FDDCE137}"/>
              </a:ext>
            </a:extLst>
          </p:cNvPr>
          <p:cNvSpPr txBox="1"/>
          <p:nvPr/>
        </p:nvSpPr>
        <p:spPr>
          <a:xfrm>
            <a:off x="0" y="6104268"/>
            <a:ext cx="12192000" cy="369332"/>
          </a:xfrm>
          <a:prstGeom prst="rect">
            <a:avLst/>
          </a:prstGeom>
          <a:noFill/>
        </p:spPr>
        <p:txBody>
          <a:bodyPr wrap="square" rtlCol="0">
            <a:spAutoFit/>
          </a:bodyPr>
          <a:lstStyle/>
          <a:p>
            <a:pPr algn="ctr"/>
            <a:r>
              <a:rPr lang="en-GB">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https://www.audenplace.co.uk/wp-content/uploads/2015/02/TinaBruce-12featuresofplay.pdf</a:t>
            </a:r>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71515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4A1FB-D52B-B74C-BE13-31C36D4797F7}"/>
              </a:ext>
            </a:extLst>
          </p:cNvPr>
          <p:cNvSpPr>
            <a:spLocks noGrp="1"/>
          </p:cNvSpPr>
          <p:nvPr>
            <p:ph type="title"/>
          </p:nvPr>
        </p:nvSpPr>
        <p:spPr>
          <a:xfrm>
            <a:off x="2231136" y="523613"/>
            <a:ext cx="7729728" cy="1188720"/>
          </a:xfrm>
        </p:spPr>
        <p:txBody>
          <a:bodyPr/>
          <a:lstStyle/>
          <a:p>
            <a:r>
              <a:rPr lang="en-US" dirty="0"/>
              <a:t>Conclusion</a:t>
            </a:r>
          </a:p>
        </p:txBody>
      </p:sp>
      <p:pic>
        <p:nvPicPr>
          <p:cNvPr id="4" name="Picture 3">
            <a:extLst>
              <a:ext uri="{FF2B5EF4-FFF2-40B4-BE49-F238E27FC236}">
                <a16:creationId xmlns:a16="http://schemas.microsoft.com/office/drawing/2014/main" id="{123BCFBE-3EC1-0745-9E88-E6A2DD6A24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5287" y="2134695"/>
            <a:ext cx="5399315" cy="3866697"/>
          </a:xfrm>
          <a:prstGeom prst="rect">
            <a:avLst/>
          </a:prstGeom>
        </p:spPr>
      </p:pic>
      <p:pic>
        <p:nvPicPr>
          <p:cNvPr id="5" name="Picture 5">
            <a:extLst>
              <a:ext uri="{FF2B5EF4-FFF2-40B4-BE49-F238E27FC236}">
                <a16:creationId xmlns:a16="http://schemas.microsoft.com/office/drawing/2014/main" id="{FFDE002E-5AB0-8A43-B481-3F8205BDEF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74271" y="2134696"/>
            <a:ext cx="4872442" cy="3866696"/>
          </a:xfrm>
          <a:prstGeom prst="rect">
            <a:avLst/>
          </a:prstGeom>
        </p:spPr>
      </p:pic>
    </p:spTree>
    <p:extLst>
      <p:ext uri="{BB962C8B-B14F-4D97-AF65-F5344CB8AC3E}">
        <p14:creationId xmlns:p14="http://schemas.microsoft.com/office/powerpoint/2010/main" val="27866487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C1166-95F6-B141-97D4-0C82605F6725}"/>
              </a:ext>
            </a:extLst>
          </p:cNvPr>
          <p:cNvSpPr>
            <a:spLocks noGrp="1"/>
          </p:cNvSpPr>
          <p:nvPr>
            <p:ph type="title"/>
          </p:nvPr>
        </p:nvSpPr>
        <p:spPr>
          <a:xfrm>
            <a:off x="2231136" y="964692"/>
            <a:ext cx="7729728" cy="4521708"/>
          </a:xfrm>
        </p:spPr>
        <p:txBody>
          <a:bodyPr/>
          <a:lstStyle/>
          <a:p>
            <a:r>
              <a:rPr lang="en-US" dirty="0"/>
              <a:t>Niall’s part of presentation.</a:t>
            </a:r>
            <a:br>
              <a:rPr lang="en-US" dirty="0"/>
            </a:br>
            <a:br>
              <a:rPr lang="en-US" dirty="0"/>
            </a:br>
            <a:r>
              <a:rPr lang="en-US" dirty="0"/>
              <a:t>Forest schools and outdoor learning contexts.</a:t>
            </a:r>
          </a:p>
        </p:txBody>
      </p:sp>
    </p:spTree>
    <p:extLst>
      <p:ext uri="{BB962C8B-B14F-4D97-AF65-F5344CB8AC3E}">
        <p14:creationId xmlns:p14="http://schemas.microsoft.com/office/powerpoint/2010/main" val="31467510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88EB0-BDEA-6A40-AB9F-665A453B3E58}"/>
              </a:ext>
            </a:extLst>
          </p:cNvPr>
          <p:cNvSpPr>
            <a:spLocks noGrp="1"/>
          </p:cNvSpPr>
          <p:nvPr>
            <p:ph type="title"/>
          </p:nvPr>
        </p:nvSpPr>
        <p:spPr/>
        <p:txBody>
          <a:bodyPr/>
          <a:lstStyle/>
          <a:p>
            <a:r>
              <a:rPr lang="en-US" dirty="0"/>
              <a:t>What are forest schools?</a:t>
            </a:r>
          </a:p>
        </p:txBody>
      </p:sp>
      <p:sp>
        <p:nvSpPr>
          <p:cNvPr id="3" name="Content Placeholder 2">
            <a:extLst>
              <a:ext uri="{FF2B5EF4-FFF2-40B4-BE49-F238E27FC236}">
                <a16:creationId xmlns:a16="http://schemas.microsoft.com/office/drawing/2014/main" id="{513D4DCC-7A04-C843-A201-F744A7E979F7}"/>
              </a:ext>
            </a:extLst>
          </p:cNvPr>
          <p:cNvSpPr>
            <a:spLocks noGrp="1"/>
          </p:cNvSpPr>
          <p:nvPr>
            <p:ph idx="1"/>
          </p:nvPr>
        </p:nvSpPr>
        <p:spPr>
          <a:xfrm>
            <a:off x="2231136" y="2478556"/>
            <a:ext cx="7729728" cy="3101983"/>
          </a:xfrm>
        </p:spPr>
        <p:txBody>
          <a:bodyPr>
            <a:normAutofit/>
          </a:bodyPr>
          <a:lstStyle/>
          <a:p>
            <a:r>
              <a:rPr lang="en-US" dirty="0"/>
              <a:t>Nature based learning facilities where children are taught through many interactive activities in the outdoors.</a:t>
            </a:r>
          </a:p>
          <a:p>
            <a:r>
              <a:rPr lang="en-US" dirty="0"/>
              <a:t>As stated by ForestSchools.com (2019),  All activities are ‘</a:t>
            </a:r>
            <a:r>
              <a:rPr lang="en-GB" dirty="0"/>
              <a:t>learner inspired experiences based on exploration and discovery’</a:t>
            </a:r>
          </a:p>
          <a:p>
            <a:r>
              <a:rPr lang="en-GB" dirty="0"/>
              <a:t>Forest schools link heavily to Jean Piaget’s theory as sensory motors are heavily used. Children learn through their own personal experiences. McLeod (2018)</a:t>
            </a:r>
          </a:p>
          <a:p>
            <a:r>
              <a:rPr lang="en-GB" dirty="0"/>
              <a:t>Give children the foundations of knowledge of nature and the environment around us.</a:t>
            </a:r>
          </a:p>
          <a:p>
            <a:endParaRPr lang="en-US" dirty="0"/>
          </a:p>
        </p:txBody>
      </p:sp>
    </p:spTree>
    <p:extLst>
      <p:ext uri="{BB962C8B-B14F-4D97-AF65-F5344CB8AC3E}">
        <p14:creationId xmlns:p14="http://schemas.microsoft.com/office/powerpoint/2010/main" val="18120587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60860-49FA-4C49-AE7D-777DCFD70821}"/>
              </a:ext>
            </a:extLst>
          </p:cNvPr>
          <p:cNvSpPr>
            <a:spLocks noGrp="1"/>
          </p:cNvSpPr>
          <p:nvPr>
            <p:ph type="title"/>
          </p:nvPr>
        </p:nvSpPr>
        <p:spPr>
          <a:xfrm>
            <a:off x="834136" y="532892"/>
            <a:ext cx="7729728" cy="1188720"/>
          </a:xfrm>
        </p:spPr>
        <p:txBody>
          <a:bodyPr>
            <a:normAutofit/>
          </a:bodyPr>
          <a:lstStyle/>
          <a:p>
            <a:r>
              <a:rPr lang="en-US" dirty="0"/>
              <a:t>ACTIVITIES IN A FOREST SCHOOL AND THEIR LINKS TO Theorists.</a:t>
            </a:r>
          </a:p>
        </p:txBody>
      </p:sp>
      <p:sp>
        <p:nvSpPr>
          <p:cNvPr id="3" name="Content Placeholder 2">
            <a:extLst>
              <a:ext uri="{FF2B5EF4-FFF2-40B4-BE49-F238E27FC236}">
                <a16:creationId xmlns:a16="http://schemas.microsoft.com/office/drawing/2014/main" id="{AD923AEF-7E74-3940-A569-FB3BE1873E6C}"/>
              </a:ext>
            </a:extLst>
          </p:cNvPr>
          <p:cNvSpPr>
            <a:spLocks noGrp="1"/>
          </p:cNvSpPr>
          <p:nvPr>
            <p:ph idx="1"/>
          </p:nvPr>
        </p:nvSpPr>
        <p:spPr>
          <a:xfrm>
            <a:off x="834136" y="2142744"/>
            <a:ext cx="9458180" cy="4182364"/>
          </a:xfrm>
        </p:spPr>
        <p:txBody>
          <a:bodyPr>
            <a:normAutofit fontScale="25000" lnSpcReduction="20000"/>
          </a:bodyPr>
          <a:lstStyle/>
          <a:p>
            <a:pPr marL="0" indent="0">
              <a:buNone/>
            </a:pPr>
            <a:r>
              <a:rPr lang="en-US" sz="7200" dirty="0"/>
              <a:t>There are a range of activities that occur in forest schools and they all have their benefits for pupils. Some examples are;</a:t>
            </a:r>
          </a:p>
          <a:p>
            <a:pPr marL="0" indent="0">
              <a:buNone/>
            </a:pPr>
            <a:r>
              <a:rPr lang="en-US" sz="7200" dirty="0">
                <a:solidFill>
                  <a:srgbClr val="FF0000"/>
                </a:solidFill>
              </a:rPr>
              <a:t>Walking and taking in environment as a group </a:t>
            </a:r>
            <a:r>
              <a:rPr lang="en-US" sz="7200" dirty="0"/>
              <a:t>- Vygotsky can be linked heavily here as collaboration is key to social development in his theory. McLeod (2018)</a:t>
            </a:r>
          </a:p>
          <a:p>
            <a:pPr marL="0" indent="0">
              <a:buNone/>
            </a:pPr>
            <a:r>
              <a:rPr lang="en-US" sz="7200" dirty="0">
                <a:solidFill>
                  <a:srgbClr val="FF0000"/>
                </a:solidFill>
              </a:rPr>
              <a:t>Campfire Cooking/Fire pit </a:t>
            </a:r>
            <a:r>
              <a:rPr lang="en-US" sz="7200" dirty="0">
                <a:solidFill>
                  <a:schemeClr val="tx1"/>
                </a:solidFill>
              </a:rPr>
              <a:t>– A fire pit can be a very interactive place within a forest school. Children can learn health and safety as well as cooking skills. </a:t>
            </a:r>
          </a:p>
          <a:p>
            <a:pPr marL="0" indent="0">
              <a:buNone/>
            </a:pPr>
            <a:r>
              <a:rPr lang="en-US" sz="7200" dirty="0">
                <a:solidFill>
                  <a:srgbClr val="FF0000"/>
                </a:solidFill>
              </a:rPr>
              <a:t>Den Building </a:t>
            </a:r>
            <a:r>
              <a:rPr lang="en-US" sz="7200" dirty="0">
                <a:solidFill>
                  <a:schemeClr val="tx1"/>
                </a:solidFill>
              </a:rPr>
              <a:t>– Is very useful for collaborative skills, practical and logistical skills. Creative skills. As long as done with proper health and safety, Can be linked to Piaget and Froebel - collaborative skills and creative skills.</a:t>
            </a:r>
          </a:p>
          <a:p>
            <a:pPr marL="0" indent="0">
              <a:buNone/>
            </a:pPr>
            <a:r>
              <a:rPr lang="en-US" sz="7200" dirty="0">
                <a:solidFill>
                  <a:srgbClr val="FF0000"/>
                </a:solidFill>
              </a:rPr>
              <a:t>Clay Modelling </a:t>
            </a:r>
            <a:r>
              <a:rPr lang="en-US" sz="7200" dirty="0">
                <a:solidFill>
                  <a:schemeClr val="tx1"/>
                </a:solidFill>
              </a:rPr>
              <a:t>– Creativity and hands on activity. Fits many themes and Ideas. Montessori style, child centered approach. David (2016)</a:t>
            </a:r>
          </a:p>
          <a:p>
            <a:pPr marL="0" indent="0">
              <a:buNone/>
            </a:pPr>
            <a:r>
              <a:rPr lang="en-US" sz="7200" dirty="0">
                <a:solidFill>
                  <a:srgbClr val="FF0000"/>
                </a:solidFill>
              </a:rPr>
              <a:t>Treasure hunts </a:t>
            </a:r>
            <a:r>
              <a:rPr lang="en-US" sz="7200" dirty="0">
                <a:solidFill>
                  <a:schemeClr val="tx1"/>
                </a:solidFill>
              </a:rPr>
              <a:t>- Finding different types of objects in woodland environment. Memory benefits. Follow’s Piaget’s theory, sensory motors used vastly.</a:t>
            </a:r>
            <a:endParaRPr lang="en-US" sz="7200" dirty="0">
              <a:solidFill>
                <a:srgbClr val="FF0000"/>
              </a:solidFill>
            </a:endParaRPr>
          </a:p>
          <a:p>
            <a:pPr marL="0" indent="0">
              <a:buNone/>
            </a:pPr>
            <a:endParaRPr lang="en-US" sz="6200" dirty="0">
              <a:solidFill>
                <a:schemeClr val="tx1"/>
              </a:solidFill>
            </a:endParaRPr>
          </a:p>
          <a:p>
            <a:pPr marL="0" indent="0">
              <a:buNone/>
            </a:pPr>
            <a:endParaRPr lang="en-US" sz="3500" dirty="0">
              <a:solidFill>
                <a:schemeClr val="tx1"/>
              </a:solidFill>
            </a:endParaRPr>
          </a:p>
          <a:p>
            <a:pPr marL="0" indent="0">
              <a:buNone/>
            </a:pPr>
            <a:endParaRPr lang="en-US" sz="2000" dirty="0">
              <a:solidFill>
                <a:schemeClr val="tx1"/>
              </a:solidFill>
            </a:endParaRPr>
          </a:p>
          <a:p>
            <a:pPr marL="0" indent="0">
              <a:buNone/>
            </a:pPr>
            <a:endParaRPr lang="en-US" sz="2000" dirty="0">
              <a:solidFill>
                <a:srgbClr val="FF0000"/>
              </a:solidFill>
            </a:endParaRPr>
          </a:p>
          <a:p>
            <a:pPr marL="0" indent="0">
              <a:buNone/>
            </a:pPr>
            <a:endParaRPr lang="en-US" sz="1500" dirty="0">
              <a:solidFill>
                <a:schemeClr val="tx1"/>
              </a:solidFill>
            </a:endParaRPr>
          </a:p>
          <a:p>
            <a:pPr marL="0" indent="0">
              <a:buNone/>
            </a:pPr>
            <a:endParaRPr lang="en-US" dirty="0">
              <a:solidFill>
                <a:srgbClr val="FF0000"/>
              </a:solidFill>
            </a:endParaRPr>
          </a:p>
          <a:p>
            <a:pPr marL="0" indent="0">
              <a:buNone/>
            </a:pPr>
            <a:endParaRPr lang="en-US" dirty="0"/>
          </a:p>
          <a:p>
            <a:pPr marL="0" indent="0">
              <a:buNone/>
            </a:pPr>
            <a:r>
              <a:rPr lang="en-US" dirty="0"/>
              <a:t> </a:t>
            </a:r>
          </a:p>
        </p:txBody>
      </p:sp>
    </p:spTree>
    <p:extLst>
      <p:ext uri="{BB962C8B-B14F-4D97-AF65-F5344CB8AC3E}">
        <p14:creationId xmlns:p14="http://schemas.microsoft.com/office/powerpoint/2010/main" val="6481005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F14D7-0745-DA49-BE65-DC1678E964C0}"/>
              </a:ext>
            </a:extLst>
          </p:cNvPr>
          <p:cNvSpPr>
            <a:spLocks noGrp="1"/>
          </p:cNvSpPr>
          <p:nvPr>
            <p:ph type="title"/>
          </p:nvPr>
        </p:nvSpPr>
        <p:spPr>
          <a:xfrm>
            <a:off x="605536" y="393192"/>
            <a:ext cx="7729728" cy="1188720"/>
          </a:xfrm>
        </p:spPr>
        <p:txBody>
          <a:bodyPr>
            <a:normAutofit/>
          </a:bodyPr>
          <a:lstStyle/>
          <a:p>
            <a:r>
              <a:rPr lang="en-US" dirty="0"/>
              <a:t>Theorists and their links to forest schools.</a:t>
            </a:r>
          </a:p>
        </p:txBody>
      </p:sp>
      <p:sp>
        <p:nvSpPr>
          <p:cNvPr id="3" name="Content Placeholder 2">
            <a:extLst>
              <a:ext uri="{FF2B5EF4-FFF2-40B4-BE49-F238E27FC236}">
                <a16:creationId xmlns:a16="http://schemas.microsoft.com/office/drawing/2014/main" id="{506F7990-3DC3-A242-9E39-8CCECC20ED90}"/>
              </a:ext>
            </a:extLst>
          </p:cNvPr>
          <p:cNvSpPr>
            <a:spLocks noGrp="1"/>
          </p:cNvSpPr>
          <p:nvPr>
            <p:ph idx="1"/>
          </p:nvPr>
        </p:nvSpPr>
        <p:spPr>
          <a:xfrm>
            <a:off x="605536" y="1878008"/>
            <a:ext cx="10849864" cy="4814622"/>
          </a:xfrm>
        </p:spPr>
        <p:txBody>
          <a:bodyPr>
            <a:normAutofit lnSpcReduction="10000"/>
          </a:bodyPr>
          <a:lstStyle/>
          <a:p>
            <a:pPr marL="0" indent="0">
              <a:buNone/>
            </a:pPr>
            <a:r>
              <a:rPr lang="en-US" sz="2000" dirty="0"/>
              <a:t>Forest schools have many links to theorists and some in more particular detail. For example;</a:t>
            </a:r>
          </a:p>
          <a:p>
            <a:pPr marL="0" indent="0">
              <a:buNone/>
            </a:pPr>
            <a:r>
              <a:rPr lang="en-US" sz="2000" dirty="0">
                <a:solidFill>
                  <a:srgbClr val="FF0000"/>
                </a:solidFill>
              </a:rPr>
              <a:t>Vygotsky</a:t>
            </a:r>
            <a:r>
              <a:rPr lang="en-US" sz="2000" dirty="0">
                <a:solidFill>
                  <a:schemeClr val="tx1"/>
                </a:solidFill>
              </a:rPr>
              <a:t> – Believes that children’s interactivity develops their learning significantly McLeod (2018). Forest schools involve social skills greatly with tasks like den building. Vygotsky also believed in collaborative play and how it can lead a child’s development.  Language is the most important tool. Scharer (2017)</a:t>
            </a:r>
          </a:p>
          <a:p>
            <a:pPr marL="0" indent="0">
              <a:buNone/>
            </a:pPr>
            <a:r>
              <a:rPr lang="en-US" sz="2000" dirty="0">
                <a:solidFill>
                  <a:srgbClr val="FF0000"/>
                </a:solidFill>
              </a:rPr>
              <a:t>Piaget</a:t>
            </a:r>
            <a:r>
              <a:rPr lang="en-US" sz="2000" dirty="0">
                <a:solidFill>
                  <a:schemeClr val="tx1"/>
                </a:solidFill>
              </a:rPr>
              <a:t> – Piaget very much believed that children were active learners and learned through doing. Piaget links to many activities in forest schools. E.G Clay play and model making. The school run (2019) Piaget also believed in schemas. </a:t>
            </a:r>
            <a:r>
              <a:rPr lang="en-US" sz="2000" b="1" dirty="0">
                <a:solidFill>
                  <a:schemeClr val="tx1"/>
                </a:solidFill>
              </a:rPr>
              <a:t>Assimilation</a:t>
            </a:r>
            <a:r>
              <a:rPr lang="en-US" sz="2000" dirty="0">
                <a:solidFill>
                  <a:schemeClr val="tx1"/>
                </a:solidFill>
              </a:rPr>
              <a:t>,</a:t>
            </a:r>
            <a:r>
              <a:rPr lang="en-US" sz="2000" b="1" dirty="0">
                <a:solidFill>
                  <a:schemeClr val="tx1"/>
                </a:solidFill>
              </a:rPr>
              <a:t> Accommodation </a:t>
            </a:r>
            <a:r>
              <a:rPr lang="en-US" sz="2000" dirty="0">
                <a:solidFill>
                  <a:schemeClr val="tx1"/>
                </a:solidFill>
              </a:rPr>
              <a:t>and </a:t>
            </a:r>
            <a:r>
              <a:rPr lang="en-US" sz="2000" b="1" dirty="0">
                <a:solidFill>
                  <a:schemeClr val="tx1"/>
                </a:solidFill>
              </a:rPr>
              <a:t>Equilibrium</a:t>
            </a:r>
            <a:r>
              <a:rPr lang="en-US" sz="2000" dirty="0">
                <a:solidFill>
                  <a:schemeClr val="tx1"/>
                </a:solidFill>
              </a:rPr>
              <a:t>.</a:t>
            </a:r>
          </a:p>
          <a:p>
            <a:pPr marL="0" indent="0">
              <a:buNone/>
            </a:pPr>
            <a:r>
              <a:rPr lang="en-US" sz="2000" dirty="0">
                <a:solidFill>
                  <a:srgbClr val="FF0000"/>
                </a:solidFill>
              </a:rPr>
              <a:t>Bruner </a:t>
            </a:r>
            <a:r>
              <a:rPr lang="en-US" sz="2000" dirty="0">
                <a:solidFill>
                  <a:schemeClr val="tx1"/>
                </a:solidFill>
              </a:rPr>
              <a:t>– Jerome Bruner was influenced by Vygotsky.  He had 3 modes of learning. </a:t>
            </a:r>
            <a:r>
              <a:rPr lang="en-US" sz="2000" b="1" dirty="0">
                <a:solidFill>
                  <a:schemeClr val="tx1"/>
                </a:solidFill>
              </a:rPr>
              <a:t>Enactive, Iconic and Symbolic. </a:t>
            </a:r>
            <a:r>
              <a:rPr lang="en-US" sz="2000" dirty="0">
                <a:solidFill>
                  <a:schemeClr val="tx1"/>
                </a:solidFill>
              </a:rPr>
              <a:t>Roberts (2019). Enactive links perfectly with a forest school as children learn through action and play. Forest schools encourage play heavily.</a:t>
            </a:r>
          </a:p>
          <a:p>
            <a:pPr marL="0" indent="0">
              <a:buNone/>
            </a:pPr>
            <a:r>
              <a:rPr lang="en-US" sz="2000" dirty="0">
                <a:solidFill>
                  <a:srgbClr val="FF0000"/>
                </a:solidFill>
              </a:rPr>
              <a:t>Froebel</a:t>
            </a:r>
            <a:r>
              <a:rPr lang="en-US" sz="2000" dirty="0">
                <a:solidFill>
                  <a:schemeClr val="tx1"/>
                </a:solidFill>
              </a:rPr>
              <a:t> – The creator of Kindergarten. Massive emphasis on creativity and introduced play, increases engagement. Forest schools link massively as engagement is very much increased in an outdoor environment.</a:t>
            </a:r>
            <a:endParaRPr lang="en-US" sz="2000" dirty="0">
              <a:solidFill>
                <a:srgbClr val="FF0000"/>
              </a:solidFill>
            </a:endParaRPr>
          </a:p>
          <a:p>
            <a:pPr marL="0" indent="0">
              <a:buNone/>
            </a:pPr>
            <a:endParaRPr lang="en-US" sz="2000" b="1" dirty="0">
              <a:solidFill>
                <a:srgbClr val="FF0000"/>
              </a:solidFill>
            </a:endParaRPr>
          </a:p>
          <a:p>
            <a:pPr marL="0" indent="0">
              <a:buNone/>
            </a:pPr>
            <a:endParaRPr lang="en-US" sz="2000" dirty="0">
              <a:solidFill>
                <a:schemeClr val="tx1"/>
              </a:solidFill>
            </a:endParaRPr>
          </a:p>
          <a:p>
            <a:pPr marL="0" indent="0">
              <a:buNone/>
            </a:pPr>
            <a:endParaRPr lang="en-US" sz="2000" dirty="0">
              <a:solidFill>
                <a:schemeClr val="tx1"/>
              </a:solidFill>
            </a:endParaRPr>
          </a:p>
          <a:p>
            <a:pPr marL="0" indent="0">
              <a:buNone/>
            </a:pPr>
            <a:endParaRPr lang="en-US" sz="2000" dirty="0">
              <a:solidFill>
                <a:srgbClr val="FF0000"/>
              </a:solidFill>
            </a:endParaRPr>
          </a:p>
          <a:p>
            <a:pPr marL="0" indent="0">
              <a:buNone/>
            </a:pPr>
            <a:endParaRPr lang="en-US" sz="2000" dirty="0">
              <a:solidFill>
                <a:srgbClr val="FF0000"/>
              </a:solidFill>
            </a:endParaRPr>
          </a:p>
        </p:txBody>
      </p:sp>
    </p:spTree>
    <p:extLst>
      <p:ext uri="{BB962C8B-B14F-4D97-AF65-F5344CB8AC3E}">
        <p14:creationId xmlns:p14="http://schemas.microsoft.com/office/powerpoint/2010/main" val="31309520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3619B-84FB-AE4D-92D1-A3CEC4D8BE27}"/>
              </a:ext>
            </a:extLst>
          </p:cNvPr>
          <p:cNvSpPr>
            <a:spLocks noGrp="1"/>
          </p:cNvSpPr>
          <p:nvPr>
            <p:ph type="title"/>
          </p:nvPr>
        </p:nvSpPr>
        <p:spPr>
          <a:xfrm>
            <a:off x="615950" y="283971"/>
            <a:ext cx="7729728" cy="1188720"/>
          </a:xfrm>
        </p:spPr>
        <p:txBody>
          <a:bodyPr>
            <a:normAutofit/>
          </a:bodyPr>
          <a:lstStyle/>
          <a:p>
            <a:r>
              <a:rPr lang="en-US" dirty="0"/>
              <a:t>Experiences of a forest school – Cywion bach</a:t>
            </a:r>
          </a:p>
        </p:txBody>
      </p:sp>
      <p:pic>
        <p:nvPicPr>
          <p:cNvPr id="5" name="Picture 4">
            <a:extLst>
              <a:ext uri="{FF2B5EF4-FFF2-40B4-BE49-F238E27FC236}">
                <a16:creationId xmlns:a16="http://schemas.microsoft.com/office/drawing/2014/main" id="{8E1EC9FA-CA87-4A41-BE9E-455BA1408BD0}"/>
              </a:ext>
            </a:extLst>
          </p:cNvPr>
          <p:cNvPicPr>
            <a:picLocks noChangeAspect="1"/>
          </p:cNvPicPr>
          <p:nvPr/>
        </p:nvPicPr>
        <p:blipFill>
          <a:blip r:embed="rId2"/>
          <a:stretch>
            <a:fillRect/>
          </a:stretch>
        </p:blipFill>
        <p:spPr>
          <a:xfrm>
            <a:off x="615950" y="1642533"/>
            <a:ext cx="2978150" cy="2585323"/>
          </a:xfrm>
          <a:prstGeom prst="rect">
            <a:avLst/>
          </a:prstGeom>
        </p:spPr>
      </p:pic>
      <p:sp>
        <p:nvSpPr>
          <p:cNvPr id="6" name="TextBox 5">
            <a:extLst>
              <a:ext uri="{FF2B5EF4-FFF2-40B4-BE49-F238E27FC236}">
                <a16:creationId xmlns:a16="http://schemas.microsoft.com/office/drawing/2014/main" id="{9790582F-04E9-6340-A999-008B4AB1AD9C}"/>
              </a:ext>
            </a:extLst>
          </p:cNvPr>
          <p:cNvSpPr txBox="1"/>
          <p:nvPr/>
        </p:nvSpPr>
        <p:spPr>
          <a:xfrm>
            <a:off x="3733800" y="1642533"/>
            <a:ext cx="7150100" cy="2585323"/>
          </a:xfrm>
          <a:prstGeom prst="rect">
            <a:avLst/>
          </a:prstGeom>
          <a:noFill/>
        </p:spPr>
        <p:txBody>
          <a:bodyPr wrap="square" rtlCol="0">
            <a:spAutoFit/>
          </a:bodyPr>
          <a:lstStyle/>
          <a:p>
            <a:r>
              <a:rPr lang="en-US" dirty="0"/>
              <a:t>As part of our studies, we visited a forest school called Cywion Bach. The outdoor environment had lots of facilities to learn from. I believe that this environment can aid learning drastically. Some reasons for this are;</a:t>
            </a:r>
          </a:p>
          <a:p>
            <a:pPr marL="285750" indent="-285750">
              <a:buFont typeface="Arial" panose="020B0604020202020204" pitchFamily="34" charset="0"/>
              <a:buChar char="•"/>
            </a:pPr>
            <a:r>
              <a:rPr lang="en-US" dirty="0"/>
              <a:t>Hands on environment, children learn practical skills.</a:t>
            </a:r>
          </a:p>
          <a:p>
            <a:pPr marL="285750" indent="-285750">
              <a:buFont typeface="Arial" panose="020B0604020202020204" pitchFamily="34" charset="0"/>
              <a:buChar char="•"/>
            </a:pPr>
            <a:r>
              <a:rPr lang="en-US" dirty="0"/>
              <a:t>Full range of activities, helps with engagement. E.G building, fire pit, using hammers and nails. </a:t>
            </a:r>
          </a:p>
          <a:p>
            <a:pPr marL="285750" indent="-285750">
              <a:buFont typeface="Arial" panose="020B0604020202020204" pitchFamily="34" charset="0"/>
              <a:buChar char="•"/>
            </a:pPr>
            <a:r>
              <a:rPr lang="en-US" dirty="0"/>
              <a:t>Child centered approach, area’s to suit specific children’s needs. Maria Montessori's theory follows this approach. Children should be free within limits. David (2019)</a:t>
            </a:r>
          </a:p>
        </p:txBody>
      </p:sp>
      <p:pic>
        <p:nvPicPr>
          <p:cNvPr id="7" name="Picture 6">
            <a:extLst>
              <a:ext uri="{FF2B5EF4-FFF2-40B4-BE49-F238E27FC236}">
                <a16:creationId xmlns:a16="http://schemas.microsoft.com/office/drawing/2014/main" id="{FA66A6CB-0AB2-CA44-99BB-52A9FB8E19A0}"/>
              </a:ext>
            </a:extLst>
          </p:cNvPr>
          <p:cNvPicPr>
            <a:picLocks noChangeAspect="1"/>
          </p:cNvPicPr>
          <p:nvPr/>
        </p:nvPicPr>
        <p:blipFill>
          <a:blip r:embed="rId3"/>
          <a:stretch>
            <a:fillRect/>
          </a:stretch>
        </p:blipFill>
        <p:spPr>
          <a:xfrm>
            <a:off x="6519164" y="4397698"/>
            <a:ext cx="4205986" cy="2102993"/>
          </a:xfrm>
          <a:prstGeom prst="rect">
            <a:avLst/>
          </a:prstGeom>
        </p:spPr>
      </p:pic>
      <p:sp>
        <p:nvSpPr>
          <p:cNvPr id="9" name="TextBox 8">
            <a:extLst>
              <a:ext uri="{FF2B5EF4-FFF2-40B4-BE49-F238E27FC236}">
                <a16:creationId xmlns:a16="http://schemas.microsoft.com/office/drawing/2014/main" id="{16638131-8C3C-FF41-BD47-BCF05BD286E0}"/>
              </a:ext>
            </a:extLst>
          </p:cNvPr>
          <p:cNvSpPr txBox="1"/>
          <p:nvPr/>
        </p:nvSpPr>
        <p:spPr>
          <a:xfrm>
            <a:off x="755650" y="4397698"/>
            <a:ext cx="5251450" cy="3416320"/>
          </a:xfrm>
          <a:prstGeom prst="rect">
            <a:avLst/>
          </a:prstGeom>
          <a:noFill/>
        </p:spPr>
        <p:txBody>
          <a:bodyPr wrap="square" rtlCol="0">
            <a:spAutoFit/>
          </a:bodyPr>
          <a:lstStyle/>
          <a:p>
            <a:r>
              <a:rPr lang="en-US" dirty="0"/>
              <a:t>As a forest school, Cywion Bach have a very clear ethos. Cywion Bach (2020) state </a:t>
            </a:r>
          </a:p>
          <a:p>
            <a:r>
              <a:rPr lang="en-US" dirty="0"/>
              <a:t>‘We believe that fresh air and physical activity is vital for wellbeing, health and development’. </a:t>
            </a:r>
          </a:p>
          <a:p>
            <a:r>
              <a:rPr lang="en-US" dirty="0"/>
              <a:t>They also state that bilingualism and and cultural methods will aid learning. </a:t>
            </a:r>
          </a:p>
          <a:p>
            <a:r>
              <a:rPr lang="en-US" dirty="0"/>
              <a:t>Emphasizing the language being the most important learning tool.</a:t>
            </a:r>
          </a:p>
          <a:p>
            <a:endParaRPr lang="en-US" dirty="0"/>
          </a:p>
          <a:p>
            <a:endParaRPr lang="en-US" dirty="0">
              <a:solidFill>
                <a:srgbClr val="FF0000"/>
              </a:solidFill>
            </a:endParaRPr>
          </a:p>
          <a:p>
            <a:endParaRPr lang="en-US" dirty="0"/>
          </a:p>
          <a:p>
            <a:endParaRPr lang="en-US" dirty="0"/>
          </a:p>
        </p:txBody>
      </p:sp>
    </p:spTree>
    <p:extLst>
      <p:ext uri="{BB962C8B-B14F-4D97-AF65-F5344CB8AC3E}">
        <p14:creationId xmlns:p14="http://schemas.microsoft.com/office/powerpoint/2010/main" val="10646259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0E00F-5CF1-204E-80E2-155878893554}"/>
              </a:ext>
            </a:extLst>
          </p:cNvPr>
          <p:cNvSpPr>
            <a:spLocks noGrp="1"/>
          </p:cNvSpPr>
          <p:nvPr>
            <p:ph type="title"/>
          </p:nvPr>
        </p:nvSpPr>
        <p:spPr>
          <a:xfrm>
            <a:off x="1044361" y="225390"/>
            <a:ext cx="7729728" cy="1188720"/>
          </a:xfrm>
        </p:spPr>
        <p:txBody>
          <a:bodyPr>
            <a:normAutofit/>
          </a:bodyPr>
          <a:lstStyle/>
          <a:p>
            <a:r>
              <a:rPr lang="en-US" dirty="0"/>
              <a:t>Example of a forest school activity plan</a:t>
            </a:r>
          </a:p>
        </p:txBody>
      </p:sp>
      <p:pic>
        <p:nvPicPr>
          <p:cNvPr id="6" name="Picture 5">
            <a:extLst>
              <a:ext uri="{FF2B5EF4-FFF2-40B4-BE49-F238E27FC236}">
                <a16:creationId xmlns:a16="http://schemas.microsoft.com/office/drawing/2014/main" id="{CC559612-C5CB-C64B-B881-823BB39885C4}"/>
              </a:ext>
            </a:extLst>
          </p:cNvPr>
          <p:cNvPicPr>
            <a:picLocks noChangeAspect="1"/>
          </p:cNvPicPr>
          <p:nvPr/>
        </p:nvPicPr>
        <p:blipFill rotWithShape="1">
          <a:blip r:embed="rId2"/>
          <a:srcRect l="28132" t="24396" r="29314" b="5533"/>
          <a:stretch/>
        </p:blipFill>
        <p:spPr>
          <a:xfrm>
            <a:off x="741275" y="1633399"/>
            <a:ext cx="4669277" cy="4805465"/>
          </a:xfrm>
          <a:prstGeom prst="rect">
            <a:avLst/>
          </a:prstGeom>
        </p:spPr>
      </p:pic>
      <p:sp>
        <p:nvSpPr>
          <p:cNvPr id="8" name="TextBox 7">
            <a:extLst>
              <a:ext uri="{FF2B5EF4-FFF2-40B4-BE49-F238E27FC236}">
                <a16:creationId xmlns:a16="http://schemas.microsoft.com/office/drawing/2014/main" id="{663B0648-2F8E-F745-9517-285D7718AFF2}"/>
              </a:ext>
            </a:extLst>
          </p:cNvPr>
          <p:cNvSpPr txBox="1"/>
          <p:nvPr/>
        </p:nvSpPr>
        <p:spPr>
          <a:xfrm>
            <a:off x="5738191" y="1633399"/>
            <a:ext cx="5685183" cy="4801314"/>
          </a:xfrm>
          <a:prstGeom prst="rect">
            <a:avLst/>
          </a:prstGeom>
          <a:noFill/>
        </p:spPr>
        <p:txBody>
          <a:bodyPr wrap="square" rtlCol="0">
            <a:spAutoFit/>
          </a:bodyPr>
          <a:lstStyle/>
          <a:p>
            <a:r>
              <a:rPr lang="en-US" sz="2400" dirty="0"/>
              <a:t>This is an example lesson activity plan from Forest School Portfolio (2020). </a:t>
            </a:r>
          </a:p>
          <a:p>
            <a:pPr marL="285750" indent="-285750">
              <a:buFont typeface="Arial" panose="020B0604020202020204" pitchFamily="34" charset="0"/>
              <a:buChar char="•"/>
            </a:pPr>
            <a:r>
              <a:rPr lang="en-US" sz="2400" dirty="0"/>
              <a:t>Plan Is straightforward, easy to follow.</a:t>
            </a:r>
          </a:p>
          <a:p>
            <a:pPr marL="285750" indent="-285750">
              <a:buFont typeface="Arial" panose="020B0604020202020204" pitchFamily="34" charset="0"/>
              <a:buChar char="•"/>
            </a:pPr>
            <a:r>
              <a:rPr lang="en-US" sz="2400" dirty="0"/>
              <a:t>Follows using natural environment.</a:t>
            </a:r>
          </a:p>
          <a:p>
            <a:pPr marL="285750" indent="-285750">
              <a:buFont typeface="Arial" panose="020B0604020202020204" pitchFamily="34" charset="0"/>
              <a:buChar char="•"/>
            </a:pPr>
            <a:r>
              <a:rPr lang="en-US" sz="2400" dirty="0"/>
              <a:t>Engaging for young children.</a:t>
            </a:r>
          </a:p>
          <a:p>
            <a:pPr marL="285750" indent="-285750">
              <a:buFont typeface="Arial" panose="020B0604020202020204" pitchFamily="34" charset="0"/>
              <a:buChar char="•"/>
            </a:pPr>
            <a:r>
              <a:rPr lang="en-US" sz="2400" dirty="0"/>
              <a:t>Child centered approach, Montessori style. </a:t>
            </a:r>
          </a:p>
          <a:p>
            <a:pPr marL="285750" indent="-285750">
              <a:buFont typeface="Arial" panose="020B0604020202020204" pitchFamily="34" charset="0"/>
              <a:buChar char="•"/>
            </a:pPr>
            <a:r>
              <a:rPr lang="en-US" sz="2400" dirty="0"/>
              <a:t>Supports different themes.</a:t>
            </a:r>
          </a:p>
          <a:p>
            <a:endParaRPr lang="en-US" sz="2400" dirty="0"/>
          </a:p>
          <a:p>
            <a:r>
              <a:rPr lang="en-US" sz="2400" dirty="0"/>
              <a:t>The areas of development show the benefits of the outdoor environment and the hands-on activity. Emphasizes theorists views. </a:t>
            </a:r>
          </a:p>
          <a:p>
            <a:endParaRPr lang="en-US" dirty="0"/>
          </a:p>
        </p:txBody>
      </p:sp>
    </p:spTree>
    <p:extLst>
      <p:ext uri="{BB962C8B-B14F-4D97-AF65-F5344CB8AC3E}">
        <p14:creationId xmlns:p14="http://schemas.microsoft.com/office/powerpoint/2010/main" val="30779917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BA58B-FFC1-D441-910F-266EB36183CB}"/>
              </a:ext>
            </a:extLst>
          </p:cNvPr>
          <p:cNvSpPr>
            <a:spLocks noGrp="1"/>
          </p:cNvSpPr>
          <p:nvPr>
            <p:ph type="title"/>
          </p:nvPr>
        </p:nvSpPr>
        <p:spPr>
          <a:xfrm>
            <a:off x="574614" y="288831"/>
            <a:ext cx="7729728" cy="1188720"/>
          </a:xfrm>
        </p:spPr>
        <p:txBody>
          <a:bodyPr>
            <a:normAutofit/>
          </a:bodyPr>
          <a:lstStyle/>
          <a:p>
            <a:r>
              <a:rPr lang="en-US" dirty="0"/>
              <a:t>Children’s differences in a outdoor learning environment</a:t>
            </a:r>
          </a:p>
        </p:txBody>
      </p:sp>
      <p:sp>
        <p:nvSpPr>
          <p:cNvPr id="3" name="Content Placeholder 2">
            <a:extLst>
              <a:ext uri="{FF2B5EF4-FFF2-40B4-BE49-F238E27FC236}">
                <a16:creationId xmlns:a16="http://schemas.microsoft.com/office/drawing/2014/main" id="{13CA253F-6605-AD4A-9EB2-E7E7D820A0B4}"/>
              </a:ext>
            </a:extLst>
          </p:cNvPr>
          <p:cNvSpPr>
            <a:spLocks noGrp="1"/>
          </p:cNvSpPr>
          <p:nvPr>
            <p:ph idx="1"/>
          </p:nvPr>
        </p:nvSpPr>
        <p:spPr>
          <a:xfrm>
            <a:off x="574613" y="1878008"/>
            <a:ext cx="10809003" cy="4562549"/>
          </a:xfrm>
        </p:spPr>
        <p:txBody>
          <a:bodyPr>
            <a:normAutofit lnSpcReduction="10000"/>
          </a:bodyPr>
          <a:lstStyle/>
          <a:p>
            <a:pPr marL="0" indent="0">
              <a:buNone/>
            </a:pPr>
            <a:r>
              <a:rPr lang="en-US" sz="2400" dirty="0"/>
              <a:t>I have personally volunteered in a school environment for almost a year now. I have noticed a difference in children's behavior within outdoor environments. Some examples of this are:</a:t>
            </a:r>
          </a:p>
          <a:p>
            <a:pPr marL="0" indent="0">
              <a:buNone/>
            </a:pPr>
            <a:r>
              <a:rPr lang="en-US" sz="2400" dirty="0"/>
              <a:t>Behavior – Some children struggle in a class environment, different environments can help them concentrate and become more engaged.</a:t>
            </a:r>
          </a:p>
          <a:p>
            <a:pPr marL="0" indent="0">
              <a:buNone/>
            </a:pPr>
            <a:r>
              <a:rPr lang="en-US" sz="2400" dirty="0"/>
              <a:t>Out Comfort Zones – Outdoor environments can help children with their confidence. This can cause children to develop themselves.</a:t>
            </a:r>
          </a:p>
          <a:p>
            <a:pPr marL="0" indent="0">
              <a:buNone/>
            </a:pPr>
            <a:r>
              <a:rPr lang="en-US" sz="2400" dirty="0"/>
              <a:t>Child centered approach – Children can get involved with activities that they choose, hands–on experience. </a:t>
            </a:r>
          </a:p>
          <a:p>
            <a:pPr marL="0" indent="0">
              <a:buNone/>
            </a:pPr>
            <a:r>
              <a:rPr lang="en-US" sz="2400" dirty="0"/>
              <a:t>Fun – Outdoor environments are fun filled places where children can learn through collaborative play. Vygotsky scheme of learning, use of language. (McLeod 2018)</a:t>
            </a:r>
          </a:p>
          <a:p>
            <a:pPr marL="0" indent="0">
              <a:buNone/>
            </a:pPr>
            <a:endParaRPr lang="en-US" sz="2000" dirty="0"/>
          </a:p>
          <a:p>
            <a:pPr marL="0" indent="0">
              <a:buNone/>
            </a:pPr>
            <a:endParaRPr lang="en-US" sz="2000" dirty="0"/>
          </a:p>
          <a:p>
            <a:pPr marL="0" indent="0">
              <a:buNone/>
            </a:pPr>
            <a:endParaRPr lang="en-US" sz="2000" dirty="0"/>
          </a:p>
        </p:txBody>
      </p:sp>
    </p:spTree>
    <p:extLst>
      <p:ext uri="{BB962C8B-B14F-4D97-AF65-F5344CB8AC3E}">
        <p14:creationId xmlns:p14="http://schemas.microsoft.com/office/powerpoint/2010/main" val="7286605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E47F8-590C-A74B-971D-3D03A0E9026D}"/>
              </a:ext>
            </a:extLst>
          </p:cNvPr>
          <p:cNvSpPr>
            <a:spLocks noGrp="1"/>
          </p:cNvSpPr>
          <p:nvPr>
            <p:ph type="title"/>
          </p:nvPr>
        </p:nvSpPr>
        <p:spPr>
          <a:xfrm>
            <a:off x="2231136" y="523613"/>
            <a:ext cx="7729728" cy="1188720"/>
          </a:xfrm>
        </p:spPr>
        <p:txBody>
          <a:bodyPr>
            <a:normAutofit/>
          </a:bodyPr>
          <a:lstStyle/>
          <a:p>
            <a:r>
              <a:rPr lang="en-US" dirty="0"/>
              <a:t>Why I believe outdoor learning is crucial.</a:t>
            </a:r>
          </a:p>
        </p:txBody>
      </p:sp>
      <p:sp>
        <p:nvSpPr>
          <p:cNvPr id="3" name="Content Placeholder 2">
            <a:extLst>
              <a:ext uri="{FF2B5EF4-FFF2-40B4-BE49-F238E27FC236}">
                <a16:creationId xmlns:a16="http://schemas.microsoft.com/office/drawing/2014/main" id="{AA5A52E4-407F-CF44-B995-19F7B609254B}"/>
              </a:ext>
            </a:extLst>
          </p:cNvPr>
          <p:cNvSpPr>
            <a:spLocks noGrp="1"/>
          </p:cNvSpPr>
          <p:nvPr>
            <p:ph idx="1"/>
          </p:nvPr>
        </p:nvSpPr>
        <p:spPr>
          <a:xfrm>
            <a:off x="2231136" y="2063885"/>
            <a:ext cx="7729728" cy="3926367"/>
          </a:xfrm>
        </p:spPr>
        <p:txBody>
          <a:bodyPr>
            <a:normAutofit/>
          </a:bodyPr>
          <a:lstStyle/>
          <a:p>
            <a:pPr>
              <a:buFont typeface="Wingdings" pitchFamily="2" charset="2"/>
              <a:buChar char="v"/>
            </a:pPr>
            <a:r>
              <a:rPr lang="en-US" sz="1700" dirty="0"/>
              <a:t>Introduces children to new environments. For example, Forests, Beaches, Castles, Museums.</a:t>
            </a:r>
          </a:p>
          <a:p>
            <a:pPr>
              <a:buFont typeface="Wingdings" pitchFamily="2" charset="2"/>
              <a:buChar char="v"/>
            </a:pPr>
            <a:r>
              <a:rPr lang="en-US" sz="1700" dirty="0"/>
              <a:t>Helps children learn about outdoor environments and the everchanging nature of the outdoors. </a:t>
            </a:r>
          </a:p>
          <a:p>
            <a:pPr>
              <a:buFont typeface="Wingdings" pitchFamily="2" charset="2"/>
              <a:buChar char="v"/>
            </a:pPr>
            <a:r>
              <a:rPr lang="en-US" sz="1700" dirty="0"/>
              <a:t>Aids children’s knowledge of climate change and the importance of it.  </a:t>
            </a:r>
          </a:p>
          <a:p>
            <a:pPr>
              <a:buFont typeface="Wingdings" pitchFamily="2" charset="2"/>
              <a:buChar char="v"/>
            </a:pPr>
            <a:r>
              <a:rPr lang="en-US" sz="1700" dirty="0"/>
              <a:t>As stated by the WWF (2019), engaging classroom resources have been created to help children gain the knowledge of climate change.</a:t>
            </a:r>
          </a:p>
          <a:p>
            <a:pPr>
              <a:buFont typeface="Wingdings" pitchFamily="2" charset="2"/>
              <a:buChar char="v"/>
            </a:pPr>
            <a:r>
              <a:rPr lang="en-US" sz="1700" dirty="0"/>
              <a:t>Outdoor learning contexts will aid this process giving children hands on experiences to learn.</a:t>
            </a:r>
          </a:p>
          <a:p>
            <a:pPr>
              <a:buFont typeface="Wingdings" pitchFamily="2" charset="2"/>
              <a:buChar char="v"/>
            </a:pPr>
            <a:r>
              <a:rPr lang="en-US" sz="1700" dirty="0"/>
              <a:t>Children develop skills further in new environments. Friedrich Froebel believed that environments are key to a child's development. Early education (2019)</a:t>
            </a:r>
          </a:p>
          <a:p>
            <a:pPr>
              <a:buFont typeface="Wingdings" pitchFamily="2" charset="2"/>
              <a:buChar char="v"/>
            </a:pPr>
            <a:endParaRPr lang="en-US" dirty="0"/>
          </a:p>
          <a:p>
            <a:pPr>
              <a:buFont typeface="Wingdings" pitchFamily="2" charset="2"/>
              <a:buChar char="v"/>
            </a:pPr>
            <a:endParaRPr lang="en-US" dirty="0"/>
          </a:p>
        </p:txBody>
      </p:sp>
    </p:spTree>
    <p:extLst>
      <p:ext uri="{BB962C8B-B14F-4D97-AF65-F5344CB8AC3E}">
        <p14:creationId xmlns:p14="http://schemas.microsoft.com/office/powerpoint/2010/main" val="36934410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697D8-263C-B243-82CE-D0AEBACD08C1}"/>
              </a:ext>
            </a:extLst>
          </p:cNvPr>
          <p:cNvSpPr>
            <a:spLocks noGrp="1"/>
          </p:cNvSpPr>
          <p:nvPr>
            <p:ph type="title"/>
          </p:nvPr>
        </p:nvSpPr>
        <p:spPr>
          <a:xfrm>
            <a:off x="1171561" y="576776"/>
            <a:ext cx="9848878" cy="645968"/>
          </a:xfrm>
        </p:spPr>
        <p:txBody>
          <a:bodyPr>
            <a:normAutofit fontScale="90000"/>
          </a:bodyPr>
          <a:lstStyle/>
          <a:p>
            <a:r>
              <a:rPr lang="en-US" dirty="0"/>
              <a:t>How outdoor learning contexts can aid learning.</a:t>
            </a:r>
          </a:p>
        </p:txBody>
      </p:sp>
      <p:sp>
        <p:nvSpPr>
          <p:cNvPr id="5" name="Rectangle 4">
            <a:extLst>
              <a:ext uri="{FF2B5EF4-FFF2-40B4-BE49-F238E27FC236}">
                <a16:creationId xmlns:a16="http://schemas.microsoft.com/office/drawing/2014/main" id="{0174FA11-98B7-0B4C-A532-8B4154DFFED0}"/>
              </a:ext>
            </a:extLst>
          </p:cNvPr>
          <p:cNvSpPr/>
          <p:nvPr/>
        </p:nvSpPr>
        <p:spPr>
          <a:xfrm>
            <a:off x="4533013" y="3240272"/>
            <a:ext cx="2913321" cy="91440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618B97EF-4375-C241-A8C7-C25045CE729A}"/>
              </a:ext>
            </a:extLst>
          </p:cNvPr>
          <p:cNvSpPr txBox="1"/>
          <p:nvPr/>
        </p:nvSpPr>
        <p:spPr>
          <a:xfrm>
            <a:off x="4688958" y="3306726"/>
            <a:ext cx="2530549" cy="923330"/>
          </a:xfrm>
          <a:prstGeom prst="rect">
            <a:avLst/>
          </a:prstGeom>
          <a:noFill/>
        </p:spPr>
        <p:txBody>
          <a:bodyPr wrap="square" rtlCol="0">
            <a:spAutoFit/>
          </a:bodyPr>
          <a:lstStyle/>
          <a:p>
            <a:pPr algn="ctr"/>
            <a:r>
              <a:rPr lang="en-US" dirty="0"/>
              <a:t>How Outdoor Learning Contexts Can Aid Learning.</a:t>
            </a:r>
          </a:p>
        </p:txBody>
      </p:sp>
      <p:cxnSp>
        <p:nvCxnSpPr>
          <p:cNvPr id="8" name="Straight Arrow Connector 7">
            <a:extLst>
              <a:ext uri="{FF2B5EF4-FFF2-40B4-BE49-F238E27FC236}">
                <a16:creationId xmlns:a16="http://schemas.microsoft.com/office/drawing/2014/main" id="{55474020-F9F7-874B-9C91-1B159B136692}"/>
              </a:ext>
            </a:extLst>
          </p:cNvPr>
          <p:cNvCxnSpPr>
            <a:cxnSpLocks/>
          </p:cNvCxnSpPr>
          <p:nvPr/>
        </p:nvCxnSpPr>
        <p:spPr>
          <a:xfrm>
            <a:off x="7446334" y="4154672"/>
            <a:ext cx="730103" cy="71504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1" name="Straight Arrow Connector 10">
            <a:extLst>
              <a:ext uri="{FF2B5EF4-FFF2-40B4-BE49-F238E27FC236}">
                <a16:creationId xmlns:a16="http://schemas.microsoft.com/office/drawing/2014/main" id="{ED57849B-659C-C646-B240-E847DFE7EE24}"/>
              </a:ext>
            </a:extLst>
          </p:cNvPr>
          <p:cNvCxnSpPr>
            <a:cxnSpLocks/>
          </p:cNvCxnSpPr>
          <p:nvPr/>
        </p:nvCxnSpPr>
        <p:spPr>
          <a:xfrm flipH="1">
            <a:off x="3720964" y="4154672"/>
            <a:ext cx="812051" cy="71504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4" name="Straight Arrow Connector 13">
            <a:extLst>
              <a:ext uri="{FF2B5EF4-FFF2-40B4-BE49-F238E27FC236}">
                <a16:creationId xmlns:a16="http://schemas.microsoft.com/office/drawing/2014/main" id="{907E211D-41AA-BA48-83ED-E30E48C1A290}"/>
              </a:ext>
            </a:extLst>
          </p:cNvPr>
          <p:cNvCxnSpPr>
            <a:cxnSpLocks/>
          </p:cNvCxnSpPr>
          <p:nvPr/>
        </p:nvCxnSpPr>
        <p:spPr>
          <a:xfrm flipH="1" flipV="1">
            <a:off x="3720964" y="2703328"/>
            <a:ext cx="812049" cy="53694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7" name="Straight Arrow Connector 16">
            <a:extLst>
              <a:ext uri="{FF2B5EF4-FFF2-40B4-BE49-F238E27FC236}">
                <a16:creationId xmlns:a16="http://schemas.microsoft.com/office/drawing/2014/main" id="{71625F80-00E0-8E4F-B32B-528BF87BF566}"/>
              </a:ext>
            </a:extLst>
          </p:cNvPr>
          <p:cNvCxnSpPr>
            <a:cxnSpLocks/>
          </p:cNvCxnSpPr>
          <p:nvPr/>
        </p:nvCxnSpPr>
        <p:spPr>
          <a:xfrm flipV="1">
            <a:off x="7446334" y="2703328"/>
            <a:ext cx="730103" cy="53694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52F13DBD-B1E0-1642-AF67-0C2C861EFE98}"/>
              </a:ext>
            </a:extLst>
          </p:cNvPr>
          <p:cNvSpPr txBox="1"/>
          <p:nvPr/>
        </p:nvSpPr>
        <p:spPr>
          <a:xfrm>
            <a:off x="8471037" y="4337777"/>
            <a:ext cx="3209730" cy="2246769"/>
          </a:xfrm>
          <a:prstGeom prst="rect">
            <a:avLst/>
          </a:prstGeom>
          <a:noFill/>
        </p:spPr>
        <p:txBody>
          <a:bodyPr wrap="square" rtlCol="0">
            <a:spAutoFit/>
          </a:bodyPr>
          <a:lstStyle/>
          <a:p>
            <a:r>
              <a:rPr lang="en-US" sz="1400" u="sng" dirty="0"/>
              <a:t>Skill Development</a:t>
            </a:r>
          </a:p>
          <a:p>
            <a:pPr marL="285750" indent="-285750">
              <a:buFont typeface="Arial" panose="020B0604020202020204" pitchFamily="34" charset="0"/>
              <a:buChar char="•"/>
            </a:pPr>
            <a:r>
              <a:rPr lang="en-US" sz="1400" dirty="0"/>
              <a:t>Children will develop skills in different environments. For example, teamwork, communication, creativity. </a:t>
            </a:r>
          </a:p>
          <a:p>
            <a:pPr marL="285750" indent="-285750">
              <a:buFont typeface="Arial" panose="020B0604020202020204" pitchFamily="34" charset="0"/>
              <a:buChar char="•"/>
            </a:pPr>
            <a:r>
              <a:rPr lang="en-US" sz="1400" dirty="0"/>
              <a:t>For example, outdoor activities encourage social interaction with other pupils. </a:t>
            </a:r>
          </a:p>
          <a:p>
            <a:pPr marL="285750" indent="-285750">
              <a:buFont typeface="Arial" panose="020B0604020202020204" pitchFamily="34" charset="0"/>
              <a:buChar char="•"/>
            </a:pPr>
            <a:r>
              <a:rPr lang="en-US" sz="1400" dirty="0"/>
              <a:t>As Lev Vygotsky stated, social interaction is a very key for a child's development. McLeod (2018) </a:t>
            </a:r>
          </a:p>
        </p:txBody>
      </p:sp>
      <p:sp>
        <p:nvSpPr>
          <p:cNvPr id="12" name="TextBox 11">
            <a:extLst>
              <a:ext uri="{FF2B5EF4-FFF2-40B4-BE49-F238E27FC236}">
                <a16:creationId xmlns:a16="http://schemas.microsoft.com/office/drawing/2014/main" id="{F0F8D491-747A-E949-84A8-6E69D219D35F}"/>
              </a:ext>
            </a:extLst>
          </p:cNvPr>
          <p:cNvSpPr txBox="1"/>
          <p:nvPr/>
        </p:nvSpPr>
        <p:spPr>
          <a:xfrm>
            <a:off x="8471037" y="1577383"/>
            <a:ext cx="2856398" cy="1815882"/>
          </a:xfrm>
          <a:prstGeom prst="rect">
            <a:avLst/>
          </a:prstGeom>
          <a:noFill/>
        </p:spPr>
        <p:txBody>
          <a:bodyPr wrap="square" rtlCol="0">
            <a:spAutoFit/>
          </a:bodyPr>
          <a:lstStyle/>
          <a:p>
            <a:r>
              <a:rPr lang="en-US" sz="1400" u="sng" dirty="0"/>
              <a:t>Engagement</a:t>
            </a:r>
          </a:p>
          <a:p>
            <a:pPr marL="285750" indent="-285750">
              <a:buFont typeface="Arial" panose="020B0604020202020204" pitchFamily="34" charset="0"/>
              <a:buChar char="•"/>
            </a:pPr>
            <a:r>
              <a:rPr lang="en-US" sz="1400" dirty="0"/>
              <a:t>From my personal experience, children are more engaged in a outdoor environment.</a:t>
            </a:r>
          </a:p>
          <a:p>
            <a:pPr marL="285750" indent="-285750">
              <a:buFont typeface="Arial" panose="020B0604020202020204" pitchFamily="34" charset="0"/>
              <a:buChar char="•"/>
            </a:pPr>
            <a:r>
              <a:rPr lang="en-US" sz="1400" dirty="0"/>
              <a:t>A study by ScienceDaily (2018) shows that outdoor environments have a ‘variety</a:t>
            </a:r>
            <a:r>
              <a:rPr lang="en-GB" sz="1400" dirty="0"/>
              <a:t> of beneficial effects on people’</a:t>
            </a:r>
            <a:endParaRPr lang="en-US" sz="1400" dirty="0"/>
          </a:p>
        </p:txBody>
      </p:sp>
      <p:sp>
        <p:nvSpPr>
          <p:cNvPr id="3" name="TextBox 2">
            <a:extLst>
              <a:ext uri="{FF2B5EF4-FFF2-40B4-BE49-F238E27FC236}">
                <a16:creationId xmlns:a16="http://schemas.microsoft.com/office/drawing/2014/main" id="{40CEED2F-E778-7241-BFE2-33411AFCC885}"/>
              </a:ext>
            </a:extLst>
          </p:cNvPr>
          <p:cNvSpPr txBox="1"/>
          <p:nvPr/>
        </p:nvSpPr>
        <p:spPr>
          <a:xfrm>
            <a:off x="1068463" y="1451864"/>
            <a:ext cx="2254103" cy="2246769"/>
          </a:xfrm>
          <a:prstGeom prst="rect">
            <a:avLst/>
          </a:prstGeom>
          <a:noFill/>
        </p:spPr>
        <p:txBody>
          <a:bodyPr wrap="square" rtlCol="0">
            <a:spAutoFit/>
          </a:bodyPr>
          <a:lstStyle/>
          <a:p>
            <a:r>
              <a:rPr lang="en-US" sz="1400" u="sng" dirty="0"/>
              <a:t>Enjoyment</a:t>
            </a:r>
          </a:p>
          <a:p>
            <a:pPr marL="285750" indent="-285750">
              <a:buFont typeface="Arial" panose="020B0604020202020204" pitchFamily="34" charset="0"/>
              <a:buChar char="•"/>
            </a:pPr>
            <a:r>
              <a:rPr lang="en-US" sz="1400" dirty="0"/>
              <a:t>Outdoor learning environments are more immersive and hands on.</a:t>
            </a:r>
          </a:p>
          <a:p>
            <a:pPr marL="285750" indent="-285750">
              <a:buFont typeface="Arial" panose="020B0604020202020204" pitchFamily="34" charset="0"/>
              <a:buChar char="•"/>
            </a:pPr>
            <a:r>
              <a:rPr lang="en-US" sz="1400" dirty="0"/>
              <a:t>Having fun with students is a massive part of helping children learn, but a balance is needed. University Portland (2016)</a:t>
            </a:r>
          </a:p>
        </p:txBody>
      </p:sp>
      <p:sp>
        <p:nvSpPr>
          <p:cNvPr id="7" name="TextBox 6">
            <a:extLst>
              <a:ext uri="{FF2B5EF4-FFF2-40B4-BE49-F238E27FC236}">
                <a16:creationId xmlns:a16="http://schemas.microsoft.com/office/drawing/2014/main" id="{9E116584-1AAB-1549-9F87-514F73E101E1}"/>
              </a:ext>
            </a:extLst>
          </p:cNvPr>
          <p:cNvSpPr txBox="1"/>
          <p:nvPr/>
        </p:nvSpPr>
        <p:spPr>
          <a:xfrm>
            <a:off x="1070443" y="4230056"/>
            <a:ext cx="2252123" cy="2462213"/>
          </a:xfrm>
          <a:prstGeom prst="rect">
            <a:avLst/>
          </a:prstGeom>
          <a:noFill/>
        </p:spPr>
        <p:txBody>
          <a:bodyPr wrap="square" rtlCol="0">
            <a:spAutoFit/>
          </a:bodyPr>
          <a:lstStyle/>
          <a:p>
            <a:r>
              <a:rPr lang="en-US" sz="1400" u="sng" dirty="0"/>
              <a:t>Physical Education</a:t>
            </a:r>
          </a:p>
          <a:p>
            <a:pPr marL="285750" indent="-285750">
              <a:buFont typeface="Arial" panose="020B0604020202020204" pitchFamily="34" charset="0"/>
              <a:buChar char="•"/>
            </a:pPr>
            <a:r>
              <a:rPr lang="en-US" sz="1400" dirty="0"/>
              <a:t>Outdoor environments can encourage increased physical activity.</a:t>
            </a:r>
          </a:p>
          <a:p>
            <a:pPr marL="285750" indent="-285750">
              <a:buFont typeface="Arial" panose="020B0604020202020204" pitchFamily="34" charset="0"/>
              <a:buChar char="•"/>
            </a:pPr>
            <a:r>
              <a:rPr lang="en-US" sz="1400" dirty="0"/>
              <a:t>Physical education is now a major part in education.</a:t>
            </a:r>
          </a:p>
          <a:p>
            <a:pPr marL="285750" indent="-285750">
              <a:buFont typeface="Arial" panose="020B0604020202020204" pitchFamily="34" charset="0"/>
              <a:buChar char="•"/>
            </a:pPr>
            <a:r>
              <a:rPr lang="en-US" sz="1400" dirty="0"/>
              <a:t>These environments can improve a child’s health and wellbeing. </a:t>
            </a:r>
          </a:p>
          <a:p>
            <a:endParaRPr lang="en-US" sz="1400" u="sng" dirty="0"/>
          </a:p>
        </p:txBody>
      </p:sp>
    </p:spTree>
    <p:extLst>
      <p:ext uri="{BB962C8B-B14F-4D97-AF65-F5344CB8AC3E}">
        <p14:creationId xmlns:p14="http://schemas.microsoft.com/office/powerpoint/2010/main" val="31250445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237FA-322D-D34E-B85F-2DA08BF1750F}"/>
              </a:ext>
            </a:extLst>
          </p:cNvPr>
          <p:cNvSpPr>
            <a:spLocks noGrp="1"/>
          </p:cNvSpPr>
          <p:nvPr>
            <p:ph type="title"/>
          </p:nvPr>
        </p:nvSpPr>
        <p:spPr>
          <a:xfrm>
            <a:off x="2231136" y="964692"/>
            <a:ext cx="7729728" cy="4644800"/>
          </a:xfrm>
        </p:spPr>
        <p:txBody>
          <a:bodyPr/>
          <a:lstStyle/>
          <a:p>
            <a:r>
              <a:rPr lang="en-US" dirty="0"/>
              <a:t>Jon’s section of presentation </a:t>
            </a:r>
            <a:br>
              <a:rPr lang="en-US" dirty="0"/>
            </a:br>
            <a:br>
              <a:rPr lang="en-US" dirty="0"/>
            </a:br>
            <a:r>
              <a:rPr lang="en-US" dirty="0"/>
              <a:t>beaches and outdoor learning contexts.</a:t>
            </a:r>
          </a:p>
        </p:txBody>
      </p:sp>
    </p:spTree>
    <p:extLst>
      <p:ext uri="{BB962C8B-B14F-4D97-AF65-F5344CB8AC3E}">
        <p14:creationId xmlns:p14="http://schemas.microsoft.com/office/powerpoint/2010/main" val="39850439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EE2B5-59F0-514E-A21E-6FB8DE827E96}"/>
              </a:ext>
            </a:extLst>
          </p:cNvPr>
          <p:cNvSpPr>
            <a:spLocks noGrp="1"/>
          </p:cNvSpPr>
          <p:nvPr>
            <p:ph type="title"/>
          </p:nvPr>
        </p:nvSpPr>
        <p:spPr/>
        <p:txBody>
          <a:bodyPr/>
          <a:lstStyle/>
          <a:p>
            <a:r>
              <a:rPr lang="en-US" dirty="0"/>
              <a:t>introduction</a:t>
            </a:r>
          </a:p>
        </p:txBody>
      </p:sp>
      <p:sp>
        <p:nvSpPr>
          <p:cNvPr id="4" name="Content Placeholder 2">
            <a:extLst>
              <a:ext uri="{FF2B5EF4-FFF2-40B4-BE49-F238E27FC236}">
                <a16:creationId xmlns:a16="http://schemas.microsoft.com/office/drawing/2014/main" id="{DA697302-44ED-5F47-BD24-D2888AAC240B}"/>
              </a:ext>
            </a:extLst>
          </p:cNvPr>
          <p:cNvSpPr>
            <a:spLocks noGrp="1"/>
          </p:cNvSpPr>
          <p:nvPr>
            <p:ph idx="1"/>
          </p:nvPr>
        </p:nvSpPr>
        <p:spPr>
          <a:xfrm>
            <a:off x="838200" y="2506662"/>
            <a:ext cx="10515600" cy="4351338"/>
          </a:xfrm>
        </p:spPr>
        <p:txBody>
          <a:bodyPr/>
          <a:lstStyle/>
          <a:p>
            <a:r>
              <a:rPr lang="en-US" sz="2400" dirty="0"/>
              <a:t>Discussing how the outdoors can support learning </a:t>
            </a:r>
          </a:p>
          <a:p>
            <a:endParaRPr lang="en-US" sz="2400" dirty="0"/>
          </a:p>
          <a:p>
            <a:r>
              <a:rPr lang="en-US" sz="2400" dirty="0"/>
              <a:t>Why it’s a crucial element that teachers need to take full advantage of  </a:t>
            </a:r>
          </a:p>
          <a:p>
            <a:endParaRPr lang="en-US" dirty="0"/>
          </a:p>
          <a:p>
            <a:endParaRPr lang="en-US" dirty="0"/>
          </a:p>
          <a:p>
            <a:endParaRPr lang="en-US" dirty="0"/>
          </a:p>
        </p:txBody>
      </p:sp>
    </p:spTree>
    <p:extLst>
      <p:ext uri="{BB962C8B-B14F-4D97-AF65-F5344CB8AC3E}">
        <p14:creationId xmlns:p14="http://schemas.microsoft.com/office/powerpoint/2010/main" val="27354871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0665D-C4E0-7044-AD92-13AB7F4E40B7}"/>
              </a:ext>
            </a:extLst>
          </p:cNvPr>
          <p:cNvSpPr>
            <a:spLocks noGrp="1"/>
          </p:cNvSpPr>
          <p:nvPr>
            <p:ph type="title"/>
          </p:nvPr>
        </p:nvSpPr>
        <p:spPr>
          <a:xfrm>
            <a:off x="2231136" y="523613"/>
            <a:ext cx="7729728" cy="1188720"/>
          </a:xfrm>
        </p:spPr>
        <p:txBody>
          <a:bodyPr/>
          <a:lstStyle/>
          <a:p>
            <a:r>
              <a:rPr lang="en-US" dirty="0"/>
              <a:t>How the outdoors facilitate skills and knowledge</a:t>
            </a:r>
          </a:p>
        </p:txBody>
      </p:sp>
      <p:sp>
        <p:nvSpPr>
          <p:cNvPr id="4" name="Content Placeholder 2">
            <a:extLst>
              <a:ext uri="{FF2B5EF4-FFF2-40B4-BE49-F238E27FC236}">
                <a16:creationId xmlns:a16="http://schemas.microsoft.com/office/drawing/2014/main" id="{63350A44-C78F-4545-9734-C3D4510D1C23}"/>
              </a:ext>
            </a:extLst>
          </p:cNvPr>
          <p:cNvSpPr>
            <a:spLocks noGrp="1"/>
          </p:cNvSpPr>
          <p:nvPr>
            <p:ph idx="1"/>
          </p:nvPr>
        </p:nvSpPr>
        <p:spPr>
          <a:xfrm>
            <a:off x="838200" y="1983049"/>
            <a:ext cx="10515600" cy="4351338"/>
          </a:xfrm>
        </p:spPr>
        <p:txBody>
          <a:bodyPr>
            <a:normAutofit/>
          </a:bodyPr>
          <a:lstStyle/>
          <a:p>
            <a:r>
              <a:rPr lang="en-US" sz="2800" dirty="0"/>
              <a:t>Here are some of my own ideas</a:t>
            </a:r>
          </a:p>
          <a:p>
            <a:pPr marL="514350" indent="-514350">
              <a:buFont typeface="+mj-lt"/>
              <a:buAutoNum type="arabicPeriod"/>
            </a:pPr>
            <a:r>
              <a:rPr lang="en-US" sz="2800" dirty="0"/>
              <a:t>Communication</a:t>
            </a:r>
          </a:p>
          <a:p>
            <a:pPr marL="514350" indent="-514350">
              <a:buFont typeface="+mj-lt"/>
              <a:buAutoNum type="arabicPeriod"/>
            </a:pPr>
            <a:r>
              <a:rPr lang="en-US" sz="2800" dirty="0"/>
              <a:t>Independence</a:t>
            </a:r>
          </a:p>
          <a:p>
            <a:pPr marL="514350" indent="-514350">
              <a:buFont typeface="+mj-lt"/>
              <a:buAutoNum type="arabicPeriod"/>
            </a:pPr>
            <a:r>
              <a:rPr lang="en-US" sz="2800" dirty="0"/>
              <a:t>Creativity</a:t>
            </a:r>
          </a:p>
          <a:p>
            <a:pPr marL="514350" indent="-514350">
              <a:buFont typeface="+mj-lt"/>
              <a:buAutoNum type="arabicPeriod"/>
            </a:pPr>
            <a:r>
              <a:rPr lang="en-US" sz="2800" dirty="0"/>
              <a:t>Environment</a:t>
            </a:r>
          </a:p>
          <a:p>
            <a:pPr marL="514350" indent="-514350">
              <a:buFont typeface="+mj-lt"/>
              <a:buAutoNum type="arabicPeriod"/>
            </a:pPr>
            <a:r>
              <a:rPr lang="en-US" sz="2800" dirty="0"/>
              <a:t>Teamwork</a:t>
            </a:r>
          </a:p>
          <a:p>
            <a:pPr marL="514350" indent="-514350">
              <a:buFont typeface="+mj-lt"/>
              <a:buAutoNum type="arabicPeriod"/>
            </a:pPr>
            <a:r>
              <a:rPr lang="en-US" sz="2800" dirty="0"/>
              <a:t>Wildlife</a:t>
            </a:r>
          </a:p>
          <a:p>
            <a:endParaRPr lang="en-US" dirty="0"/>
          </a:p>
          <a:p>
            <a:endParaRPr lang="en-US" dirty="0"/>
          </a:p>
        </p:txBody>
      </p:sp>
    </p:spTree>
    <p:extLst>
      <p:ext uri="{BB962C8B-B14F-4D97-AF65-F5344CB8AC3E}">
        <p14:creationId xmlns:p14="http://schemas.microsoft.com/office/powerpoint/2010/main" val="3327220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734FD-2659-B844-80C3-05E8D4091D5B}"/>
              </a:ext>
            </a:extLst>
          </p:cNvPr>
          <p:cNvSpPr>
            <a:spLocks noGrp="1"/>
          </p:cNvSpPr>
          <p:nvPr>
            <p:ph type="title"/>
          </p:nvPr>
        </p:nvSpPr>
        <p:spPr>
          <a:xfrm>
            <a:off x="2231136" y="523613"/>
            <a:ext cx="7729728" cy="1188720"/>
          </a:xfrm>
        </p:spPr>
        <p:txBody>
          <a:bodyPr/>
          <a:lstStyle/>
          <a:p>
            <a:r>
              <a:rPr lang="en-US" dirty="0"/>
              <a:t>Planning and assessing</a:t>
            </a:r>
          </a:p>
        </p:txBody>
      </p:sp>
      <p:sp>
        <p:nvSpPr>
          <p:cNvPr id="4" name="Content Placeholder 2">
            <a:extLst>
              <a:ext uri="{FF2B5EF4-FFF2-40B4-BE49-F238E27FC236}">
                <a16:creationId xmlns:a16="http://schemas.microsoft.com/office/drawing/2014/main" id="{D87A9EC8-D820-DE42-B674-9C91090738DA}"/>
              </a:ext>
            </a:extLst>
          </p:cNvPr>
          <p:cNvSpPr>
            <a:spLocks noGrp="1"/>
          </p:cNvSpPr>
          <p:nvPr>
            <p:ph idx="1"/>
          </p:nvPr>
        </p:nvSpPr>
        <p:spPr>
          <a:xfrm>
            <a:off x="838200" y="1825625"/>
            <a:ext cx="10515600" cy="4351338"/>
          </a:xfrm>
        </p:spPr>
        <p:txBody>
          <a:bodyPr>
            <a:normAutofit/>
          </a:bodyPr>
          <a:lstStyle/>
          <a:p>
            <a:r>
              <a:rPr lang="en-US" sz="2800" dirty="0"/>
              <a:t>Alphabet hunting – Finding an object </a:t>
            </a:r>
            <a:r>
              <a:rPr lang="en-US" sz="2800" dirty="0" err="1"/>
              <a:t>begining</a:t>
            </a:r>
            <a:r>
              <a:rPr lang="en-US" sz="2800" dirty="0"/>
              <a:t> with different letters of the alphabet. The children could take pictures of the items or list what they have found </a:t>
            </a:r>
            <a:r>
              <a:rPr lang="en-GB" sz="2800" dirty="0"/>
              <a:t>(Warner, 2020)</a:t>
            </a:r>
            <a:r>
              <a:rPr lang="en-US" sz="2800" dirty="0"/>
              <a:t> </a:t>
            </a:r>
          </a:p>
          <a:p>
            <a:r>
              <a:rPr lang="en-US" sz="2800" dirty="0"/>
              <a:t>Listen – Different things you might hear on a beach and how they are different to what you hear in the city or where they might live </a:t>
            </a:r>
            <a:r>
              <a:rPr lang="en-GB" sz="2800" dirty="0"/>
              <a:t>(Warner, 2020)</a:t>
            </a:r>
          </a:p>
          <a:p>
            <a:r>
              <a:rPr lang="en-US" sz="2800" dirty="0"/>
              <a:t>Sandcastle competition – teams to build the best sand castle, points awarded to the most creative, best design, best team work </a:t>
            </a:r>
            <a:r>
              <a:rPr lang="en-GB" sz="2800" dirty="0"/>
              <a:t>(Warner, 2020)</a:t>
            </a:r>
            <a:endParaRPr lang="en-US" sz="2800" dirty="0"/>
          </a:p>
        </p:txBody>
      </p:sp>
    </p:spTree>
    <p:extLst>
      <p:ext uri="{BB962C8B-B14F-4D97-AF65-F5344CB8AC3E}">
        <p14:creationId xmlns:p14="http://schemas.microsoft.com/office/powerpoint/2010/main" val="14802107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A3F77-2B02-B74B-B00F-3ED77BDDEC20}"/>
              </a:ext>
            </a:extLst>
          </p:cNvPr>
          <p:cNvSpPr>
            <a:spLocks noGrp="1"/>
          </p:cNvSpPr>
          <p:nvPr>
            <p:ph type="title"/>
          </p:nvPr>
        </p:nvSpPr>
        <p:spPr>
          <a:xfrm>
            <a:off x="2231136" y="419569"/>
            <a:ext cx="7729728" cy="1188720"/>
          </a:xfrm>
        </p:spPr>
        <p:txBody>
          <a:bodyPr/>
          <a:lstStyle/>
          <a:p>
            <a:r>
              <a:rPr lang="en-US" dirty="0"/>
              <a:t>Theorists linked to these ideas</a:t>
            </a:r>
          </a:p>
        </p:txBody>
      </p:sp>
      <p:sp>
        <p:nvSpPr>
          <p:cNvPr id="4" name="Content Placeholder 2">
            <a:extLst>
              <a:ext uri="{FF2B5EF4-FFF2-40B4-BE49-F238E27FC236}">
                <a16:creationId xmlns:a16="http://schemas.microsoft.com/office/drawing/2014/main" id="{D356B3C7-D841-D84F-8C63-6E0FAA9B9075}"/>
              </a:ext>
            </a:extLst>
          </p:cNvPr>
          <p:cNvSpPr>
            <a:spLocks noGrp="1"/>
          </p:cNvSpPr>
          <p:nvPr>
            <p:ph idx="1"/>
          </p:nvPr>
        </p:nvSpPr>
        <p:spPr>
          <a:xfrm>
            <a:off x="838200" y="1825625"/>
            <a:ext cx="10515600" cy="4351338"/>
          </a:xfrm>
        </p:spPr>
        <p:txBody>
          <a:bodyPr>
            <a:normAutofit fontScale="92500" lnSpcReduction="10000"/>
          </a:bodyPr>
          <a:lstStyle/>
          <a:p>
            <a:r>
              <a:rPr lang="en-US" sz="3200" dirty="0"/>
              <a:t> Montessori – some of her key aspects where independence, a degree of freedom and for their natural development to be respected (Roberts, 2019)</a:t>
            </a:r>
          </a:p>
          <a:p>
            <a:r>
              <a:rPr lang="en-US" sz="3200" dirty="0"/>
              <a:t>Vygotsky – Peers can help with learning with the zone of proximal development, and with guidance the zone of proximal development increases (Roberts 2019)</a:t>
            </a:r>
          </a:p>
          <a:p>
            <a:r>
              <a:rPr lang="en-US" sz="3200" dirty="0"/>
              <a:t>Vygotsky – Linked to a more interactive development through peers, shared activities will make the child embody different ways of interacting behaving and thinking. (Roberts 2019)</a:t>
            </a:r>
          </a:p>
          <a:p>
            <a:endParaRPr lang="en-US" dirty="0"/>
          </a:p>
          <a:p>
            <a:endParaRPr lang="en-US" dirty="0"/>
          </a:p>
          <a:p>
            <a:endParaRPr lang="en-US" dirty="0"/>
          </a:p>
          <a:p>
            <a:endParaRPr lang="en-US" dirty="0"/>
          </a:p>
          <a:p>
            <a:pPr marL="0" indent="0">
              <a:buNone/>
            </a:pPr>
            <a:endParaRPr lang="en-US" dirty="0"/>
          </a:p>
        </p:txBody>
      </p:sp>
    </p:spTree>
    <p:extLst>
      <p:ext uri="{BB962C8B-B14F-4D97-AF65-F5344CB8AC3E}">
        <p14:creationId xmlns:p14="http://schemas.microsoft.com/office/powerpoint/2010/main" val="6746558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FC2D9-4AD5-3E42-9E7B-356A71D71CAF}"/>
              </a:ext>
            </a:extLst>
          </p:cNvPr>
          <p:cNvSpPr>
            <a:spLocks noGrp="1"/>
          </p:cNvSpPr>
          <p:nvPr>
            <p:ph type="title"/>
          </p:nvPr>
        </p:nvSpPr>
        <p:spPr/>
        <p:txBody>
          <a:bodyPr/>
          <a:lstStyle/>
          <a:p>
            <a:r>
              <a:rPr lang="en-US" dirty="0"/>
              <a:t>LLAN STEFFAN</a:t>
            </a:r>
          </a:p>
        </p:txBody>
      </p:sp>
      <p:sp>
        <p:nvSpPr>
          <p:cNvPr id="4" name="Content Placeholder 2">
            <a:extLst>
              <a:ext uri="{FF2B5EF4-FFF2-40B4-BE49-F238E27FC236}">
                <a16:creationId xmlns:a16="http://schemas.microsoft.com/office/drawing/2014/main" id="{2C353E40-2BBB-C541-9BEA-85835DB76735}"/>
              </a:ext>
            </a:extLst>
          </p:cNvPr>
          <p:cNvSpPr>
            <a:spLocks noGrp="1"/>
          </p:cNvSpPr>
          <p:nvPr>
            <p:ph idx="1"/>
          </p:nvPr>
        </p:nvSpPr>
        <p:spPr>
          <a:xfrm>
            <a:off x="978877" y="2300409"/>
            <a:ext cx="10515600" cy="4351338"/>
          </a:xfrm>
        </p:spPr>
        <p:txBody>
          <a:bodyPr>
            <a:normAutofit/>
          </a:bodyPr>
          <a:lstStyle/>
          <a:p>
            <a:r>
              <a:rPr lang="en-GB" sz="2800" dirty="0"/>
              <a:t>A recent visit with the university to a local beach gave us an opportunity to come up with some ideas first hand</a:t>
            </a:r>
          </a:p>
          <a:p>
            <a:r>
              <a:rPr lang="en-GB" sz="2800" dirty="0"/>
              <a:t>One I came up with was - Writing there names with sticks and pebbles in the sand </a:t>
            </a:r>
          </a:p>
          <a:p>
            <a:r>
              <a:rPr lang="en-GB" sz="2800" dirty="0"/>
              <a:t>English, maths, science, geography, history, physical education</a:t>
            </a:r>
          </a:p>
          <a:p>
            <a:endParaRPr lang="en-US" dirty="0"/>
          </a:p>
        </p:txBody>
      </p:sp>
    </p:spTree>
    <p:extLst>
      <p:ext uri="{BB962C8B-B14F-4D97-AF65-F5344CB8AC3E}">
        <p14:creationId xmlns:p14="http://schemas.microsoft.com/office/powerpoint/2010/main" val="10033033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DEF6A-240E-DE48-B4A6-0C5F59559C8C}"/>
              </a:ext>
            </a:extLst>
          </p:cNvPr>
          <p:cNvSpPr>
            <a:spLocks noGrp="1"/>
          </p:cNvSpPr>
          <p:nvPr>
            <p:ph type="title"/>
          </p:nvPr>
        </p:nvSpPr>
        <p:spPr>
          <a:xfrm>
            <a:off x="2231136" y="523613"/>
            <a:ext cx="7729728" cy="1188720"/>
          </a:xfrm>
        </p:spPr>
        <p:txBody>
          <a:bodyPr/>
          <a:lstStyle/>
          <a:p>
            <a:r>
              <a:rPr lang="en-US" dirty="0"/>
              <a:t>FURTHER INTEREST</a:t>
            </a:r>
          </a:p>
        </p:txBody>
      </p:sp>
      <p:sp>
        <p:nvSpPr>
          <p:cNvPr id="4" name="Content Placeholder 2">
            <a:extLst>
              <a:ext uri="{FF2B5EF4-FFF2-40B4-BE49-F238E27FC236}">
                <a16:creationId xmlns:a16="http://schemas.microsoft.com/office/drawing/2014/main" id="{36C05A83-109D-0E4A-8890-3E01401B9F1A}"/>
              </a:ext>
            </a:extLst>
          </p:cNvPr>
          <p:cNvSpPr>
            <a:spLocks noGrp="1"/>
          </p:cNvSpPr>
          <p:nvPr>
            <p:ph idx="1"/>
          </p:nvPr>
        </p:nvSpPr>
        <p:spPr>
          <a:xfrm>
            <a:off x="838200" y="2212486"/>
            <a:ext cx="10515600" cy="4351338"/>
          </a:xfrm>
        </p:spPr>
        <p:txBody>
          <a:bodyPr>
            <a:normAutofit/>
          </a:bodyPr>
          <a:lstStyle/>
          <a:p>
            <a:r>
              <a:rPr lang="en-GB" sz="2400" dirty="0"/>
              <a:t>Estyn have showed with this quote the benefits of learning outdoors </a:t>
            </a:r>
          </a:p>
          <a:p>
            <a:r>
              <a:rPr lang="en-GB" sz="2400" dirty="0"/>
              <a:t>‘In most cases, children benefit from their time outdoors. They display high levels of engagement and enjoyment and their knowledge and understanding of the world and physical development improve. A majority of practitioners also say that children’s behaviour, physical fitness and stamina improve.’ (Estyn 2011 </a:t>
            </a:r>
            <a:r>
              <a:rPr lang="en-GB" sz="2400" dirty="0" err="1"/>
              <a:t>p.g</a:t>
            </a:r>
            <a:r>
              <a:rPr lang="en-GB" sz="2400" dirty="0"/>
              <a:t> 2)</a:t>
            </a:r>
          </a:p>
          <a:p>
            <a:r>
              <a:rPr lang="en-GB" sz="2400" dirty="0"/>
              <a:t>In an article from the guardian its implied </a:t>
            </a:r>
          </a:p>
          <a:p>
            <a:r>
              <a:rPr lang="en-GB" sz="2400" dirty="0"/>
              <a:t>‘The benefits are far-reaching. “They sleep better. Their appetites are better. They form amazing friendships outside the classroom, and their creativity is incredible,” says Murray.’ (</a:t>
            </a:r>
            <a:r>
              <a:rPr lang="en-GB" sz="2400" dirty="0" err="1"/>
              <a:t>Weale</a:t>
            </a:r>
            <a:r>
              <a:rPr lang="en-GB" sz="2400" dirty="0"/>
              <a:t>, 2019)</a:t>
            </a:r>
          </a:p>
          <a:p>
            <a:endParaRPr lang="en-GB" sz="2400" dirty="0"/>
          </a:p>
          <a:p>
            <a:endParaRPr lang="en-GB" dirty="0"/>
          </a:p>
          <a:p>
            <a:endParaRPr lang="en-US" dirty="0"/>
          </a:p>
        </p:txBody>
      </p:sp>
    </p:spTree>
    <p:extLst>
      <p:ext uri="{BB962C8B-B14F-4D97-AF65-F5344CB8AC3E}">
        <p14:creationId xmlns:p14="http://schemas.microsoft.com/office/powerpoint/2010/main" val="8559626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F5D70-9E19-9342-83A1-9AD4B7DEF123}"/>
              </a:ext>
            </a:extLst>
          </p:cNvPr>
          <p:cNvSpPr>
            <a:spLocks noGrp="1"/>
          </p:cNvSpPr>
          <p:nvPr>
            <p:ph type="title"/>
          </p:nvPr>
        </p:nvSpPr>
        <p:spPr/>
        <p:txBody>
          <a:bodyPr/>
          <a:lstStyle/>
          <a:p>
            <a:r>
              <a:rPr lang="en-US" dirty="0"/>
              <a:t>SUMMARY</a:t>
            </a:r>
          </a:p>
        </p:txBody>
      </p:sp>
      <p:sp>
        <p:nvSpPr>
          <p:cNvPr id="5" name="Content Placeholder 2">
            <a:extLst>
              <a:ext uri="{FF2B5EF4-FFF2-40B4-BE49-F238E27FC236}">
                <a16:creationId xmlns:a16="http://schemas.microsoft.com/office/drawing/2014/main" id="{0F6C55B4-F5F2-3342-A1A9-52A2DFD482BC}"/>
              </a:ext>
            </a:extLst>
          </p:cNvPr>
          <p:cNvSpPr txBox="1">
            <a:spLocks/>
          </p:cNvSpPr>
          <p:nvPr/>
        </p:nvSpPr>
        <p:spPr>
          <a:xfrm>
            <a:off x="838200" y="2506662"/>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US" sz="2800" dirty="0"/>
              <a:t>Theorists have shown through there ideas that outdoor activates can aid learning in several ways </a:t>
            </a:r>
          </a:p>
          <a:p>
            <a:r>
              <a:rPr lang="en-US" sz="2800" dirty="0"/>
              <a:t>And through the activates I have found and my own ideas I have linked these to benefits the children will get.</a:t>
            </a:r>
          </a:p>
          <a:p>
            <a:r>
              <a:rPr lang="en-US" sz="2800" dirty="0"/>
              <a:t>For the Future I hope to see an increase in involvement with outdoor learning </a:t>
            </a:r>
          </a:p>
        </p:txBody>
      </p:sp>
    </p:spTree>
    <p:extLst>
      <p:ext uri="{BB962C8B-B14F-4D97-AF65-F5344CB8AC3E}">
        <p14:creationId xmlns:p14="http://schemas.microsoft.com/office/powerpoint/2010/main" val="10927319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3A020-342C-7F41-B621-BF7601E521D8}"/>
              </a:ext>
            </a:extLst>
          </p:cNvPr>
          <p:cNvSpPr>
            <a:spLocks noGrp="1"/>
          </p:cNvSpPr>
          <p:nvPr>
            <p:ph type="title"/>
          </p:nvPr>
        </p:nvSpPr>
        <p:spPr>
          <a:xfrm>
            <a:off x="2231136" y="366815"/>
            <a:ext cx="7729728" cy="1188720"/>
          </a:xfrm>
        </p:spPr>
        <p:txBody>
          <a:bodyPr/>
          <a:lstStyle/>
          <a:p>
            <a:r>
              <a:rPr lang="en-US" dirty="0"/>
              <a:t>Tim’s reference list</a:t>
            </a:r>
          </a:p>
        </p:txBody>
      </p:sp>
      <p:sp>
        <p:nvSpPr>
          <p:cNvPr id="4" name="Content Placeholder 2">
            <a:extLst>
              <a:ext uri="{FF2B5EF4-FFF2-40B4-BE49-F238E27FC236}">
                <a16:creationId xmlns:a16="http://schemas.microsoft.com/office/drawing/2014/main" id="{0CCD49FF-2C4B-E445-9B40-41BCF74A5AAE}"/>
              </a:ext>
            </a:extLst>
          </p:cNvPr>
          <p:cNvSpPr>
            <a:spLocks noGrp="1"/>
          </p:cNvSpPr>
          <p:nvPr>
            <p:ph idx="1"/>
          </p:nvPr>
        </p:nvSpPr>
        <p:spPr>
          <a:xfrm>
            <a:off x="0" y="1907522"/>
            <a:ext cx="12192000" cy="4583663"/>
          </a:xfrm>
        </p:spPr>
        <p:txBody>
          <a:bodyPr>
            <a:normAutofit fontScale="85000" lnSpcReduction="20000"/>
          </a:bodyPr>
          <a:lstStyle/>
          <a:p>
            <a:pPr marL="0" indent="0">
              <a:buNone/>
            </a:pP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Armstrong, P. (2020). </a:t>
            </a:r>
            <a:r>
              <a:rPr lang="en-GB" i="1"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Bloom’s Taxonomy.</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[online] Vanderbilt University. Available at: https://</a:t>
            </a:r>
            <a:r>
              <a:rPr lang="en-GB"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cft.vanderbilt.edu</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/guides-sub-pages/blooms-taxonomy/ [Accessed 6 Jan. 2020].</a:t>
            </a:r>
            <a:endParaRPr lang="en-GB"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Audenplace.co.uk</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(2015). </a:t>
            </a:r>
            <a:r>
              <a:rPr lang="en-GB" i="1"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Tina Bruce- the Twelve Features of Play.</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[online] Available at: https://</a:t>
            </a:r>
            <a:r>
              <a:rPr lang="en-GB"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www.audenplace.co.uk</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wp</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-content/uploads/2015/02/TinaBruce-12featuresofplay.pdf [Accessed 6 Jan. 2020].</a:t>
            </a:r>
            <a:endParaRPr lang="en-GB"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Brighthubeducation.com</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(2020). </a:t>
            </a:r>
            <a:r>
              <a:rPr lang="en-GB" i="1"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Why Is Outdoor Play Important for Children? Theorists Weigh In On Benefits.</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[online] Available at: https://</a:t>
            </a:r>
            <a:r>
              <a:rPr lang="en-GB"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www.brighthubeducation.com</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/teaching-preschool/107367-theories-on-the-importance-of-outdoor-play/ [Accessed 6 Jan. 2020].</a:t>
            </a:r>
            <a:endParaRPr lang="en-GB"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Davidson, C. (2016). </a:t>
            </a:r>
            <a:r>
              <a:rPr lang="en-GB" i="1"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The importance of taking children to the museum.</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[online] </a:t>
            </a:r>
            <a:r>
              <a:rPr lang="en-GB"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Joseloff</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Gallery. Available at: https://</a:t>
            </a:r>
            <a:r>
              <a:rPr lang="en-GB"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www.joseloffgallery.org</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/on-view [Accessed 6 Jan. 2020].</a:t>
            </a:r>
            <a:endParaRPr lang="en-GB"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Docs.hss.ed.ac.uk</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(2020). </a:t>
            </a:r>
            <a:r>
              <a:rPr lang="en-GB" i="1"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OUTDOOR EDUCATION: AUTHENTIC LEARNING IN THE CONTEXT OF LANDSCAPES.</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[online] Available at: http://</a:t>
            </a:r>
            <a:r>
              <a:rPr lang="en-GB"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www.docs.hss.ed.ac.uk</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/education/</a:t>
            </a:r>
            <a:r>
              <a:rPr lang="en-GB"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outdoored</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oe_authentic_learning.pdf</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[Accessed 6 Jan. 2020].</a:t>
            </a:r>
            <a:endParaRPr lang="en-GB"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First Discoverers. (2019). </a:t>
            </a:r>
            <a:r>
              <a:rPr lang="en-GB" i="1"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Child Development Theories: Jean Piaget.</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[online] Available at: https://</a:t>
            </a:r>
            <a:r>
              <a:rPr lang="en-GB"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www.firstdiscoverers.co.uk</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/child-development-theories-jean-</a:t>
            </a:r>
            <a:r>
              <a:rPr lang="en-GB"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piaget</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[Accessed 6 Jan. 2020].</a:t>
            </a:r>
            <a:endParaRPr lang="en-GB"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Historyofmuseums.com</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(2020). </a:t>
            </a:r>
            <a:r>
              <a:rPr lang="en-GB" i="1"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Different Types of Museums.</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[online] Available at: http://</a:t>
            </a:r>
            <a:r>
              <a:rPr lang="en-GB"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www.historyofmuseums.com</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/museum-facts/types-of-museum/ [Accessed 6 Jan. 2020].</a:t>
            </a:r>
            <a:endParaRPr lang="en-GB"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Lotc.org.uk</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(2020). </a:t>
            </a:r>
            <a:r>
              <a:rPr lang="en-GB" i="1"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Benefits for Early Years of Learning Outside the Classroom. </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[online] Available at: https://</a:t>
            </a:r>
            <a:r>
              <a:rPr lang="en-GB"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www.lotc.org.uk</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wp</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-content/uploads/2010/12/Benefits-for-Early-Years-LOtC-Final-5AUG09.pdf [Accessed 6 Jan. 2020].</a:t>
            </a:r>
            <a:endParaRPr lang="en-GB"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Mead, S. (2020). </a:t>
            </a:r>
            <a:r>
              <a:rPr lang="en-GB" i="1"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How Do Children Learn Through Play?</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[online] </a:t>
            </a:r>
            <a:r>
              <a:rPr lang="en-GB"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Whitbyschool.org</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Available at: https://</a:t>
            </a:r>
            <a:r>
              <a:rPr lang="en-GB"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www.whitbyschool.org</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passionforlearning</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/how-do-children-learn-through-play [Accessed 6 Jan. 2020].</a:t>
            </a:r>
            <a:endParaRPr lang="en-GB"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US"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65385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B1623-B83E-1D4B-8F8E-083DE7836F93}"/>
              </a:ext>
            </a:extLst>
          </p:cNvPr>
          <p:cNvSpPr>
            <a:spLocks noGrp="1"/>
          </p:cNvSpPr>
          <p:nvPr>
            <p:ph type="title"/>
          </p:nvPr>
        </p:nvSpPr>
        <p:spPr>
          <a:xfrm>
            <a:off x="2231136" y="507492"/>
            <a:ext cx="7729728" cy="1188720"/>
          </a:xfrm>
        </p:spPr>
        <p:txBody>
          <a:bodyPr/>
          <a:lstStyle/>
          <a:p>
            <a:r>
              <a:rPr lang="en-US" dirty="0"/>
              <a:t>Tim’s reference slide 2</a:t>
            </a:r>
          </a:p>
        </p:txBody>
      </p:sp>
      <p:sp>
        <p:nvSpPr>
          <p:cNvPr id="5" name="Content Placeholder 2">
            <a:extLst>
              <a:ext uri="{FF2B5EF4-FFF2-40B4-BE49-F238E27FC236}">
                <a16:creationId xmlns:a16="http://schemas.microsoft.com/office/drawing/2014/main" id="{5B892432-E03A-B844-A45C-D27B55D28745}"/>
              </a:ext>
            </a:extLst>
          </p:cNvPr>
          <p:cNvSpPr>
            <a:spLocks noGrp="1"/>
          </p:cNvSpPr>
          <p:nvPr>
            <p:ph idx="1"/>
          </p:nvPr>
        </p:nvSpPr>
        <p:spPr>
          <a:xfrm>
            <a:off x="0" y="2039815"/>
            <a:ext cx="12192000" cy="4572000"/>
          </a:xfrm>
        </p:spPr>
        <p:txBody>
          <a:bodyPr>
            <a:normAutofit fontScale="92500" lnSpcReduction="20000"/>
          </a:bodyPr>
          <a:lstStyle/>
          <a:p>
            <a:pPr marL="0" indent="0">
              <a:buNone/>
            </a:pP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Outdoor-</a:t>
            </a:r>
            <a:r>
              <a:rPr lang="en-GB" sz="1800"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learning.org</a:t>
            </a: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(2018). </a:t>
            </a:r>
            <a:r>
              <a:rPr lang="en-GB" sz="1800" i="1"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About Outdoor Learning.</a:t>
            </a: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[online] Available at: https://</a:t>
            </a:r>
            <a:r>
              <a:rPr lang="en-GB" sz="1800"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www.outdoor-learning.org</a:t>
            </a: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/Good-Practice/Research-Resources/About-Outdoor-Learning [Accessed 6 Jan. 2020].</a:t>
            </a:r>
            <a:endParaRPr lang="en-GB" sz="1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R, </a:t>
            </a:r>
            <a:r>
              <a:rPr lang="en-GB" sz="1800"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Lynwen</a:t>
            </a: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(2020). </a:t>
            </a:r>
            <a:r>
              <a:rPr lang="en-GB" sz="1800" i="1"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21</a:t>
            </a:r>
            <a:r>
              <a:rPr lang="en-GB" sz="1800" i="1" baseline="300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st</a:t>
            </a:r>
            <a:r>
              <a:rPr lang="en-GB" sz="1800" i="1"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Century Learning.</a:t>
            </a: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(Lecture 4) University of Wales Trinity St David. Carmarthen campus. (Accessed: 7/1/2020)</a:t>
            </a:r>
            <a:endParaRPr lang="en-GB" sz="1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R, </a:t>
            </a:r>
            <a:r>
              <a:rPr lang="en-GB" sz="1800"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Lynwen</a:t>
            </a: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(2020). </a:t>
            </a:r>
            <a:r>
              <a:rPr lang="en-GB" sz="1800" i="1"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21</a:t>
            </a:r>
            <a:r>
              <a:rPr lang="en-GB" sz="1800" i="1" baseline="300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st</a:t>
            </a:r>
            <a:r>
              <a:rPr lang="en-GB" sz="1800" i="1"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Century Learning.</a:t>
            </a: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(Lecture 5) University of Wales Trinity St David. Carmarthen campus. (Accessed: 7/1/2020)</a:t>
            </a:r>
            <a:endParaRPr lang="en-GB" sz="1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R, </a:t>
            </a:r>
            <a:r>
              <a:rPr lang="en-GB" sz="1800"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Lynwen</a:t>
            </a: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(2020). </a:t>
            </a:r>
            <a:r>
              <a:rPr lang="en-GB" sz="1800" i="1"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21</a:t>
            </a:r>
            <a:r>
              <a:rPr lang="en-GB" sz="1800" i="1" baseline="300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st</a:t>
            </a:r>
            <a:r>
              <a:rPr lang="en-GB" sz="1800" i="1"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Century Learning.</a:t>
            </a: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(Lecture 6) University of Wales Trinity St David. Carmarthen campus. (Accessed: 7/1/2020)</a:t>
            </a:r>
            <a:endParaRPr lang="en-GB" sz="1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800"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seniorsecondary.tki.org.nz</a:t>
            </a: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(2018). </a:t>
            </a:r>
            <a:r>
              <a:rPr lang="en-GB" sz="1800" i="1"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Creating a supportive learning environment.</a:t>
            </a: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[online] Available at: https://</a:t>
            </a:r>
            <a:r>
              <a:rPr lang="en-GB" sz="1800"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seniorsecondary.tki.org.nz</a:t>
            </a: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/English/Pedagogy/Supportive-learning-environment [Accessed 6 Jan. 2020].</a:t>
            </a:r>
            <a:endParaRPr lang="en-GB" sz="1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800"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Techniquest</a:t>
            </a: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(2020). </a:t>
            </a:r>
            <a:r>
              <a:rPr lang="en-GB" sz="1800" i="1"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Education programmes.</a:t>
            </a: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[online] Available at: https://</a:t>
            </a:r>
            <a:r>
              <a:rPr lang="en-GB" sz="1800"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www.techniquest.org</a:t>
            </a: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/education/schools/ [Accessed 6 Jan. 2020].</a:t>
            </a:r>
            <a:endParaRPr lang="en-GB" sz="1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800"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Techniquest</a:t>
            </a: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(2020). </a:t>
            </a:r>
            <a:r>
              <a:rPr lang="en-GB" sz="1800" i="1"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Foundation Phase — at </a:t>
            </a:r>
            <a:r>
              <a:rPr lang="en-GB" sz="1800" i="1"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Techniquest</a:t>
            </a:r>
            <a:r>
              <a:rPr lang="en-GB" sz="1800" i="1"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[online] Available at: https://</a:t>
            </a:r>
            <a:r>
              <a:rPr lang="en-GB" sz="1800"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www.techniquest.org</a:t>
            </a: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/education/schools/foundation-phase-key-stage-1/at-</a:t>
            </a:r>
            <a:r>
              <a:rPr lang="en-GB" sz="1800"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techniquest</a:t>
            </a: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[Accessed 6 Jan. 2020].</a:t>
            </a:r>
            <a:endParaRPr lang="en-GB" sz="1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800"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Walescouncilforoutdoorlearning.org</a:t>
            </a: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(2019). </a:t>
            </a:r>
            <a:r>
              <a:rPr lang="en-GB" sz="1800" i="1"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High Quality Outdoor Learning for Wales. </a:t>
            </a: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[online] Available at: https://</a:t>
            </a:r>
            <a:r>
              <a:rPr lang="en-GB" sz="1800"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www.walescouncilforoutdoorlearning.org</a:t>
            </a: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800"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wp</a:t>
            </a: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-content/uploads/2019/06/2338-High-quality-outdoor-learning-Wales_English.pdf [Accessed 6 Jan. 2020].</a:t>
            </a:r>
            <a:endParaRPr lang="en-GB" sz="1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37575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1BE0C-7FB2-BC4D-808C-67B19723A1CD}"/>
              </a:ext>
            </a:extLst>
          </p:cNvPr>
          <p:cNvSpPr>
            <a:spLocks noGrp="1"/>
          </p:cNvSpPr>
          <p:nvPr>
            <p:ph type="title"/>
          </p:nvPr>
        </p:nvSpPr>
        <p:spPr>
          <a:xfrm>
            <a:off x="2231136" y="279400"/>
            <a:ext cx="7729728" cy="687754"/>
          </a:xfrm>
        </p:spPr>
        <p:txBody>
          <a:bodyPr>
            <a:normAutofit fontScale="90000"/>
          </a:bodyPr>
          <a:lstStyle/>
          <a:p>
            <a:r>
              <a:rPr lang="en-US" dirty="0"/>
              <a:t>Niall’s Reference list.</a:t>
            </a:r>
          </a:p>
        </p:txBody>
      </p:sp>
      <p:sp>
        <p:nvSpPr>
          <p:cNvPr id="3" name="Content Placeholder 2">
            <a:extLst>
              <a:ext uri="{FF2B5EF4-FFF2-40B4-BE49-F238E27FC236}">
                <a16:creationId xmlns:a16="http://schemas.microsoft.com/office/drawing/2014/main" id="{7CD8A763-A147-FB46-A76E-5DF6EFF63C28}"/>
              </a:ext>
            </a:extLst>
          </p:cNvPr>
          <p:cNvSpPr>
            <a:spLocks noGrp="1"/>
          </p:cNvSpPr>
          <p:nvPr>
            <p:ph idx="1"/>
          </p:nvPr>
        </p:nvSpPr>
        <p:spPr>
          <a:xfrm>
            <a:off x="681445" y="1231275"/>
            <a:ext cx="10829109" cy="5347325"/>
          </a:xfrm>
        </p:spPr>
        <p:txBody>
          <a:bodyPr>
            <a:noAutofit/>
          </a:bodyPr>
          <a:lstStyle/>
          <a:p>
            <a:r>
              <a:rPr lang="en-GB" sz="1400" dirty="0"/>
              <a:t>Cywion Bach (2020) Available Online: </a:t>
            </a:r>
            <a:r>
              <a:rPr lang="en-GB" sz="1400" dirty="0">
                <a:hlinkClick r:id="rId2"/>
              </a:rPr>
              <a:t>http://cywionbach.co.uk/</a:t>
            </a:r>
            <a:endParaRPr lang="en-GB" sz="1400" dirty="0"/>
          </a:p>
          <a:p>
            <a:r>
              <a:rPr lang="en-GB" sz="1400" dirty="0"/>
              <a:t>David, L (2016) Learning Theories Montessori Method (Montessori) </a:t>
            </a:r>
            <a:r>
              <a:rPr lang="en-GB" sz="1400" dirty="0">
                <a:hlinkClick r:id="rId3"/>
              </a:rPr>
              <a:t>https://www.learning-theories.com/montessori-method-montessori.html</a:t>
            </a:r>
            <a:r>
              <a:rPr lang="en-GB" sz="1400" dirty="0"/>
              <a:t>.</a:t>
            </a:r>
          </a:p>
          <a:p>
            <a:r>
              <a:rPr lang="en-GB" sz="1400" dirty="0"/>
              <a:t>Early Education (2019) About Froebel.  Available Online: </a:t>
            </a:r>
            <a:r>
              <a:rPr lang="en-GB" sz="1400" dirty="0">
                <a:hlinkClick r:id="rId4"/>
              </a:rPr>
              <a:t>https://www.early-education.org.uk/about-froebel</a:t>
            </a:r>
            <a:endParaRPr lang="en-GB" sz="1400" dirty="0"/>
          </a:p>
          <a:p>
            <a:r>
              <a:rPr lang="en-GB" sz="1400" dirty="0"/>
              <a:t>Forest School Portfolio (2020) Available Online: </a:t>
            </a:r>
            <a:r>
              <a:rPr lang="en-GB" sz="1400" dirty="0">
                <a:hlinkClick r:id="rId5"/>
              </a:rPr>
              <a:t>https://www.forestschoolportfolio.com/</a:t>
            </a:r>
            <a:endParaRPr lang="en-GB" sz="1400" dirty="0"/>
          </a:p>
          <a:p>
            <a:r>
              <a:rPr lang="en-GB" sz="1400" dirty="0"/>
              <a:t>Forest Schools (2020) What is a Forest School? An Introduction. Available online: </a:t>
            </a:r>
            <a:r>
              <a:rPr lang="en-GB" sz="1400" dirty="0">
                <a:hlinkClick r:id="rId6"/>
              </a:rPr>
              <a:t>https://www.forestschools.com/pages/what-is-forest-school-an-introduction</a:t>
            </a:r>
            <a:endParaRPr lang="en-GB" sz="1400" dirty="0"/>
          </a:p>
          <a:p>
            <a:r>
              <a:rPr lang="en-GB" sz="1400" dirty="0"/>
              <a:t>Mcleod, S (2018) Simply Psychology Piaget’s Theory of Cognitive Development. Available Online: </a:t>
            </a:r>
            <a:r>
              <a:rPr lang="en-GB" sz="1400" dirty="0">
                <a:hlinkClick r:id="rId7"/>
              </a:rPr>
              <a:t>https://www.simplypsychology.org/piaget.html</a:t>
            </a:r>
            <a:endParaRPr lang="en-GB" sz="1400" dirty="0"/>
          </a:p>
          <a:p>
            <a:r>
              <a:rPr lang="en-GB" sz="1400" dirty="0"/>
              <a:t>Mcleod, S (2018) SimplyPsychology. Lev Vygotsky. Available Online: </a:t>
            </a:r>
            <a:r>
              <a:rPr lang="en-GB" sz="1400" dirty="0">
                <a:hlinkClick r:id="rId8"/>
              </a:rPr>
              <a:t>https://www.simplypsychology.org/vygotsky.html</a:t>
            </a:r>
            <a:endParaRPr lang="en-GB" sz="1400" dirty="0"/>
          </a:p>
          <a:p>
            <a:r>
              <a:rPr lang="en-GB" sz="1400" dirty="0"/>
              <a:t>Roberts, L (2019) Lecture 5, Skinner and Bruner. [Lecture] University Of Wales Trinity St David, Carmarthen Campus. 7</a:t>
            </a:r>
            <a:r>
              <a:rPr lang="en-GB" sz="1400" baseline="30000" dirty="0"/>
              <a:t>th</a:t>
            </a:r>
            <a:r>
              <a:rPr lang="en-GB" sz="1400" dirty="0"/>
              <a:t> November 2019.</a:t>
            </a:r>
          </a:p>
          <a:p>
            <a:r>
              <a:rPr lang="en-GB" sz="1400" dirty="0"/>
              <a:t>Science Daily (2018) Students more Engaged and Attentive following Outdoor Lesson in Nature. Available online: </a:t>
            </a:r>
            <a:r>
              <a:rPr lang="en-GB" sz="1400" dirty="0">
                <a:hlinkClick r:id="rId9"/>
              </a:rPr>
              <a:t>https://www.sciencedaily.com/releases/2018/01/180111115340.htm</a:t>
            </a:r>
            <a:endParaRPr lang="en-GB" sz="1400" dirty="0"/>
          </a:p>
          <a:p>
            <a:r>
              <a:rPr lang="en-GB" sz="1400" dirty="0"/>
              <a:t>Scharer (2017) </a:t>
            </a:r>
            <a:r>
              <a:rPr lang="en-GB" sz="1400" dirty="0">
                <a:hlinkClick r:id="rId10"/>
              </a:rPr>
              <a:t>https://journals.uvic.ca/index.php/jcs/article/view/17895/7538</a:t>
            </a:r>
            <a:r>
              <a:rPr lang="en-GB" sz="1400" dirty="0"/>
              <a:t> </a:t>
            </a:r>
          </a:p>
          <a:p>
            <a:r>
              <a:rPr lang="en-GB" sz="1400" dirty="0"/>
              <a:t>The School Run (2019) 11 DIY Forest School Activities. Available Online: </a:t>
            </a:r>
            <a:r>
              <a:rPr lang="en-GB" sz="1400" dirty="0">
                <a:hlinkClick r:id="rId11"/>
              </a:rPr>
              <a:t>https://www.theschoolrun.com/diy-forest-school-activities</a:t>
            </a:r>
            <a:endParaRPr lang="en-GB" sz="1400" dirty="0"/>
          </a:p>
          <a:p>
            <a:r>
              <a:rPr lang="en-GB" sz="1400" dirty="0"/>
              <a:t>University of Portland (2016) Let the Children Play: Why adding Fun to the Classroom helps Kids Learn. Available Online: </a:t>
            </a:r>
            <a:r>
              <a:rPr lang="en-GB" sz="1400" dirty="0">
                <a:hlinkClick r:id="rId12"/>
              </a:rPr>
              <a:t>https://education.cu-portland.edu/blog/curriculum-teaching-strategies/let-children-play-add-fun-to-classroom/</a:t>
            </a:r>
            <a:endParaRPr lang="en-US" sz="1400" dirty="0"/>
          </a:p>
          <a:p>
            <a:r>
              <a:rPr lang="en-US" sz="1400" dirty="0"/>
              <a:t>WWF (2019) Climate Change Resources. Available Online: </a:t>
            </a:r>
            <a:r>
              <a:rPr lang="en-GB" sz="1400" dirty="0">
                <a:hlinkClick r:id="rId13"/>
              </a:rPr>
              <a:t>https://www.wwf.org.uk/get-involved/schools/resources/climate-change-resources#resources</a:t>
            </a:r>
            <a:endParaRPr lang="en-GB" sz="1400" dirty="0"/>
          </a:p>
          <a:p>
            <a:endParaRPr lang="en-US" sz="1200" dirty="0"/>
          </a:p>
          <a:p>
            <a:endParaRPr lang="en-GB" sz="1200" dirty="0"/>
          </a:p>
        </p:txBody>
      </p:sp>
    </p:spTree>
    <p:extLst>
      <p:ext uri="{BB962C8B-B14F-4D97-AF65-F5344CB8AC3E}">
        <p14:creationId xmlns:p14="http://schemas.microsoft.com/office/powerpoint/2010/main" val="14587562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0D805-EB21-9E44-9337-9DA532ABF850}"/>
              </a:ext>
            </a:extLst>
          </p:cNvPr>
          <p:cNvSpPr>
            <a:spLocks noGrp="1"/>
          </p:cNvSpPr>
          <p:nvPr>
            <p:ph type="title"/>
          </p:nvPr>
        </p:nvSpPr>
        <p:spPr>
          <a:xfrm>
            <a:off x="2231136" y="331646"/>
            <a:ext cx="7729728" cy="1188720"/>
          </a:xfrm>
        </p:spPr>
        <p:txBody>
          <a:bodyPr/>
          <a:lstStyle/>
          <a:p>
            <a:r>
              <a:rPr lang="en-US" dirty="0" err="1"/>
              <a:t>jON’S</a:t>
            </a:r>
            <a:r>
              <a:rPr lang="en-US" dirty="0"/>
              <a:t> REFERENCE LIST</a:t>
            </a:r>
          </a:p>
        </p:txBody>
      </p:sp>
      <p:sp>
        <p:nvSpPr>
          <p:cNvPr id="4" name="Content Placeholder 2">
            <a:extLst>
              <a:ext uri="{FF2B5EF4-FFF2-40B4-BE49-F238E27FC236}">
                <a16:creationId xmlns:a16="http://schemas.microsoft.com/office/drawing/2014/main" id="{02D5F49F-D531-0742-96F0-884045C0266A}"/>
              </a:ext>
            </a:extLst>
          </p:cNvPr>
          <p:cNvSpPr>
            <a:spLocks noGrp="1"/>
          </p:cNvSpPr>
          <p:nvPr>
            <p:ph idx="1"/>
          </p:nvPr>
        </p:nvSpPr>
        <p:spPr>
          <a:xfrm>
            <a:off x="838200" y="1825625"/>
            <a:ext cx="10515600" cy="4351338"/>
          </a:xfrm>
        </p:spPr>
        <p:txBody>
          <a:bodyPr>
            <a:normAutofit/>
          </a:bodyPr>
          <a:lstStyle/>
          <a:p>
            <a:r>
              <a:rPr lang="en-GB" dirty="0" err="1"/>
              <a:t>Estyn.gov.wales</a:t>
            </a:r>
            <a:r>
              <a:rPr lang="en-GB" dirty="0"/>
              <a:t>. (2011). </a:t>
            </a:r>
            <a:r>
              <a:rPr lang="en-GB" i="1" dirty="0"/>
              <a:t>Outdoor learning</a:t>
            </a:r>
            <a:r>
              <a:rPr lang="en-GB" dirty="0"/>
              <a:t>. [online] Available at: https://</a:t>
            </a:r>
            <a:r>
              <a:rPr lang="en-GB" dirty="0" err="1"/>
              <a:t>www.estyn.gov.wales</a:t>
            </a:r>
            <a:r>
              <a:rPr lang="en-GB" dirty="0"/>
              <a:t>/sites/</a:t>
            </a:r>
            <a:r>
              <a:rPr lang="en-GB" dirty="0" err="1"/>
              <a:t>www.estyn.gov.wales</a:t>
            </a:r>
            <a:r>
              <a:rPr lang="en-GB" dirty="0"/>
              <a:t>/files/documents/Outdoor%20learning%3A%20%20an%20evaluation%20of%20learning%20in%20the%20outdoors%20for%20children%20under%20five%20in%20the%20Foundation%20Phase%20-%20September%202011.pdf [Accessed 12 Jan. 2020].</a:t>
            </a:r>
          </a:p>
          <a:p>
            <a:r>
              <a:rPr lang="en-GB" dirty="0"/>
              <a:t>Roberts, L. (2019) Froebel, Dewey, Montessori.[Lecture] University of Wales Trinity St David. Carmarthen Campus. 24</a:t>
            </a:r>
            <a:r>
              <a:rPr lang="en-GB" baseline="-25000" dirty="0"/>
              <a:t>th</a:t>
            </a:r>
            <a:r>
              <a:rPr lang="en-GB" dirty="0"/>
              <a:t> October 2019.</a:t>
            </a:r>
          </a:p>
          <a:p>
            <a:r>
              <a:rPr lang="en-GB" dirty="0"/>
              <a:t>Roberts, L. (2019) Vygotsky.[Lecture] University of Wales Trinity St David. Carmarthen Campus. 17</a:t>
            </a:r>
            <a:r>
              <a:rPr lang="en-GB" baseline="-25000" dirty="0"/>
              <a:t>th</a:t>
            </a:r>
            <a:r>
              <a:rPr lang="en-GB" dirty="0"/>
              <a:t> October 2019.</a:t>
            </a:r>
          </a:p>
          <a:p>
            <a:r>
              <a:rPr lang="en-GB" dirty="0"/>
              <a:t>Warner, M. (2020). </a:t>
            </a:r>
            <a:r>
              <a:rPr lang="en-GB" i="1" dirty="0"/>
              <a:t>Visiting the Beach</a:t>
            </a:r>
            <a:r>
              <a:rPr lang="en-GB" dirty="0"/>
              <a:t>. [online] Teaching Ideas. Available at: https://</a:t>
            </a:r>
            <a:r>
              <a:rPr lang="en-GB" dirty="0" err="1"/>
              <a:t>www.teachingideas.co.uk</a:t>
            </a:r>
            <a:r>
              <a:rPr lang="en-GB" dirty="0"/>
              <a:t>/fieldwork/visiting-the-beach [Accessed 12 Jan. 2020].</a:t>
            </a:r>
          </a:p>
          <a:p>
            <a:r>
              <a:rPr lang="en-GB" dirty="0" err="1"/>
              <a:t>Weale</a:t>
            </a:r>
            <a:r>
              <a:rPr lang="en-GB" dirty="0"/>
              <a:t>, S. (2019). </a:t>
            </a:r>
            <a:r>
              <a:rPr lang="en-GB" i="1" dirty="0"/>
              <a:t>Tide's out, school's in: the many benefits of beach teaching</a:t>
            </a:r>
            <a:r>
              <a:rPr lang="en-GB" dirty="0"/>
              <a:t>. [online] the Guardian. Available at: https://</a:t>
            </a:r>
            <a:r>
              <a:rPr lang="en-GB" dirty="0" err="1"/>
              <a:t>www.theguardian.com</a:t>
            </a:r>
            <a:r>
              <a:rPr lang="en-GB" dirty="0"/>
              <a:t>/education/2019/</a:t>
            </a:r>
            <a:r>
              <a:rPr lang="en-GB" dirty="0" err="1"/>
              <a:t>jan</a:t>
            </a:r>
            <a:r>
              <a:rPr lang="en-GB" dirty="0"/>
              <a:t>/07/tides-out-schools-in-the-many-benefits-of-beach-teaching [Accessed 12 Jan. 2020].</a:t>
            </a:r>
          </a:p>
          <a:p>
            <a:endParaRPr lang="en-GB" dirty="0"/>
          </a:p>
          <a:p>
            <a:endParaRPr lang="en-GB" dirty="0"/>
          </a:p>
          <a:p>
            <a:endParaRPr lang="en-US" dirty="0"/>
          </a:p>
        </p:txBody>
      </p:sp>
    </p:spTree>
    <p:extLst>
      <p:ext uri="{BB962C8B-B14F-4D97-AF65-F5344CB8AC3E}">
        <p14:creationId xmlns:p14="http://schemas.microsoft.com/office/powerpoint/2010/main" val="3235434729"/>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{1C7D0813-4F47-7249-9860-A9EBE5F6867B}tf10001120</Template>
  <TotalTime>3335</TotalTime>
  <Words>3490</Words>
  <Application>Microsoft Macintosh PowerPoint</Application>
  <PresentationFormat>Widescreen</PresentationFormat>
  <Paragraphs>243</Paragraphs>
  <Slides>35</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Calibri</vt:lpstr>
      <vt:lpstr>Gill Sans MT</vt:lpstr>
      <vt:lpstr>Wingdings</vt:lpstr>
      <vt:lpstr>Wingdings 3</vt:lpstr>
      <vt:lpstr>Parcel</vt:lpstr>
      <vt:lpstr>Demonstrate how outdoor contexts can support learning. TIM LEEDER 1901666 Niall Roche – 1802784 Jonathan CAFOLLA-WARD - 1907916   ECES4002 </vt:lpstr>
      <vt:lpstr>outdoor LEARNING</vt:lpstr>
      <vt:lpstr>SUPPORTIVE LEARNING</vt:lpstr>
      <vt:lpstr>wales COUNCIL OUTDOOR LEARNING</vt:lpstr>
      <vt:lpstr>Tim’s part of presentation   Museums and outdoor learning contexts.</vt:lpstr>
      <vt:lpstr>PowerPoint Presentation</vt:lpstr>
      <vt:lpstr>museums</vt:lpstr>
      <vt:lpstr>types OF MUSEUMS </vt:lpstr>
      <vt:lpstr>encourages A LOVE OF HISTORY</vt:lpstr>
      <vt:lpstr>Provides an effective way of learning</vt:lpstr>
      <vt:lpstr>Compare and contrast</vt:lpstr>
      <vt:lpstr>Encourages questions</vt:lpstr>
      <vt:lpstr>Museums inspire</vt:lpstr>
      <vt:lpstr>Conclusion</vt:lpstr>
      <vt:lpstr>Niall’s part of presentation.  Forest schools and outdoor learning contexts.</vt:lpstr>
      <vt:lpstr>What are forest schools?</vt:lpstr>
      <vt:lpstr>ACTIVITIES IN A FOREST SCHOOL AND THEIR LINKS TO Theorists.</vt:lpstr>
      <vt:lpstr>Theorists and their links to forest schools.</vt:lpstr>
      <vt:lpstr>Experiences of a forest school – Cywion bach</vt:lpstr>
      <vt:lpstr>Example of a forest school activity plan</vt:lpstr>
      <vt:lpstr>Children’s differences in a outdoor learning environment</vt:lpstr>
      <vt:lpstr>Why I believe outdoor learning is crucial.</vt:lpstr>
      <vt:lpstr>How outdoor learning contexts can aid learning.</vt:lpstr>
      <vt:lpstr>Jon’s section of presentation   beaches and outdoor learning contexts.</vt:lpstr>
      <vt:lpstr>introduction</vt:lpstr>
      <vt:lpstr>How the outdoors facilitate skills and knowledge</vt:lpstr>
      <vt:lpstr>Planning and assessing</vt:lpstr>
      <vt:lpstr>Theorists linked to these ideas</vt:lpstr>
      <vt:lpstr>LLAN STEFFAN</vt:lpstr>
      <vt:lpstr>FURTHER INTEREST</vt:lpstr>
      <vt:lpstr>SUMMARY</vt:lpstr>
      <vt:lpstr>Tim’s reference list</vt:lpstr>
      <vt:lpstr>Tim’s reference slide 2</vt:lpstr>
      <vt:lpstr>Niall’s Reference list.</vt:lpstr>
      <vt:lpstr>jON’S 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Demonstrate how outdoor contexts can support learning. Niall Roche – 1802784 ECES4002 </dc:title>
  <dc:creator>Debbie Evans-Roche</dc:creator>
  <cp:lastModifiedBy>Debbie Evans-Roche</cp:lastModifiedBy>
  <cp:revision>83</cp:revision>
  <dcterms:created xsi:type="dcterms:W3CDTF">2020-01-09T13:05:20Z</dcterms:created>
  <dcterms:modified xsi:type="dcterms:W3CDTF">2020-01-14T02:12:34Z</dcterms:modified>
</cp:coreProperties>
</file>