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67"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Robertson" userId="e5cb61b53eaa7f78" providerId="LiveId" clId="{3B3AC819-6C62-4385-B706-A6CB3B17147D}"/>
    <pc:docChg chg="undo redo custSel addSld delSld modSld">
      <pc:chgData name="Ben Robertson" userId="e5cb61b53eaa7f78" providerId="LiveId" clId="{3B3AC819-6C62-4385-B706-A6CB3B17147D}" dt="2023-04-18T12:47:11.335" v="13" actId="20577"/>
      <pc:docMkLst>
        <pc:docMk/>
      </pc:docMkLst>
      <pc:sldChg chg="modSp add del mod">
        <pc:chgData name="Ben Robertson" userId="e5cb61b53eaa7f78" providerId="LiveId" clId="{3B3AC819-6C62-4385-B706-A6CB3B17147D}" dt="2023-04-18T12:47:11.335" v="13" actId="20577"/>
        <pc:sldMkLst>
          <pc:docMk/>
          <pc:sldMk cId="1188254960" sldId="260"/>
        </pc:sldMkLst>
        <pc:spChg chg="mod">
          <ac:chgData name="Ben Robertson" userId="e5cb61b53eaa7f78" providerId="LiveId" clId="{3B3AC819-6C62-4385-B706-A6CB3B17147D}" dt="2023-04-18T12:47:11.335" v="13" actId="20577"/>
          <ac:spMkLst>
            <pc:docMk/>
            <pc:sldMk cId="1188254960" sldId="260"/>
            <ac:spMk id="3" creationId="{F3C1B851-A463-5F62-8DB3-52B30C825A97}"/>
          </ac:spMkLst>
        </pc:spChg>
      </pc:sldChg>
      <pc:sldChg chg="new add del">
        <pc:chgData name="Ben Robertson" userId="e5cb61b53eaa7f78" providerId="LiveId" clId="{3B3AC819-6C62-4385-B706-A6CB3B17147D}" dt="2023-04-18T12:40:04.915" v="5" actId="47"/>
        <pc:sldMkLst>
          <pc:docMk/>
          <pc:sldMk cId="64109161"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AEDA8-4353-AE4C-3087-0CE2C46818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CC2E4C-9356-0400-3D9C-EE74680282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9ADB5C-C5DE-855C-E74A-6723532116A5}"/>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2083A4F0-0AD5-7A9E-D39C-C9702782D9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19229-6E76-E4FF-E37B-FB267F513C73}"/>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2727436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671E-FFF1-592B-B870-DAA2CF2F67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6C490C-E2E8-4FAB-B46E-0A51136CE3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83E5C7-B798-A833-4E08-D0FF0CB258F1}"/>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4EBCFA6F-0B4F-3714-D02A-DC12EA7C7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50D556-83E8-90C7-9140-5DB6C78F8D2D}"/>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2922237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F788B-5310-BFC8-2D9C-77914892B6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53180A-553F-4D73-5D5F-A1394FDF9E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35653A-6B98-2462-C7A1-7B1B67D0A8E0}"/>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AFD2B239-7511-B649-3CBD-C90AD9729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6B9E68-C85B-4969-C5D2-E20FB900B3F9}"/>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1973328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E9D7E-344E-1186-E7E1-E496D125FD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7697F7-C671-E842-B333-6130ED7D56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66369E-987A-D464-7D7F-9B19F45A0C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AFCE7E-C30B-9C8D-A9BC-5BDB172F52A8}"/>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6" name="Footer Placeholder 5">
            <a:extLst>
              <a:ext uri="{FF2B5EF4-FFF2-40B4-BE49-F238E27FC236}">
                <a16:creationId xmlns:a16="http://schemas.microsoft.com/office/drawing/2014/main" id="{7E211C57-464F-3BB4-73F5-D9D368C42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488773-CCA5-1A6D-A96B-26392876BD57}"/>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1117069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7F7B-0BE4-3E27-B8FB-C5D7C04DA3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DE6F00-43F9-6638-0527-515BC5D6D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F0988-1049-45DC-7DB4-A44B6B6201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C88302-7B0D-75E6-B4FD-E3B84ACAAB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8A3E8B-CFDF-4A69-D3E4-2B32F8FC6E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17A5716-3F5F-E6DF-1115-6F15F6FF9F54}"/>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8" name="Footer Placeholder 7">
            <a:extLst>
              <a:ext uri="{FF2B5EF4-FFF2-40B4-BE49-F238E27FC236}">
                <a16:creationId xmlns:a16="http://schemas.microsoft.com/office/drawing/2014/main" id="{5947E6EA-81EE-85C7-9B26-90855F1515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B55CE6-668D-62B4-C27C-672581793B1E}"/>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3761781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D766-3BB6-F05C-070C-B7C94763E6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F4A158-1854-C977-9D48-A0FB1108370F}"/>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4" name="Footer Placeholder 3">
            <a:extLst>
              <a:ext uri="{FF2B5EF4-FFF2-40B4-BE49-F238E27FC236}">
                <a16:creationId xmlns:a16="http://schemas.microsoft.com/office/drawing/2014/main" id="{3C0C5C8F-CD94-C902-2750-F9444716DC5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4D972C-4C3B-FD60-3324-FAFFD5F1CBA0}"/>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3174741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96F939-FDB5-0094-4672-00FC1A463602}"/>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3" name="Footer Placeholder 2">
            <a:extLst>
              <a:ext uri="{FF2B5EF4-FFF2-40B4-BE49-F238E27FC236}">
                <a16:creationId xmlns:a16="http://schemas.microsoft.com/office/drawing/2014/main" id="{2C3B3835-670C-2718-6E73-F7E0991485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7185D7-7C37-69E5-7115-899DF1528B02}"/>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3268164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71404-6FBC-D50F-874A-9DA8605FCE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6AA41B-73EB-5F73-4F47-2ADB6CBFB9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C200C7-FFE9-EC2C-C4E5-BEDC470F9C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E667D9-816C-1543-493B-85C1BFE79285}"/>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6" name="Footer Placeholder 5">
            <a:extLst>
              <a:ext uri="{FF2B5EF4-FFF2-40B4-BE49-F238E27FC236}">
                <a16:creationId xmlns:a16="http://schemas.microsoft.com/office/drawing/2014/main" id="{11198FFA-E3F2-180B-8FDF-3C40685DF4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8E4B78-0C3A-FF6F-6E2B-6D9032C13DC4}"/>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2379282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99300-C80D-4E88-3577-7880CDD1A9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E34C37-D174-DD14-1D73-C5C74F8C4F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AD8C6F-E925-F25E-B6C9-C1F492EBD1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214BC0-03FA-6E7E-1DB9-6E5D5297454D}"/>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6" name="Footer Placeholder 5">
            <a:extLst>
              <a:ext uri="{FF2B5EF4-FFF2-40B4-BE49-F238E27FC236}">
                <a16:creationId xmlns:a16="http://schemas.microsoft.com/office/drawing/2014/main" id="{223BBABD-F68A-0C08-2B50-F1A27BE54F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CC45A-44D9-2687-1CD5-32651F646D06}"/>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3850259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37FF8-7BAD-4DC7-0BCB-F997478D7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5375F-C240-862F-2E83-EA5BAE79121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A19BB5-CC57-047F-FF9A-42CF73F06661}"/>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2AAE5A09-9F07-31DD-119A-7373C3256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E089EB-91F5-05B5-D3BB-4661A2139F91}"/>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2729805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11FA9B-4DDA-6906-FA15-A8060AAD8F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66C822-1467-2C33-013E-34B2B810B0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17CCC-C43C-4E76-FFF3-4E14EC6EF995}"/>
              </a:ext>
            </a:extLst>
          </p:cNvPr>
          <p:cNvSpPr>
            <a:spLocks noGrp="1"/>
          </p:cNvSpPr>
          <p:nvPr>
            <p:ph type="dt" sz="half" idx="10"/>
          </p:nvPr>
        </p:nvSpPr>
        <p:spPr/>
        <p:txBody>
          <a:body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EEA3CD9E-62C8-4D31-540C-0B2840375D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D1B3-B706-BDB4-1D44-B721D35CA0C1}"/>
              </a:ext>
            </a:extLst>
          </p:cNvPr>
          <p:cNvSpPr>
            <a:spLocks noGrp="1"/>
          </p:cNvSpPr>
          <p:nvPr>
            <p:ph type="sldNum" sz="quarter" idx="12"/>
          </p:nvPr>
        </p:nvSpPr>
        <p:spPr/>
        <p:txBody>
          <a:bodyPr/>
          <a:lstStyle/>
          <a:p>
            <a:fld id="{36ADE310-9822-4766-BC87-E632612165FF}" type="slidenum">
              <a:rPr lang="en-GB" smtClean="0"/>
              <a:t>‹#›</a:t>
            </a:fld>
            <a:endParaRPr lang="en-GB"/>
          </a:p>
        </p:txBody>
      </p:sp>
    </p:spTree>
    <p:extLst>
      <p:ext uri="{BB962C8B-B14F-4D97-AF65-F5344CB8AC3E}">
        <p14:creationId xmlns:p14="http://schemas.microsoft.com/office/powerpoint/2010/main" val="1663444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56AD50-366A-5092-2B74-B7542C88F4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08F49B-E2AD-C5E3-2AAC-BA8536EA94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D128AE-B697-B0FD-05B8-C5545F8B21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C8CB9-3075-49A1-9B74-6AB5D8981BC0}" type="datetimeFigureOut">
              <a:rPr lang="en-GB" smtClean="0"/>
              <a:t>17/04/2023</a:t>
            </a:fld>
            <a:endParaRPr lang="en-GB"/>
          </a:p>
        </p:txBody>
      </p:sp>
      <p:sp>
        <p:nvSpPr>
          <p:cNvPr id="5" name="Footer Placeholder 4">
            <a:extLst>
              <a:ext uri="{FF2B5EF4-FFF2-40B4-BE49-F238E27FC236}">
                <a16:creationId xmlns:a16="http://schemas.microsoft.com/office/drawing/2014/main" id="{6CD3919B-860D-1169-1C8B-225497CEC7E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51E6A8C-FFFE-95A6-87A5-1516D7D4A3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ADE310-9822-4766-BC87-E632612165FF}" type="slidenum">
              <a:rPr lang="en-GB" smtClean="0"/>
              <a:t>‹#›</a:t>
            </a:fld>
            <a:endParaRPr lang="en-GB"/>
          </a:p>
        </p:txBody>
      </p:sp>
    </p:spTree>
    <p:extLst>
      <p:ext uri="{BB962C8B-B14F-4D97-AF65-F5344CB8AC3E}">
        <p14:creationId xmlns:p14="http://schemas.microsoft.com/office/powerpoint/2010/main" val="3760216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9A32-5A62-3BE3-AD9E-B1BA7EFAA21C}"/>
              </a:ext>
            </a:extLst>
          </p:cNvPr>
          <p:cNvSpPr>
            <a:spLocks noGrp="1"/>
          </p:cNvSpPr>
          <p:nvPr>
            <p:ph type="ctrTitle"/>
          </p:nvPr>
        </p:nvSpPr>
        <p:spPr/>
        <p:txBody>
          <a:bodyPr/>
          <a:lstStyle/>
          <a:p>
            <a:r>
              <a:rPr lang="en-GB" dirty="0"/>
              <a:t>Speciesism and the meat industry</a:t>
            </a:r>
          </a:p>
        </p:txBody>
      </p:sp>
      <p:sp>
        <p:nvSpPr>
          <p:cNvPr id="3" name="Subtitle 2">
            <a:extLst>
              <a:ext uri="{FF2B5EF4-FFF2-40B4-BE49-F238E27FC236}">
                <a16:creationId xmlns:a16="http://schemas.microsoft.com/office/drawing/2014/main" id="{4DD874BB-7C72-9035-1B58-25A8EDCC4A4D}"/>
              </a:ext>
            </a:extLst>
          </p:cNvPr>
          <p:cNvSpPr>
            <a:spLocks noGrp="1"/>
          </p:cNvSpPr>
          <p:nvPr>
            <p:ph type="subTitle" idx="1"/>
          </p:nvPr>
        </p:nvSpPr>
        <p:spPr/>
        <p:txBody>
          <a:bodyPr/>
          <a:lstStyle/>
          <a:p>
            <a:r>
              <a:rPr lang="en-GB" dirty="0"/>
              <a:t>Ben Robertson</a:t>
            </a:r>
          </a:p>
        </p:txBody>
      </p:sp>
    </p:spTree>
    <p:extLst>
      <p:ext uri="{BB962C8B-B14F-4D97-AF65-F5344CB8AC3E}">
        <p14:creationId xmlns:p14="http://schemas.microsoft.com/office/powerpoint/2010/main" val="1991484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26EA81-49A8-DCD6-2F3A-441DAE6D848A}"/>
              </a:ext>
            </a:extLst>
          </p:cNvPr>
          <p:cNvSpPr>
            <a:spLocks noGrp="1"/>
          </p:cNvSpPr>
          <p:nvPr>
            <p:ph type="title"/>
          </p:nvPr>
        </p:nvSpPr>
        <p:spPr>
          <a:xfrm>
            <a:off x="1136397" y="502020"/>
            <a:ext cx="5323715" cy="1642970"/>
          </a:xfrm>
        </p:spPr>
        <p:txBody>
          <a:bodyPr anchor="b">
            <a:normAutofit/>
          </a:bodyPr>
          <a:lstStyle/>
          <a:p>
            <a:r>
              <a:rPr lang="en-GB" sz="4000"/>
              <a:t>Speciesism</a:t>
            </a:r>
          </a:p>
        </p:txBody>
      </p:sp>
      <p:sp>
        <p:nvSpPr>
          <p:cNvPr id="3" name="Content Placeholder 2">
            <a:extLst>
              <a:ext uri="{FF2B5EF4-FFF2-40B4-BE49-F238E27FC236}">
                <a16:creationId xmlns:a16="http://schemas.microsoft.com/office/drawing/2014/main" id="{D8667466-FE89-5AD6-163A-9F052AF10BDE}"/>
              </a:ext>
            </a:extLst>
          </p:cNvPr>
          <p:cNvSpPr>
            <a:spLocks noGrp="1"/>
          </p:cNvSpPr>
          <p:nvPr>
            <p:ph idx="1"/>
          </p:nvPr>
        </p:nvSpPr>
        <p:spPr>
          <a:xfrm>
            <a:off x="1144923" y="2405894"/>
            <a:ext cx="5315189" cy="3535083"/>
          </a:xfrm>
        </p:spPr>
        <p:txBody>
          <a:bodyPr anchor="t">
            <a:normAutofit/>
          </a:bodyPr>
          <a:lstStyle/>
          <a:p>
            <a:pPr marL="0" indent="0">
              <a:buNone/>
            </a:pPr>
            <a:r>
              <a:rPr lang="en-GB" sz="1700">
                <a:effectLst/>
                <a:latin typeface="Calibri" panose="020F0502020204030204" pitchFamily="34" charset="0"/>
                <a:ea typeface="Calibri" panose="020F0502020204030204" pitchFamily="34" charset="0"/>
                <a:cs typeface="Times New Roman" panose="02020603050405020304" pitchFamily="18" charset="0"/>
              </a:rPr>
              <a:t>speciesism is, plainly, the belief that humanity is superior to all other living beings. A more detailed explanation would be that speciesism is the philosophical belief in animal rights. It is a practice where treating members of one species as morally more superior and important in regard to all other species, whilst also believing that said practice is justified. The belief is determined by terms of the interest, rights and the personal identity of humans and animals as well as the moral relevance of said species. The term was first introduced in the 1970s by an English philosopher Richard Ryder and then popularised by Peter singer, an Australian philosopher. Singer, Ryder and other philosophers claim it is akin to racism, sexism and other forms of discrimination.</a:t>
            </a:r>
            <a:endParaRPr lang="en-GB" sz="1700"/>
          </a:p>
        </p:txBody>
      </p:sp>
      <p:sp>
        <p:nvSpPr>
          <p:cNvPr id="1033" name="Rectangle 103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Rectangle 103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Speciesism, like racism, imperils humanity and the planet | Berkeley News">
            <a:extLst>
              <a:ext uri="{FF2B5EF4-FFF2-40B4-BE49-F238E27FC236}">
                <a16:creationId xmlns:a16="http://schemas.microsoft.com/office/drawing/2014/main" id="{CBB82241-4D0B-B709-2BD4-4CFCF99CDB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048" t="3303" r="47048" b="-3303"/>
          <a:stretch/>
        </p:blipFill>
        <p:spPr bwMode="auto">
          <a:xfrm>
            <a:off x="7371242" y="2037074"/>
            <a:ext cx="4170530" cy="2783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328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6CA74-CD1A-3272-85B5-1D00BCD1610D}"/>
              </a:ext>
            </a:extLst>
          </p:cNvPr>
          <p:cNvSpPr>
            <a:spLocks noGrp="1"/>
          </p:cNvSpPr>
          <p:nvPr>
            <p:ph type="title"/>
          </p:nvPr>
        </p:nvSpPr>
        <p:spPr>
          <a:xfrm>
            <a:off x="838201" y="365125"/>
            <a:ext cx="5251316" cy="1807305"/>
          </a:xfrm>
        </p:spPr>
        <p:txBody>
          <a:bodyPr>
            <a:normAutofit/>
          </a:bodyPr>
          <a:lstStyle/>
          <a:p>
            <a:r>
              <a:rPr lang="en-GB" sz="4100"/>
              <a:t>Justification and arguments for and against speciesism</a:t>
            </a:r>
          </a:p>
        </p:txBody>
      </p:sp>
      <p:sp>
        <p:nvSpPr>
          <p:cNvPr id="3" name="Content Placeholder 2">
            <a:extLst>
              <a:ext uri="{FF2B5EF4-FFF2-40B4-BE49-F238E27FC236}">
                <a16:creationId xmlns:a16="http://schemas.microsoft.com/office/drawing/2014/main" id="{DEBA6B75-AC4D-1D6A-3BD3-7C658F1AC6B3}"/>
              </a:ext>
            </a:extLst>
          </p:cNvPr>
          <p:cNvSpPr>
            <a:spLocks noGrp="1"/>
          </p:cNvSpPr>
          <p:nvPr>
            <p:ph idx="1"/>
          </p:nvPr>
        </p:nvSpPr>
        <p:spPr>
          <a:xfrm>
            <a:off x="838200" y="2333297"/>
            <a:ext cx="4619621" cy="3843666"/>
          </a:xfrm>
        </p:spPr>
        <p:txBody>
          <a:bodyPr>
            <a:normAutofit/>
          </a:bodyPr>
          <a:lstStyle/>
          <a:p>
            <a:pPr marL="0" indent="0">
              <a:buNone/>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An important argument that goes against speciesism, mainly accredited to Singer, is what has been dubbed the principle of equal consideration of interests (PEC). This is the principle that when looking at moral decision making, equal weight to all those affected by one’s actions. Singer states that the idea of PEC is what people now know as human equality. This shows that one should not favour someone based on sex, race and sexual orientation.</a:t>
            </a:r>
          </a:p>
          <a:p>
            <a:pPr marL="0" indent="0">
              <a:buNone/>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Singer believed that if PEC was accepted then the principle would have to be applied to animals as well as humans. Animals have interests, yet they do not always share the same interests as humans. For interests are based on the capability of the species. For example, humans may have an interest in procuring money whilst animals don’t; however, both animals and humans can feel pain, so they have a shared interest in not feeling pain. If PEC was only applied to humanity, then that implies that members of the homo Sapiens race are also morally superior. Furthermore, if animals and human both share the interest of not feeling pain, then why is it seen as more important for a human to avoid pain rather than an animal? This proves that PEC can apply for animals which also shows that speciesism, like other discrimination, is immoral.</a:t>
            </a:r>
          </a:p>
          <a:p>
            <a:pPr marL="0" indent="0">
              <a:buNone/>
            </a:pP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However, even with this influential argument, there are defenders for speciesism such as Michael A. Fox. He responded to singers argument by claiming that species is a morally relevant characteristic for the reason that it is uniquely tied with multiple capabilities that are themselves morally relevant ( not all defenders of speciesism agree with this term) Such capabilities includes autonomy, the ability to act freely and purposefully on the basis on moral principles/values) The point of this defence is that for PEC to be applied a certain amount of intelligence is needed; according to a </a:t>
            </a:r>
            <a:r>
              <a:rPr lang="en-GB" sz="1000" kern="100" dirty="0" err="1">
                <a:effectLst/>
                <a:latin typeface="Calibri" panose="020F0502020204030204" pitchFamily="34" charset="0"/>
                <a:ea typeface="Calibri" panose="020F0502020204030204" pitchFamily="34" charset="0"/>
                <a:cs typeface="Times New Roman" panose="02020603050405020304" pitchFamily="18" charset="0"/>
              </a:rPr>
              <a:t>speciests</a:t>
            </a:r>
            <a:r>
              <a:rPr lang="en-GB" sz="1000" kern="100" dirty="0">
                <a:effectLst/>
                <a:latin typeface="Calibri" panose="020F0502020204030204" pitchFamily="34" charset="0"/>
                <a:ea typeface="Calibri" panose="020F0502020204030204" pitchFamily="34" charset="0"/>
                <a:cs typeface="Times New Roman" panose="02020603050405020304" pitchFamily="18" charset="0"/>
              </a:rPr>
              <a:t>, humans have the capability for autonomy whilst animals are incapable of this. </a:t>
            </a:r>
          </a:p>
          <a:p>
            <a:pPr marL="0" indent="0">
              <a:buNone/>
            </a:pPr>
            <a:endParaRPr lang="en-GB" sz="1000" dirty="0"/>
          </a:p>
        </p:txBody>
      </p:sp>
      <p:pic>
        <p:nvPicPr>
          <p:cNvPr id="2050" name="Picture 2" descr="Speciesism - Wikipedia">
            <a:extLst>
              <a:ext uri="{FF2B5EF4-FFF2-40B4-BE49-F238E27FC236}">
                <a16:creationId xmlns:a16="http://schemas.microsoft.com/office/drawing/2014/main" id="{D5C592BC-2744-8CA2-DD0E-5667E81FA2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641" r="20757" b="-2"/>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193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0" name="Picture 8" descr="Factory Farming: What It Is and Why It's a Problem">
            <a:extLst>
              <a:ext uri="{FF2B5EF4-FFF2-40B4-BE49-F238E27FC236}">
                <a16:creationId xmlns:a16="http://schemas.microsoft.com/office/drawing/2014/main" id="{074CC6FB-4441-FBFE-B16B-A845F72378B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0187" b="5544"/>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1D16FF3-E6B5-7193-C452-74D035D32BCA}"/>
              </a:ext>
            </a:extLst>
          </p:cNvPr>
          <p:cNvSpPr>
            <a:spLocks noGrp="1"/>
          </p:cNvSpPr>
          <p:nvPr>
            <p:ph type="title"/>
          </p:nvPr>
        </p:nvSpPr>
        <p:spPr>
          <a:xfrm>
            <a:off x="838200" y="365125"/>
            <a:ext cx="10515600" cy="1325563"/>
          </a:xfrm>
        </p:spPr>
        <p:txBody>
          <a:bodyPr>
            <a:normAutofit/>
          </a:bodyPr>
          <a:lstStyle/>
          <a:p>
            <a:r>
              <a:rPr lang="en-GB">
                <a:solidFill>
                  <a:srgbClr val="FFFFFF"/>
                </a:solidFill>
              </a:rPr>
              <a:t>Factory Farming </a:t>
            </a:r>
          </a:p>
        </p:txBody>
      </p:sp>
      <p:sp>
        <p:nvSpPr>
          <p:cNvPr id="3" name="Content Placeholder 2">
            <a:extLst>
              <a:ext uri="{FF2B5EF4-FFF2-40B4-BE49-F238E27FC236}">
                <a16:creationId xmlns:a16="http://schemas.microsoft.com/office/drawing/2014/main" id="{2C1E6393-32B5-2580-7C93-DE9BD0D82BBB}"/>
              </a:ext>
            </a:extLst>
          </p:cNvPr>
          <p:cNvSpPr>
            <a:spLocks noGrp="1"/>
          </p:cNvSpPr>
          <p:nvPr>
            <p:ph idx="1"/>
          </p:nvPr>
        </p:nvSpPr>
        <p:spPr>
          <a:xfrm>
            <a:off x="838200" y="1825625"/>
            <a:ext cx="10515600" cy="4351338"/>
          </a:xfrm>
        </p:spPr>
        <p:txBody>
          <a:bodyPr>
            <a:normAutofit/>
          </a:bodyPr>
          <a:lstStyle/>
          <a:p>
            <a:pPr marL="0" indent="0">
              <a:buNone/>
            </a:pPr>
            <a:r>
              <a:rPr lang="en-GB" sz="2200">
                <a:solidFill>
                  <a:srgbClr val="FFFFFF"/>
                </a:solidFill>
                <a:effectLst/>
                <a:latin typeface="Calibri" panose="020F0502020204030204" pitchFamily="34" charset="0"/>
                <a:ea typeface="Calibri" panose="020F0502020204030204" pitchFamily="34" charset="0"/>
              </a:rPr>
              <a:t>Looking away from the justifications and counter arguments of speciesism, I shall now look at how the ideology of speciesism have affected the global meat production industry. Over the years the meat industry has expanded dramatically, the global average of yearly consumed meat has also risen, From 23kg/capita in 1961 to 43kg/capita in 2013. And with anything, a greater demand leads to a greater supply. However, the notable difference being that the product is a living, breathing thing. To match the rising population and higher demand of meat, factory farming has become more and more prevalent. Factory farming, or concentrated animal feeding operations (CAFOs), are a modern industrial method of raising farmed animals. It is an intensive agriculture process to maximise profits using as little effort and cost as possible. This means that a large number of animals will be kept indoors for most of their lives in incredibly confining spaces. The harsh living conditions are also coupled with incredibly cruel treatment of the animals. </a:t>
            </a:r>
            <a:endParaRPr lang="en-GB" sz="2200">
              <a:solidFill>
                <a:srgbClr val="FFFFFF"/>
              </a:solidFill>
            </a:endParaRPr>
          </a:p>
        </p:txBody>
      </p:sp>
    </p:spTree>
    <p:extLst>
      <p:ext uri="{BB962C8B-B14F-4D97-AF65-F5344CB8AC3E}">
        <p14:creationId xmlns:p14="http://schemas.microsoft.com/office/powerpoint/2010/main" val="23900939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54DA2-6E23-89B7-2650-5C6D097C49F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F3C1B851-A463-5F62-8DB3-52B30C825A97}"/>
              </a:ext>
            </a:extLst>
          </p:cNvPr>
          <p:cNvSpPr>
            <a:spLocks noGrp="1"/>
          </p:cNvSpPr>
          <p:nvPr>
            <p:ph idx="1"/>
          </p:nvPr>
        </p:nvSpPr>
        <p:spPr>
          <a:xfrm>
            <a:off x="4810259" y="649480"/>
            <a:ext cx="6555347" cy="5546047"/>
          </a:xfrm>
        </p:spPr>
        <p:txBody>
          <a:bodyPr anchor="ctr">
            <a:normAutofit/>
          </a:bodyPr>
          <a:lstStyle/>
          <a:p>
            <a:pPr marL="0" indent="0">
              <a:buNone/>
            </a:pPr>
            <a:r>
              <a:rPr lang="en-GB" sz="2000" kern="100" dirty="0">
                <a:effectLst/>
                <a:latin typeface="Calibri" panose="020F0502020204030204" pitchFamily="34" charset="0"/>
                <a:ea typeface="Calibri" panose="020F0502020204030204" pitchFamily="34" charset="0"/>
                <a:cs typeface="Calibri" panose="020F0502020204030204" pitchFamily="34" charset="0"/>
              </a:rPr>
              <a:t>In conclusion, Speciesism is not justified as arguments for it have been counter argued and have their problems pointed out, be that on morality</a:t>
            </a:r>
            <a:r>
              <a:rPr lang="en-GB" sz="2000" kern="100" dirty="0">
                <a:latin typeface="Calibri" panose="020F0502020204030204" pitchFamily="34" charset="0"/>
                <a:ea typeface="Calibri" panose="020F0502020204030204" pitchFamily="34" charset="0"/>
                <a:cs typeface="Calibri" panose="020F0502020204030204" pitchFamily="34" charset="0"/>
              </a:rPr>
              <a:t> </a:t>
            </a:r>
            <a:r>
              <a:rPr lang="en-GB" sz="2000" kern="100">
                <a:latin typeface="Calibri" panose="020F0502020204030204" pitchFamily="34" charset="0"/>
                <a:ea typeface="Calibri" panose="020F0502020204030204" pitchFamily="34" charset="0"/>
                <a:cs typeface="Calibri" panose="020F0502020204030204" pitchFamily="34" charset="0"/>
              </a:rPr>
              <a:t>oe</a:t>
            </a:r>
            <a:r>
              <a:rPr lang="en-GB" sz="2000" kern="100">
                <a:effectLst/>
                <a:latin typeface="Calibri" panose="020F0502020204030204" pitchFamily="34" charset="0"/>
                <a:ea typeface="Calibri" panose="020F0502020204030204" pitchFamily="34" charset="0"/>
                <a:cs typeface="Calibri" panose="020F0502020204030204" pitchFamily="34" charset="0"/>
              </a:rPr>
              <a:t> physiology. </a:t>
            </a:r>
            <a:r>
              <a:rPr lang="en-GB" sz="2000" kern="100" dirty="0">
                <a:effectLst/>
                <a:latin typeface="Calibri" panose="020F0502020204030204" pitchFamily="34" charset="0"/>
                <a:ea typeface="Calibri" panose="020F0502020204030204" pitchFamily="34" charset="0"/>
                <a:cs typeface="Calibri" panose="020F0502020204030204" pitchFamily="34" charset="0"/>
              </a:rPr>
              <a:t>The global meat industry uses speciesism to avoid responsibility and improve profits. However, even though it is not justified, it will continue simply because the demand from the growing population enables the negligent treatment of the animals.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dirty="0"/>
          </a:p>
        </p:txBody>
      </p:sp>
    </p:spTree>
    <p:extLst>
      <p:ext uri="{BB962C8B-B14F-4D97-AF65-F5344CB8AC3E}">
        <p14:creationId xmlns:p14="http://schemas.microsoft.com/office/powerpoint/2010/main" val="1188254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1303</TotalTime>
  <Words>781</Words>
  <Application>Microsoft Office PowerPoint</Application>
  <PresentationFormat>Widescreen</PresentationFormat>
  <Paragraphs>12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Speciesism and the meat industry</vt:lpstr>
      <vt:lpstr>Speciesism</vt:lpstr>
      <vt:lpstr>Justification and arguments for and against speciesism</vt:lpstr>
      <vt:lpstr>Factory Farming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Speciesism and the meat industry</dc:title>
  <dc:creator>Ben Robertson</dc:creator>
  <cp:lastModifiedBy>Ben Robertson</cp:lastModifiedBy>
  <cp:revision>1</cp:revision>
  <dcterms:created xsi:type="dcterms:W3CDTF">2023-04-17T15:03:48Z</dcterms:created>
  <dcterms:modified xsi:type="dcterms:W3CDTF">2023-04-18T12:47:18Z</dcterms:modified>
</cp:coreProperties>
</file>