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317" r:id="rId3"/>
    <p:sldId id="316" r:id="rId4"/>
    <p:sldId id="314" r:id="rId5"/>
    <p:sldId id="298" r:id="rId6"/>
    <p:sldId id="300" r:id="rId7"/>
    <p:sldId id="313" r:id="rId8"/>
    <p:sldId id="308" r:id="rId9"/>
    <p:sldId id="302" r:id="rId10"/>
    <p:sldId id="318" r:id="rId11"/>
    <p:sldId id="337" r:id="rId12"/>
    <p:sldId id="323" r:id="rId13"/>
    <p:sldId id="324" r:id="rId14"/>
    <p:sldId id="329" r:id="rId15"/>
    <p:sldId id="331" r:id="rId16"/>
    <p:sldId id="334" r:id="rId17"/>
    <p:sldId id="335" r:id="rId18"/>
    <p:sldId id="336" r:id="rId19"/>
    <p:sldId id="340" r:id="rId20"/>
    <p:sldId id="344" r:id="rId21"/>
    <p:sldId id="342" r:id="rId22"/>
    <p:sldId id="347" r:id="rId23"/>
    <p:sldId id="348" r:id="rId24"/>
    <p:sldId id="34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69969" autoAdjust="0"/>
  </p:normalViewPr>
  <p:slideViewPr>
    <p:cSldViewPr snapToGrid="0">
      <p:cViewPr varScale="1">
        <p:scale>
          <a:sx n="60" d="100"/>
          <a:sy n="60" d="100"/>
        </p:scale>
        <p:origin x="17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D96AB9-3FCD-40A8-838C-01324DF36B02}" type="datetimeFigureOut">
              <a:rPr lang="en-GB" smtClean="0"/>
              <a:t>28/11/2025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5FDDC8-1212-4DF6-8C3C-98E2288D7234}" type="slidenum">
              <a:rPr lang="en-GB" smtClean="0"/>
              <a:t>‹#›</a:t>
            </a:fld>
            <a:endParaRPr lang="en-GB"/>
          </a:p>
        </p:txBody>
      </p:sp>
    </p:spTree>
    <p:extLst>
      <p:ext uri="{BB962C8B-B14F-4D97-AF65-F5344CB8AC3E}">
        <p14:creationId xmlns:p14="http://schemas.microsoft.com/office/powerpoint/2010/main" val="3161446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who.int/health-topics/adolescent-health"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www.gov.wales/young-people-not-education-employment-or-training-neet"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search?q=OECD+report&amp;sca_esv=b3c9e961bcc05c16&amp;sxsrf=AE3TifNYlCZov1rTjDEljFGzP4nAqMlqNw%3A1761559351503&amp;ei=N0P_aOa-Ht2phbIPoP7giQQ&amp;ved=2ahUKEwjqpd7QkMSQAxXBQ0EAHdpYD6QQgK4QegQIARAE&amp;uact=5&amp;oq=five+generations+before+poor+reach+average+pay+OECD+report&amp;gs_lp=Egxnd3Mtd2l6LXNlcnAiOmZpdmUgZ2VuZXJhdGlvbnMgYmVmb3JlIHBvb3IgcmVhY2ggYXZlcmFnZSBwYXkgT0VDRCByZXBvcnQyBRAhGKABMgUQIRigAUjoIVDTC1iQH3ABeACQAQCYAacBoAGACqoBAzkuNLgBA8gBAPgBAZgCDaAC9wnCAg4QABiABBiwAxiGAxiKBcICCxAAGIAEGLADGKIEwgIIEAAYsAMY7wXCAgsQABiwAxiiBBiJBcICBxAhGKABGAqYAwCIBgGQBgeSBwM4LjWgB5cvsgcDNy41uAfrCcIHCDAuMTAuMi4xyAcm&amp;sclient=gws-wiz-serp&amp;mstk=AUtExfAhKWNA2pns6xWe0EqWXnLQ5m6GH8SHFSYN_8slzPsdvTF8kFUIp8SyoGVRU8SHKKr69hHybmZBiHWTK7HMSMsKPjFS2LcRKivV05-7IMHePfV1Lr8bYBmt8rIN2ID0S6sVV4NJ3Ac-iVMabK6Kij7dK7w3cPUZVAKdFy5OoF9nqnDt8G39aPfvE4zd77PSbla8gY1zrhUfVMAxXQ2QkXuIwYBh0-bLjP3BGOV2yFblJnu6umsMrYudsbCf-scmnrQLwKJVWFBM77jQ-8w46Rik&amp;csui=3"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Title and research approach</a:t>
            </a:r>
          </a:p>
        </p:txBody>
      </p:sp>
      <p:sp>
        <p:nvSpPr>
          <p:cNvPr id="4" name="Slide Number Placeholder 3"/>
          <p:cNvSpPr>
            <a:spLocks noGrp="1"/>
          </p:cNvSpPr>
          <p:nvPr>
            <p:ph type="sldNum" sz="quarter" idx="5"/>
          </p:nvPr>
        </p:nvSpPr>
        <p:spPr/>
        <p:txBody>
          <a:bodyPr/>
          <a:lstStyle/>
          <a:p>
            <a:fld id="{7F5FDDC8-1212-4DF6-8C3C-98E2288D7234}" type="slidenum">
              <a:rPr lang="en-GB" smtClean="0"/>
              <a:t>1</a:t>
            </a:fld>
            <a:endParaRPr lang="en-GB"/>
          </a:p>
        </p:txBody>
      </p:sp>
    </p:spTree>
    <p:extLst>
      <p:ext uri="{BB962C8B-B14F-4D97-AF65-F5344CB8AC3E}">
        <p14:creationId xmlns:p14="http://schemas.microsoft.com/office/powerpoint/2010/main" val="2534945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8ACB3-820D-5DC3-68FB-F51DFE5399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0E7A64-A3D2-6A6D-DB4B-4817F5A4F12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EC0B63A-0E28-01BF-3988-90FD8D8BE029}"/>
              </a:ext>
            </a:extLst>
          </p:cNvPr>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Adolescent is recognised as a broad developmental period.</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Scholarly literature typically uses “adolescent(s)” to discuss developmental processes and aspirations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Adolescent will therefore use “Adolescent” or “Young person” to maintain consistency with academia.  Teenager will likely be used for research due to its familiarity and use within the practical field.</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NEET. (13% in Wales 2024 – above UK average)</a:t>
            </a:r>
          </a:p>
          <a:p>
            <a:pPr marL="171450" indent="-171450">
              <a:buFont typeface="Arial" panose="020B0604020202020204" pitchFamily="34" charset="0"/>
              <a:buChar char="•"/>
            </a:pPr>
            <a:r>
              <a:rPr lang="en-GB" b="1" dirty="0"/>
              <a:t>World Health Organization (WHO) (2012)</a:t>
            </a:r>
            <a:r>
              <a:rPr lang="en-GB" dirty="0"/>
              <a:t> </a:t>
            </a:r>
            <a:r>
              <a:rPr lang="en-GB" i="1" dirty="0"/>
              <a:t>Adolescent health</a:t>
            </a:r>
            <a:r>
              <a:rPr lang="en-GB" dirty="0"/>
              <a:t>. Available at: </a:t>
            </a:r>
            <a:r>
              <a:rPr lang="en-GB" dirty="0">
                <a:hlinkClick r:id="rId3"/>
              </a:rPr>
              <a:t>https://www.who.int/health-topics/adolescent-health</a:t>
            </a:r>
            <a:r>
              <a:rPr lang="en-GB" dirty="0"/>
              <a:t> (Accessed: 2 November 2025).</a:t>
            </a:r>
          </a:p>
          <a:p>
            <a:pPr marL="171450" indent="-171450">
              <a:buFont typeface="Arial" panose="020B0604020202020204" pitchFamily="34" charset="0"/>
              <a:buChar char="•"/>
            </a:pPr>
            <a:r>
              <a:rPr lang="en-GB" b="1" dirty="0"/>
              <a:t>Welsh Government (WG) (2025)</a:t>
            </a:r>
            <a:r>
              <a:rPr lang="en-GB" dirty="0"/>
              <a:t> </a:t>
            </a:r>
            <a:r>
              <a:rPr lang="en-GB" i="1" dirty="0"/>
              <a:t>Monthly release: Young people not in education, employment or training (NEET)</a:t>
            </a:r>
            <a:r>
              <a:rPr lang="en-GB" dirty="0"/>
              <a:t>. Available at: </a:t>
            </a:r>
            <a:r>
              <a:rPr lang="en-GB" dirty="0">
                <a:hlinkClick r:id="rId4"/>
              </a:rPr>
              <a:t>https://www.gov.wales/young-people-not-education-employment-or-training-neet</a:t>
            </a:r>
            <a:r>
              <a:rPr lang="en-GB" dirty="0"/>
              <a:t> (Accessed: 2 November 2025).</a:t>
            </a:r>
          </a:p>
        </p:txBody>
      </p:sp>
      <p:sp>
        <p:nvSpPr>
          <p:cNvPr id="4" name="Slide Number Placeholder 3">
            <a:extLst>
              <a:ext uri="{FF2B5EF4-FFF2-40B4-BE49-F238E27FC236}">
                <a16:creationId xmlns:a16="http://schemas.microsoft.com/office/drawing/2014/main" id="{1C288DDB-6139-EAE2-A1FF-3B2FB2ED282C}"/>
              </a:ext>
            </a:extLst>
          </p:cNvPr>
          <p:cNvSpPr>
            <a:spLocks noGrp="1"/>
          </p:cNvSpPr>
          <p:nvPr>
            <p:ph type="sldNum" sz="quarter" idx="5"/>
          </p:nvPr>
        </p:nvSpPr>
        <p:spPr/>
        <p:txBody>
          <a:bodyPr/>
          <a:lstStyle/>
          <a:p>
            <a:fld id="{7F5FDDC8-1212-4DF6-8C3C-98E2288D7234}" type="slidenum">
              <a:rPr lang="en-GB" smtClean="0"/>
              <a:t>2</a:t>
            </a:fld>
            <a:endParaRPr lang="en-GB"/>
          </a:p>
        </p:txBody>
      </p:sp>
    </p:spTree>
    <p:extLst>
      <p:ext uri="{BB962C8B-B14F-4D97-AF65-F5344CB8AC3E}">
        <p14:creationId xmlns:p14="http://schemas.microsoft.com/office/powerpoint/2010/main" val="1453369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289A7-7FA2-1F56-F19A-349C8DE437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15FDE0-813C-0F7B-681F-40A1D63EE1B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A18CB63-7B41-6BA9-DA9F-BDE56BEA102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Historically, education has been understood through many lenses, from economic growth, to promotion of social justice, and personal and societal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Lowest number of Applications to University 2024 (less than 30%). Economic analysts suggest this will negatively impact economic growth in Wales (BBC, 2025)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BBC News, 2025. University applications from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wales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fall again. Available online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https://www.bbc.co.uk/news/articles/cy8gw55vezvo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16 Nov.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a:t>
            </a:r>
            <a:r>
              <a:rPr lang="en-GB" dirty="0">
                <a:effectLst/>
                <a:hlinkClick r:id="rId3"/>
              </a:rPr>
              <a:t>OECD report</a:t>
            </a:r>
            <a:r>
              <a:rPr lang="en-GB" dirty="0"/>
              <a:t> found it could take an average of five generations for a child from a poor family to reach the average income in many developed countries</a:t>
            </a:r>
            <a:r>
              <a:rPr lang="en-GB" sz="1200" b="0" i="0" kern="1200" dirty="0">
                <a:solidFill>
                  <a:schemeClr val="tx1"/>
                </a:solidFill>
                <a:effectLst/>
                <a:latin typeface="+mn-lt"/>
                <a:ea typeface="+mn-ea"/>
                <a:cs typeface="+mn-cs"/>
              </a:rPr>
              <a:t>, with social mobility stalling since the 1990s.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OECD 2020: Social Mobility and equal opportunity Available online at: https://www.oecd.org/en/topics/sub-issues/social-mobility-and-equal-opportunity.html (Accessed 12/11/24)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Core Aim of Curriculum for Wales (2022), is the development of broad, transferable skills (Welsh Government, 2020). The curriculum aims to prepare students not just for the workforce, but for life, developing qualities like ambition, enterprise, and informed citizenship (Welsh Government, 2023 a). These policies reflect broader societal goals (Ball, 2021), aligning with the Well-being of Future Generations Act (2015), which seeks to balance social, economic and educational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A2F4BC1A-273F-6DAA-319B-2BFA3B2C1427}"/>
              </a:ext>
            </a:extLst>
          </p:cNvPr>
          <p:cNvSpPr>
            <a:spLocks noGrp="1"/>
          </p:cNvSpPr>
          <p:nvPr>
            <p:ph type="sldNum" sz="quarter" idx="5"/>
          </p:nvPr>
        </p:nvSpPr>
        <p:spPr/>
        <p:txBody>
          <a:bodyPr/>
          <a:lstStyle/>
          <a:p>
            <a:fld id="{7F5FDDC8-1212-4DF6-8C3C-98E2288D7234}" type="slidenum">
              <a:rPr lang="en-GB" smtClean="0"/>
              <a:t>3</a:t>
            </a:fld>
            <a:endParaRPr lang="en-GB"/>
          </a:p>
        </p:txBody>
      </p:sp>
    </p:spTree>
    <p:extLst>
      <p:ext uri="{BB962C8B-B14F-4D97-AF65-F5344CB8AC3E}">
        <p14:creationId xmlns:p14="http://schemas.microsoft.com/office/powerpoint/2010/main" val="3470736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D849C-9D91-7C6D-22FF-D1157DADEB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6E0CBF-BC58-B559-89DE-A939AC9586E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2BFD5E7-609F-8C2D-62F4-34D273F35ED1}"/>
              </a:ext>
            </a:extLst>
          </p:cNvPr>
          <p:cNvSpPr>
            <a:spLocks noGrp="1"/>
          </p:cNvSpPr>
          <p:nvPr>
            <p:ph type="body" idx="1"/>
          </p:nvPr>
        </p:nvSpPr>
        <p:spPr/>
        <p:txBody>
          <a:bodyPr/>
          <a:lstStyle/>
          <a:p>
            <a:pPr marL="0" lvl="0" indent="0">
              <a:lnSpc>
                <a:spcPct val="107000"/>
              </a:lnSpc>
              <a:spcAft>
                <a:spcPts val="800"/>
              </a:spcAft>
              <a:buSzPts val="1000"/>
              <a:buFont typeface="Symbol" panose="05050102010706020507" pitchFamily="18" charset="2"/>
              <a:buNone/>
              <a:tabLst>
                <a:tab pos="457200" algn="l"/>
              </a:tabLst>
            </a:pPr>
            <a:endParaRPr lang="en-GB" sz="1200" b="1" kern="0" dirty="0">
              <a:ea typeface="Times New Roman" panose="02020603050405020304" pitchFamily="18"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a typeface="Times New Roman" panose="02020603050405020304" pitchFamily="18" charset="0"/>
                <a:cs typeface="Times New Roman" panose="02020603050405020304" pitchFamily="18" charset="0"/>
              </a:rPr>
              <a:t>Careers Wales (2023)</a:t>
            </a:r>
            <a:r>
              <a:rPr lang="en-GB" sz="1200" kern="0" dirty="0">
                <a:ea typeface="Times New Roman" panose="02020603050405020304" pitchFamily="18" charset="0"/>
                <a:cs typeface="Times New Roman" panose="02020603050405020304" pitchFamily="18" charset="0"/>
              </a:rPr>
              <a:t> </a:t>
            </a:r>
            <a:r>
              <a:rPr lang="en-GB" sz="1200" i="1" kern="0" dirty="0">
                <a:ea typeface="Times New Roman" panose="02020603050405020304" pitchFamily="18" charset="0"/>
                <a:cs typeface="Times New Roman" panose="02020603050405020304" pitchFamily="18" charset="0"/>
              </a:rPr>
              <a:t>Future Ambitions: Young People’s Career Aspirations and Awareness of Opportunities in Wales</a:t>
            </a:r>
            <a:endParaRPr lang="en-GB" sz="1200" kern="100" dirty="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a typeface="Times New Roman" panose="02020603050405020304" pitchFamily="18" charset="0"/>
                <a:cs typeface="Times New Roman" panose="02020603050405020304" pitchFamily="18" charset="0"/>
              </a:rPr>
              <a:t>Estyn (2022, 2023)</a:t>
            </a:r>
            <a:r>
              <a:rPr lang="en-GB" sz="1200" kern="0" dirty="0">
                <a:ea typeface="Times New Roman" panose="02020603050405020304" pitchFamily="18" charset="0"/>
                <a:cs typeface="Times New Roman" panose="02020603050405020304" pitchFamily="18" charset="0"/>
              </a:rPr>
              <a:t> reports on </a:t>
            </a:r>
            <a:r>
              <a:rPr lang="en-GB" sz="1200" i="1" kern="0" dirty="0">
                <a:ea typeface="Times New Roman" panose="02020603050405020304" pitchFamily="18" charset="0"/>
                <a:cs typeface="Times New Roman" panose="02020603050405020304" pitchFamily="18" charset="0"/>
              </a:rPr>
              <a:t>Careers and Work-Related Experiences (CWRE)</a:t>
            </a:r>
            <a:r>
              <a:rPr lang="en-GB" sz="1200" kern="0" dirty="0">
                <a:ea typeface="Times New Roman" panose="02020603050405020304" pitchFamily="18" charset="0"/>
                <a:cs typeface="Times New Roman" panose="02020603050405020304" pitchFamily="18" charset="0"/>
              </a:rPr>
              <a:t> under </a:t>
            </a:r>
            <a:r>
              <a:rPr lang="en-GB" sz="1200" kern="0" dirty="0" err="1">
                <a:ea typeface="Times New Roman" panose="02020603050405020304" pitchFamily="18" charset="0"/>
                <a:cs typeface="Times New Roman" panose="02020603050405020304" pitchFamily="18" charset="0"/>
              </a:rPr>
              <a:t>CfW</a:t>
            </a:r>
            <a:r>
              <a:rPr lang="en-GB" sz="1200" kern="0" dirty="0">
                <a:ea typeface="Times New Roman" panose="02020603050405020304" pitchFamily="18" charset="0"/>
                <a:cs typeface="Times New Roman" panose="02020603050405020304" pitchFamily="18" charset="0"/>
              </a:rPr>
              <a:t> implementation</a:t>
            </a:r>
            <a:endParaRPr lang="en-GB" sz="1200" kern="100" dirty="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a typeface="Times New Roman" panose="02020603050405020304" pitchFamily="18" charset="0"/>
                <a:cs typeface="Times New Roman" panose="02020603050405020304" pitchFamily="18" charset="0"/>
              </a:rPr>
              <a:t>Education Wales (2022)</a:t>
            </a:r>
            <a:r>
              <a:rPr lang="en-GB" sz="1200" kern="0" dirty="0">
                <a:ea typeface="Times New Roman" panose="02020603050405020304" pitchFamily="18" charset="0"/>
                <a:cs typeface="Times New Roman" panose="02020603050405020304" pitchFamily="18" charset="0"/>
              </a:rPr>
              <a:t> </a:t>
            </a:r>
            <a:r>
              <a:rPr lang="en-GB" sz="1200" i="1" kern="0" dirty="0">
                <a:ea typeface="Times New Roman" panose="02020603050405020304" pitchFamily="18" charset="0"/>
                <a:cs typeface="Times New Roman" panose="02020603050405020304" pitchFamily="18" charset="0"/>
              </a:rPr>
              <a:t>Guidance on CWRE within Curriculum for Wales</a:t>
            </a:r>
            <a:endParaRPr lang="en-GB" sz="1200" kern="100" dirty="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a typeface="Times New Roman" panose="02020603050405020304" pitchFamily="18" charset="0"/>
                <a:cs typeface="Times New Roman" panose="02020603050405020304" pitchFamily="18" charset="0"/>
              </a:rPr>
              <a:t>Morris, R. et al. (2021)</a:t>
            </a:r>
            <a:r>
              <a:rPr lang="en-GB" sz="1200" kern="0" dirty="0">
                <a:ea typeface="Times New Roman" panose="02020603050405020304" pitchFamily="18" charset="0"/>
                <a:cs typeface="Times New Roman" panose="02020603050405020304" pitchFamily="18" charset="0"/>
              </a:rPr>
              <a:t> </a:t>
            </a:r>
            <a:r>
              <a:rPr lang="en-GB" sz="1200" i="1" kern="0" dirty="0">
                <a:ea typeface="Times New Roman" panose="02020603050405020304" pitchFamily="18" charset="0"/>
                <a:cs typeface="Times New Roman" panose="02020603050405020304" pitchFamily="18" charset="0"/>
              </a:rPr>
              <a:t>Education and Aspiration under Policy Reform</a:t>
            </a:r>
            <a:r>
              <a:rPr lang="en-GB" sz="1200" kern="0" dirty="0">
                <a:ea typeface="Times New Roman" panose="02020603050405020304" pitchFamily="18" charset="0"/>
                <a:cs typeface="Times New Roman" panose="02020603050405020304" pitchFamily="18" charset="0"/>
              </a:rPr>
              <a:t> (British Journal of Sociology of Education)</a:t>
            </a:r>
            <a:endParaRPr lang="en-GB" sz="1200" kern="100" dirty="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a typeface="Times New Roman" panose="02020603050405020304" pitchFamily="18" charset="0"/>
                <a:cs typeface="Times New Roman" panose="02020603050405020304" pitchFamily="18" charset="0"/>
              </a:rPr>
              <a:t>Yates, S. et al. (2022)</a:t>
            </a:r>
            <a:r>
              <a:rPr lang="en-GB" sz="1200" kern="0" dirty="0">
                <a:ea typeface="Times New Roman" panose="02020603050405020304" pitchFamily="18" charset="0"/>
                <a:cs typeface="Times New Roman" panose="02020603050405020304" pitchFamily="18" charset="0"/>
              </a:rPr>
              <a:t> </a:t>
            </a:r>
            <a:r>
              <a:rPr lang="en-GB" sz="1200" i="1" kern="0" dirty="0">
                <a:ea typeface="Times New Roman" panose="02020603050405020304" pitchFamily="18" charset="0"/>
                <a:cs typeface="Times New Roman" panose="02020603050405020304" pitchFamily="18" charset="0"/>
              </a:rPr>
              <a:t>Young People’s Career Decision-Making Post-Pandemic</a:t>
            </a:r>
            <a:r>
              <a:rPr lang="en-GB" sz="1200" kern="0" dirty="0">
                <a:ea typeface="Times New Roman" panose="02020603050405020304" pitchFamily="18" charset="0"/>
                <a:cs typeface="Times New Roman" panose="02020603050405020304" pitchFamily="18" charset="0"/>
              </a:rPr>
              <a:t> (Journal of Education and Work)</a:t>
            </a:r>
            <a:endParaRPr lang="en-GB" sz="1200" kern="100" dirty="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a typeface="Times New Roman" panose="02020603050405020304" pitchFamily="18" charset="0"/>
                <a:cs typeface="Times New Roman" panose="02020603050405020304" pitchFamily="18" charset="0"/>
              </a:rPr>
              <a:t>Archer et al. (2020)</a:t>
            </a:r>
            <a:r>
              <a:rPr lang="en-GB" sz="1200" kern="0" dirty="0">
                <a:ea typeface="Times New Roman" panose="02020603050405020304" pitchFamily="18" charset="0"/>
                <a:cs typeface="Times New Roman" panose="02020603050405020304" pitchFamily="18" charset="0"/>
              </a:rPr>
              <a:t> </a:t>
            </a:r>
            <a:r>
              <a:rPr lang="en-GB" sz="1200" i="1" kern="0" dirty="0">
                <a:ea typeface="Times New Roman" panose="02020603050405020304" pitchFamily="18" charset="0"/>
                <a:cs typeface="Times New Roman" panose="02020603050405020304" pitchFamily="18" charset="0"/>
              </a:rPr>
              <a:t>ASPIRES 2 Final Report</a:t>
            </a:r>
            <a:r>
              <a:rPr lang="en-GB" sz="1200" kern="0" dirty="0">
                <a:ea typeface="Times New Roman" panose="02020603050405020304" pitchFamily="18" charset="0"/>
                <a:cs typeface="Times New Roman" panose="02020603050405020304" pitchFamily="18" charset="0"/>
              </a:rPr>
              <a:t> – long-term UK evidence on social class, gender, and STEM career aspirations</a:t>
            </a:r>
            <a:endParaRPr lang="en-GB" sz="1200" kern="100" dirty="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a typeface="Times New Roman" panose="02020603050405020304" pitchFamily="18" charset="0"/>
                <a:cs typeface="Times New Roman" panose="02020603050405020304" pitchFamily="18" charset="0"/>
              </a:rPr>
              <a:t>Taylor, A. &amp; Hooley, T. (2024)</a:t>
            </a:r>
            <a:r>
              <a:rPr lang="en-GB" sz="1200" kern="0" dirty="0">
                <a:ea typeface="Times New Roman" panose="02020603050405020304" pitchFamily="18" charset="0"/>
                <a:cs typeface="Times New Roman" panose="02020603050405020304" pitchFamily="18" charset="0"/>
              </a:rPr>
              <a:t> </a:t>
            </a:r>
            <a:r>
              <a:rPr lang="en-GB" sz="1200" i="1" kern="0" dirty="0">
                <a:ea typeface="Times New Roman" panose="02020603050405020304" pitchFamily="18" charset="0"/>
                <a:cs typeface="Times New Roman" panose="02020603050405020304" pitchFamily="18" charset="0"/>
              </a:rPr>
              <a:t>Career Development in the Curriculum for Wales: Policy and Practice in Transition</a:t>
            </a:r>
            <a:r>
              <a:rPr lang="en-GB" sz="1200" kern="0" dirty="0">
                <a:ea typeface="Times New Roman" panose="02020603050405020304" pitchFamily="18" charset="0"/>
                <a:cs typeface="Times New Roman" panose="02020603050405020304" pitchFamily="18" charset="0"/>
              </a:rPr>
              <a:t> (British Journal of Guidance &amp; Counselling)</a:t>
            </a:r>
          </a:p>
          <a:p>
            <a:pPr marL="342900" lvl="0" indent="-342900">
              <a:lnSpc>
                <a:spcPct val="107000"/>
              </a:lnSpc>
              <a:spcAft>
                <a:spcPts val="800"/>
              </a:spcAft>
              <a:buSzPts val="1000"/>
              <a:buFont typeface="Symbol" panose="05050102010706020507" pitchFamily="18" charset="2"/>
              <a:buChar char=""/>
              <a:tabLst>
                <a:tab pos="457200" algn="l"/>
              </a:tabLst>
            </a:pPr>
            <a:endParaRPr lang="en-GB" sz="1200" kern="0" dirty="0">
              <a:ea typeface="Times New Roman" panose="02020603050405020304" pitchFamily="18"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kern="0" dirty="0">
                <a:ea typeface="Times New Roman" panose="02020603050405020304" pitchFamily="18" charset="0"/>
                <a:cs typeface="Times New Roman" panose="02020603050405020304" pitchFamily="18" charset="0"/>
              </a:rPr>
              <a:t>Studies across England, UK and Wales</a:t>
            </a:r>
            <a:endParaRPr lang="en-GB" sz="1200" kern="0" dirty="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kern="100" dirty="0">
                <a:ea typeface="Aptos" panose="020B0004020202020204" pitchFamily="34" charset="0"/>
                <a:cs typeface="Times New Roman" panose="02020603050405020304" pitchFamily="18" charset="0"/>
              </a:rPr>
              <a:t>https://hwb.gov.wales/curriculum-for-wales/designing-your-curriculum/developing-a-vision-for-curriculum-design </a:t>
            </a:r>
          </a:p>
          <a:p>
            <a:endParaRPr lang="en-GB" dirty="0"/>
          </a:p>
          <a:p>
            <a:pPr marL="171450" indent="-171450">
              <a:lnSpc>
                <a:spcPct val="107000"/>
              </a:lnSpc>
              <a:spcAft>
                <a:spcPts val="800"/>
              </a:spcAft>
              <a:buSzPts val="1000"/>
              <a:buFont typeface="Arial" panose="020B0604020202020204" pitchFamily="34" charset="0"/>
              <a:buChar char="•"/>
              <a:tabLst>
                <a:tab pos="457200" algn="l"/>
              </a:tabLst>
            </a:pPr>
            <a:r>
              <a:rPr lang="en-GB" sz="1200" dirty="0"/>
              <a:t>The research will contribute to theoretical and policy understanding of how curriculum reform shapes the career aspirations of young people in Wales. </a:t>
            </a:r>
          </a:p>
          <a:p>
            <a:endParaRPr lang="en-GB" dirty="0"/>
          </a:p>
        </p:txBody>
      </p:sp>
      <p:sp>
        <p:nvSpPr>
          <p:cNvPr id="4" name="Slide Number Placeholder 3">
            <a:extLst>
              <a:ext uri="{FF2B5EF4-FFF2-40B4-BE49-F238E27FC236}">
                <a16:creationId xmlns:a16="http://schemas.microsoft.com/office/drawing/2014/main" id="{7391DEBE-AF29-71BA-51DB-C359C457CEA9}"/>
              </a:ext>
            </a:extLst>
          </p:cNvPr>
          <p:cNvSpPr>
            <a:spLocks noGrp="1"/>
          </p:cNvSpPr>
          <p:nvPr>
            <p:ph type="sldNum" sz="quarter" idx="5"/>
          </p:nvPr>
        </p:nvSpPr>
        <p:spPr/>
        <p:txBody>
          <a:bodyPr/>
          <a:lstStyle/>
          <a:p>
            <a:fld id="{7F5FDDC8-1212-4DF6-8C3C-98E2288D7234}" type="slidenum">
              <a:rPr lang="en-GB" smtClean="0"/>
              <a:t>4</a:t>
            </a:fld>
            <a:endParaRPr lang="en-GB"/>
          </a:p>
        </p:txBody>
      </p:sp>
    </p:spTree>
    <p:extLst>
      <p:ext uri="{BB962C8B-B14F-4D97-AF65-F5344CB8AC3E}">
        <p14:creationId xmlns:p14="http://schemas.microsoft.com/office/powerpoint/2010/main" val="2280327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overarching aim is to explore how schools interpret and implement the ‘ambitious, capable learner’ purpose in shaping students’ career aspirations. To do this, my study is guided by four supporting aims — interpretation, practice, perception, and contribution</a:t>
            </a:r>
          </a:p>
          <a:p>
            <a:endParaRPr lang="en-GB" dirty="0"/>
          </a:p>
          <a:p>
            <a:r>
              <a:rPr lang="en-GB" dirty="0"/>
              <a:t>Yin, R. K. (2018). </a:t>
            </a:r>
            <a:r>
              <a:rPr lang="en-GB" i="1" dirty="0"/>
              <a:t>Case Study Research and Applications: Design and Methods</a:t>
            </a:r>
            <a:r>
              <a:rPr lang="en-GB" dirty="0"/>
              <a:t> (6th ed.). Thousand Oaks, CA: Sage. </a:t>
            </a:r>
          </a:p>
          <a:p>
            <a:endParaRPr lang="en-GB" dirty="0"/>
          </a:p>
        </p:txBody>
      </p:sp>
      <p:sp>
        <p:nvSpPr>
          <p:cNvPr id="4" name="Slide Number Placeholder 3"/>
          <p:cNvSpPr>
            <a:spLocks noGrp="1"/>
          </p:cNvSpPr>
          <p:nvPr>
            <p:ph type="sldNum" sz="quarter" idx="5"/>
          </p:nvPr>
        </p:nvSpPr>
        <p:spPr/>
        <p:txBody>
          <a:bodyPr/>
          <a:lstStyle/>
          <a:p>
            <a:fld id="{7F5FDDC8-1212-4DF6-8C3C-98E2288D7234}" type="slidenum">
              <a:rPr lang="en-GB" smtClean="0"/>
              <a:t>5</a:t>
            </a:fld>
            <a:endParaRPr lang="en-GB"/>
          </a:p>
        </p:txBody>
      </p:sp>
    </p:spTree>
    <p:extLst>
      <p:ext uri="{BB962C8B-B14F-4D97-AF65-F5344CB8AC3E}">
        <p14:creationId xmlns:p14="http://schemas.microsoft.com/office/powerpoint/2010/main" val="2956375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study asks four key questions: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Turner’s Three Levels of Social Analysis (Model): Interdependent and mutually influential</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Turner, J.H., 2016. The macro and </a:t>
            </a:r>
            <a:r>
              <a:rPr lang="en-GB" sz="1200" b="0" i="0" kern="1200" dirty="0" err="1">
                <a:solidFill>
                  <a:schemeClr val="tx1"/>
                </a:solidFill>
                <a:effectLst/>
                <a:latin typeface="+mn-lt"/>
                <a:ea typeface="+mn-ea"/>
                <a:cs typeface="+mn-cs"/>
              </a:rPr>
              <a:t>messo</a:t>
            </a:r>
            <a:r>
              <a:rPr lang="en-GB" sz="1200" b="0" i="0" kern="1200" dirty="0">
                <a:solidFill>
                  <a:schemeClr val="tx1"/>
                </a:solidFill>
                <a:effectLst/>
                <a:latin typeface="+mn-lt"/>
                <a:ea typeface="+mn-ea"/>
                <a:cs typeface="+mn-cs"/>
              </a:rPr>
              <a:t> basis of the micro social order. In Handbook of contemporary sociological theory (pp. 123-148). Cham: Springer International Publishing.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Policy implementation through distinct yet complementary systematic levels</a:t>
            </a:r>
          </a:p>
          <a:p>
            <a:r>
              <a:rPr lang="en-GB" sz="1200" b="0" i="0" kern="1200" dirty="0">
                <a:solidFill>
                  <a:schemeClr val="tx1"/>
                </a:solidFill>
                <a:effectLst/>
                <a:latin typeface="+mn-lt"/>
                <a:ea typeface="+mn-ea"/>
                <a:cs typeface="+mn-cs"/>
              </a:rPr>
              <a:t>Viennet, R. and Pont, B., 2017. Education policy implementation: A literature review and proposed framework. </a:t>
            </a:r>
          </a:p>
          <a:p>
            <a:endParaRPr lang="en-GB" dirty="0"/>
          </a:p>
        </p:txBody>
      </p:sp>
      <p:sp>
        <p:nvSpPr>
          <p:cNvPr id="4" name="Slide Number Placeholder 3"/>
          <p:cNvSpPr>
            <a:spLocks noGrp="1"/>
          </p:cNvSpPr>
          <p:nvPr>
            <p:ph type="sldNum" sz="quarter" idx="5"/>
          </p:nvPr>
        </p:nvSpPr>
        <p:spPr/>
        <p:txBody>
          <a:bodyPr/>
          <a:lstStyle/>
          <a:p>
            <a:fld id="{7F5FDDC8-1212-4DF6-8C3C-98E2288D7234}" type="slidenum">
              <a:rPr lang="en-GB" smtClean="0"/>
              <a:t>6</a:t>
            </a:fld>
            <a:endParaRPr lang="en-GB"/>
          </a:p>
        </p:txBody>
      </p:sp>
    </p:spTree>
    <p:extLst>
      <p:ext uri="{BB962C8B-B14F-4D97-AF65-F5344CB8AC3E}">
        <p14:creationId xmlns:p14="http://schemas.microsoft.com/office/powerpoint/2010/main" val="2364450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Thomas 2021</a:t>
            </a:r>
          </a:p>
          <a:p>
            <a:r>
              <a:rPr lang="en-GB" dirty="0" err="1"/>
              <a:t>Biggam</a:t>
            </a:r>
            <a:r>
              <a:rPr lang="en-GB" dirty="0"/>
              <a:t>, 2021</a:t>
            </a:r>
          </a:p>
          <a:p>
            <a:endParaRPr lang="en-GB" dirty="0"/>
          </a:p>
          <a:p>
            <a:r>
              <a:rPr lang="en-GB" dirty="0"/>
              <a:t>EBSCO JSTOR (Thomas, 2021: Credible databases/also more than one (UWTSD Library) minimises potential bias)</a:t>
            </a:r>
          </a:p>
          <a:p>
            <a:endParaRPr lang="en-GB" dirty="0"/>
          </a:p>
        </p:txBody>
      </p:sp>
      <p:sp>
        <p:nvSpPr>
          <p:cNvPr id="4" name="Slide Number Placeholder 3"/>
          <p:cNvSpPr>
            <a:spLocks noGrp="1"/>
          </p:cNvSpPr>
          <p:nvPr>
            <p:ph type="sldNum" sz="quarter" idx="5"/>
          </p:nvPr>
        </p:nvSpPr>
        <p:spPr/>
        <p:txBody>
          <a:bodyPr/>
          <a:lstStyle/>
          <a:p>
            <a:fld id="{094CC4BA-5926-4422-A7E4-7690EB93BED0}" type="slidenum">
              <a:rPr lang="en-GB" smtClean="0"/>
              <a:t>7</a:t>
            </a:fld>
            <a:endParaRPr lang="en-GB"/>
          </a:p>
        </p:txBody>
      </p:sp>
    </p:spTree>
    <p:extLst>
      <p:ext uri="{BB962C8B-B14F-4D97-AF65-F5344CB8AC3E}">
        <p14:creationId xmlns:p14="http://schemas.microsoft.com/office/powerpoint/2010/main" val="9540136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742950" lvl="1" indent="-285750">
              <a:buFont typeface="Arial" panose="020B0604020202020204" pitchFamily="34" charset="0"/>
              <a:buChar char="•"/>
            </a:pPr>
            <a:r>
              <a:rPr lang="en-GB" dirty="0">
                <a:solidFill>
                  <a:schemeClr val="tx1"/>
                </a:solidFill>
              </a:rPr>
              <a:t>Ridley (2024): empirical study of impact of curriculum on possible selves theory</a:t>
            </a:r>
          </a:p>
          <a:p>
            <a:pPr marL="742950" lvl="1" indent="-285750">
              <a:buFont typeface="Arial" panose="020B0604020202020204" pitchFamily="34" charset="0"/>
              <a:buChar char="•"/>
            </a:pPr>
            <a:r>
              <a:rPr lang="en-GB" dirty="0">
                <a:solidFill>
                  <a:schemeClr val="tx1"/>
                </a:solidFill>
              </a:rPr>
              <a:t>Schoon Bio/Credentials: </a:t>
            </a:r>
            <a:r>
              <a:rPr lang="en-GB" sz="1200" b="0" i="0" kern="1200" dirty="0">
                <a:solidFill>
                  <a:schemeClr val="tx1"/>
                </a:solidFill>
                <a:effectLst/>
                <a:latin typeface="+mn-lt"/>
                <a:ea typeface="+mn-ea"/>
                <a:cs typeface="+mn-cs"/>
              </a:rPr>
              <a:t>Chair of Social Policy at the Social Research Institute (SRI), University College London. I am a Fellow of the Academy of Social Sciences (</a:t>
            </a:r>
            <a:r>
              <a:rPr lang="en-GB" sz="1200" b="0" i="0" kern="1200" dirty="0" err="1">
                <a:solidFill>
                  <a:schemeClr val="tx1"/>
                </a:solidFill>
                <a:effectLst/>
                <a:latin typeface="+mn-lt"/>
                <a:ea typeface="+mn-ea"/>
                <a:cs typeface="+mn-cs"/>
              </a:rPr>
              <a:t>FAcSS</a:t>
            </a:r>
            <a:r>
              <a:rPr lang="en-GB" sz="1200" b="0" i="0" kern="1200" dirty="0">
                <a:solidFill>
                  <a:schemeClr val="tx1"/>
                </a:solidFill>
                <a:effectLst/>
                <a:latin typeface="+mn-lt"/>
                <a:ea typeface="+mn-ea"/>
                <a:cs typeface="+mn-cs"/>
              </a:rPr>
              <a:t>) and the Social Science Centre (</a:t>
            </a:r>
            <a:r>
              <a:rPr lang="en-GB" sz="1200" b="0" i="0" kern="1200" dirty="0" err="1">
                <a:solidFill>
                  <a:schemeClr val="tx1"/>
                </a:solidFill>
                <a:effectLst/>
                <a:latin typeface="+mn-lt"/>
                <a:ea typeface="+mn-ea"/>
                <a:cs typeface="+mn-cs"/>
              </a:rPr>
              <a:t>Wissenschaftszentrum</a:t>
            </a:r>
            <a:r>
              <a:rPr lang="en-GB" sz="1200" b="0" i="0" kern="1200" dirty="0">
                <a:solidFill>
                  <a:schemeClr val="tx1"/>
                </a:solidFill>
                <a:effectLst/>
                <a:latin typeface="+mn-lt"/>
                <a:ea typeface="+mn-ea"/>
                <a:cs typeface="+mn-cs"/>
              </a:rPr>
              <a:t>) Berlin. I am past President (2022-2024) of the European Association for Research on Adolescence (EARA) and past President (2020-2022) of the Society for Longitudinal and </a:t>
            </a:r>
            <a:r>
              <a:rPr lang="en-GB" sz="1200" b="0" i="0" kern="1200" dirty="0" err="1">
                <a:solidFill>
                  <a:schemeClr val="tx1"/>
                </a:solidFill>
                <a:effectLst/>
                <a:latin typeface="+mn-lt"/>
                <a:ea typeface="+mn-ea"/>
                <a:cs typeface="+mn-cs"/>
              </a:rPr>
              <a:t>Lifecourse</a:t>
            </a:r>
            <a:r>
              <a:rPr lang="en-GB" sz="1200" b="0" i="0" kern="1200" dirty="0">
                <a:solidFill>
                  <a:schemeClr val="tx1"/>
                </a:solidFill>
                <a:effectLst/>
                <a:latin typeface="+mn-lt"/>
                <a:ea typeface="+mn-ea"/>
                <a:cs typeface="+mn-cs"/>
              </a:rPr>
              <a:t> Studies (SLLS). </a:t>
            </a:r>
          </a:p>
          <a:p>
            <a:pPr marL="742950" lvl="1" indent="-285750">
              <a:buFont typeface="Arial" panose="020B0604020202020204" pitchFamily="34" charset="0"/>
              <a:buChar char="•"/>
            </a:pPr>
            <a:r>
              <a:rPr lang="en-GB" sz="1200" b="0" i="0" kern="1200" dirty="0">
                <a:solidFill>
                  <a:schemeClr val="tx1"/>
                </a:solidFill>
                <a:effectLst/>
                <a:latin typeface="+mn-lt"/>
                <a:ea typeface="+mn-ea"/>
                <a:cs typeface="+mn-cs"/>
              </a:rPr>
              <a:t>Ridley: Impact of curriculum on possible selves</a:t>
            </a:r>
          </a:p>
          <a:p>
            <a:pPr marL="742950" lvl="1" indent="-285750">
              <a:buFont typeface="Arial" panose="020B0604020202020204" pitchFamily="34" charset="0"/>
              <a:buChar char="•"/>
            </a:pPr>
            <a:r>
              <a:rPr lang="en-GB" sz="1200" b="0" i="0" kern="1200" dirty="0">
                <a:solidFill>
                  <a:schemeClr val="tx1"/>
                </a:solidFill>
                <a:effectLst/>
                <a:latin typeface="+mn-lt"/>
                <a:ea typeface="+mn-ea"/>
                <a:cs typeface="+mn-cs"/>
              </a:rPr>
              <a:t>Yates: Impact of pandemic on career decision making</a:t>
            </a:r>
          </a:p>
          <a:p>
            <a:pPr marL="742950" lvl="1" indent="-285750">
              <a:buFont typeface="Arial" panose="020B0604020202020204" pitchFamily="34" charset="0"/>
              <a:buChar char="•"/>
            </a:pPr>
            <a:r>
              <a:rPr lang="en-GB" sz="1200" b="0" i="0" kern="1200" dirty="0">
                <a:solidFill>
                  <a:schemeClr val="tx1"/>
                </a:solidFill>
                <a:effectLst/>
                <a:latin typeface="+mn-lt"/>
                <a:ea typeface="+mn-ea"/>
                <a:cs typeface="+mn-cs"/>
              </a:rPr>
              <a:t>Morris: Education and aspiration in the context of curriculum reform in Wales (Doctoral Thesis)</a:t>
            </a:r>
            <a:endParaRPr lang="en-GB" dirty="0">
              <a:solidFill>
                <a:schemeClr val="tx1"/>
              </a:solidFill>
            </a:endParaRPr>
          </a:p>
          <a:p>
            <a:endParaRPr lang="en-GB" dirty="0"/>
          </a:p>
        </p:txBody>
      </p:sp>
      <p:sp>
        <p:nvSpPr>
          <p:cNvPr id="4" name="Slide Number Placeholder 3"/>
          <p:cNvSpPr>
            <a:spLocks noGrp="1"/>
          </p:cNvSpPr>
          <p:nvPr>
            <p:ph type="sldNum" sz="quarter" idx="5"/>
          </p:nvPr>
        </p:nvSpPr>
        <p:spPr/>
        <p:txBody>
          <a:bodyPr/>
          <a:lstStyle/>
          <a:p>
            <a:fld id="{7F5FDDC8-1212-4DF6-8C3C-98E2288D7234}" type="slidenum">
              <a:rPr lang="en-GB" smtClean="0"/>
              <a:t>8</a:t>
            </a:fld>
            <a:endParaRPr lang="en-GB"/>
          </a:p>
        </p:txBody>
      </p:sp>
    </p:spTree>
    <p:extLst>
      <p:ext uri="{BB962C8B-B14F-4D97-AF65-F5344CB8AC3E}">
        <p14:creationId xmlns:p14="http://schemas.microsoft.com/office/powerpoint/2010/main" val="6171626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5FDDC8-1212-4DF6-8C3C-98E2288D7234}" type="slidenum">
              <a:rPr lang="en-GB" smtClean="0"/>
              <a:t>9</a:t>
            </a:fld>
            <a:endParaRPr lang="en-GB"/>
          </a:p>
        </p:txBody>
      </p:sp>
    </p:spTree>
    <p:extLst>
      <p:ext uri="{BB962C8B-B14F-4D97-AF65-F5344CB8AC3E}">
        <p14:creationId xmlns:p14="http://schemas.microsoft.com/office/powerpoint/2010/main" val="25128499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FE376-60B7-31BE-0C64-539B4426A7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BE2342-F9E9-19A1-97FA-E77235E37C5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AFC0E91-C946-B0EF-C6FF-A09DD5ECA8FB}"/>
              </a:ext>
            </a:extLst>
          </p:cNvPr>
          <p:cNvSpPr>
            <a:spLocks noGrp="1"/>
          </p:cNvSpPr>
          <p:nvPr>
            <p:ph type="body" idx="1"/>
          </p:nvPr>
        </p:nvSpPr>
        <p:spPr/>
        <p:txBody>
          <a:bodyPr/>
          <a:lstStyle/>
          <a:p>
            <a:endParaRPr lang="en-GB" sz="1300" dirty="0"/>
          </a:p>
        </p:txBody>
      </p:sp>
      <p:sp>
        <p:nvSpPr>
          <p:cNvPr id="4" name="Slide Number Placeholder 3">
            <a:extLst>
              <a:ext uri="{FF2B5EF4-FFF2-40B4-BE49-F238E27FC236}">
                <a16:creationId xmlns:a16="http://schemas.microsoft.com/office/drawing/2014/main" id="{FDC446D6-903B-04A0-3866-3BF89F44FB5E}"/>
              </a:ext>
            </a:extLst>
          </p:cNvPr>
          <p:cNvSpPr>
            <a:spLocks noGrp="1"/>
          </p:cNvSpPr>
          <p:nvPr>
            <p:ph type="sldNum" sz="quarter" idx="5"/>
          </p:nvPr>
        </p:nvSpPr>
        <p:spPr/>
        <p:txBody>
          <a:bodyPr/>
          <a:lstStyle/>
          <a:p>
            <a:fld id="{2E929A6E-19DB-4F7D-8AC4-FFDD21EDCA6C}" type="slidenum">
              <a:rPr lang="en-GB" smtClean="0"/>
              <a:t>10</a:t>
            </a:fld>
            <a:endParaRPr lang="en-GB"/>
          </a:p>
        </p:txBody>
      </p:sp>
    </p:spTree>
    <p:extLst>
      <p:ext uri="{BB962C8B-B14F-4D97-AF65-F5344CB8AC3E}">
        <p14:creationId xmlns:p14="http://schemas.microsoft.com/office/powerpoint/2010/main" val="100404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300" dirty="0"/>
              <a:t>Belcher, B.M., Rasmussen, K.E., </a:t>
            </a:r>
            <a:r>
              <a:rPr lang="en-GB" sz="1300" dirty="0" err="1"/>
              <a:t>Kemshaw</a:t>
            </a:r>
            <a:r>
              <a:rPr lang="en-GB" sz="1300" dirty="0"/>
              <a:t>, M.R. and Zornes, D.A., 2016. Defining and assessing research quality in a transdisciplinary context. </a:t>
            </a:r>
            <a:r>
              <a:rPr lang="en-GB" sz="1300" i="1" dirty="0"/>
              <a:t>Research Evaluation</a:t>
            </a:r>
            <a:r>
              <a:rPr lang="en-GB" sz="1300" dirty="0"/>
              <a:t>, </a:t>
            </a:r>
            <a:r>
              <a:rPr lang="en-GB" sz="1300" i="1" dirty="0"/>
              <a:t>25</a:t>
            </a:r>
            <a:r>
              <a:rPr lang="en-GB" sz="1300" dirty="0"/>
              <a:t>(1), pp.1-17. </a:t>
            </a:r>
          </a:p>
          <a:p>
            <a:r>
              <a:rPr lang="en-GB" sz="1300" dirty="0"/>
              <a:t>Jacobson, M.J., Levin, J.A. and Kapur, M., 2019. Education as a complex system: Conceptual and methodological implications. </a:t>
            </a:r>
            <a:r>
              <a:rPr lang="en-GB" sz="1300" i="1" dirty="0"/>
              <a:t>Educational researcher</a:t>
            </a:r>
            <a:r>
              <a:rPr lang="en-GB" sz="1300" dirty="0"/>
              <a:t>, </a:t>
            </a:r>
            <a:r>
              <a:rPr lang="en-GB" sz="1300" i="1" dirty="0"/>
              <a:t>48</a:t>
            </a:r>
            <a:r>
              <a:rPr lang="en-GB" sz="1300" dirty="0"/>
              <a:t>(2), pp.112-119. </a:t>
            </a:r>
          </a:p>
          <a:p>
            <a:r>
              <a:rPr lang="en-GB" sz="1300" dirty="0"/>
              <a:t>Hart, C.S., 2016. How do aspirations matter?. </a:t>
            </a:r>
            <a:r>
              <a:rPr lang="en-GB" sz="1300" i="1" dirty="0"/>
              <a:t>Journal of human development and capabilities</a:t>
            </a:r>
            <a:r>
              <a:rPr lang="en-GB" sz="1300" dirty="0"/>
              <a:t>, </a:t>
            </a:r>
            <a:r>
              <a:rPr lang="en-GB" sz="1300" i="1" dirty="0"/>
              <a:t>17</a:t>
            </a:r>
            <a:r>
              <a:rPr lang="en-GB" sz="1300" dirty="0"/>
              <a:t>(3), pp.324-341.</a:t>
            </a:r>
          </a:p>
          <a:p>
            <a:r>
              <a:rPr lang="en-GB" sz="1300" dirty="0"/>
              <a:t>St Clair and Benjamin</a:t>
            </a:r>
          </a:p>
          <a:p>
            <a:r>
              <a:rPr lang="en-GB" sz="1300" dirty="0"/>
              <a:t>Huijsmans, R., Ansell, N. and Froerer, P., 2020. Development, young people, and the social production of aspirations. </a:t>
            </a:r>
            <a:r>
              <a:rPr lang="en-GB" sz="1300" i="1" dirty="0"/>
              <a:t>The European Journal of Development Research</a:t>
            </a:r>
            <a:r>
              <a:rPr lang="en-GB" sz="1300" dirty="0"/>
              <a:t>, </a:t>
            </a:r>
            <a:r>
              <a:rPr lang="en-GB" sz="1300" i="1" dirty="0"/>
              <a:t>33</a:t>
            </a:r>
            <a:r>
              <a:rPr lang="en-GB" sz="1300" dirty="0"/>
              <a:t>(1), p.1.</a:t>
            </a:r>
          </a:p>
          <a:p>
            <a:endParaRPr lang="en-GB" sz="1300" dirty="0"/>
          </a:p>
          <a:p>
            <a:pPr algn="l"/>
            <a:r>
              <a:rPr lang="en-GB" sz="1300" dirty="0"/>
              <a:t>It is therefore important to be clear about what </a:t>
            </a:r>
            <a:r>
              <a:rPr lang="en-GB" sz="1300" i="1" dirty="0"/>
              <a:t>type</a:t>
            </a:r>
            <a:r>
              <a:rPr lang="en-GB" sz="1300" dirty="0"/>
              <a:t> of aspiration will be studied.</a:t>
            </a:r>
          </a:p>
          <a:p>
            <a:pPr algn="l"/>
            <a:r>
              <a:rPr lang="en-GB" sz="1300" b="1" dirty="0"/>
              <a:t>** How career aspirations are shaped through school experiences**</a:t>
            </a:r>
            <a:endParaRPr lang="en-GB" sz="1300" dirty="0"/>
          </a:p>
          <a:p>
            <a:endParaRPr lang="en-GB" sz="1300" dirty="0"/>
          </a:p>
          <a:p>
            <a:endParaRPr lang="en-GB" dirty="0"/>
          </a:p>
        </p:txBody>
      </p:sp>
      <p:sp>
        <p:nvSpPr>
          <p:cNvPr id="4" name="Slide Number Placeholder 3"/>
          <p:cNvSpPr>
            <a:spLocks noGrp="1"/>
          </p:cNvSpPr>
          <p:nvPr>
            <p:ph type="sldNum" sz="quarter" idx="5"/>
          </p:nvPr>
        </p:nvSpPr>
        <p:spPr/>
        <p:txBody>
          <a:bodyPr/>
          <a:lstStyle/>
          <a:p>
            <a:fld id="{7F5FDDC8-1212-4DF6-8C3C-98E2288D7234}" type="slidenum">
              <a:rPr lang="en-GB" smtClean="0"/>
              <a:t>11</a:t>
            </a:fld>
            <a:endParaRPr lang="en-GB"/>
          </a:p>
        </p:txBody>
      </p:sp>
    </p:spTree>
    <p:extLst>
      <p:ext uri="{BB962C8B-B14F-4D97-AF65-F5344CB8AC3E}">
        <p14:creationId xmlns:p14="http://schemas.microsoft.com/office/powerpoint/2010/main" val="600648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85AF6-12D0-BF14-03B4-8ACF00698A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F96D11-91B6-C1B7-E0C3-D2C21B51A86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B963889-76F9-CFFB-D551-2749309D88E1}"/>
              </a:ext>
            </a:extLst>
          </p:cNvPr>
          <p:cNvSpPr>
            <a:spLocks noGrp="1"/>
          </p:cNvSpPr>
          <p:nvPr>
            <p:ph type="body" idx="1"/>
          </p:nvPr>
        </p:nvSpPr>
        <p:spPr/>
        <p:txBody>
          <a:bodyPr/>
          <a:lstStyle/>
          <a:p>
            <a:r>
              <a:rPr lang="en-GB" sz="1300" dirty="0"/>
              <a:t>career aspiration — a subset of aspirations specifically about occupational or vocational goals (</a:t>
            </a:r>
            <a:r>
              <a:rPr lang="en-GB" sz="1300" dirty="0" err="1"/>
              <a:t>Huijmans</a:t>
            </a:r>
            <a:r>
              <a:rPr lang="en-GB" sz="1300" dirty="0"/>
              <a:t> (2020))</a:t>
            </a:r>
            <a:endParaRPr lang="en-GB" dirty="0"/>
          </a:p>
        </p:txBody>
      </p:sp>
      <p:sp>
        <p:nvSpPr>
          <p:cNvPr id="4" name="Slide Number Placeholder 3">
            <a:extLst>
              <a:ext uri="{FF2B5EF4-FFF2-40B4-BE49-F238E27FC236}">
                <a16:creationId xmlns:a16="http://schemas.microsoft.com/office/drawing/2014/main" id="{E7917876-6BF3-7646-12CE-5BE407C875E8}"/>
              </a:ext>
            </a:extLst>
          </p:cNvPr>
          <p:cNvSpPr>
            <a:spLocks noGrp="1"/>
          </p:cNvSpPr>
          <p:nvPr>
            <p:ph type="sldNum" sz="quarter" idx="5"/>
          </p:nvPr>
        </p:nvSpPr>
        <p:spPr/>
        <p:txBody>
          <a:bodyPr/>
          <a:lstStyle/>
          <a:p>
            <a:fld id="{7F5FDDC8-1212-4DF6-8C3C-98E2288D7234}" type="slidenum">
              <a:rPr lang="en-GB" smtClean="0"/>
              <a:t>12</a:t>
            </a:fld>
            <a:endParaRPr lang="en-GB"/>
          </a:p>
        </p:txBody>
      </p:sp>
    </p:spTree>
    <p:extLst>
      <p:ext uri="{BB962C8B-B14F-4D97-AF65-F5344CB8AC3E}">
        <p14:creationId xmlns:p14="http://schemas.microsoft.com/office/powerpoint/2010/main" val="377292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defTabSz="966155">
              <a:defRPr/>
            </a:pPr>
            <a:r>
              <a:rPr lang="en-GB" dirty="0"/>
              <a:t>Bandura: Self-Efficacy and expected outcomes.</a:t>
            </a:r>
          </a:p>
          <a:p>
            <a:pPr defTabSz="966155">
              <a:defRPr/>
            </a:pPr>
            <a:r>
              <a:rPr lang="en-GB" dirty="0"/>
              <a:t>Markus and </a:t>
            </a:r>
            <a:r>
              <a:rPr lang="en-GB" dirty="0" err="1"/>
              <a:t>Nurius</a:t>
            </a:r>
            <a:r>
              <a:rPr lang="en-GB" dirty="0"/>
              <a:t>: Possible selves.</a:t>
            </a:r>
          </a:p>
          <a:p>
            <a:pPr defTabSz="966155">
              <a:defRPr/>
            </a:pPr>
            <a:r>
              <a:rPr lang="en-GB" dirty="0"/>
              <a:t>Deci and Ryan: STD = Autonomy (in control), Competence (able to achieve) and relatedness (connection to others)</a:t>
            </a:r>
          </a:p>
          <a:p>
            <a:pPr defTabSz="966155">
              <a:defRPr/>
            </a:pPr>
            <a:r>
              <a:rPr lang="en-GB" dirty="0"/>
              <a:t>Dweck: Growth Mindset: Learning over performance. Abilities can improve through effort and learning.</a:t>
            </a:r>
          </a:p>
          <a:p>
            <a:pPr defTabSz="966155">
              <a:defRPr/>
            </a:pPr>
            <a:endParaRPr lang="en-GB" dirty="0"/>
          </a:p>
          <a:p>
            <a:pPr defTabSz="966155">
              <a:defRPr/>
            </a:pPr>
            <a:r>
              <a:rPr lang="en-GB" dirty="0"/>
              <a:t>All four theories deal with </a:t>
            </a:r>
            <a:r>
              <a:rPr lang="en-GB" b="1" dirty="0"/>
              <a:t>motivation</a:t>
            </a:r>
            <a:r>
              <a:rPr lang="en-GB" dirty="0"/>
              <a:t>, </a:t>
            </a:r>
            <a:r>
              <a:rPr lang="en-GB" b="1" dirty="0"/>
              <a:t>self-perception</a:t>
            </a:r>
            <a:r>
              <a:rPr lang="en-GB" dirty="0"/>
              <a:t>, and </a:t>
            </a:r>
            <a:r>
              <a:rPr lang="en-GB" b="1" dirty="0"/>
              <a:t>goal-directed behaviour</a:t>
            </a:r>
            <a:r>
              <a:rPr lang="en-GB" dirty="0"/>
              <a:t>, but each emphasises a different psychological mechanism: belief in capability, vision of future self, theory of ability, or motivational source.</a:t>
            </a:r>
          </a:p>
          <a:p>
            <a:pPr defTabSz="966155">
              <a:defRPr/>
            </a:pPr>
            <a:endParaRPr lang="en-GB" dirty="0"/>
          </a:p>
          <a:p>
            <a:pPr defTabSz="966155">
              <a:defRPr/>
            </a:pPr>
            <a:r>
              <a:rPr lang="en-GB" sz="1300" dirty="0">
                <a:latin typeface="Aptos" panose="020B0004020202020204" pitchFamily="34" charset="0"/>
                <a:ea typeface="Aptos" panose="020B0004020202020204" pitchFamily="34" charset="0"/>
                <a:cs typeface="Times New Roman" panose="02020603050405020304" pitchFamily="18" charset="0"/>
              </a:rPr>
              <a:t>Critique of Sheu:</a:t>
            </a:r>
          </a:p>
          <a:p>
            <a:pPr defTabSz="966155">
              <a:defRPr/>
            </a:pPr>
            <a:r>
              <a:rPr lang="en-GB" sz="1300" dirty="0">
                <a:latin typeface="Aptos" panose="020B0004020202020204" pitchFamily="34" charset="0"/>
                <a:ea typeface="Aptos" panose="020B0004020202020204" pitchFamily="34" charset="0"/>
                <a:cs typeface="Times New Roman" panose="02020603050405020304" pitchFamily="18" charset="0"/>
              </a:rPr>
              <a:t>when comparing aspirations across cultural contexts, it is important to recognise, as </a:t>
            </a:r>
            <a:r>
              <a:rPr lang="en-GB" sz="1300" dirty="0" err="1">
                <a:latin typeface="Aptos" panose="020B0004020202020204" pitchFamily="34" charset="0"/>
                <a:ea typeface="Aptos" panose="020B0004020202020204" pitchFamily="34" charset="0"/>
                <a:cs typeface="Times New Roman" panose="02020603050405020304" pitchFamily="18" charset="0"/>
              </a:rPr>
              <a:t>Kintrea</a:t>
            </a:r>
            <a:r>
              <a:rPr lang="en-GB" sz="1300" dirty="0">
                <a:latin typeface="Aptos" panose="020B0004020202020204" pitchFamily="34" charset="0"/>
                <a:ea typeface="Aptos" panose="020B0004020202020204" pitchFamily="34" charset="0"/>
                <a:cs typeface="Times New Roman" panose="02020603050405020304" pitchFamily="18" charset="0"/>
              </a:rPr>
              <a:t> (2011) notes, that career aspirations are shaped by complex interactions between cultural, economic, and educational factors. This raises questions about the extent to which findings from Chinese samples can be generalised to other contexts. </a:t>
            </a:r>
          </a:p>
          <a:p>
            <a:pPr defTabSz="966155">
              <a:defRPr/>
            </a:pPr>
            <a:endParaRPr lang="en-GB" sz="1300" dirty="0">
              <a:latin typeface="Aptos" panose="020B0004020202020204" pitchFamily="34" charset="0"/>
              <a:ea typeface="Aptos" panose="020B0004020202020204" pitchFamily="34" charset="0"/>
              <a:cs typeface="Times New Roman" panose="02020603050405020304" pitchFamily="18" charset="0"/>
            </a:endParaRPr>
          </a:p>
          <a:p>
            <a:pPr defTabSz="966155">
              <a:defRPr/>
            </a:pPr>
            <a:r>
              <a:rPr lang="en-GB" sz="1300" dirty="0">
                <a:latin typeface="Aptos" panose="020B0004020202020204" pitchFamily="34" charset="0"/>
                <a:ea typeface="Aptos" panose="020B0004020202020204" pitchFamily="34" charset="0"/>
                <a:cs typeface="Times New Roman" panose="02020603050405020304" pitchFamily="18" charset="0"/>
              </a:rPr>
              <a:t>Ridley:</a:t>
            </a:r>
          </a:p>
          <a:p>
            <a:pPr defTabSz="966155">
              <a:defRPr/>
            </a:pPr>
            <a:r>
              <a:rPr lang="en-GB" sz="1300" dirty="0">
                <a:latin typeface="Aptos" panose="020B0004020202020204" pitchFamily="34" charset="0"/>
                <a:ea typeface="Aptos" panose="020B0004020202020204" pitchFamily="34" charset="0"/>
                <a:cs typeface="Times New Roman" panose="02020603050405020304" pitchFamily="18" charset="0"/>
              </a:rPr>
              <a:t>Doctoral thesis. Study of schools in disadvantaged areas.  Exploration of possible-selves theory.</a:t>
            </a:r>
            <a:endParaRPr lang="en-GB" sz="1300" dirty="0">
              <a:latin typeface="Aptos" panose="020B0004020202020204" pitchFamily="34" charset="0"/>
              <a:cs typeface="Times New Roman" panose="02020603050405020304" pitchFamily="18" charset="0"/>
            </a:endParaRPr>
          </a:p>
          <a:p>
            <a:pPr defTabSz="966155">
              <a:defRPr/>
            </a:pPr>
            <a:r>
              <a:rPr lang="en-GB" sz="1300" dirty="0">
                <a:latin typeface="Aptos" panose="020B0004020202020204" pitchFamily="34" charset="0"/>
                <a:cs typeface="Times New Roman" panose="02020603050405020304" pitchFamily="18" charset="0"/>
              </a:rPr>
              <a:t>These studies provide strong arguments for conceptualising aspirations as individual traits across broad cohort ages.</a:t>
            </a:r>
            <a:endParaRPr lang="en-GB" dirty="0"/>
          </a:p>
        </p:txBody>
      </p:sp>
      <p:sp>
        <p:nvSpPr>
          <p:cNvPr id="4" name="Slide Number Placeholder 3"/>
          <p:cNvSpPr>
            <a:spLocks noGrp="1"/>
          </p:cNvSpPr>
          <p:nvPr>
            <p:ph type="sldNum" sz="quarter" idx="5"/>
          </p:nvPr>
        </p:nvSpPr>
        <p:spPr/>
        <p:txBody>
          <a:bodyPr/>
          <a:lstStyle/>
          <a:p>
            <a:fld id="{2E929A6E-19DB-4F7D-8AC4-FFDD21EDCA6C}" type="slidenum">
              <a:rPr lang="en-GB" smtClean="0"/>
              <a:t>13</a:t>
            </a:fld>
            <a:endParaRPr lang="en-GB"/>
          </a:p>
        </p:txBody>
      </p:sp>
    </p:spTree>
    <p:extLst>
      <p:ext uri="{BB962C8B-B14F-4D97-AF65-F5344CB8AC3E}">
        <p14:creationId xmlns:p14="http://schemas.microsoft.com/office/powerpoint/2010/main" val="10612547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Psychological models provide valuable insight into aspiration formation and development on an individual level.</a:t>
            </a:r>
          </a:p>
          <a:p>
            <a:endParaRPr lang="en-GB" dirty="0"/>
          </a:p>
        </p:txBody>
      </p:sp>
      <p:sp>
        <p:nvSpPr>
          <p:cNvPr id="4" name="Slide Number Placeholder 3"/>
          <p:cNvSpPr>
            <a:spLocks noGrp="1"/>
          </p:cNvSpPr>
          <p:nvPr>
            <p:ph type="sldNum" sz="quarter" idx="5"/>
          </p:nvPr>
        </p:nvSpPr>
        <p:spPr/>
        <p:txBody>
          <a:bodyPr/>
          <a:lstStyle/>
          <a:p>
            <a:fld id="{2E929A6E-19DB-4F7D-8AC4-FFDD21EDCA6C}" type="slidenum">
              <a:rPr lang="en-GB" smtClean="0"/>
              <a:t>14</a:t>
            </a:fld>
            <a:endParaRPr lang="en-GB"/>
          </a:p>
        </p:txBody>
      </p:sp>
    </p:spTree>
    <p:extLst>
      <p:ext uri="{BB962C8B-B14F-4D97-AF65-F5344CB8AC3E}">
        <p14:creationId xmlns:p14="http://schemas.microsoft.com/office/powerpoint/2010/main" val="26741605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Psychological models provide valuable insight into aspiration formation and development on an individual level.</a:t>
            </a:r>
          </a:p>
          <a:p>
            <a:endParaRPr lang="en-GB" dirty="0"/>
          </a:p>
          <a:p>
            <a:pPr marL="285750" indent="-285750">
              <a:buFont typeface="Arial" panose="020B0604020202020204" pitchFamily="34" charset="0"/>
              <a:buChar char="•"/>
            </a:pPr>
            <a:r>
              <a:rPr lang="en-GB" dirty="0"/>
              <a:t>Price’s (2025) study of 600 Year 10 students in low-SES schools found social context was more decisive than self-efficacy in shaping aspirations</a:t>
            </a:r>
          </a:p>
          <a:p>
            <a:pPr marL="285750" indent="-285750">
              <a:buFont typeface="Arial" panose="020B0604020202020204" pitchFamily="34" charset="0"/>
              <a:buChar char="•"/>
            </a:pPr>
            <a:r>
              <a:rPr lang="en-GB" dirty="0"/>
              <a:t>Psychological models risk framing disadvantaged youth as lacking aspiration</a:t>
            </a:r>
          </a:p>
          <a:p>
            <a:pPr marL="285750" indent="-285750">
              <a:buFont typeface="Arial" panose="020B0604020202020204" pitchFamily="34" charset="0"/>
              <a:buChar char="•"/>
            </a:pPr>
            <a:r>
              <a:rPr lang="en-GB" dirty="0"/>
              <a:t>Categorising learners as having “growth” or “fixed” mindsets oversimplifies complex sociocultural realities</a:t>
            </a:r>
          </a:p>
          <a:p>
            <a:pPr marL="285750" indent="-285750">
              <a:buFont typeface="Arial" panose="020B0604020202020204" pitchFamily="34" charset="0"/>
              <a:buChar char="•"/>
            </a:pPr>
            <a:r>
              <a:rPr lang="en-GB" dirty="0"/>
              <a:t>Instead of discarding aspiration-based interventions, adapt them to acknowledge socio-cultural embeddedness</a:t>
            </a:r>
          </a:p>
          <a:p>
            <a:pPr marL="285750" indent="-285750">
              <a:buFont typeface="Arial" panose="020B0604020202020204" pitchFamily="34" charset="0"/>
              <a:buChar char="•"/>
            </a:pPr>
            <a:r>
              <a:rPr lang="en-GB"/>
              <a:t>Aspirations </a:t>
            </a:r>
            <a:r>
              <a:rPr lang="en-GB" dirty="0"/>
              <a:t>evolve through interaction between personal and contextual influences</a:t>
            </a:r>
          </a:p>
          <a:p>
            <a:endParaRPr lang="en-GB" dirty="0"/>
          </a:p>
        </p:txBody>
      </p:sp>
      <p:sp>
        <p:nvSpPr>
          <p:cNvPr id="4" name="Slide Number Placeholder 3"/>
          <p:cNvSpPr>
            <a:spLocks noGrp="1"/>
          </p:cNvSpPr>
          <p:nvPr>
            <p:ph type="sldNum" sz="quarter" idx="5"/>
          </p:nvPr>
        </p:nvSpPr>
        <p:spPr/>
        <p:txBody>
          <a:bodyPr/>
          <a:lstStyle/>
          <a:p>
            <a:fld id="{2E929A6E-19DB-4F7D-8AC4-FFDD21EDCA6C}" type="slidenum">
              <a:rPr lang="en-GB" smtClean="0"/>
              <a:t>15</a:t>
            </a:fld>
            <a:endParaRPr lang="en-GB"/>
          </a:p>
        </p:txBody>
      </p:sp>
    </p:spTree>
    <p:extLst>
      <p:ext uri="{BB962C8B-B14F-4D97-AF65-F5344CB8AC3E}">
        <p14:creationId xmlns:p14="http://schemas.microsoft.com/office/powerpoint/2010/main" val="2779846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9165C-D0DA-705E-1EA6-AADB01F486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3F2415-01C3-9F6C-E558-50254483545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1283FE4-9911-5D3A-D07D-126972AEE7A3}"/>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Sociological perspectives challenge deficit narratives, and emphasise how aspiration formation is shaped by cultural, relational and structural forces.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Aspirations as relational and contextually bounded constructs (social norms).</a:t>
            </a:r>
          </a:p>
          <a:p>
            <a:endParaRPr lang="en-GB" sz="1200" kern="1200" dirty="0">
              <a:solidFill>
                <a:schemeClr val="tx1"/>
              </a:solidFill>
              <a:effectLst/>
              <a:latin typeface="+mn-lt"/>
              <a:ea typeface="+mn-ea"/>
              <a:cs typeface="+mn-cs"/>
            </a:endParaRPr>
          </a:p>
          <a:p>
            <a:pPr defTabSz="966155">
              <a:defRPr/>
            </a:pPr>
            <a:endParaRPr lang="en-GB" dirty="0"/>
          </a:p>
          <a:p>
            <a:pPr marL="0" marR="0" lvl="0" indent="0" algn="l" defTabSz="9661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Bourdieu (1977/84): Habitus. Class-based dispositions shape what feels thinkable or possible.</a:t>
            </a:r>
          </a:p>
          <a:p>
            <a:pPr marL="0" marR="0" lvl="0" indent="0" algn="l" defTabSz="9661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Key features of Habitus:</a:t>
            </a:r>
          </a:p>
          <a:p>
            <a:pPr lvl="1"/>
            <a:r>
              <a:rPr lang="en-GB" sz="1200" b="0" kern="1200" dirty="0">
                <a:solidFill>
                  <a:schemeClr val="tx1"/>
                </a:solidFill>
                <a:effectLst/>
                <a:latin typeface="+mn-lt"/>
                <a:ea typeface="+mn-ea"/>
                <a:cs typeface="+mn-cs"/>
              </a:rPr>
              <a:t>Internalized dispositions: Habitus consists of deeply ingrained, often unconscious, patterns of behaviour and thought, including tastes, attitudes, and ways of perceiving the world.</a:t>
            </a:r>
          </a:p>
          <a:p>
            <a:pPr lvl="1"/>
            <a:r>
              <a:rPr lang="en-GB" sz="1200" b="0" kern="1200" dirty="0">
                <a:solidFill>
                  <a:schemeClr val="tx1"/>
                </a:solidFill>
                <a:effectLst/>
                <a:latin typeface="+mn-lt"/>
                <a:ea typeface="+mn-ea"/>
                <a:cs typeface="+mn-cs"/>
              </a:rPr>
              <a:t>"Structured structures" and "structuring structures": Habitus is structured by social conditions but also structures future actions and perceptions, creating a continuous cycle.</a:t>
            </a:r>
          </a:p>
          <a:p>
            <a:pPr lvl="1"/>
            <a:r>
              <a:rPr lang="en-GB" sz="1200" b="0" kern="1200" dirty="0">
                <a:solidFill>
                  <a:schemeClr val="tx1"/>
                </a:solidFill>
                <a:effectLst/>
                <a:latin typeface="+mn-lt"/>
                <a:ea typeface="+mn-ea"/>
                <a:cs typeface="+mn-cs"/>
              </a:rPr>
              <a:t>Socialization and class: Habitus is learned through socialization, particularly within the family, and is deeply influenced by an individual's position in the social structure, especially their social class.</a:t>
            </a:r>
          </a:p>
          <a:p>
            <a:pPr lvl="1"/>
            <a:r>
              <a:rPr lang="en-GB" sz="1200" b="0" kern="1200" dirty="0">
                <a:solidFill>
                  <a:schemeClr val="tx1"/>
                </a:solidFill>
                <a:effectLst/>
                <a:latin typeface="+mn-lt"/>
                <a:ea typeface="+mn-ea"/>
                <a:cs typeface="+mn-cs"/>
              </a:rPr>
              <a:t>Social reproduction: Habitus plays a crucial role in the reproduction of social inequality. By shaping an individual's "practical sense," it influences their choices and opportunities, which in turn reinforces existing social hierarchies and power relations.</a:t>
            </a:r>
          </a:p>
          <a:p>
            <a:pPr lvl="0"/>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Hodkinson and Sparkes' (1997) concept of "rational pragmatism" is a central component of career decision-making. It describes how individuals make seemingly "rational" career decisions not out of complete free will, but based on their specific life context, available resources, and social structures.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Beyond Free Choice: The theory argues that free choice is significantly mediated by the structures people live within. A person's "horizons for action" (what they can "see" as possible options) are limited by their situation, not just their ambition. This leads to Contextual Decision-Making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Hart (2019): Bounded aspirations – aspirations are limited by social experience and not personal deficit (contrary to Dweck in particular)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Archer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Aspire project.  Longitudinal study of a cohort of 50 young people over a 14-year period in 3 phases.  1-14yrs; 14-19 years; 20-22 years.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Led by Professor Louise Archer – Professor of Sociology at University College London.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Findings also informed by 47000 surveys and 760 interviews.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Focus on STEM Trajectories. Aim -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To inform interventions and policy to make STEM education more inclusive and equitable for all young people.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Findings: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Mismatch between aspiration and actual trajectories (Supported by Hughes et al., 2016)</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Influenced by gender, ethnicity and social class.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Strong argument against deficit model: We found no evidence of a „poverty of aspiration‟ among our sample of young people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Students from socially advantaged backgrounds are more likely than their less advantaged counterparts to know someone in their family, or close social circle, working in the job that they aspire to. (providing „social capital‟, useful social contacts and resources to help students achieve their goals).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Rational pragmatism supported by </a:t>
            </a:r>
            <a:r>
              <a:rPr lang="en-GB" sz="1200" b="0" kern="1200" dirty="0">
                <a:solidFill>
                  <a:schemeClr val="tx1"/>
                </a:solidFill>
                <a:effectLst/>
                <a:latin typeface="+mn-lt"/>
                <a:ea typeface="+mn-ea"/>
                <a:cs typeface="+mn-cs"/>
              </a:rPr>
              <a:t>Gater (2022) </a:t>
            </a:r>
            <a:r>
              <a:rPr lang="en-GB" sz="1200" kern="1200" dirty="0">
                <a:solidFill>
                  <a:schemeClr val="tx1"/>
                </a:solidFill>
                <a:effectLst/>
                <a:latin typeface="+mn-lt"/>
                <a:ea typeface="+mn-ea"/>
                <a:cs typeface="+mn-cs"/>
              </a:rPr>
              <a:t>who found that young (working class) men Wales, in particular, developed a pragmatic approach to career choice – influenced by the change in local labour market needs. </a:t>
            </a:r>
          </a:p>
          <a:p>
            <a:r>
              <a:rPr lang="en-GB" sz="1200" kern="1200" dirty="0">
                <a:solidFill>
                  <a:schemeClr val="tx1"/>
                </a:solidFill>
                <a:effectLst/>
                <a:latin typeface="+mn-lt"/>
                <a:ea typeface="+mn-ea"/>
                <a:cs typeface="+mn-cs"/>
              </a:rPr>
              <a:t>Gater, R., 2022. </a:t>
            </a:r>
            <a:r>
              <a:rPr lang="en-GB" sz="1200" i="1" kern="1200" dirty="0">
                <a:solidFill>
                  <a:schemeClr val="tx1"/>
                </a:solidFill>
                <a:effectLst/>
                <a:latin typeface="+mn-lt"/>
                <a:ea typeface="+mn-ea"/>
                <a:cs typeface="+mn-cs"/>
              </a:rPr>
              <a:t>The 21st Century </a:t>
            </a:r>
            <a:r>
              <a:rPr lang="en-GB" sz="1200" i="1" kern="1200" dirty="0" err="1">
                <a:solidFill>
                  <a:schemeClr val="tx1"/>
                </a:solidFill>
                <a:effectLst/>
                <a:latin typeface="+mn-lt"/>
                <a:ea typeface="+mn-ea"/>
                <a:cs typeface="+mn-cs"/>
              </a:rPr>
              <a:t>Ladz</a:t>
            </a:r>
            <a:r>
              <a:rPr lang="en-GB" sz="1200" i="1" kern="1200" dirty="0">
                <a:solidFill>
                  <a:schemeClr val="tx1"/>
                </a:solidFill>
                <a:effectLst/>
                <a:latin typeface="+mn-lt"/>
                <a:ea typeface="+mn-ea"/>
                <a:cs typeface="+mn-cs"/>
              </a:rPr>
              <a:t>: The school-to-work transition and masculine identity of marginalised working-class young men from the South Wales Valleys</a:t>
            </a:r>
            <a:r>
              <a:rPr lang="en-GB" sz="1200" kern="1200" dirty="0">
                <a:solidFill>
                  <a:schemeClr val="tx1"/>
                </a:solidFill>
                <a:effectLst/>
                <a:latin typeface="+mn-lt"/>
                <a:ea typeface="+mn-ea"/>
                <a:cs typeface="+mn-cs"/>
              </a:rPr>
              <a:t> (Doctoral dissertation, Cardiff University).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1"/>
            <a:endParaRPr lang="en-GB" sz="1200" kern="1200" dirty="0">
              <a:solidFill>
                <a:schemeClr val="tx1"/>
              </a:solidFill>
              <a:effectLst/>
              <a:latin typeface="+mn-lt"/>
              <a:ea typeface="+mn-ea"/>
              <a:cs typeface="+mn-cs"/>
            </a:endParaRPr>
          </a:p>
          <a:p>
            <a:pPr lvl="1"/>
            <a:endParaRPr lang="en-GB" sz="1200" kern="1200" dirty="0">
              <a:solidFill>
                <a:schemeClr val="tx1"/>
              </a:solidFill>
              <a:effectLst/>
              <a:latin typeface="+mn-lt"/>
              <a:ea typeface="+mn-ea"/>
              <a:cs typeface="+mn-cs"/>
            </a:endParaRPr>
          </a:p>
          <a:p>
            <a:pPr marL="0" marR="0" lvl="0" indent="0" algn="l" defTabSz="966155"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4CE61E50-5C6B-A74D-C24D-5B45D7638D4C}"/>
              </a:ext>
            </a:extLst>
          </p:cNvPr>
          <p:cNvSpPr>
            <a:spLocks noGrp="1"/>
          </p:cNvSpPr>
          <p:nvPr>
            <p:ph type="sldNum" sz="quarter" idx="5"/>
          </p:nvPr>
        </p:nvSpPr>
        <p:spPr/>
        <p:txBody>
          <a:bodyPr/>
          <a:lstStyle/>
          <a:p>
            <a:fld id="{2E929A6E-19DB-4F7D-8AC4-FFDD21EDCA6C}" type="slidenum">
              <a:rPr lang="en-GB" smtClean="0"/>
              <a:t>16</a:t>
            </a:fld>
            <a:endParaRPr lang="en-GB"/>
          </a:p>
        </p:txBody>
      </p:sp>
    </p:spTree>
    <p:extLst>
      <p:ext uri="{BB962C8B-B14F-4D97-AF65-F5344CB8AC3E}">
        <p14:creationId xmlns:p14="http://schemas.microsoft.com/office/powerpoint/2010/main" val="11042941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2374DC-CFCE-7C1E-0688-621351E486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DDCBB7-5094-E7DA-105B-F8216915692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CA5B77A-2DDA-F225-9FF7-74A3B31E0B6E}"/>
              </a:ext>
            </a:extLst>
          </p:cNvPr>
          <p:cNvSpPr>
            <a:spLocks noGrp="1"/>
          </p:cNvSpPr>
          <p:nvPr>
            <p:ph type="body" idx="1"/>
          </p:nvPr>
        </p:nvSpPr>
        <p:spPr/>
        <p:txBody>
          <a:bodyPr/>
          <a:lstStyle/>
          <a:p>
            <a:r>
              <a:rPr lang="en-GB" dirty="0"/>
              <a:t>Psychological models provide valuable insight into aspiration formation and development on an individual level.</a:t>
            </a:r>
          </a:p>
          <a:p>
            <a:r>
              <a:rPr lang="en-GB" dirty="0"/>
              <a:t>Class also – but concerns around ethical sensitivity in data collection.  Definition of class is contended – beyond scope of paper.</a:t>
            </a:r>
          </a:p>
        </p:txBody>
      </p:sp>
      <p:sp>
        <p:nvSpPr>
          <p:cNvPr id="4" name="Slide Number Placeholder 3">
            <a:extLst>
              <a:ext uri="{FF2B5EF4-FFF2-40B4-BE49-F238E27FC236}">
                <a16:creationId xmlns:a16="http://schemas.microsoft.com/office/drawing/2014/main" id="{F9021326-A98E-A736-6017-8520610D9B32}"/>
              </a:ext>
            </a:extLst>
          </p:cNvPr>
          <p:cNvSpPr>
            <a:spLocks noGrp="1"/>
          </p:cNvSpPr>
          <p:nvPr>
            <p:ph type="sldNum" sz="quarter" idx="5"/>
          </p:nvPr>
        </p:nvSpPr>
        <p:spPr/>
        <p:txBody>
          <a:bodyPr/>
          <a:lstStyle/>
          <a:p>
            <a:fld id="{2E929A6E-19DB-4F7D-8AC4-FFDD21EDCA6C}" type="slidenum">
              <a:rPr lang="en-GB" smtClean="0"/>
              <a:t>17</a:t>
            </a:fld>
            <a:endParaRPr lang="en-GB"/>
          </a:p>
        </p:txBody>
      </p:sp>
    </p:spTree>
    <p:extLst>
      <p:ext uri="{BB962C8B-B14F-4D97-AF65-F5344CB8AC3E}">
        <p14:creationId xmlns:p14="http://schemas.microsoft.com/office/powerpoint/2010/main" val="42165543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A86F8-E567-6C6C-5407-39319F12D0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0107C7-1B0F-AA56-54E2-1FC8E6AFACD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CA00849-C0CB-C8C0-87A2-B9906CEB3D8C}"/>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Hart’s research found that aspirations are held concurrently and are relational, they are dynamic, often connected to other aspirations held by the individual as well as by others.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dirty="0"/>
              <a:t> </a:t>
            </a:r>
          </a:p>
        </p:txBody>
      </p:sp>
      <p:sp>
        <p:nvSpPr>
          <p:cNvPr id="4" name="Slide Number Placeholder 3">
            <a:extLst>
              <a:ext uri="{FF2B5EF4-FFF2-40B4-BE49-F238E27FC236}">
                <a16:creationId xmlns:a16="http://schemas.microsoft.com/office/drawing/2014/main" id="{032EEF23-3D14-6F00-7152-51CD3B68BE5A}"/>
              </a:ext>
            </a:extLst>
          </p:cNvPr>
          <p:cNvSpPr>
            <a:spLocks noGrp="1"/>
          </p:cNvSpPr>
          <p:nvPr>
            <p:ph type="sldNum" sz="quarter" idx="5"/>
          </p:nvPr>
        </p:nvSpPr>
        <p:spPr/>
        <p:txBody>
          <a:bodyPr/>
          <a:lstStyle/>
          <a:p>
            <a:fld id="{2E929A6E-19DB-4F7D-8AC4-FFDD21EDCA6C}" type="slidenum">
              <a:rPr lang="en-GB" smtClean="0"/>
              <a:t>18</a:t>
            </a:fld>
            <a:endParaRPr lang="en-GB"/>
          </a:p>
        </p:txBody>
      </p:sp>
    </p:spTree>
    <p:extLst>
      <p:ext uri="{BB962C8B-B14F-4D97-AF65-F5344CB8AC3E}">
        <p14:creationId xmlns:p14="http://schemas.microsoft.com/office/powerpoint/2010/main" val="21578829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7185B-D32B-C8DD-1D6D-4389557D88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4D84B1-07F1-10BD-FC50-0E46B53803A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0F5D4B0-3287-65CC-AB29-46CEC86542A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Sociological perspectives challenge deficit narratives, and emphasise how aspiration formation is shaped by cultural, relational and structural forces.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Aspirations as relational and contextually bounded constructs (social norms).</a:t>
            </a:r>
          </a:p>
          <a:p>
            <a:endParaRPr lang="en-GB" sz="1200" kern="1200" dirty="0">
              <a:solidFill>
                <a:schemeClr val="tx1"/>
              </a:solidFill>
              <a:effectLst/>
              <a:latin typeface="+mn-lt"/>
              <a:ea typeface="+mn-ea"/>
              <a:cs typeface="+mn-cs"/>
            </a:endParaRPr>
          </a:p>
          <a:p>
            <a:pPr defTabSz="966155">
              <a:defRPr/>
            </a:pPr>
            <a:endParaRPr lang="en-GB" dirty="0"/>
          </a:p>
          <a:p>
            <a:pPr marL="0" marR="0" lvl="0" indent="0" algn="l" defTabSz="9661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Bourdieu (1977/84): Habitus. Class-based dispositions shape what feels thinkable or possible.</a:t>
            </a:r>
          </a:p>
          <a:p>
            <a:pPr marL="0" marR="0" lvl="0" indent="0" algn="l" defTabSz="966155"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Key features of Habitus:</a:t>
            </a:r>
          </a:p>
          <a:p>
            <a:pPr lvl="1"/>
            <a:r>
              <a:rPr lang="en-GB" sz="1200" b="0" kern="1200" dirty="0">
                <a:solidFill>
                  <a:schemeClr val="tx1"/>
                </a:solidFill>
                <a:effectLst/>
                <a:latin typeface="+mn-lt"/>
                <a:ea typeface="+mn-ea"/>
                <a:cs typeface="+mn-cs"/>
              </a:rPr>
              <a:t>Internalized dispositions: Habitus consists of deeply ingrained, often unconscious, patterns of behaviour and thought, including tastes, attitudes, and ways of perceiving the world.</a:t>
            </a:r>
          </a:p>
          <a:p>
            <a:pPr lvl="1"/>
            <a:r>
              <a:rPr lang="en-GB" sz="1200" b="0" kern="1200" dirty="0">
                <a:solidFill>
                  <a:schemeClr val="tx1"/>
                </a:solidFill>
                <a:effectLst/>
                <a:latin typeface="+mn-lt"/>
                <a:ea typeface="+mn-ea"/>
                <a:cs typeface="+mn-cs"/>
              </a:rPr>
              <a:t>"Structured structures" and "structuring structures": Habitus is structured by social conditions but also structures future actions and perceptions, creating a continuous cycle.</a:t>
            </a:r>
          </a:p>
          <a:p>
            <a:pPr lvl="1"/>
            <a:r>
              <a:rPr lang="en-GB" sz="1200" b="0" kern="1200" dirty="0">
                <a:solidFill>
                  <a:schemeClr val="tx1"/>
                </a:solidFill>
                <a:effectLst/>
                <a:latin typeface="+mn-lt"/>
                <a:ea typeface="+mn-ea"/>
                <a:cs typeface="+mn-cs"/>
              </a:rPr>
              <a:t>Socialization and class: Habitus is learned through socialization, particularly within the family, and is deeply influenced by an individual's position in the social structure, especially their social class.</a:t>
            </a:r>
          </a:p>
          <a:p>
            <a:pPr lvl="1"/>
            <a:r>
              <a:rPr lang="en-GB" sz="1200" b="0" kern="1200" dirty="0">
                <a:solidFill>
                  <a:schemeClr val="tx1"/>
                </a:solidFill>
                <a:effectLst/>
                <a:latin typeface="+mn-lt"/>
                <a:ea typeface="+mn-ea"/>
                <a:cs typeface="+mn-cs"/>
              </a:rPr>
              <a:t>Social reproduction: Habitus plays a crucial role in the reproduction of social inequality. By shaping an individual's "practical sense," it influences their choices and opportunities, which in turn reinforces existing social hierarchies and power relations.</a:t>
            </a:r>
          </a:p>
          <a:p>
            <a:pPr lvl="0"/>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Hodkinson and Sparkes' (1997) concept of "rational pragmatism" is a central component of career decision-making. It describes how individuals make seemingly "rational" career decisions not out of complete free will, but based on their specific life context, available resources, and social structures.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Beyond Free Choice: The theory argues that free choice is significantly mediated by the structures people live within. A person's "horizons for action" (what they can "see" as possible options) are limited by their situation, not just their ambition. This leads to Contextual Decision-Making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Hart (2019): Bounded aspirations – aspirations are limited by social experience and not personal deficit (contrary to Dweck in particular)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Archer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Aspire project.  Longitudinal study of a cohort of 50 young people over a 14-year period in 3 phases.  1-14yrs; 14-19 years; 20-22 years.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Led by Professor Louise Archer – Professor of Sociology at University College London.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Findings also informed by 47000 surveys and 760 interviews.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Focus on STEM Trajectories. Aim -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To inform interventions and policy to make STEM education more inclusive and equitable for all young people.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Findings: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Mismatch between aspiration and actual trajectories (Supported by Hughes et al., 2016)</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Influenced by gender, ethnicity and social class.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Strong argument against deficit model: We found no evidence of a „poverty of aspiration‟ among our sample of young people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Students from socially advantaged backgrounds are more likely than their less advantaged counterparts to know someone in their family, or close social circle, working in the job that they aspire to. (providing „social capital‟, useful social contacts and resources to help students achieve their goals).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Rational pragmatism supported by </a:t>
            </a:r>
            <a:r>
              <a:rPr lang="en-GB" sz="1200" b="0" kern="1200" dirty="0">
                <a:solidFill>
                  <a:schemeClr val="tx1"/>
                </a:solidFill>
                <a:effectLst/>
                <a:latin typeface="+mn-lt"/>
                <a:ea typeface="+mn-ea"/>
                <a:cs typeface="+mn-cs"/>
              </a:rPr>
              <a:t>Gater (2022) </a:t>
            </a:r>
            <a:r>
              <a:rPr lang="en-GB" sz="1200" kern="1200" dirty="0">
                <a:solidFill>
                  <a:schemeClr val="tx1"/>
                </a:solidFill>
                <a:effectLst/>
                <a:latin typeface="+mn-lt"/>
                <a:ea typeface="+mn-ea"/>
                <a:cs typeface="+mn-cs"/>
              </a:rPr>
              <a:t>who found that young (working class) men Wales, in particular, developed a pragmatic approach to career choice – influenced by the change in local labour market needs. </a:t>
            </a:r>
          </a:p>
          <a:p>
            <a:r>
              <a:rPr lang="en-GB" sz="1200" kern="1200" dirty="0">
                <a:solidFill>
                  <a:schemeClr val="tx1"/>
                </a:solidFill>
                <a:effectLst/>
                <a:latin typeface="+mn-lt"/>
                <a:ea typeface="+mn-ea"/>
                <a:cs typeface="+mn-cs"/>
              </a:rPr>
              <a:t>Gater, R., 2022. </a:t>
            </a:r>
            <a:r>
              <a:rPr lang="en-GB" sz="1200" i="1" kern="1200" dirty="0">
                <a:solidFill>
                  <a:schemeClr val="tx1"/>
                </a:solidFill>
                <a:effectLst/>
                <a:latin typeface="+mn-lt"/>
                <a:ea typeface="+mn-ea"/>
                <a:cs typeface="+mn-cs"/>
              </a:rPr>
              <a:t>The 21st Century </a:t>
            </a:r>
            <a:r>
              <a:rPr lang="en-GB" sz="1200" i="1" kern="1200" dirty="0" err="1">
                <a:solidFill>
                  <a:schemeClr val="tx1"/>
                </a:solidFill>
                <a:effectLst/>
                <a:latin typeface="+mn-lt"/>
                <a:ea typeface="+mn-ea"/>
                <a:cs typeface="+mn-cs"/>
              </a:rPr>
              <a:t>Ladz</a:t>
            </a:r>
            <a:r>
              <a:rPr lang="en-GB" sz="1200" i="1" kern="1200" dirty="0">
                <a:solidFill>
                  <a:schemeClr val="tx1"/>
                </a:solidFill>
                <a:effectLst/>
                <a:latin typeface="+mn-lt"/>
                <a:ea typeface="+mn-ea"/>
                <a:cs typeface="+mn-cs"/>
              </a:rPr>
              <a:t>: The school-to-work transition and masculine identity of marginalised working-class young men from the South Wales Valleys</a:t>
            </a:r>
            <a:r>
              <a:rPr lang="en-GB" sz="1200" kern="1200" dirty="0">
                <a:solidFill>
                  <a:schemeClr val="tx1"/>
                </a:solidFill>
                <a:effectLst/>
                <a:latin typeface="+mn-lt"/>
                <a:ea typeface="+mn-ea"/>
                <a:cs typeface="+mn-cs"/>
              </a:rPr>
              <a:t> (Doctoral dissertation, Cardiff University).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1"/>
            <a:endParaRPr lang="en-GB" sz="1200" kern="1200" dirty="0">
              <a:solidFill>
                <a:schemeClr val="tx1"/>
              </a:solidFill>
              <a:effectLst/>
              <a:latin typeface="+mn-lt"/>
              <a:ea typeface="+mn-ea"/>
              <a:cs typeface="+mn-cs"/>
            </a:endParaRPr>
          </a:p>
          <a:p>
            <a:pPr lvl="1"/>
            <a:endParaRPr lang="en-GB" sz="1200" kern="1200" dirty="0">
              <a:solidFill>
                <a:schemeClr val="tx1"/>
              </a:solidFill>
              <a:effectLst/>
              <a:latin typeface="+mn-lt"/>
              <a:ea typeface="+mn-ea"/>
              <a:cs typeface="+mn-cs"/>
            </a:endParaRPr>
          </a:p>
          <a:p>
            <a:pPr marL="0" marR="0" lvl="0" indent="0" algn="l" defTabSz="966155"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CFF58AA0-9324-80A0-3F96-C7E9F56A1D20}"/>
              </a:ext>
            </a:extLst>
          </p:cNvPr>
          <p:cNvSpPr>
            <a:spLocks noGrp="1"/>
          </p:cNvSpPr>
          <p:nvPr>
            <p:ph type="sldNum" sz="quarter" idx="5"/>
          </p:nvPr>
        </p:nvSpPr>
        <p:spPr/>
        <p:txBody>
          <a:bodyPr/>
          <a:lstStyle/>
          <a:p>
            <a:fld id="{2E929A6E-19DB-4F7D-8AC4-FFDD21EDCA6C}" type="slidenum">
              <a:rPr lang="en-GB" smtClean="0"/>
              <a:t>19</a:t>
            </a:fld>
            <a:endParaRPr lang="en-GB"/>
          </a:p>
        </p:txBody>
      </p:sp>
    </p:spTree>
    <p:extLst>
      <p:ext uri="{BB962C8B-B14F-4D97-AF65-F5344CB8AC3E}">
        <p14:creationId xmlns:p14="http://schemas.microsoft.com/office/powerpoint/2010/main" val="39600823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67D4A-DFDB-6A11-9E19-1231311E45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7C804F-4AFE-72A7-658A-9A0F776D9D6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F2879CD-4437-00A0-9979-74C10B517010}"/>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Hart’s research found that aspirations are held concurrently and are relational, they are dynamic, often connected to other aspirations held by the individual as well as by others.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dirty="0"/>
              <a:t> </a:t>
            </a:r>
          </a:p>
        </p:txBody>
      </p:sp>
      <p:sp>
        <p:nvSpPr>
          <p:cNvPr id="4" name="Slide Number Placeholder 3">
            <a:extLst>
              <a:ext uri="{FF2B5EF4-FFF2-40B4-BE49-F238E27FC236}">
                <a16:creationId xmlns:a16="http://schemas.microsoft.com/office/drawing/2014/main" id="{15C203CF-A0CB-34E0-F68F-F5105D187E79}"/>
              </a:ext>
            </a:extLst>
          </p:cNvPr>
          <p:cNvSpPr>
            <a:spLocks noGrp="1"/>
          </p:cNvSpPr>
          <p:nvPr>
            <p:ph type="sldNum" sz="quarter" idx="5"/>
          </p:nvPr>
        </p:nvSpPr>
        <p:spPr/>
        <p:txBody>
          <a:bodyPr/>
          <a:lstStyle/>
          <a:p>
            <a:fld id="{2E929A6E-19DB-4F7D-8AC4-FFDD21EDCA6C}" type="slidenum">
              <a:rPr lang="en-GB" smtClean="0"/>
              <a:t>20</a:t>
            </a:fld>
            <a:endParaRPr lang="en-GB"/>
          </a:p>
        </p:txBody>
      </p:sp>
    </p:spTree>
    <p:extLst>
      <p:ext uri="{BB962C8B-B14F-4D97-AF65-F5344CB8AC3E}">
        <p14:creationId xmlns:p14="http://schemas.microsoft.com/office/powerpoint/2010/main" val="4624745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11A1E-B7F7-4C29-C341-7432CC262C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EA0969-50DC-0AF4-57D4-C74315CA129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A72B07C-B021-1AFD-4FF1-16E653280337}"/>
              </a:ext>
            </a:extLst>
          </p:cNvPr>
          <p:cNvSpPr>
            <a:spLocks noGrp="1"/>
          </p:cNvSpPr>
          <p:nvPr>
            <p:ph type="body" idx="1"/>
          </p:nvPr>
        </p:nvSpPr>
        <p:spPr/>
        <p:txBody>
          <a:bodyPr/>
          <a:lstStyle/>
          <a:p>
            <a:r>
              <a:rPr lang="en-GB" dirty="0"/>
              <a:t>Psychological models provide valuable insight into aspiration formation and development on an individual level.</a:t>
            </a:r>
          </a:p>
          <a:p>
            <a:r>
              <a:rPr lang="en-GB" dirty="0"/>
              <a:t>Class also – but concerns around ethical sensitivity in data collection.  Cultural capital is relevant to this.</a:t>
            </a:r>
          </a:p>
          <a:p>
            <a:endParaRPr lang="en-GB" dirty="0"/>
          </a:p>
        </p:txBody>
      </p:sp>
      <p:sp>
        <p:nvSpPr>
          <p:cNvPr id="4" name="Slide Number Placeholder 3">
            <a:extLst>
              <a:ext uri="{FF2B5EF4-FFF2-40B4-BE49-F238E27FC236}">
                <a16:creationId xmlns:a16="http://schemas.microsoft.com/office/drawing/2014/main" id="{ACCDA308-0830-4326-9152-E50ECC008E32}"/>
              </a:ext>
            </a:extLst>
          </p:cNvPr>
          <p:cNvSpPr>
            <a:spLocks noGrp="1"/>
          </p:cNvSpPr>
          <p:nvPr>
            <p:ph type="sldNum" sz="quarter" idx="5"/>
          </p:nvPr>
        </p:nvSpPr>
        <p:spPr/>
        <p:txBody>
          <a:bodyPr/>
          <a:lstStyle/>
          <a:p>
            <a:fld id="{2E929A6E-19DB-4F7D-8AC4-FFDD21EDCA6C}" type="slidenum">
              <a:rPr lang="en-GB" smtClean="0"/>
              <a:t>21</a:t>
            </a:fld>
            <a:endParaRPr lang="en-GB"/>
          </a:p>
        </p:txBody>
      </p:sp>
    </p:spTree>
    <p:extLst>
      <p:ext uri="{BB962C8B-B14F-4D97-AF65-F5344CB8AC3E}">
        <p14:creationId xmlns:p14="http://schemas.microsoft.com/office/powerpoint/2010/main" val="18594246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Yin, R. K. (2018). </a:t>
            </a:r>
            <a:r>
              <a:rPr lang="en-GB" i="1" dirty="0"/>
              <a:t>Case Study Research and Applications: Design and Methods</a:t>
            </a:r>
            <a:r>
              <a:rPr lang="en-GB" dirty="0"/>
              <a:t> (6th ed.). Thousand Oaks, CA: Sage. </a:t>
            </a:r>
          </a:p>
          <a:p>
            <a:endParaRPr lang="en-GB" dirty="0"/>
          </a:p>
        </p:txBody>
      </p:sp>
      <p:sp>
        <p:nvSpPr>
          <p:cNvPr id="4" name="Slide Number Placeholder 3"/>
          <p:cNvSpPr>
            <a:spLocks noGrp="1"/>
          </p:cNvSpPr>
          <p:nvPr>
            <p:ph type="sldNum" sz="quarter" idx="5"/>
          </p:nvPr>
        </p:nvSpPr>
        <p:spPr/>
        <p:txBody>
          <a:bodyPr/>
          <a:lstStyle/>
          <a:p>
            <a:fld id="{7F5FDDC8-1212-4DF6-8C3C-98E2288D7234}" type="slidenum">
              <a:rPr lang="en-GB" smtClean="0"/>
              <a:t>23</a:t>
            </a:fld>
            <a:endParaRPr lang="en-GB"/>
          </a:p>
        </p:txBody>
      </p:sp>
    </p:spTree>
    <p:extLst>
      <p:ext uri="{BB962C8B-B14F-4D97-AF65-F5344CB8AC3E}">
        <p14:creationId xmlns:p14="http://schemas.microsoft.com/office/powerpoint/2010/main" val="3759498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40737-39A4-D0D2-8CC3-235DB7ADA1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72A40D-F69F-BCFB-7A45-0C29E1DA5E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8DA4D8-7D49-70FC-65EA-3C74331BFB81}"/>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5" name="Footer Placeholder 4">
            <a:extLst>
              <a:ext uri="{FF2B5EF4-FFF2-40B4-BE49-F238E27FC236}">
                <a16:creationId xmlns:a16="http://schemas.microsoft.com/office/drawing/2014/main" id="{06848A94-512F-070E-E307-05487F3B96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86FCC4-673C-A956-9522-B9A09D565502}"/>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1903703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CD6DA-9BB7-DAC5-1387-9863141BE6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4778C3-E340-26BE-0276-D9D07A8B67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412B36-C834-82AB-CBDD-12A0D13ABA8A}"/>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5" name="Footer Placeholder 4">
            <a:extLst>
              <a:ext uri="{FF2B5EF4-FFF2-40B4-BE49-F238E27FC236}">
                <a16:creationId xmlns:a16="http://schemas.microsoft.com/office/drawing/2014/main" id="{BC98D6C4-B4B9-5B82-10AB-ABED095292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1AAC9F-A93E-EA6B-20F4-5C7E46799BFF}"/>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3339585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26787-2367-F82E-DD1E-53CED455BC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94AA3B-D008-BABB-5C30-EEA1136D1DE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EA598F-9117-1EAC-85A1-691F21D85302}"/>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5" name="Footer Placeholder 4">
            <a:extLst>
              <a:ext uri="{FF2B5EF4-FFF2-40B4-BE49-F238E27FC236}">
                <a16:creationId xmlns:a16="http://schemas.microsoft.com/office/drawing/2014/main" id="{68B7F219-AC30-6764-2060-24AB510137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05E16C-E62D-F3F5-9656-DD57CCAB1721}"/>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389110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F4A66-72E4-E883-D1C3-236292DFC7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C30B37-2D68-ABFC-712B-1B47EF36278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D25FB9-E7FE-B8E9-C7DC-651AE6521F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76C786-981F-6839-9A36-03A154AF4BED}"/>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6" name="Footer Placeholder 5">
            <a:extLst>
              <a:ext uri="{FF2B5EF4-FFF2-40B4-BE49-F238E27FC236}">
                <a16:creationId xmlns:a16="http://schemas.microsoft.com/office/drawing/2014/main" id="{FF2F629D-0886-E887-F1AD-3E0B203042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9802E7-0835-3805-D2A9-F810E6D83A67}"/>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926508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76120-53F2-A9E5-1A79-32D6700A0D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000D73-2C37-A1A0-5F3B-74DA25FA2C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36F76C-9813-E579-F04D-F9E40FF2E0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B39C1E-9C7A-3528-85C2-FB59A8D379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C176FC-73EF-B4A3-0307-D168E7DD82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6E979D-AE4E-9B0D-7AB4-52E4EBC9F3FB}"/>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8" name="Footer Placeholder 7">
            <a:extLst>
              <a:ext uri="{FF2B5EF4-FFF2-40B4-BE49-F238E27FC236}">
                <a16:creationId xmlns:a16="http://schemas.microsoft.com/office/drawing/2014/main" id="{7A894719-59AC-662D-81F0-A5E575F2E7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9F318B-56CB-0436-DADC-4A51025B373E}"/>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1159638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CF1DE-A854-AEA9-BA27-B8D999DBDB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CC97B9-9ABE-232C-6AA7-8CD148953E16}"/>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4" name="Footer Placeholder 3">
            <a:extLst>
              <a:ext uri="{FF2B5EF4-FFF2-40B4-BE49-F238E27FC236}">
                <a16:creationId xmlns:a16="http://schemas.microsoft.com/office/drawing/2014/main" id="{1CFFF2D0-07EC-F80F-CE1C-CADF5EDEC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DF8CDC-E0D0-6D39-1F22-ED6F15CEB00B}"/>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1971679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A18E9D-38E1-660F-3DBF-99F784017C74}"/>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3" name="Footer Placeholder 2">
            <a:extLst>
              <a:ext uri="{FF2B5EF4-FFF2-40B4-BE49-F238E27FC236}">
                <a16:creationId xmlns:a16="http://schemas.microsoft.com/office/drawing/2014/main" id="{D6ED768A-4EE5-0739-5730-D9136A6D36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D26EA7-1BCE-5504-EAB5-F8BCB7A1C18B}"/>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3514119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886FD-1640-8B9E-B653-45E314D251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9C2B06-B9D6-EEE0-DB4C-35DAD8AD30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360391-0DB6-9278-8EA0-DC8493AF65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45019C-87F8-B806-40A9-7D7D611121A0}"/>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6" name="Footer Placeholder 5">
            <a:extLst>
              <a:ext uri="{FF2B5EF4-FFF2-40B4-BE49-F238E27FC236}">
                <a16:creationId xmlns:a16="http://schemas.microsoft.com/office/drawing/2014/main" id="{5C93F69A-3B53-A0E5-5ABF-AC68422B95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6E857F-61CA-F176-8628-3B78A930EE50}"/>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742568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C0C31-23C0-DD69-7438-41BAD230CA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49212B-2A07-5C22-5684-BA9BA54406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3DAA9E-6287-F6D4-530C-617750EE0F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135B6A-878A-6769-B475-752541C2A788}"/>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6" name="Footer Placeholder 5">
            <a:extLst>
              <a:ext uri="{FF2B5EF4-FFF2-40B4-BE49-F238E27FC236}">
                <a16:creationId xmlns:a16="http://schemas.microsoft.com/office/drawing/2014/main" id="{AB55616C-6975-FAE5-FC06-8D3A192AFA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E2AC8D-F626-8D21-F3EE-A8EC77032E17}"/>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1169054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C36EB-CEC2-9486-2DC5-65B8BF34A0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FF2DA9-2E3A-F083-3F53-0F0B51D92D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ACCEC6-7D5E-2529-1833-F45F3A2C6554}"/>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5" name="Footer Placeholder 4">
            <a:extLst>
              <a:ext uri="{FF2B5EF4-FFF2-40B4-BE49-F238E27FC236}">
                <a16:creationId xmlns:a16="http://schemas.microsoft.com/office/drawing/2014/main" id="{FBB73097-03F0-A64E-A786-4A925A2A70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A56E33-074E-56B6-9225-272DE9F586A2}"/>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1234478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E41537-FE05-1AEC-E5D6-341146220E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BC9FB9-45DB-D418-54B5-D7832DB59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BD952-AD5D-692B-EDB6-3122BAF10E12}"/>
              </a:ext>
            </a:extLst>
          </p:cNvPr>
          <p:cNvSpPr>
            <a:spLocks noGrp="1"/>
          </p:cNvSpPr>
          <p:nvPr>
            <p:ph type="dt" sz="half" idx="10"/>
          </p:nvPr>
        </p:nvSpPr>
        <p:spPr/>
        <p:txBody>
          <a:bodyPr/>
          <a:lstStyle/>
          <a:p>
            <a:fld id="{DE62DA66-FEC1-443E-B042-907730AD68FF}" type="datetimeFigureOut">
              <a:rPr lang="en-GB" smtClean="0"/>
              <a:t>28/11/2025</a:t>
            </a:fld>
            <a:endParaRPr lang="en-GB"/>
          </a:p>
        </p:txBody>
      </p:sp>
      <p:sp>
        <p:nvSpPr>
          <p:cNvPr id="5" name="Footer Placeholder 4">
            <a:extLst>
              <a:ext uri="{FF2B5EF4-FFF2-40B4-BE49-F238E27FC236}">
                <a16:creationId xmlns:a16="http://schemas.microsoft.com/office/drawing/2014/main" id="{8E49A916-C85B-C95E-BD00-2B191380B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6AF434-4DB8-41BB-5F2F-B63CA1FACC12}"/>
              </a:ext>
            </a:extLst>
          </p:cNvPr>
          <p:cNvSpPr>
            <a:spLocks noGrp="1"/>
          </p:cNvSpPr>
          <p:nvPr>
            <p:ph type="sldNum" sz="quarter" idx="12"/>
          </p:nvPr>
        </p:nvSpPr>
        <p:spPr/>
        <p:txBody>
          <a:bodyPr/>
          <a:lstStyle/>
          <a:p>
            <a:fld id="{8635BB35-5220-4C86-95FA-3BCABD6B2BC0}" type="slidenum">
              <a:rPr lang="en-GB" smtClean="0"/>
              <a:t>‹#›</a:t>
            </a:fld>
            <a:endParaRPr lang="en-GB"/>
          </a:p>
        </p:txBody>
      </p:sp>
    </p:spTree>
    <p:extLst>
      <p:ext uri="{BB962C8B-B14F-4D97-AF65-F5344CB8AC3E}">
        <p14:creationId xmlns:p14="http://schemas.microsoft.com/office/powerpoint/2010/main" val="1826129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CEC237-053D-ADC1-F915-41D4873901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7C9809-6CD8-07BE-B194-4164C5786E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88EC40-B57E-E6F1-6EC0-FF98B08AE1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E62DA66-FEC1-443E-B042-907730AD68FF}" type="datetimeFigureOut">
              <a:rPr lang="en-GB" smtClean="0"/>
              <a:t>28/11/2025</a:t>
            </a:fld>
            <a:endParaRPr lang="en-GB"/>
          </a:p>
        </p:txBody>
      </p:sp>
      <p:sp>
        <p:nvSpPr>
          <p:cNvPr id="5" name="Footer Placeholder 4">
            <a:extLst>
              <a:ext uri="{FF2B5EF4-FFF2-40B4-BE49-F238E27FC236}">
                <a16:creationId xmlns:a16="http://schemas.microsoft.com/office/drawing/2014/main" id="{1BB7E994-8521-6143-0E5F-803E5C1C83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EA5960-12FD-2242-2A2C-3335DE660B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635BB35-5220-4C86-95FA-3BCABD6B2BC0}" type="slidenum">
              <a:rPr lang="en-GB" smtClean="0"/>
              <a:t>‹#›</a:t>
            </a:fld>
            <a:endParaRPr lang="en-GB"/>
          </a:p>
        </p:txBody>
      </p:sp>
    </p:spTree>
    <p:extLst>
      <p:ext uri="{BB962C8B-B14F-4D97-AF65-F5344CB8AC3E}">
        <p14:creationId xmlns:p14="http://schemas.microsoft.com/office/powerpoint/2010/main" val="37747998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FFB1F00-5AA6-B915-7F05-F3A23635C4FD}"/>
              </a:ext>
            </a:extLst>
          </p:cNvPr>
          <p:cNvSpPr>
            <a:spLocks noGrp="1"/>
          </p:cNvSpPr>
          <p:nvPr>
            <p:ph type="ctrTitle"/>
          </p:nvPr>
        </p:nvSpPr>
        <p:spPr>
          <a:xfrm>
            <a:off x="1123225" y="479426"/>
            <a:ext cx="10259876" cy="1106487"/>
          </a:xfrm>
        </p:spPr>
        <p:txBody>
          <a:bodyPr rtlCol="0">
            <a:noAutofit/>
          </a:bodyPr>
          <a:lstStyle/>
          <a:p>
            <a:pPr rtl="0"/>
            <a:r>
              <a:rPr lang="en-GB" sz="6600" b="1" dirty="0"/>
              <a:t>Research Title</a:t>
            </a:r>
          </a:p>
        </p:txBody>
      </p:sp>
      <p:sp>
        <p:nvSpPr>
          <p:cNvPr id="6" name="TextBox 5">
            <a:extLst>
              <a:ext uri="{FF2B5EF4-FFF2-40B4-BE49-F238E27FC236}">
                <a16:creationId xmlns:a16="http://schemas.microsoft.com/office/drawing/2014/main" id="{F0E93E4E-222D-7C75-6402-CF145D2BA38F}"/>
              </a:ext>
            </a:extLst>
          </p:cNvPr>
          <p:cNvSpPr txBox="1"/>
          <p:nvPr/>
        </p:nvSpPr>
        <p:spPr>
          <a:xfrm>
            <a:off x="1767620" y="5312455"/>
            <a:ext cx="6096000" cy="923330"/>
          </a:xfrm>
          <a:prstGeom prst="rect">
            <a:avLst/>
          </a:prstGeom>
          <a:noFill/>
        </p:spPr>
        <p:txBody>
          <a:bodyPr wrap="square">
            <a:spAutoFit/>
          </a:bodyPr>
          <a:lstStyle/>
          <a:p>
            <a:r>
              <a:rPr lang="en-GB" sz="1800" dirty="0"/>
              <a:t>The Literature Review</a:t>
            </a:r>
          </a:p>
          <a:p>
            <a:r>
              <a:rPr lang="en-GB" sz="1800" dirty="0"/>
              <a:t>ECDE7016</a:t>
            </a:r>
          </a:p>
          <a:p>
            <a:pPr rtl="0"/>
            <a:r>
              <a:rPr lang="en-GB" sz="1800" dirty="0"/>
              <a:t>Assessment component 1    </a:t>
            </a:r>
          </a:p>
        </p:txBody>
      </p:sp>
      <p:sp>
        <p:nvSpPr>
          <p:cNvPr id="2" name="TextBox 1">
            <a:extLst>
              <a:ext uri="{FF2B5EF4-FFF2-40B4-BE49-F238E27FC236}">
                <a16:creationId xmlns:a16="http://schemas.microsoft.com/office/drawing/2014/main" id="{80C235A1-BEB8-2C35-4ACC-9A88862ED739}"/>
              </a:ext>
            </a:extLst>
          </p:cNvPr>
          <p:cNvSpPr txBox="1"/>
          <p:nvPr/>
        </p:nvSpPr>
        <p:spPr>
          <a:xfrm>
            <a:off x="1123225" y="2316975"/>
            <a:ext cx="10259876" cy="1815882"/>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en-GB" sz="2800" dirty="0">
                <a:effectLst/>
                <a:latin typeface="Aptos" panose="020B0004020202020204" pitchFamily="34" charset="0"/>
                <a:ea typeface="Aptos" panose="020B0004020202020204" pitchFamily="34" charset="0"/>
                <a:cs typeface="Times New Roman" panose="02020603050405020304" pitchFamily="18" charset="0"/>
              </a:rPr>
              <a:t>“How do </a:t>
            </a:r>
            <a:r>
              <a:rPr lang="en-GB" sz="28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Secondary Schools </a:t>
            </a:r>
            <a:r>
              <a:rPr lang="en-GB" sz="2800" dirty="0">
                <a:solidFill>
                  <a:schemeClr val="tx1"/>
                </a:solidFill>
                <a:latin typeface="Aptos" panose="020B0004020202020204" pitchFamily="34" charset="0"/>
                <a:ea typeface="Aptos" panose="020B0004020202020204" pitchFamily="34" charset="0"/>
                <a:cs typeface="Times New Roman" panose="02020603050405020304" pitchFamily="18" charset="0"/>
              </a:rPr>
              <a:t>s</a:t>
            </a:r>
            <a:r>
              <a:rPr lang="en-GB" sz="2800" dirty="0">
                <a:effectLst/>
                <a:latin typeface="Aptos" panose="020B0004020202020204" pitchFamily="34" charset="0"/>
                <a:ea typeface="Aptos" panose="020B0004020202020204" pitchFamily="34" charset="0"/>
                <a:cs typeface="Times New Roman" panose="02020603050405020304" pitchFamily="18" charset="0"/>
              </a:rPr>
              <a:t>hape the </a:t>
            </a:r>
            <a:r>
              <a:rPr lang="en-GB" sz="28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Career Aspirations </a:t>
            </a:r>
            <a:r>
              <a:rPr lang="en-GB" sz="2800" dirty="0">
                <a:effectLst/>
                <a:latin typeface="Aptos" panose="020B0004020202020204" pitchFamily="34" charset="0"/>
                <a:ea typeface="Aptos" panose="020B0004020202020204" pitchFamily="34" charset="0"/>
                <a:cs typeface="Times New Roman" panose="02020603050405020304" pitchFamily="18" charset="0"/>
              </a:rPr>
              <a:t>of </a:t>
            </a:r>
            <a:r>
              <a:rPr lang="en-GB" sz="2800" dirty="0">
                <a:latin typeface="Aptos" panose="020B0004020202020204" pitchFamily="34" charset="0"/>
                <a:ea typeface="Aptos" panose="020B0004020202020204" pitchFamily="34" charset="0"/>
                <a:cs typeface="Times New Roman" panose="02020603050405020304" pitchFamily="18" charset="0"/>
              </a:rPr>
              <a:t>t</a:t>
            </a:r>
            <a:r>
              <a:rPr lang="en-GB" sz="2800" dirty="0">
                <a:effectLst/>
                <a:latin typeface="Aptos" panose="020B0004020202020204" pitchFamily="34" charset="0"/>
                <a:ea typeface="Aptos" panose="020B0004020202020204" pitchFamily="34" charset="0"/>
                <a:cs typeface="Times New Roman" panose="02020603050405020304" pitchFamily="18" charset="0"/>
              </a:rPr>
              <a:t>eenagers in Wales? </a:t>
            </a:r>
          </a:p>
          <a:p>
            <a:pPr algn="ctr"/>
            <a:r>
              <a:rPr lang="en-GB" sz="2800" dirty="0">
                <a:effectLst/>
                <a:latin typeface="Aptos" panose="020B0004020202020204" pitchFamily="34" charset="0"/>
                <a:ea typeface="Aptos" panose="020B0004020202020204" pitchFamily="34" charset="0"/>
                <a:cs typeface="Times New Roman" panose="02020603050405020304" pitchFamily="18" charset="0"/>
              </a:rPr>
              <a:t>An exploratory case study of the ‘</a:t>
            </a:r>
            <a:r>
              <a:rPr lang="en-GB" sz="28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Ambitious, Capable Learner</a:t>
            </a:r>
            <a:r>
              <a:rPr lang="en-GB" sz="2800" dirty="0">
                <a:effectLst/>
                <a:latin typeface="Aptos" panose="020B0004020202020204" pitchFamily="34" charset="0"/>
                <a:ea typeface="Aptos" panose="020B0004020202020204" pitchFamily="34" charset="0"/>
                <a:cs typeface="Times New Roman" panose="02020603050405020304" pitchFamily="18" charset="0"/>
              </a:rPr>
              <a:t>’ within the Curriculum for Wales.” </a:t>
            </a:r>
            <a:endParaRPr lang="en-GB" sz="2800" dirty="0"/>
          </a:p>
        </p:txBody>
      </p:sp>
    </p:spTree>
    <p:extLst>
      <p:ext uri="{BB962C8B-B14F-4D97-AF65-F5344CB8AC3E}">
        <p14:creationId xmlns:p14="http://schemas.microsoft.com/office/powerpoint/2010/main" val="3048185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C7BA8-79E6-9658-7A2A-AA934DFA861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784C46F-DBF2-6DC4-3B5F-A52F8AD8207D}"/>
              </a:ext>
            </a:extLst>
          </p:cNvPr>
          <p:cNvSpPr txBox="1"/>
          <p:nvPr/>
        </p:nvSpPr>
        <p:spPr>
          <a:xfrm>
            <a:off x="2000120" y="300343"/>
            <a:ext cx="7616526" cy="584775"/>
          </a:xfrm>
          <a:prstGeom prst="rect">
            <a:avLst/>
          </a:prstGeom>
          <a:noFill/>
        </p:spPr>
        <p:txBody>
          <a:bodyPr wrap="square">
            <a:spAutoFit/>
          </a:bodyPr>
          <a:lstStyle/>
          <a:p>
            <a:pPr algn="ctr"/>
            <a:r>
              <a:rPr lang="en-GB" sz="3200" b="1" dirty="0"/>
              <a:t>Terminology</a:t>
            </a:r>
            <a:endParaRPr lang="en-GB" sz="3200" dirty="0"/>
          </a:p>
        </p:txBody>
      </p:sp>
      <p:sp>
        <p:nvSpPr>
          <p:cNvPr id="6" name="Rectangle 5">
            <a:extLst>
              <a:ext uri="{FF2B5EF4-FFF2-40B4-BE49-F238E27FC236}">
                <a16:creationId xmlns:a16="http://schemas.microsoft.com/office/drawing/2014/main" id="{68CA1A27-D539-0386-2C5A-13DE771CB238}"/>
              </a:ext>
            </a:extLst>
          </p:cNvPr>
          <p:cNvSpPr/>
          <p:nvPr/>
        </p:nvSpPr>
        <p:spPr>
          <a:xfrm>
            <a:off x="1355504" y="2873940"/>
            <a:ext cx="2698692" cy="2220235"/>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b="1" dirty="0">
                <a:solidFill>
                  <a:schemeClr val="tx1"/>
                </a:solidFill>
              </a:rPr>
              <a:t>Adolescent:</a:t>
            </a:r>
          </a:p>
          <a:p>
            <a:pPr algn="ctr"/>
            <a:r>
              <a:rPr lang="en-GB" dirty="0">
                <a:solidFill>
                  <a:schemeClr val="tx1"/>
                </a:solidFill>
              </a:rPr>
              <a:t>Broad developmental period </a:t>
            </a:r>
          </a:p>
          <a:p>
            <a:pPr algn="ctr"/>
            <a:r>
              <a:rPr lang="en-GB" b="1" dirty="0">
                <a:solidFill>
                  <a:schemeClr val="tx1"/>
                </a:solidFill>
              </a:rPr>
              <a:t>10-24 years </a:t>
            </a:r>
          </a:p>
          <a:p>
            <a:pPr algn="ctr"/>
            <a:endParaRPr lang="en-GB" dirty="0">
              <a:solidFill>
                <a:schemeClr val="tx1"/>
              </a:solidFill>
            </a:endParaRPr>
          </a:p>
        </p:txBody>
      </p:sp>
      <p:sp>
        <p:nvSpPr>
          <p:cNvPr id="2" name="Rectangle 1">
            <a:extLst>
              <a:ext uri="{FF2B5EF4-FFF2-40B4-BE49-F238E27FC236}">
                <a16:creationId xmlns:a16="http://schemas.microsoft.com/office/drawing/2014/main" id="{E8CC07E4-E907-E4FE-8B1F-927B5F6637E4}"/>
              </a:ext>
            </a:extLst>
          </p:cNvPr>
          <p:cNvSpPr/>
          <p:nvPr/>
        </p:nvSpPr>
        <p:spPr>
          <a:xfrm>
            <a:off x="4459037" y="2873939"/>
            <a:ext cx="2698692" cy="2220235"/>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b="1" dirty="0">
                <a:solidFill>
                  <a:schemeClr val="tx1"/>
                </a:solidFill>
              </a:rPr>
              <a:t>Teenager:</a:t>
            </a:r>
          </a:p>
          <a:p>
            <a:pPr algn="ctr"/>
            <a:r>
              <a:rPr lang="en-GB" dirty="0">
                <a:solidFill>
                  <a:schemeClr val="tx1"/>
                </a:solidFill>
              </a:rPr>
              <a:t>Specific Age-Range</a:t>
            </a:r>
          </a:p>
          <a:p>
            <a:pPr algn="ctr"/>
            <a:r>
              <a:rPr lang="en-GB" b="1" dirty="0">
                <a:solidFill>
                  <a:schemeClr val="tx1"/>
                </a:solidFill>
              </a:rPr>
              <a:t>13-19 years</a:t>
            </a:r>
          </a:p>
          <a:p>
            <a:pPr algn="ctr"/>
            <a:endParaRPr lang="en-GB" dirty="0">
              <a:solidFill>
                <a:schemeClr val="tx1"/>
              </a:solidFill>
            </a:endParaRPr>
          </a:p>
          <a:p>
            <a:pPr algn="ctr"/>
            <a:endParaRPr lang="en-GB" dirty="0">
              <a:solidFill>
                <a:schemeClr val="tx1"/>
              </a:solidFill>
            </a:endParaRPr>
          </a:p>
        </p:txBody>
      </p:sp>
      <p:sp>
        <p:nvSpPr>
          <p:cNvPr id="5" name="Rectangle 4">
            <a:extLst>
              <a:ext uri="{FF2B5EF4-FFF2-40B4-BE49-F238E27FC236}">
                <a16:creationId xmlns:a16="http://schemas.microsoft.com/office/drawing/2014/main" id="{BA5D4714-D989-6605-4A09-BC259D9E85CF}"/>
              </a:ext>
            </a:extLst>
          </p:cNvPr>
          <p:cNvSpPr/>
          <p:nvPr/>
        </p:nvSpPr>
        <p:spPr>
          <a:xfrm>
            <a:off x="7562570" y="2873939"/>
            <a:ext cx="2698692" cy="2220235"/>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sz="2400" b="1" dirty="0">
              <a:solidFill>
                <a:schemeClr val="tx1"/>
              </a:solidFill>
            </a:endParaRPr>
          </a:p>
          <a:p>
            <a:pPr algn="ctr"/>
            <a:r>
              <a:rPr lang="en-GB" sz="2400" b="1" dirty="0">
                <a:solidFill>
                  <a:schemeClr val="tx1"/>
                </a:solidFill>
              </a:rPr>
              <a:t>NEET:</a:t>
            </a:r>
          </a:p>
          <a:p>
            <a:pPr algn="ctr"/>
            <a:r>
              <a:rPr lang="en-GB" dirty="0">
                <a:solidFill>
                  <a:schemeClr val="tx1"/>
                </a:solidFill>
              </a:rPr>
              <a:t>Not in education, employment or Training.</a:t>
            </a:r>
          </a:p>
          <a:p>
            <a:pPr algn="ctr"/>
            <a:r>
              <a:rPr lang="en-GB" dirty="0">
                <a:solidFill>
                  <a:schemeClr val="tx1"/>
                </a:solidFill>
              </a:rPr>
              <a:t>Typically, </a:t>
            </a:r>
            <a:r>
              <a:rPr lang="en-GB" b="1" dirty="0">
                <a:solidFill>
                  <a:schemeClr val="tx1"/>
                </a:solidFill>
              </a:rPr>
              <a:t>16–24-year-olds.</a:t>
            </a:r>
            <a:endParaRPr lang="en-GB" dirty="0">
              <a:solidFill>
                <a:schemeClr val="tx1"/>
              </a:solidFill>
            </a:endParaRPr>
          </a:p>
          <a:p>
            <a:pPr algn="ctr"/>
            <a:endParaRPr lang="en-GB" dirty="0">
              <a:solidFill>
                <a:schemeClr val="tx1"/>
              </a:solidFill>
            </a:endParaRPr>
          </a:p>
        </p:txBody>
      </p:sp>
      <p:sp>
        <p:nvSpPr>
          <p:cNvPr id="9" name="TextBox 8">
            <a:extLst>
              <a:ext uri="{FF2B5EF4-FFF2-40B4-BE49-F238E27FC236}">
                <a16:creationId xmlns:a16="http://schemas.microsoft.com/office/drawing/2014/main" id="{D16B40DB-01BE-F8BB-9D33-95793E906DBD}"/>
              </a:ext>
            </a:extLst>
          </p:cNvPr>
          <p:cNvSpPr txBox="1"/>
          <p:nvPr/>
        </p:nvSpPr>
        <p:spPr>
          <a:xfrm>
            <a:off x="1355503" y="1048531"/>
            <a:ext cx="8905759" cy="104644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en-GB" sz="2400" dirty="0"/>
              <a:t>Clarity and consistency of terminology reduces ambiguity of research results</a:t>
            </a:r>
          </a:p>
          <a:p>
            <a:pPr algn="ctr"/>
            <a:r>
              <a:rPr lang="en-GB" sz="1400" i="1" dirty="0"/>
              <a:t>Jacobsen, et al. (2019)</a:t>
            </a:r>
          </a:p>
        </p:txBody>
      </p:sp>
      <p:sp>
        <p:nvSpPr>
          <p:cNvPr id="3" name="TextBox 2">
            <a:extLst>
              <a:ext uri="{FF2B5EF4-FFF2-40B4-BE49-F238E27FC236}">
                <a16:creationId xmlns:a16="http://schemas.microsoft.com/office/drawing/2014/main" id="{F56DB36B-8FBE-BEA5-284A-F2BEF72F0A05}"/>
              </a:ext>
            </a:extLst>
          </p:cNvPr>
          <p:cNvSpPr txBox="1"/>
          <p:nvPr/>
        </p:nvSpPr>
        <p:spPr>
          <a:xfrm>
            <a:off x="2097474" y="5501692"/>
            <a:ext cx="8163788" cy="307777"/>
          </a:xfrm>
          <a:prstGeom prst="rect">
            <a:avLst/>
          </a:prstGeom>
          <a:noFill/>
        </p:spPr>
        <p:txBody>
          <a:bodyPr wrap="square" rtlCol="0">
            <a:spAutoFit/>
          </a:bodyPr>
          <a:lstStyle/>
          <a:p>
            <a:pPr algn="ctr"/>
            <a:r>
              <a:rPr lang="en-GB" sz="1400" i="1" dirty="0"/>
              <a:t>              (World Health Organisation ,2012)                                                           ( Welsh Government, 2025)</a:t>
            </a:r>
          </a:p>
        </p:txBody>
      </p:sp>
    </p:spTree>
    <p:extLst>
      <p:ext uri="{BB962C8B-B14F-4D97-AF65-F5344CB8AC3E}">
        <p14:creationId xmlns:p14="http://schemas.microsoft.com/office/powerpoint/2010/main" val="323161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03D43-4791-05EB-5C6E-0D7DFF87B37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DFBB6CB-134A-7A43-8BB5-57EE484D1581}"/>
              </a:ext>
            </a:extLst>
          </p:cNvPr>
          <p:cNvSpPr txBox="1"/>
          <p:nvPr/>
        </p:nvSpPr>
        <p:spPr>
          <a:xfrm>
            <a:off x="334107" y="307952"/>
            <a:ext cx="11523785" cy="584775"/>
          </a:xfrm>
          <a:prstGeom prst="rect">
            <a:avLst/>
          </a:prstGeom>
          <a:noFill/>
        </p:spPr>
        <p:txBody>
          <a:bodyPr wrap="square">
            <a:spAutoFit/>
          </a:bodyPr>
          <a:lstStyle/>
          <a:p>
            <a:pPr algn="ctr"/>
            <a:r>
              <a:rPr lang="en-GB" sz="3200" b="1" dirty="0"/>
              <a:t>Research area: Adolescent Post-16 and Career Aspirations  </a:t>
            </a:r>
            <a:endParaRPr lang="en-GB" sz="3200" dirty="0"/>
          </a:p>
        </p:txBody>
      </p:sp>
      <p:sp>
        <p:nvSpPr>
          <p:cNvPr id="3" name="TextBox 2">
            <a:extLst>
              <a:ext uri="{FF2B5EF4-FFF2-40B4-BE49-F238E27FC236}">
                <a16:creationId xmlns:a16="http://schemas.microsoft.com/office/drawing/2014/main" id="{8E30A9EE-95AC-9A9B-2534-CC0559649CE9}"/>
              </a:ext>
            </a:extLst>
          </p:cNvPr>
          <p:cNvSpPr txBox="1"/>
          <p:nvPr/>
        </p:nvSpPr>
        <p:spPr>
          <a:xfrm>
            <a:off x="1142999" y="1265231"/>
            <a:ext cx="9906000"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Significance</a:t>
            </a:r>
          </a:p>
        </p:txBody>
      </p:sp>
      <p:pic>
        <p:nvPicPr>
          <p:cNvPr id="9" name="Picture 8">
            <a:extLst>
              <a:ext uri="{FF2B5EF4-FFF2-40B4-BE49-F238E27FC236}">
                <a16:creationId xmlns:a16="http://schemas.microsoft.com/office/drawing/2014/main" id="{A35A128E-370F-AD92-48F0-9FE853592888}"/>
              </a:ext>
            </a:extLst>
          </p:cNvPr>
          <p:cNvPicPr>
            <a:picLocks noChangeAspect="1"/>
          </p:cNvPicPr>
          <p:nvPr/>
        </p:nvPicPr>
        <p:blipFill>
          <a:blip r:embed="rId3"/>
          <a:stretch>
            <a:fillRect/>
          </a:stretch>
        </p:blipFill>
        <p:spPr>
          <a:xfrm>
            <a:off x="1123851" y="1915703"/>
            <a:ext cx="9925148" cy="4187032"/>
          </a:xfrm>
          <a:prstGeom prst="rect">
            <a:avLst/>
          </a:prstGeom>
        </p:spPr>
      </p:pic>
      <p:sp>
        <p:nvSpPr>
          <p:cNvPr id="10" name="TextBox 9">
            <a:extLst>
              <a:ext uri="{FF2B5EF4-FFF2-40B4-BE49-F238E27FC236}">
                <a16:creationId xmlns:a16="http://schemas.microsoft.com/office/drawing/2014/main" id="{51D1E16F-7885-F56F-079B-39B30A00042C}"/>
              </a:ext>
            </a:extLst>
          </p:cNvPr>
          <p:cNvSpPr txBox="1"/>
          <p:nvPr/>
        </p:nvSpPr>
        <p:spPr>
          <a:xfrm>
            <a:off x="1330568" y="2144462"/>
            <a:ext cx="2801815" cy="2923877"/>
          </a:xfrm>
          <a:prstGeom prst="rect">
            <a:avLst/>
          </a:prstGeom>
          <a:noFill/>
        </p:spPr>
        <p:txBody>
          <a:bodyPr wrap="square" rtlCol="0">
            <a:spAutoFit/>
          </a:bodyPr>
          <a:lstStyle/>
          <a:p>
            <a:r>
              <a:rPr lang="en-GB" sz="2000" b="1" dirty="0"/>
              <a:t>Theoretical:</a:t>
            </a:r>
          </a:p>
          <a:p>
            <a:endParaRPr lang="en-GB" b="1" dirty="0"/>
          </a:p>
          <a:p>
            <a:pPr marL="285750" indent="-285750">
              <a:buFont typeface="Arial" panose="020B0604020202020204" pitchFamily="34" charset="0"/>
              <a:buChar char="•"/>
            </a:pPr>
            <a:r>
              <a:rPr lang="en-GB" b="1" kern="100" dirty="0">
                <a:effectLst/>
                <a:latin typeface="Aptos" panose="020B0004020202020204" pitchFamily="34" charset="0"/>
                <a:ea typeface="Aptos" panose="020B0004020202020204" pitchFamily="34" charset="0"/>
                <a:cs typeface="Times New Roman" panose="02020603050405020304" pitchFamily="18" charset="0"/>
              </a:rPr>
              <a:t>Progressive Education</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(Dewey,1916); </a:t>
            </a:r>
            <a:endParaRPr lang="en-GB" sz="1600" b="1" i="1" kern="100" dirty="0">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Human Capital Theory</a:t>
            </a:r>
            <a:r>
              <a:rPr lang="en-GB" sz="1600" b="1" i="1" kern="100" dirty="0">
                <a:latin typeface="Aptos" panose="020B0004020202020204" pitchFamily="34" charset="0"/>
                <a:ea typeface="Aptos" panose="020B0004020202020204" pitchFamily="34" charset="0"/>
                <a:cs typeface="Times New Roman" panose="02020603050405020304" pitchFamily="18" charset="0"/>
              </a:rPr>
              <a:t> </a:t>
            </a:r>
            <a:r>
              <a:rPr lang="en-GB" sz="1400" i="1" kern="100" dirty="0">
                <a:latin typeface="Aptos" panose="020B0004020202020204" pitchFamily="34" charset="0"/>
                <a:ea typeface="Aptos" panose="020B0004020202020204" pitchFamily="34" charset="0"/>
                <a:cs typeface="Times New Roman" panose="02020603050405020304" pitchFamily="18" charset="0"/>
              </a:rPr>
              <a:t>(</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Becker, 1964); </a:t>
            </a:r>
          </a:p>
          <a:p>
            <a:pPr marL="285750" indent="-285750">
              <a:buFont typeface="Arial" panose="020B0604020202020204" pitchFamily="34" charset="0"/>
              <a:buChar char="•"/>
            </a:pPr>
            <a:r>
              <a:rPr lang="en-GB" b="1" kern="100" dirty="0">
                <a:effectLst/>
                <a:latin typeface="Aptos" panose="020B0004020202020204" pitchFamily="34" charset="0"/>
                <a:ea typeface="Aptos" panose="020B0004020202020204" pitchFamily="34" charset="0"/>
                <a:cs typeface="Times New Roman" panose="02020603050405020304" pitchFamily="18" charset="0"/>
              </a:rPr>
              <a:t>Critical Pedagogy</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(Freire,1968); </a:t>
            </a:r>
          </a:p>
          <a:p>
            <a:pPr marL="285750" indent="-285750">
              <a:buFont typeface="Arial" panose="020B0604020202020204" pitchFamily="34" charset="0"/>
              <a:buChar char="•"/>
            </a:pPr>
            <a:r>
              <a:rPr lang="en-GB" b="1" kern="100" dirty="0">
                <a:effectLst/>
                <a:latin typeface="Aptos" panose="020B0004020202020204" pitchFamily="34" charset="0"/>
                <a:ea typeface="Aptos" panose="020B0004020202020204" pitchFamily="34" charset="0"/>
                <a:cs typeface="Times New Roman" panose="02020603050405020304" pitchFamily="18" charset="0"/>
              </a:rPr>
              <a:t>Global Achievement</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(Wagner, 2008).</a:t>
            </a:r>
            <a:endParaRPr lang="en-GB" sz="1400" i="1" dirty="0"/>
          </a:p>
          <a:p>
            <a:endParaRPr lang="en-GB" b="1" dirty="0"/>
          </a:p>
        </p:txBody>
      </p:sp>
      <p:sp>
        <p:nvSpPr>
          <p:cNvPr id="11" name="TextBox 10">
            <a:extLst>
              <a:ext uri="{FF2B5EF4-FFF2-40B4-BE49-F238E27FC236}">
                <a16:creationId xmlns:a16="http://schemas.microsoft.com/office/drawing/2014/main" id="{EF868402-9E88-BC70-EEA2-A0B3B36288E6}"/>
              </a:ext>
            </a:extLst>
          </p:cNvPr>
          <p:cNvSpPr txBox="1"/>
          <p:nvPr/>
        </p:nvSpPr>
        <p:spPr>
          <a:xfrm>
            <a:off x="4643900" y="2144462"/>
            <a:ext cx="3027875" cy="2831544"/>
          </a:xfrm>
          <a:prstGeom prst="rect">
            <a:avLst/>
          </a:prstGeom>
          <a:noFill/>
        </p:spPr>
        <p:txBody>
          <a:bodyPr wrap="square" rtlCol="0">
            <a:spAutoFit/>
          </a:bodyPr>
          <a:lstStyle/>
          <a:p>
            <a:r>
              <a:rPr lang="en-GB" sz="2000" b="1" dirty="0"/>
              <a:t>Societal:</a:t>
            </a:r>
          </a:p>
          <a:p>
            <a:pPr marL="285750" indent="-285750">
              <a:buFont typeface="Arial" panose="020B0604020202020204" pitchFamily="34" charset="0"/>
              <a:buChar char="•"/>
            </a:pPr>
            <a:endParaRPr lang="en-GB" sz="2000" kern="100" dirty="0">
              <a:solidFill>
                <a:prstClr val="black"/>
              </a:solidFill>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b="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NEETs statistics </a:t>
            </a:r>
          </a:p>
          <a:p>
            <a:r>
              <a:rPr lang="en-GB" sz="1600" b="1" i="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a:t>
            </a:r>
            <a:r>
              <a:rPr lang="en-GB" sz="1400" b="1" i="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a:t>
            </a:r>
            <a:r>
              <a:rPr lang="en-GB" sz="1400" i="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(WG, 2025)</a:t>
            </a:r>
          </a:p>
          <a:p>
            <a:pPr marL="285750" indent="-285750">
              <a:buFont typeface="Arial" panose="020B0604020202020204" pitchFamily="34" charset="0"/>
              <a:buChar char="•"/>
            </a:pPr>
            <a:r>
              <a:rPr lang="en-GB" b="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Decline in university applications </a:t>
            </a:r>
          </a:p>
          <a:p>
            <a:r>
              <a:rPr lang="en-GB" sz="1600" b="1" i="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a:t>
            </a:r>
            <a:r>
              <a:rPr lang="en-GB" sz="1400" i="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(UCAS, 2024; IFS, 2024)</a:t>
            </a:r>
          </a:p>
          <a:p>
            <a:pPr marL="285750" indent="-285750">
              <a:buFont typeface="Arial" panose="020B0604020202020204" pitchFamily="34" charset="0"/>
              <a:buChar char="•"/>
            </a:pPr>
            <a:r>
              <a:rPr lang="en-GB" b="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Stagnation in social mobility </a:t>
            </a:r>
          </a:p>
          <a:p>
            <a:r>
              <a:rPr lang="en-GB" sz="1600" b="1" i="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a:t>
            </a:r>
            <a:r>
              <a:rPr lang="en-GB" sz="1400" b="1" i="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a:t>
            </a:r>
            <a:r>
              <a:rPr lang="en-GB" sz="1400" i="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(OECD, 2020)</a:t>
            </a:r>
            <a:endParaRPr lang="en-GB" i="1" kern="100" dirty="0">
              <a:solidFill>
                <a:prstClr val="black"/>
              </a:solidFill>
              <a:latin typeface="Aptos" panose="020B0004020202020204" pitchFamily="34" charset="0"/>
              <a:ea typeface="Aptos" panose="020B00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EA754AA6-6B90-62DB-E288-84BADEA2EBB5}"/>
              </a:ext>
            </a:extLst>
          </p:cNvPr>
          <p:cNvSpPr txBox="1"/>
          <p:nvPr/>
        </p:nvSpPr>
        <p:spPr>
          <a:xfrm>
            <a:off x="7902916" y="2144462"/>
            <a:ext cx="3027875" cy="2923877"/>
          </a:xfrm>
          <a:prstGeom prst="rect">
            <a:avLst/>
          </a:prstGeom>
          <a:noFill/>
        </p:spPr>
        <p:txBody>
          <a:bodyPr wrap="square" rtlCol="0">
            <a:spAutoFit/>
          </a:bodyPr>
          <a:lstStyle/>
          <a:p>
            <a:r>
              <a:rPr lang="en-GB" sz="2000" b="1" dirty="0"/>
              <a:t>Educational:</a:t>
            </a:r>
          </a:p>
          <a:p>
            <a:endParaRPr lang="en-GB" b="1" dirty="0"/>
          </a:p>
          <a:p>
            <a:pPr marL="285750" indent="-285750">
              <a:buFont typeface="Arial" panose="020B0604020202020204" pitchFamily="34" charset="0"/>
              <a:buChar char="•"/>
            </a:pPr>
            <a:r>
              <a:rPr lang="en-GB" b="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Successful Futures </a:t>
            </a:r>
            <a:r>
              <a:rPr lang="en-GB" sz="1400" i="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(Donaldson, 2015)</a:t>
            </a:r>
          </a:p>
          <a:p>
            <a:pPr marL="285750" indent="-285750">
              <a:buFont typeface="Arial" panose="020B0604020202020204" pitchFamily="34" charset="0"/>
              <a:buChar char="•"/>
            </a:pPr>
            <a:r>
              <a:rPr lang="en-GB" b="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Well-being of Future Generations (Wales) Act </a:t>
            </a:r>
            <a:r>
              <a:rPr lang="en-GB" sz="1400" i="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(WG,2015)</a:t>
            </a:r>
            <a:endParaRPr lang="en-GB" sz="1400" i="1" dirty="0"/>
          </a:p>
          <a:p>
            <a:pPr marL="285750" indent="-285750">
              <a:buFont typeface="Arial" panose="020B0604020202020204" pitchFamily="34" charset="0"/>
              <a:buChar char="•"/>
            </a:pPr>
            <a:r>
              <a:rPr lang="en-GB" b="1" dirty="0"/>
              <a:t>Curriculum for Wales </a:t>
            </a:r>
            <a:r>
              <a:rPr lang="en-GB" sz="1400" i="1" dirty="0"/>
              <a:t>(WG, 2022)</a:t>
            </a:r>
          </a:p>
          <a:p>
            <a:pPr marL="285750" indent="-285750">
              <a:buFont typeface="Arial" panose="020B0604020202020204" pitchFamily="34" charset="0"/>
              <a:buChar char="•"/>
            </a:pPr>
            <a:r>
              <a:rPr lang="en-GB" b="1" dirty="0"/>
              <a:t>The National Mission </a:t>
            </a:r>
            <a:r>
              <a:rPr lang="en-GB" sz="1400" i="1" dirty="0"/>
              <a:t>(WG, 2023)</a:t>
            </a:r>
            <a:endParaRPr lang="en-GB" i="1" dirty="0"/>
          </a:p>
        </p:txBody>
      </p:sp>
    </p:spTree>
    <p:extLst>
      <p:ext uri="{BB962C8B-B14F-4D97-AF65-F5344CB8AC3E}">
        <p14:creationId xmlns:p14="http://schemas.microsoft.com/office/powerpoint/2010/main" val="85031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3E22C3-62E5-FD49-954E-40F85B733901}"/>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EF4F1FDC-67DF-3018-8608-7575D5635983}"/>
              </a:ext>
            </a:extLst>
          </p:cNvPr>
          <p:cNvSpPr txBox="1"/>
          <p:nvPr/>
        </p:nvSpPr>
        <p:spPr>
          <a:xfrm>
            <a:off x="998359" y="351897"/>
            <a:ext cx="10090366" cy="584775"/>
          </a:xfrm>
          <a:prstGeom prst="rect">
            <a:avLst/>
          </a:prstGeom>
          <a:noFill/>
        </p:spPr>
        <p:txBody>
          <a:bodyPr wrap="square">
            <a:spAutoFit/>
          </a:bodyPr>
          <a:lstStyle/>
          <a:p>
            <a:pPr algn="ctr"/>
            <a:r>
              <a:rPr lang="en-GB" sz="3200" b="1" dirty="0"/>
              <a:t>Research Gap </a:t>
            </a:r>
            <a:endParaRPr lang="en-GB" sz="3200" dirty="0"/>
          </a:p>
        </p:txBody>
      </p:sp>
      <p:sp>
        <p:nvSpPr>
          <p:cNvPr id="3" name="TextBox 2">
            <a:extLst>
              <a:ext uri="{FF2B5EF4-FFF2-40B4-BE49-F238E27FC236}">
                <a16:creationId xmlns:a16="http://schemas.microsoft.com/office/drawing/2014/main" id="{DBDA198C-7F1D-FC53-61AC-394FBEBD2051}"/>
              </a:ext>
            </a:extLst>
          </p:cNvPr>
          <p:cNvSpPr txBox="1"/>
          <p:nvPr/>
        </p:nvSpPr>
        <p:spPr>
          <a:xfrm>
            <a:off x="1050817" y="1313144"/>
            <a:ext cx="3873879" cy="236988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dirty="0"/>
              <a:t>The Curriculum for Wales (CFW) aims to develop “</a:t>
            </a:r>
            <a:r>
              <a:rPr lang="en-GB" sz="2000" b="1" i="1" dirty="0"/>
              <a:t>ambitious, capable learners</a:t>
            </a:r>
            <a:r>
              <a:rPr lang="en-GB" sz="2000" dirty="0"/>
              <a:t>” who are confident in planning their next steps </a:t>
            </a:r>
          </a:p>
          <a:p>
            <a:endParaRPr lang="en-GB" sz="2000" dirty="0"/>
          </a:p>
          <a:p>
            <a:r>
              <a:rPr lang="en-GB" sz="1400" i="1" dirty="0"/>
              <a:t>(WG (2022); Estyn (2023); </a:t>
            </a:r>
          </a:p>
          <a:p>
            <a:r>
              <a:rPr lang="en-GB" sz="1400" i="1" dirty="0"/>
              <a:t>Careers Wales (2023).</a:t>
            </a:r>
          </a:p>
        </p:txBody>
      </p:sp>
      <p:sp>
        <p:nvSpPr>
          <p:cNvPr id="4" name="TextBox 3">
            <a:extLst>
              <a:ext uri="{FF2B5EF4-FFF2-40B4-BE49-F238E27FC236}">
                <a16:creationId xmlns:a16="http://schemas.microsoft.com/office/drawing/2014/main" id="{2F9E238B-85FD-D368-F8DA-E4F3454F1FBA}"/>
              </a:ext>
            </a:extLst>
          </p:cNvPr>
          <p:cNvSpPr txBox="1"/>
          <p:nvPr/>
        </p:nvSpPr>
        <p:spPr>
          <a:xfrm>
            <a:off x="1050817" y="4242045"/>
            <a:ext cx="3873878" cy="1754326"/>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dirty="0"/>
              <a:t>Existing theories highlight how aspirations are </a:t>
            </a:r>
            <a:r>
              <a:rPr lang="en-GB" sz="2000" b="1" dirty="0"/>
              <a:t>socially</a:t>
            </a:r>
            <a:r>
              <a:rPr lang="en-GB" sz="2000" dirty="0"/>
              <a:t> and </a:t>
            </a:r>
            <a:r>
              <a:rPr lang="en-GB" sz="2000" b="1" dirty="0"/>
              <a:t>institutionally</a:t>
            </a:r>
            <a:r>
              <a:rPr lang="en-GB" sz="2000" dirty="0"/>
              <a:t> shaped</a:t>
            </a:r>
          </a:p>
          <a:p>
            <a:endParaRPr lang="en-GB" sz="2000" dirty="0"/>
          </a:p>
          <a:p>
            <a:r>
              <a:rPr lang="en-GB" sz="1400" dirty="0"/>
              <a:t>(</a:t>
            </a:r>
            <a:r>
              <a:rPr lang="en-GB" sz="1400" i="1" kern="0" dirty="0">
                <a:ea typeface="Times New Roman" panose="02020603050405020304" pitchFamily="18" charset="0"/>
                <a:cs typeface="Times New Roman" panose="02020603050405020304" pitchFamily="18" charset="0"/>
              </a:rPr>
              <a:t>Taylor &amp; Hooley (2024); Yates, et al. (2022); Morris, et al. (2021); Archer, et al. (2020).</a:t>
            </a:r>
            <a:endParaRPr lang="en-GB" sz="1400" dirty="0"/>
          </a:p>
        </p:txBody>
      </p:sp>
      <p:sp>
        <p:nvSpPr>
          <p:cNvPr id="6" name="TextBox 5">
            <a:extLst>
              <a:ext uri="{FF2B5EF4-FFF2-40B4-BE49-F238E27FC236}">
                <a16:creationId xmlns:a16="http://schemas.microsoft.com/office/drawing/2014/main" id="{42FFB2C3-FFCB-FA81-A87D-2082CA96BD68}"/>
              </a:ext>
            </a:extLst>
          </p:cNvPr>
          <p:cNvSpPr txBox="1"/>
          <p:nvPr/>
        </p:nvSpPr>
        <p:spPr>
          <a:xfrm>
            <a:off x="6790226" y="1851753"/>
            <a:ext cx="4448005" cy="366254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285750" indent="-285750">
              <a:buFont typeface="Arial" panose="020B0604020202020204" pitchFamily="34" charset="0"/>
              <a:buChar char="•"/>
            </a:pPr>
            <a:r>
              <a:rPr lang="en-GB" sz="2000" dirty="0"/>
              <a:t>How does </a:t>
            </a:r>
            <a:r>
              <a:rPr lang="en-GB" sz="2000" b="1" dirty="0"/>
              <a:t>school culture </a:t>
            </a:r>
            <a:r>
              <a:rPr lang="en-GB" sz="2000" dirty="0"/>
              <a:t>influence students’ career aspirations in Wales?</a:t>
            </a:r>
          </a:p>
          <a:p>
            <a:r>
              <a:rPr lang="en-GB" sz="1400" i="1" dirty="0"/>
              <a:t>        (Morris, 2021; Moore, 2020)</a:t>
            </a:r>
          </a:p>
          <a:p>
            <a:endParaRPr lang="en-GB" sz="1400" dirty="0"/>
          </a:p>
          <a:p>
            <a:pPr marL="285750" indent="-285750">
              <a:buFont typeface="Arial" panose="020B0604020202020204" pitchFamily="34" charset="0"/>
              <a:buChar char="•"/>
            </a:pPr>
            <a:r>
              <a:rPr lang="en-GB" sz="2000" dirty="0"/>
              <a:t>How are the broad aims of the </a:t>
            </a:r>
            <a:r>
              <a:rPr lang="en-GB" sz="2000" dirty="0" err="1"/>
              <a:t>CfW</a:t>
            </a:r>
            <a:r>
              <a:rPr lang="en-GB" sz="2000" dirty="0"/>
              <a:t> being </a:t>
            </a:r>
            <a:r>
              <a:rPr lang="en-GB" sz="2000" b="1" dirty="0"/>
              <a:t>interpreted</a:t>
            </a:r>
            <a:r>
              <a:rPr lang="en-GB" sz="2000" dirty="0"/>
              <a:t> and </a:t>
            </a:r>
            <a:r>
              <a:rPr lang="en-GB" sz="2000" b="1" dirty="0"/>
              <a:t>enacted </a:t>
            </a:r>
            <a:r>
              <a:rPr lang="en-GB" sz="2000" dirty="0"/>
              <a:t>to support aspirations? </a:t>
            </a:r>
          </a:p>
          <a:p>
            <a:endParaRPr lang="en-GB" sz="2400" dirty="0"/>
          </a:p>
          <a:p>
            <a:pPr marL="285750" indent="-285750">
              <a:buFont typeface="Arial" panose="020B0604020202020204" pitchFamily="34" charset="0"/>
              <a:buChar char="•"/>
            </a:pPr>
            <a:r>
              <a:rPr lang="en-GB" sz="2000" dirty="0"/>
              <a:t>To what extent is </a:t>
            </a:r>
            <a:r>
              <a:rPr lang="en-GB" sz="2000" b="1" dirty="0"/>
              <a:t>curriculum</a:t>
            </a:r>
            <a:r>
              <a:rPr lang="en-GB" sz="2000" dirty="0"/>
              <a:t> </a:t>
            </a:r>
            <a:r>
              <a:rPr lang="en-GB" sz="2000" b="1" dirty="0"/>
              <a:t>reform</a:t>
            </a:r>
            <a:r>
              <a:rPr lang="en-GB" sz="2000" dirty="0"/>
              <a:t> shaping aspirations and a sense of what is possible or achievable? </a:t>
            </a:r>
          </a:p>
        </p:txBody>
      </p:sp>
      <p:sp>
        <p:nvSpPr>
          <p:cNvPr id="7" name="Arrow: Right 6">
            <a:extLst>
              <a:ext uri="{FF2B5EF4-FFF2-40B4-BE49-F238E27FC236}">
                <a16:creationId xmlns:a16="http://schemas.microsoft.com/office/drawing/2014/main" id="{302F65F7-C309-9951-7596-9B7C4B3A0C82}"/>
              </a:ext>
            </a:extLst>
          </p:cNvPr>
          <p:cNvSpPr/>
          <p:nvPr/>
        </p:nvSpPr>
        <p:spPr>
          <a:xfrm>
            <a:off x="5247861" y="2226414"/>
            <a:ext cx="1219200" cy="543339"/>
          </a:xfrm>
          <a:prstGeom prst="rightArrow">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0" name="Arrow: Right 9">
            <a:extLst>
              <a:ext uri="{FF2B5EF4-FFF2-40B4-BE49-F238E27FC236}">
                <a16:creationId xmlns:a16="http://schemas.microsoft.com/office/drawing/2014/main" id="{9610EC4D-9C94-ED57-537E-8C5A22913653}"/>
              </a:ext>
            </a:extLst>
          </p:cNvPr>
          <p:cNvSpPr/>
          <p:nvPr/>
        </p:nvSpPr>
        <p:spPr>
          <a:xfrm>
            <a:off x="5247861" y="4658139"/>
            <a:ext cx="1219200" cy="543339"/>
          </a:xfrm>
          <a:prstGeom prst="rightArrow">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pic>
        <p:nvPicPr>
          <p:cNvPr id="1026" name="Picture 2" descr="Correct - Free icons">
            <a:extLst>
              <a:ext uri="{FF2B5EF4-FFF2-40B4-BE49-F238E27FC236}">
                <a16:creationId xmlns:a16="http://schemas.microsoft.com/office/drawing/2014/main" id="{6F62CEE6-F7FC-53C5-46CF-5575D04F45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854" y="856420"/>
            <a:ext cx="745435" cy="7454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 Red Question Mark Emoji: Meaning &amp; Usage">
            <a:extLst>
              <a:ext uri="{FF2B5EF4-FFF2-40B4-BE49-F238E27FC236}">
                <a16:creationId xmlns:a16="http://schemas.microsoft.com/office/drawing/2014/main" id="{EF24B96C-3B02-1564-F892-6F99989B54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88725" y="1427482"/>
            <a:ext cx="745436" cy="745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4674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31135-ED88-45D1-5901-355878F6F59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07BB2E5-5B18-4633-E559-B93C1B79B2C8}"/>
              </a:ext>
            </a:extLst>
          </p:cNvPr>
          <p:cNvSpPr txBox="1"/>
          <p:nvPr/>
        </p:nvSpPr>
        <p:spPr>
          <a:xfrm>
            <a:off x="259298" y="247241"/>
            <a:ext cx="11673404" cy="1508105"/>
          </a:xfrm>
          <a:prstGeom prst="rect">
            <a:avLst/>
          </a:prstGeom>
          <a:noFill/>
        </p:spPr>
        <p:txBody>
          <a:bodyPr wrap="square">
            <a:spAutoFit/>
          </a:bodyPr>
          <a:lstStyle/>
          <a:p>
            <a:r>
              <a:rPr lang="en-GB" sz="3200" b="1" kern="0" dirty="0">
                <a:cs typeface="Times New Roman" panose="02020603050405020304" pitchFamily="18" charset="0"/>
              </a:rPr>
              <a:t>Research Aims:</a:t>
            </a:r>
          </a:p>
          <a:p>
            <a:endParaRPr lang="en-GB" sz="1200" b="1" kern="0" dirty="0">
              <a:cs typeface="Times New Roman" panose="02020603050405020304" pitchFamily="18" charset="0"/>
            </a:endParaRPr>
          </a:p>
          <a:p>
            <a:pPr algn="ctr"/>
            <a:r>
              <a:rPr lang="en-GB" sz="2400" dirty="0"/>
              <a:t>To explore how schools interpret and implement the ‘</a:t>
            </a:r>
            <a:r>
              <a:rPr lang="en-GB" sz="2400" i="1" dirty="0"/>
              <a:t>ambitious, capable learner</a:t>
            </a:r>
            <a:r>
              <a:rPr lang="en-GB" sz="2400" dirty="0"/>
              <a:t>’ purpose in shaping students’ career aspirations</a:t>
            </a:r>
          </a:p>
        </p:txBody>
      </p:sp>
      <p:sp>
        <p:nvSpPr>
          <p:cNvPr id="2" name="TextBox 1">
            <a:extLst>
              <a:ext uri="{FF2B5EF4-FFF2-40B4-BE49-F238E27FC236}">
                <a16:creationId xmlns:a16="http://schemas.microsoft.com/office/drawing/2014/main" id="{61964D11-DF8A-B6B2-1CD3-2739A8032AFC}"/>
              </a:ext>
            </a:extLst>
          </p:cNvPr>
          <p:cNvSpPr txBox="1"/>
          <p:nvPr/>
        </p:nvSpPr>
        <p:spPr>
          <a:xfrm>
            <a:off x="593103" y="3037996"/>
            <a:ext cx="2688288" cy="224676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dirty="0"/>
              <a:t>Investigate how schools </a:t>
            </a:r>
            <a:r>
              <a:rPr lang="en-GB" sz="2000" b="1" dirty="0"/>
              <a:t>interpret</a:t>
            </a:r>
            <a:r>
              <a:rPr lang="en-GB" sz="2000" dirty="0"/>
              <a:t> </a:t>
            </a:r>
            <a:r>
              <a:rPr lang="en-GB" sz="2000" dirty="0" err="1"/>
              <a:t>CfW’s</a:t>
            </a:r>
            <a:r>
              <a:rPr lang="en-GB" sz="2000" dirty="0"/>
              <a:t> </a:t>
            </a:r>
            <a:r>
              <a:rPr lang="en-GB" sz="2000" i="1" dirty="0"/>
              <a:t>“ambitious, capable learner”</a:t>
            </a:r>
            <a:r>
              <a:rPr lang="en-GB" sz="2000" dirty="0"/>
              <a:t> purpose in relation to career education.</a:t>
            </a:r>
          </a:p>
          <a:p>
            <a:pPr algn="ctr"/>
            <a:endParaRPr lang="en-GB" sz="2000" dirty="0"/>
          </a:p>
        </p:txBody>
      </p:sp>
      <p:sp>
        <p:nvSpPr>
          <p:cNvPr id="3" name="TextBox 2">
            <a:extLst>
              <a:ext uri="{FF2B5EF4-FFF2-40B4-BE49-F238E27FC236}">
                <a16:creationId xmlns:a16="http://schemas.microsoft.com/office/drawing/2014/main" id="{3F10EC28-C1E2-D3C9-3001-BD1E83E6DF41}"/>
              </a:ext>
            </a:extLst>
          </p:cNvPr>
          <p:cNvSpPr txBox="1"/>
          <p:nvPr/>
        </p:nvSpPr>
        <p:spPr>
          <a:xfrm>
            <a:off x="3425641" y="3037996"/>
            <a:ext cx="2688288" cy="224676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dirty="0"/>
              <a:t>Examine how school </a:t>
            </a:r>
            <a:r>
              <a:rPr lang="en-GB" sz="2000" b="1" dirty="0"/>
              <a:t>practices</a:t>
            </a:r>
            <a:r>
              <a:rPr lang="en-GB" sz="2000" dirty="0"/>
              <a:t> and </a:t>
            </a:r>
            <a:r>
              <a:rPr lang="en-GB" sz="2000" b="1" dirty="0"/>
              <a:t>relationships</a:t>
            </a:r>
            <a:r>
              <a:rPr lang="en-GB" sz="2000" dirty="0"/>
              <a:t> support or constrain aspirations </a:t>
            </a:r>
            <a:r>
              <a:rPr lang="en-GB" sz="2000" dirty="0">
                <a:solidFill>
                  <a:schemeClr val="tx1"/>
                </a:solidFill>
              </a:rPr>
              <a:t>and post-16 thinking. </a:t>
            </a:r>
          </a:p>
          <a:p>
            <a:pPr algn="ctr"/>
            <a:endParaRPr lang="en-GB" sz="2000" dirty="0"/>
          </a:p>
        </p:txBody>
      </p:sp>
      <p:sp>
        <p:nvSpPr>
          <p:cNvPr id="5" name="TextBox 4">
            <a:extLst>
              <a:ext uri="{FF2B5EF4-FFF2-40B4-BE49-F238E27FC236}">
                <a16:creationId xmlns:a16="http://schemas.microsoft.com/office/drawing/2014/main" id="{9D748057-F2AD-77DB-663D-A85D75FC5F00}"/>
              </a:ext>
            </a:extLst>
          </p:cNvPr>
          <p:cNvSpPr txBox="1"/>
          <p:nvPr/>
        </p:nvSpPr>
        <p:spPr>
          <a:xfrm>
            <a:off x="6264881" y="3037996"/>
            <a:ext cx="2688288" cy="224676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dirty="0"/>
              <a:t>Explore how students and staff </a:t>
            </a:r>
            <a:r>
              <a:rPr lang="en-GB" sz="2000" b="1" dirty="0"/>
              <a:t>perceive</a:t>
            </a:r>
            <a:r>
              <a:rPr lang="en-GB" sz="2000" dirty="0"/>
              <a:t> school influences on aspirations </a:t>
            </a:r>
            <a:r>
              <a:rPr lang="en-GB" sz="2000" dirty="0">
                <a:solidFill>
                  <a:schemeClr val="tx1"/>
                </a:solidFill>
              </a:rPr>
              <a:t>and post-16 thinking. </a:t>
            </a:r>
          </a:p>
          <a:p>
            <a:endParaRPr lang="en-GB" sz="2000" dirty="0"/>
          </a:p>
          <a:p>
            <a:endParaRPr lang="en-GB" sz="2000" dirty="0"/>
          </a:p>
        </p:txBody>
      </p:sp>
      <p:sp>
        <p:nvSpPr>
          <p:cNvPr id="6" name="TextBox 5">
            <a:extLst>
              <a:ext uri="{FF2B5EF4-FFF2-40B4-BE49-F238E27FC236}">
                <a16:creationId xmlns:a16="http://schemas.microsoft.com/office/drawing/2014/main" id="{AC505E88-3BD0-ABF0-95A3-80078D4E07B2}"/>
              </a:ext>
            </a:extLst>
          </p:cNvPr>
          <p:cNvSpPr txBox="1"/>
          <p:nvPr/>
        </p:nvSpPr>
        <p:spPr>
          <a:xfrm>
            <a:off x="9100770" y="3037996"/>
            <a:ext cx="2688288" cy="224676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Contribute</a:t>
            </a:r>
            <a:r>
              <a:rPr lang="en-GB" sz="2000" dirty="0"/>
              <a:t> to theoretical and policy understanding of how curriculum reform shapes the career aspirations of teenagers in Wales. </a:t>
            </a:r>
          </a:p>
        </p:txBody>
      </p:sp>
      <p:sp>
        <p:nvSpPr>
          <p:cNvPr id="7" name="Arrow: Down 6">
            <a:extLst>
              <a:ext uri="{FF2B5EF4-FFF2-40B4-BE49-F238E27FC236}">
                <a16:creationId xmlns:a16="http://schemas.microsoft.com/office/drawing/2014/main" id="{AC3696E7-F87E-17AD-9AEE-F0BF46B47810}"/>
              </a:ext>
            </a:extLst>
          </p:cNvPr>
          <p:cNvSpPr/>
          <p:nvPr/>
        </p:nvSpPr>
        <p:spPr>
          <a:xfrm>
            <a:off x="1751127" y="2123034"/>
            <a:ext cx="384486" cy="769763"/>
          </a:xfrm>
          <a:prstGeom prst="downArrow">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Arrow: Down 7">
            <a:extLst>
              <a:ext uri="{FF2B5EF4-FFF2-40B4-BE49-F238E27FC236}">
                <a16:creationId xmlns:a16="http://schemas.microsoft.com/office/drawing/2014/main" id="{F2E25345-7FBE-1263-D03E-4FCF28EDAAEB}"/>
              </a:ext>
            </a:extLst>
          </p:cNvPr>
          <p:cNvSpPr/>
          <p:nvPr/>
        </p:nvSpPr>
        <p:spPr>
          <a:xfrm>
            <a:off x="4598411" y="2123033"/>
            <a:ext cx="384486" cy="769763"/>
          </a:xfrm>
          <a:prstGeom prst="downArrow">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Arrow: Down 8">
            <a:extLst>
              <a:ext uri="{FF2B5EF4-FFF2-40B4-BE49-F238E27FC236}">
                <a16:creationId xmlns:a16="http://schemas.microsoft.com/office/drawing/2014/main" id="{9E258E90-267D-1BC2-19C8-700978078193}"/>
              </a:ext>
            </a:extLst>
          </p:cNvPr>
          <p:cNvSpPr/>
          <p:nvPr/>
        </p:nvSpPr>
        <p:spPr>
          <a:xfrm>
            <a:off x="7445695" y="2123032"/>
            <a:ext cx="384486" cy="769763"/>
          </a:xfrm>
          <a:prstGeom prst="downArrow">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Arrow: Down 9">
            <a:extLst>
              <a:ext uri="{FF2B5EF4-FFF2-40B4-BE49-F238E27FC236}">
                <a16:creationId xmlns:a16="http://schemas.microsoft.com/office/drawing/2014/main" id="{4AC7C6E2-83B1-0283-EEF8-9BDFD6D8DE91}"/>
              </a:ext>
            </a:extLst>
          </p:cNvPr>
          <p:cNvSpPr/>
          <p:nvPr/>
        </p:nvSpPr>
        <p:spPr>
          <a:xfrm>
            <a:off x="10386957" y="2123031"/>
            <a:ext cx="384486" cy="769763"/>
          </a:xfrm>
          <a:prstGeom prst="downArrow">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A8F59941-C138-3AC7-423A-53E9605E906B}"/>
              </a:ext>
            </a:extLst>
          </p:cNvPr>
          <p:cNvSpPr txBox="1"/>
          <p:nvPr/>
        </p:nvSpPr>
        <p:spPr>
          <a:xfrm>
            <a:off x="585059" y="5456596"/>
            <a:ext cx="2688288" cy="40011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Interpretation</a:t>
            </a:r>
          </a:p>
        </p:txBody>
      </p:sp>
      <p:sp>
        <p:nvSpPr>
          <p:cNvPr id="12" name="TextBox 11">
            <a:extLst>
              <a:ext uri="{FF2B5EF4-FFF2-40B4-BE49-F238E27FC236}">
                <a16:creationId xmlns:a16="http://schemas.microsoft.com/office/drawing/2014/main" id="{394EE0C2-3B14-4B80-05F6-52613C6634BD}"/>
              </a:ext>
            </a:extLst>
          </p:cNvPr>
          <p:cNvSpPr txBox="1"/>
          <p:nvPr/>
        </p:nvSpPr>
        <p:spPr>
          <a:xfrm>
            <a:off x="3417597" y="5456596"/>
            <a:ext cx="2688288" cy="40011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Practice</a:t>
            </a:r>
          </a:p>
        </p:txBody>
      </p:sp>
      <p:sp>
        <p:nvSpPr>
          <p:cNvPr id="13" name="TextBox 12">
            <a:extLst>
              <a:ext uri="{FF2B5EF4-FFF2-40B4-BE49-F238E27FC236}">
                <a16:creationId xmlns:a16="http://schemas.microsoft.com/office/drawing/2014/main" id="{06616A45-E544-615C-9997-BD5876E3D6D9}"/>
              </a:ext>
            </a:extLst>
          </p:cNvPr>
          <p:cNvSpPr txBox="1"/>
          <p:nvPr/>
        </p:nvSpPr>
        <p:spPr>
          <a:xfrm>
            <a:off x="6264881" y="5456596"/>
            <a:ext cx="2688288" cy="40011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Perception</a:t>
            </a:r>
          </a:p>
        </p:txBody>
      </p:sp>
      <p:sp>
        <p:nvSpPr>
          <p:cNvPr id="14" name="TextBox 13">
            <a:extLst>
              <a:ext uri="{FF2B5EF4-FFF2-40B4-BE49-F238E27FC236}">
                <a16:creationId xmlns:a16="http://schemas.microsoft.com/office/drawing/2014/main" id="{A3BD823C-BF3A-580C-C5E3-DF5843C89EE2}"/>
              </a:ext>
            </a:extLst>
          </p:cNvPr>
          <p:cNvSpPr txBox="1"/>
          <p:nvPr/>
        </p:nvSpPr>
        <p:spPr>
          <a:xfrm>
            <a:off x="9092726" y="5456596"/>
            <a:ext cx="2688288" cy="40011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Contribution</a:t>
            </a:r>
          </a:p>
        </p:txBody>
      </p:sp>
    </p:spTree>
    <p:extLst>
      <p:ext uri="{BB962C8B-B14F-4D97-AF65-F5344CB8AC3E}">
        <p14:creationId xmlns:p14="http://schemas.microsoft.com/office/powerpoint/2010/main" val="3922205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457D2-AE13-29E9-0FDD-286DDB3159C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FC54A1C-64D7-D5F9-BF8A-6C402B61C806}"/>
              </a:ext>
            </a:extLst>
          </p:cNvPr>
          <p:cNvSpPr txBox="1"/>
          <p:nvPr/>
        </p:nvSpPr>
        <p:spPr>
          <a:xfrm>
            <a:off x="918146" y="403584"/>
            <a:ext cx="6093500" cy="584775"/>
          </a:xfrm>
          <a:prstGeom prst="rect">
            <a:avLst/>
          </a:prstGeom>
          <a:noFill/>
        </p:spPr>
        <p:txBody>
          <a:bodyPr wrap="square">
            <a:spAutoFit/>
          </a:bodyPr>
          <a:lstStyle/>
          <a:p>
            <a:r>
              <a:rPr lang="en-GB" sz="3200" b="1" kern="0" dirty="0">
                <a:cs typeface="Times New Roman" panose="02020603050405020304" pitchFamily="18" charset="0"/>
              </a:rPr>
              <a:t>Research Questions (RQs):</a:t>
            </a:r>
          </a:p>
        </p:txBody>
      </p:sp>
      <p:graphicFrame>
        <p:nvGraphicFramePr>
          <p:cNvPr id="13" name="Table 12">
            <a:extLst>
              <a:ext uri="{FF2B5EF4-FFF2-40B4-BE49-F238E27FC236}">
                <a16:creationId xmlns:a16="http://schemas.microsoft.com/office/drawing/2014/main" id="{2D804E21-BC8A-874E-B110-00D6F69E26EA}"/>
              </a:ext>
            </a:extLst>
          </p:cNvPr>
          <p:cNvGraphicFramePr>
            <a:graphicFrameLocks noGrp="1"/>
          </p:cNvGraphicFramePr>
          <p:nvPr>
            <p:extLst>
              <p:ext uri="{D42A27DB-BD31-4B8C-83A1-F6EECF244321}">
                <p14:modId xmlns:p14="http://schemas.microsoft.com/office/powerpoint/2010/main" val="1464786767"/>
              </p:ext>
            </p:extLst>
          </p:nvPr>
        </p:nvGraphicFramePr>
        <p:xfrm>
          <a:off x="918146" y="1402769"/>
          <a:ext cx="8476864" cy="1005840"/>
        </p:xfrm>
        <a:graphic>
          <a:graphicData uri="http://schemas.openxmlformats.org/drawingml/2006/table">
            <a:tbl>
              <a:tblPr firstRow="1" bandRow="1">
                <a:tableStyleId>{21E4AEA4-8DFA-4A89-87EB-49C32662AFE0}</a:tableStyleId>
              </a:tblPr>
              <a:tblGrid>
                <a:gridCol w="791267">
                  <a:extLst>
                    <a:ext uri="{9D8B030D-6E8A-4147-A177-3AD203B41FA5}">
                      <a16:colId xmlns:a16="http://schemas.microsoft.com/office/drawing/2014/main" val="2063690640"/>
                    </a:ext>
                  </a:extLst>
                </a:gridCol>
                <a:gridCol w="5462350">
                  <a:extLst>
                    <a:ext uri="{9D8B030D-6E8A-4147-A177-3AD203B41FA5}">
                      <a16:colId xmlns:a16="http://schemas.microsoft.com/office/drawing/2014/main" val="220412840"/>
                    </a:ext>
                  </a:extLst>
                </a:gridCol>
                <a:gridCol w="2223247">
                  <a:extLst>
                    <a:ext uri="{9D8B030D-6E8A-4147-A177-3AD203B41FA5}">
                      <a16:colId xmlns:a16="http://schemas.microsoft.com/office/drawing/2014/main" val="4021682032"/>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RQ1</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dirty="0">
                          <a:solidFill>
                            <a:schemeClr val="tx1"/>
                          </a:solidFill>
                        </a:rPr>
                        <a:t>How is the ‘</a:t>
                      </a:r>
                      <a:r>
                        <a:rPr lang="en-GB" sz="2000" b="0" i="1" dirty="0">
                          <a:solidFill>
                            <a:schemeClr val="tx1"/>
                          </a:solidFill>
                        </a:rPr>
                        <a:t>ambitious, capable learner</a:t>
                      </a:r>
                      <a:r>
                        <a:rPr lang="en-GB" sz="2000" b="0" dirty="0">
                          <a:solidFill>
                            <a:schemeClr val="tx1"/>
                          </a:solidFill>
                        </a:rPr>
                        <a:t>’ purpose interpreted and enacted in schools in relation to students’ career aspirations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2000" dirty="0">
                          <a:solidFill>
                            <a:schemeClr val="tx1"/>
                          </a:solidFill>
                        </a:rPr>
                        <a:t>Interpretation: </a:t>
                      </a:r>
                    </a:p>
                    <a:p>
                      <a:r>
                        <a:rPr lang="en-GB" sz="2000" b="0" dirty="0">
                          <a:solidFill>
                            <a:schemeClr val="tx1"/>
                          </a:solidFill>
                        </a:rPr>
                        <a:t>Policy, Leadership</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474608325"/>
                  </a:ext>
                </a:extLst>
              </a:tr>
            </a:tbl>
          </a:graphicData>
        </a:graphic>
      </p:graphicFrame>
      <p:graphicFrame>
        <p:nvGraphicFramePr>
          <p:cNvPr id="20" name="Table 19">
            <a:extLst>
              <a:ext uri="{FF2B5EF4-FFF2-40B4-BE49-F238E27FC236}">
                <a16:creationId xmlns:a16="http://schemas.microsoft.com/office/drawing/2014/main" id="{A00B043F-752B-444B-27E2-15743053CB4D}"/>
              </a:ext>
            </a:extLst>
          </p:cNvPr>
          <p:cNvGraphicFramePr>
            <a:graphicFrameLocks noGrp="1"/>
          </p:cNvGraphicFramePr>
          <p:nvPr>
            <p:extLst>
              <p:ext uri="{D42A27DB-BD31-4B8C-83A1-F6EECF244321}">
                <p14:modId xmlns:p14="http://schemas.microsoft.com/office/powerpoint/2010/main" val="967127222"/>
              </p:ext>
            </p:extLst>
          </p:nvPr>
        </p:nvGraphicFramePr>
        <p:xfrm>
          <a:off x="918145" y="2543552"/>
          <a:ext cx="8476864" cy="1310640"/>
        </p:xfrm>
        <a:graphic>
          <a:graphicData uri="http://schemas.openxmlformats.org/drawingml/2006/table">
            <a:tbl>
              <a:tblPr firstRow="1" bandRow="1">
                <a:tableStyleId>{21E4AEA4-8DFA-4A89-87EB-49C32662AFE0}</a:tableStyleId>
              </a:tblPr>
              <a:tblGrid>
                <a:gridCol w="791267">
                  <a:extLst>
                    <a:ext uri="{9D8B030D-6E8A-4147-A177-3AD203B41FA5}">
                      <a16:colId xmlns:a16="http://schemas.microsoft.com/office/drawing/2014/main" val="2063690640"/>
                    </a:ext>
                  </a:extLst>
                </a:gridCol>
                <a:gridCol w="5462350">
                  <a:extLst>
                    <a:ext uri="{9D8B030D-6E8A-4147-A177-3AD203B41FA5}">
                      <a16:colId xmlns:a16="http://schemas.microsoft.com/office/drawing/2014/main" val="220412840"/>
                    </a:ext>
                  </a:extLst>
                </a:gridCol>
                <a:gridCol w="2223247">
                  <a:extLst>
                    <a:ext uri="{9D8B030D-6E8A-4147-A177-3AD203B41FA5}">
                      <a16:colId xmlns:a16="http://schemas.microsoft.com/office/drawing/2014/main" val="4021682032"/>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RQ2</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pPr lvl="0"/>
                      <a:r>
                        <a:rPr lang="en-GB" sz="2000" b="0" dirty="0">
                          <a:solidFill>
                            <a:schemeClr val="tx1"/>
                          </a:solidFill>
                        </a:rPr>
                        <a:t>In what ways do school policies and programmes support or limit students’ career aspirations?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2000" dirty="0">
                          <a:solidFill>
                            <a:schemeClr val="tx1"/>
                          </a:solidFill>
                        </a:rPr>
                        <a:t>Practice:</a:t>
                      </a:r>
                    </a:p>
                    <a:p>
                      <a:r>
                        <a:rPr lang="en-GB" sz="2000" b="0" dirty="0">
                          <a:solidFill>
                            <a:schemeClr val="tx1"/>
                          </a:solidFill>
                        </a:rPr>
                        <a:t>Institutional practices and structures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474608325"/>
                  </a:ext>
                </a:extLst>
              </a:tr>
            </a:tbl>
          </a:graphicData>
        </a:graphic>
      </p:graphicFrame>
      <p:graphicFrame>
        <p:nvGraphicFramePr>
          <p:cNvPr id="21" name="Table 20">
            <a:extLst>
              <a:ext uri="{FF2B5EF4-FFF2-40B4-BE49-F238E27FC236}">
                <a16:creationId xmlns:a16="http://schemas.microsoft.com/office/drawing/2014/main" id="{6F0F2081-75A4-A8D2-7B81-357661FEEA51}"/>
              </a:ext>
            </a:extLst>
          </p:cNvPr>
          <p:cNvGraphicFramePr>
            <a:graphicFrameLocks noGrp="1"/>
          </p:cNvGraphicFramePr>
          <p:nvPr>
            <p:extLst>
              <p:ext uri="{D42A27DB-BD31-4B8C-83A1-F6EECF244321}">
                <p14:modId xmlns:p14="http://schemas.microsoft.com/office/powerpoint/2010/main" val="2167313520"/>
              </p:ext>
            </p:extLst>
          </p:nvPr>
        </p:nvGraphicFramePr>
        <p:xfrm>
          <a:off x="918145" y="3987631"/>
          <a:ext cx="8476865" cy="1005840"/>
        </p:xfrm>
        <a:graphic>
          <a:graphicData uri="http://schemas.openxmlformats.org/drawingml/2006/table">
            <a:tbl>
              <a:tblPr firstRow="1" bandRow="1">
                <a:tableStyleId>{21E4AEA4-8DFA-4A89-87EB-49C32662AFE0}</a:tableStyleId>
              </a:tblPr>
              <a:tblGrid>
                <a:gridCol w="791267">
                  <a:extLst>
                    <a:ext uri="{9D8B030D-6E8A-4147-A177-3AD203B41FA5}">
                      <a16:colId xmlns:a16="http://schemas.microsoft.com/office/drawing/2014/main" val="2063690640"/>
                    </a:ext>
                  </a:extLst>
                </a:gridCol>
                <a:gridCol w="5480280">
                  <a:extLst>
                    <a:ext uri="{9D8B030D-6E8A-4147-A177-3AD203B41FA5}">
                      <a16:colId xmlns:a16="http://schemas.microsoft.com/office/drawing/2014/main" val="220412840"/>
                    </a:ext>
                  </a:extLst>
                </a:gridCol>
                <a:gridCol w="2205318">
                  <a:extLst>
                    <a:ext uri="{9D8B030D-6E8A-4147-A177-3AD203B41FA5}">
                      <a16:colId xmlns:a16="http://schemas.microsoft.com/office/drawing/2014/main" val="4021682032"/>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RQ3</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pPr lvl="0"/>
                      <a:r>
                        <a:rPr lang="en-GB" sz="2000" b="0" dirty="0">
                          <a:solidFill>
                            <a:schemeClr val="tx1"/>
                          </a:solidFill>
                        </a:rPr>
                        <a:t>How do teachers and school staff view their role in influencing students’ career aspirations? </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2000" dirty="0">
                          <a:solidFill>
                            <a:schemeClr val="tx1"/>
                          </a:solidFill>
                        </a:rPr>
                        <a:t>Perception:</a:t>
                      </a:r>
                    </a:p>
                    <a:p>
                      <a:r>
                        <a:rPr lang="en-GB" sz="2000" b="0" dirty="0">
                          <a:solidFill>
                            <a:schemeClr val="tx1"/>
                          </a:solidFill>
                        </a:rPr>
                        <a:t>Professional beliefs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474608325"/>
                  </a:ext>
                </a:extLst>
              </a:tr>
            </a:tbl>
          </a:graphicData>
        </a:graphic>
      </p:graphicFrame>
      <p:graphicFrame>
        <p:nvGraphicFramePr>
          <p:cNvPr id="22" name="Table 21">
            <a:extLst>
              <a:ext uri="{FF2B5EF4-FFF2-40B4-BE49-F238E27FC236}">
                <a16:creationId xmlns:a16="http://schemas.microsoft.com/office/drawing/2014/main" id="{70913195-7F63-DFE2-F1D6-FC3BE9AD387C}"/>
              </a:ext>
            </a:extLst>
          </p:cNvPr>
          <p:cNvGraphicFramePr>
            <a:graphicFrameLocks noGrp="1"/>
          </p:cNvGraphicFramePr>
          <p:nvPr>
            <p:extLst>
              <p:ext uri="{D42A27DB-BD31-4B8C-83A1-F6EECF244321}">
                <p14:modId xmlns:p14="http://schemas.microsoft.com/office/powerpoint/2010/main" val="2337602917"/>
              </p:ext>
            </p:extLst>
          </p:nvPr>
        </p:nvGraphicFramePr>
        <p:xfrm>
          <a:off x="918145" y="5136337"/>
          <a:ext cx="8476865" cy="1005840"/>
        </p:xfrm>
        <a:graphic>
          <a:graphicData uri="http://schemas.openxmlformats.org/drawingml/2006/table">
            <a:tbl>
              <a:tblPr firstRow="1" bandRow="1">
                <a:tableStyleId>{21E4AEA4-8DFA-4A89-87EB-49C32662AFE0}</a:tableStyleId>
              </a:tblPr>
              <a:tblGrid>
                <a:gridCol w="791267">
                  <a:extLst>
                    <a:ext uri="{9D8B030D-6E8A-4147-A177-3AD203B41FA5}">
                      <a16:colId xmlns:a16="http://schemas.microsoft.com/office/drawing/2014/main" val="2063690640"/>
                    </a:ext>
                  </a:extLst>
                </a:gridCol>
                <a:gridCol w="5462352">
                  <a:extLst>
                    <a:ext uri="{9D8B030D-6E8A-4147-A177-3AD203B41FA5}">
                      <a16:colId xmlns:a16="http://schemas.microsoft.com/office/drawing/2014/main" val="220412840"/>
                    </a:ext>
                  </a:extLst>
                </a:gridCol>
                <a:gridCol w="2223246">
                  <a:extLst>
                    <a:ext uri="{9D8B030D-6E8A-4147-A177-3AD203B41FA5}">
                      <a16:colId xmlns:a16="http://schemas.microsoft.com/office/drawing/2014/main" val="4021682032"/>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RQ4</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pPr lvl="0"/>
                      <a:r>
                        <a:rPr lang="en-GB" sz="2000" b="0" dirty="0">
                          <a:solidFill>
                            <a:schemeClr val="tx1"/>
                          </a:solidFill>
                        </a:rPr>
                        <a:t>How do students perceive the influence of school experiences on their aspirations and post-16 thinking?</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2000" dirty="0">
                          <a:solidFill>
                            <a:schemeClr val="tx1"/>
                          </a:solidFill>
                        </a:rPr>
                        <a:t>Perception:</a:t>
                      </a:r>
                    </a:p>
                    <a:p>
                      <a:r>
                        <a:rPr lang="en-GB" sz="2000" b="0" dirty="0">
                          <a:solidFill>
                            <a:schemeClr val="tx1"/>
                          </a:solidFill>
                        </a:rPr>
                        <a:t>Lived experiences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474608325"/>
                  </a:ext>
                </a:extLst>
              </a:tr>
            </a:tbl>
          </a:graphicData>
        </a:graphic>
      </p:graphicFrame>
      <p:sp>
        <p:nvSpPr>
          <p:cNvPr id="24" name="Oval 23">
            <a:extLst>
              <a:ext uri="{FF2B5EF4-FFF2-40B4-BE49-F238E27FC236}">
                <a16:creationId xmlns:a16="http://schemas.microsoft.com/office/drawing/2014/main" id="{F0C390FB-913C-22D5-81CF-4AA174E6443E}"/>
              </a:ext>
            </a:extLst>
          </p:cNvPr>
          <p:cNvSpPr/>
          <p:nvPr/>
        </p:nvSpPr>
        <p:spPr>
          <a:xfrm>
            <a:off x="10075474" y="1382585"/>
            <a:ext cx="1480457" cy="1019409"/>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Macro/ Messo</a:t>
            </a:r>
          </a:p>
        </p:txBody>
      </p:sp>
      <p:sp>
        <p:nvSpPr>
          <p:cNvPr id="25" name="Oval 24">
            <a:extLst>
              <a:ext uri="{FF2B5EF4-FFF2-40B4-BE49-F238E27FC236}">
                <a16:creationId xmlns:a16="http://schemas.microsoft.com/office/drawing/2014/main" id="{0A8A956A-C610-2409-580F-505C982B396E}"/>
              </a:ext>
            </a:extLst>
          </p:cNvPr>
          <p:cNvSpPr/>
          <p:nvPr/>
        </p:nvSpPr>
        <p:spPr>
          <a:xfrm>
            <a:off x="10075474" y="2689167"/>
            <a:ext cx="1480457" cy="1019409"/>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Messo/ Micro</a:t>
            </a:r>
          </a:p>
        </p:txBody>
      </p:sp>
      <p:sp>
        <p:nvSpPr>
          <p:cNvPr id="26" name="Oval 25">
            <a:extLst>
              <a:ext uri="{FF2B5EF4-FFF2-40B4-BE49-F238E27FC236}">
                <a16:creationId xmlns:a16="http://schemas.microsoft.com/office/drawing/2014/main" id="{8CE1F1FA-F33F-CFC5-ABCF-0B09B813BB48}"/>
              </a:ext>
            </a:extLst>
          </p:cNvPr>
          <p:cNvSpPr/>
          <p:nvPr/>
        </p:nvSpPr>
        <p:spPr>
          <a:xfrm>
            <a:off x="10060959" y="3954512"/>
            <a:ext cx="1480457" cy="1019409"/>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Micro</a:t>
            </a:r>
          </a:p>
        </p:txBody>
      </p:sp>
      <p:sp>
        <p:nvSpPr>
          <p:cNvPr id="27" name="Oval 26">
            <a:extLst>
              <a:ext uri="{FF2B5EF4-FFF2-40B4-BE49-F238E27FC236}">
                <a16:creationId xmlns:a16="http://schemas.microsoft.com/office/drawing/2014/main" id="{E9E64A8A-C7BE-87AC-781E-86F5EF7102C8}"/>
              </a:ext>
            </a:extLst>
          </p:cNvPr>
          <p:cNvSpPr/>
          <p:nvPr/>
        </p:nvSpPr>
        <p:spPr>
          <a:xfrm>
            <a:off x="10075474" y="5129552"/>
            <a:ext cx="1480457" cy="1019409"/>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Micro</a:t>
            </a:r>
          </a:p>
        </p:txBody>
      </p:sp>
      <p:sp>
        <p:nvSpPr>
          <p:cNvPr id="28" name="TextBox 27">
            <a:extLst>
              <a:ext uri="{FF2B5EF4-FFF2-40B4-BE49-F238E27FC236}">
                <a16:creationId xmlns:a16="http://schemas.microsoft.com/office/drawing/2014/main" id="{895636C9-6E07-8F1A-228F-FAC912C0E40A}"/>
              </a:ext>
            </a:extLst>
          </p:cNvPr>
          <p:cNvSpPr txBox="1"/>
          <p:nvPr/>
        </p:nvSpPr>
        <p:spPr>
          <a:xfrm>
            <a:off x="9395009" y="260625"/>
            <a:ext cx="2525486" cy="646331"/>
          </a:xfrm>
          <a:prstGeom prst="rect">
            <a:avLst/>
          </a:prstGeom>
          <a:noFill/>
        </p:spPr>
        <p:txBody>
          <a:bodyPr wrap="square" rtlCol="0">
            <a:spAutoFit/>
          </a:bodyPr>
          <a:lstStyle/>
          <a:p>
            <a:pPr algn="ctr"/>
            <a:r>
              <a:rPr lang="en-GB" b="1" dirty="0"/>
              <a:t>Turner’s Model of Social Analysis (1979)</a:t>
            </a:r>
          </a:p>
        </p:txBody>
      </p:sp>
    </p:spTree>
    <p:extLst>
      <p:ext uri="{BB962C8B-B14F-4D97-AF65-F5344CB8AC3E}">
        <p14:creationId xmlns:p14="http://schemas.microsoft.com/office/powerpoint/2010/main" val="516380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69EB154-C849-6EA6-1CB5-D7685386EF6E}"/>
              </a:ext>
            </a:extLst>
          </p:cNvPr>
          <p:cNvSpPr txBox="1"/>
          <p:nvPr/>
        </p:nvSpPr>
        <p:spPr>
          <a:xfrm>
            <a:off x="450295" y="605836"/>
            <a:ext cx="10693955" cy="584775"/>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3200" b="1" dirty="0"/>
              <a:t>Searching For Literature</a:t>
            </a:r>
          </a:p>
        </p:txBody>
      </p:sp>
      <p:sp>
        <p:nvSpPr>
          <p:cNvPr id="8" name="TextBox 7">
            <a:extLst>
              <a:ext uri="{FF2B5EF4-FFF2-40B4-BE49-F238E27FC236}">
                <a16:creationId xmlns:a16="http://schemas.microsoft.com/office/drawing/2014/main" id="{497336E9-5380-4262-C06C-EC96E6C26699}"/>
              </a:ext>
            </a:extLst>
          </p:cNvPr>
          <p:cNvSpPr txBox="1"/>
          <p:nvPr/>
        </p:nvSpPr>
        <p:spPr>
          <a:xfrm>
            <a:off x="3273148" y="1919389"/>
            <a:ext cx="2378629" cy="3231654"/>
          </a:xfrm>
          <a:prstGeom prst="rect">
            <a:avLst/>
          </a:prstGeom>
          <a:solidFill>
            <a:schemeClr val="bg1"/>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t>Scoping</a:t>
            </a:r>
          </a:p>
          <a:p>
            <a:pPr marL="285750" indent="-285750">
              <a:buFont typeface="Arial" panose="020B0604020202020204" pitchFamily="34" charset="0"/>
              <a:buChar char="•"/>
            </a:pPr>
            <a:r>
              <a:rPr lang="en-GB" dirty="0"/>
              <a:t>Internet </a:t>
            </a:r>
          </a:p>
          <a:p>
            <a:pPr marL="285750" indent="-285750">
              <a:buFont typeface="Arial" panose="020B0604020202020204" pitchFamily="34" charset="0"/>
              <a:buChar char="•"/>
            </a:pPr>
            <a:r>
              <a:rPr lang="en-GB" dirty="0"/>
              <a:t>Google Scholar</a:t>
            </a:r>
          </a:p>
          <a:p>
            <a:pPr marL="285750" indent="-285750">
              <a:buFont typeface="Arial" panose="020B0604020202020204" pitchFamily="34" charset="0"/>
              <a:buChar char="•"/>
            </a:pPr>
            <a:r>
              <a:rPr lang="en-GB" dirty="0"/>
              <a:t>Databases </a:t>
            </a:r>
          </a:p>
          <a:p>
            <a:pPr marL="742950" lvl="1" indent="-285750">
              <a:buFont typeface="Courier New" panose="02070309020205020404" pitchFamily="49" charset="0"/>
              <a:buChar char="o"/>
            </a:pPr>
            <a:r>
              <a:rPr lang="en-GB" i="1" dirty="0"/>
              <a:t>JSTOR</a:t>
            </a:r>
          </a:p>
          <a:p>
            <a:pPr marL="742950" lvl="1" indent="-285750">
              <a:buFont typeface="Courier New" panose="02070309020205020404" pitchFamily="49" charset="0"/>
              <a:buChar char="o"/>
            </a:pPr>
            <a:r>
              <a:rPr lang="en-GB" i="1" dirty="0"/>
              <a:t>EBSCO</a:t>
            </a:r>
          </a:p>
          <a:p>
            <a:pPr marL="285750" indent="-285750">
              <a:buFont typeface="Arial" panose="020B0604020202020204" pitchFamily="34" charset="0"/>
              <a:buChar char="•"/>
            </a:pPr>
            <a:r>
              <a:rPr lang="en-GB" dirty="0"/>
              <a:t>UWTSD Library</a:t>
            </a:r>
          </a:p>
          <a:p>
            <a:pPr marL="285750" indent="-285750">
              <a:buFont typeface="Arial" panose="020B0604020202020204" pitchFamily="34" charset="0"/>
              <a:buChar char="•"/>
            </a:pPr>
            <a:r>
              <a:rPr lang="en-GB" dirty="0"/>
              <a:t>Reference Lists</a:t>
            </a:r>
          </a:p>
          <a:p>
            <a:pPr marL="285750" indent="-285750">
              <a:buFont typeface="Arial" panose="020B0604020202020204" pitchFamily="34" charset="0"/>
              <a:buChar char="•"/>
            </a:pPr>
            <a:endParaRPr lang="en-GB" dirty="0"/>
          </a:p>
          <a:p>
            <a:endParaRPr lang="en-GB" dirty="0"/>
          </a:p>
          <a:p>
            <a:r>
              <a:rPr lang="en-GB" dirty="0"/>
              <a:t> </a:t>
            </a:r>
          </a:p>
        </p:txBody>
      </p:sp>
      <p:sp>
        <p:nvSpPr>
          <p:cNvPr id="9" name="TextBox 8">
            <a:extLst>
              <a:ext uri="{FF2B5EF4-FFF2-40B4-BE49-F238E27FC236}">
                <a16:creationId xmlns:a16="http://schemas.microsoft.com/office/drawing/2014/main" id="{7B56FCD4-70F6-099A-F546-7FD576D9984F}"/>
              </a:ext>
            </a:extLst>
          </p:cNvPr>
          <p:cNvSpPr txBox="1"/>
          <p:nvPr/>
        </p:nvSpPr>
        <p:spPr>
          <a:xfrm>
            <a:off x="8765621" y="1919389"/>
            <a:ext cx="2378629" cy="3231654"/>
          </a:xfrm>
          <a:prstGeom prst="rect">
            <a:avLst/>
          </a:prstGeom>
          <a:solidFill>
            <a:schemeClr val="bg1"/>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t>Boundaries</a:t>
            </a:r>
          </a:p>
          <a:p>
            <a:pPr marL="285750" indent="-285750">
              <a:buFont typeface="Arial" panose="020B0604020202020204" pitchFamily="34" charset="0"/>
              <a:buChar char="•"/>
            </a:pPr>
            <a:r>
              <a:rPr lang="en-GB" dirty="0"/>
              <a:t>Date</a:t>
            </a:r>
          </a:p>
          <a:p>
            <a:pPr marL="742950" lvl="1" indent="-285750">
              <a:buFont typeface="Courier New" panose="02070309020205020404" pitchFamily="49" charset="0"/>
              <a:buChar char="o"/>
            </a:pPr>
            <a:r>
              <a:rPr lang="en-GB" dirty="0"/>
              <a:t>Since 2018</a:t>
            </a:r>
            <a:endParaRPr lang="en-GB" sz="1600" dirty="0"/>
          </a:p>
          <a:p>
            <a:pPr marL="285750" indent="-285750">
              <a:buFont typeface="Arial" panose="020B0604020202020204" pitchFamily="34" charset="0"/>
              <a:buChar char="•"/>
            </a:pPr>
            <a:r>
              <a:rPr lang="en-GB" dirty="0"/>
              <a:t>Region</a:t>
            </a:r>
          </a:p>
          <a:p>
            <a:pPr marL="742950" lvl="1" indent="-285750">
              <a:buFont typeface="Courier New" panose="02070309020205020404" pitchFamily="49" charset="0"/>
              <a:buChar char="o"/>
            </a:pPr>
            <a:r>
              <a:rPr lang="en-GB" dirty="0"/>
              <a:t>UK/Wales</a:t>
            </a:r>
          </a:p>
          <a:p>
            <a:pPr marL="285750" indent="-285750">
              <a:buFont typeface="Arial" panose="020B0604020202020204" pitchFamily="34" charset="0"/>
              <a:buChar char="•"/>
            </a:pPr>
            <a:r>
              <a:rPr lang="en-GB" dirty="0"/>
              <a:t>Phase</a:t>
            </a:r>
          </a:p>
          <a:p>
            <a:pPr marL="742950" lvl="1" indent="-285750">
              <a:buFont typeface="Courier New" panose="02070309020205020404" pitchFamily="49" charset="0"/>
              <a:buChar char="o"/>
            </a:pPr>
            <a:r>
              <a:rPr lang="en-GB" dirty="0"/>
              <a:t>Secondary</a:t>
            </a:r>
          </a:p>
          <a:p>
            <a:pPr marL="742950" lvl="1" indent="-285750">
              <a:buFont typeface="Courier New" panose="02070309020205020404" pitchFamily="49" charset="0"/>
              <a:buChar char="o"/>
            </a:pPr>
            <a:r>
              <a:rPr lang="en-GB" dirty="0"/>
              <a:t>Post-secondary</a:t>
            </a:r>
          </a:p>
          <a:p>
            <a:endParaRPr lang="en-GB" dirty="0"/>
          </a:p>
          <a:p>
            <a:endParaRPr lang="en-GB" dirty="0"/>
          </a:p>
        </p:txBody>
      </p:sp>
      <p:sp>
        <p:nvSpPr>
          <p:cNvPr id="10" name="TextBox 9">
            <a:extLst>
              <a:ext uri="{FF2B5EF4-FFF2-40B4-BE49-F238E27FC236}">
                <a16:creationId xmlns:a16="http://schemas.microsoft.com/office/drawing/2014/main" id="{DACF3D05-A9B3-DEFB-BDD3-5860C4C94D50}"/>
              </a:ext>
            </a:extLst>
          </p:cNvPr>
          <p:cNvSpPr txBox="1"/>
          <p:nvPr/>
        </p:nvSpPr>
        <p:spPr>
          <a:xfrm>
            <a:off x="6096000" y="1919389"/>
            <a:ext cx="2378629" cy="3231654"/>
          </a:xfrm>
          <a:prstGeom prst="rect">
            <a:avLst/>
          </a:prstGeom>
          <a:solidFill>
            <a:schemeClr val="bg1"/>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t>Refining</a:t>
            </a:r>
          </a:p>
          <a:p>
            <a:pPr marL="285750" indent="-285750">
              <a:buFont typeface="Arial" panose="020B0604020202020204" pitchFamily="34" charset="0"/>
              <a:buChar char="•"/>
            </a:pPr>
            <a:r>
              <a:rPr lang="en-GB" dirty="0"/>
              <a:t>Boolean Operators </a:t>
            </a:r>
          </a:p>
          <a:p>
            <a:pPr marL="742950" lvl="1" indent="-285750">
              <a:buFont typeface="Courier New" panose="02070309020205020404" pitchFamily="49" charset="0"/>
              <a:buChar char="o"/>
            </a:pPr>
            <a:r>
              <a:rPr lang="en-GB" i="1" dirty="0"/>
              <a:t>“and” </a:t>
            </a:r>
          </a:p>
          <a:p>
            <a:pPr marL="742950" lvl="1" indent="-285750">
              <a:buFont typeface="Courier New" panose="02070309020205020404" pitchFamily="49" charset="0"/>
              <a:buChar char="o"/>
            </a:pPr>
            <a:r>
              <a:rPr lang="en-GB" i="1" dirty="0"/>
              <a:t>“Not”</a:t>
            </a:r>
            <a:endParaRPr lang="en-GB" sz="1600" i="1" dirty="0"/>
          </a:p>
          <a:p>
            <a:pPr marL="285750" indent="-285750">
              <a:buFont typeface="Arial" panose="020B0604020202020204" pitchFamily="34" charset="0"/>
              <a:buChar char="•"/>
            </a:pPr>
            <a:r>
              <a:rPr lang="en-GB" dirty="0"/>
              <a:t>Truncation </a:t>
            </a:r>
          </a:p>
          <a:p>
            <a:pPr marL="742950" lvl="1" indent="-285750">
              <a:buFont typeface="Courier New" panose="02070309020205020404" pitchFamily="49" charset="0"/>
              <a:buChar char="o"/>
            </a:pPr>
            <a:r>
              <a:rPr lang="en-GB" i="1" dirty="0" err="1"/>
              <a:t>Aspir</a:t>
            </a:r>
            <a:r>
              <a:rPr lang="en-GB" i="1" dirty="0"/>
              <a:t>*</a:t>
            </a:r>
          </a:p>
          <a:p>
            <a:pPr marL="285750" indent="-285750">
              <a:buFont typeface="Arial" panose="020B0604020202020204" pitchFamily="34" charset="0"/>
              <a:buChar char="•"/>
            </a:pPr>
            <a:r>
              <a:rPr lang="en-GB" dirty="0"/>
              <a:t>Grouping phrases</a:t>
            </a:r>
          </a:p>
          <a:p>
            <a:pPr marL="742950" lvl="1" indent="-285750">
              <a:buFont typeface="Courier New" panose="02070309020205020404" pitchFamily="49" charset="0"/>
              <a:buChar char="o"/>
            </a:pPr>
            <a:r>
              <a:rPr lang="en-GB" i="1" dirty="0"/>
              <a:t>“educational research” </a:t>
            </a:r>
          </a:p>
          <a:p>
            <a:pPr marL="742950" lvl="1" indent="-285750">
              <a:buFont typeface="Courier New" panose="02070309020205020404" pitchFamily="49" charset="0"/>
              <a:buChar char="o"/>
            </a:pPr>
            <a:r>
              <a:rPr lang="en-GB" i="1" dirty="0"/>
              <a:t>“Teenage aspirations”</a:t>
            </a:r>
          </a:p>
        </p:txBody>
      </p:sp>
      <p:sp>
        <p:nvSpPr>
          <p:cNvPr id="11" name="TextBox 10">
            <a:extLst>
              <a:ext uri="{FF2B5EF4-FFF2-40B4-BE49-F238E27FC236}">
                <a16:creationId xmlns:a16="http://schemas.microsoft.com/office/drawing/2014/main" id="{D7A7CE1B-BDDB-2E02-DBDE-3B04645679D7}"/>
              </a:ext>
            </a:extLst>
          </p:cNvPr>
          <p:cNvSpPr txBox="1"/>
          <p:nvPr/>
        </p:nvSpPr>
        <p:spPr>
          <a:xfrm>
            <a:off x="450295" y="5544278"/>
            <a:ext cx="10693955" cy="369332"/>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a:t>Thomas (2021): Devise a strategy when searching for the literature. </a:t>
            </a:r>
          </a:p>
        </p:txBody>
      </p:sp>
      <p:sp>
        <p:nvSpPr>
          <p:cNvPr id="2" name="TextBox 1">
            <a:extLst>
              <a:ext uri="{FF2B5EF4-FFF2-40B4-BE49-F238E27FC236}">
                <a16:creationId xmlns:a16="http://schemas.microsoft.com/office/drawing/2014/main" id="{9D4A07AC-2900-12BB-85A7-8334535F168A}"/>
              </a:ext>
            </a:extLst>
          </p:cNvPr>
          <p:cNvSpPr txBox="1"/>
          <p:nvPr/>
        </p:nvSpPr>
        <p:spPr>
          <a:xfrm>
            <a:off x="450295" y="1919389"/>
            <a:ext cx="2378630" cy="3231654"/>
          </a:xfrm>
          <a:prstGeom prst="rect">
            <a:avLst/>
          </a:prstGeom>
          <a:solidFill>
            <a:schemeClr val="bg1"/>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t>Key Terms</a:t>
            </a:r>
          </a:p>
          <a:p>
            <a:pPr marL="285750" indent="-285750">
              <a:buFont typeface="Arial" panose="020B0604020202020204" pitchFamily="34" charset="0"/>
              <a:buChar char="•"/>
            </a:pPr>
            <a:r>
              <a:rPr lang="en-GB" dirty="0"/>
              <a:t>Adolescent</a:t>
            </a:r>
          </a:p>
          <a:p>
            <a:pPr marL="285750" indent="-285750">
              <a:buFont typeface="Arial" panose="020B0604020202020204" pitchFamily="34" charset="0"/>
              <a:buChar char="•"/>
            </a:pPr>
            <a:r>
              <a:rPr lang="en-GB" dirty="0"/>
              <a:t>Teenage</a:t>
            </a:r>
          </a:p>
          <a:p>
            <a:pPr marL="285750" indent="-285750">
              <a:buFont typeface="Arial" panose="020B0604020202020204" pitchFamily="34" charset="0"/>
              <a:buChar char="•"/>
            </a:pPr>
            <a:r>
              <a:rPr lang="en-GB" dirty="0"/>
              <a:t>Youth</a:t>
            </a:r>
          </a:p>
          <a:p>
            <a:pPr marL="285750" indent="-285750">
              <a:buFont typeface="Arial" panose="020B0604020202020204" pitchFamily="34" charset="0"/>
              <a:buChar char="•"/>
            </a:pPr>
            <a:r>
              <a:rPr lang="en-GB" dirty="0"/>
              <a:t>Aspiration</a:t>
            </a:r>
          </a:p>
          <a:p>
            <a:pPr marL="285750" indent="-285750">
              <a:buFont typeface="Arial" panose="020B0604020202020204" pitchFamily="34" charset="0"/>
              <a:buChar char="•"/>
            </a:pPr>
            <a:r>
              <a:rPr lang="en-GB" dirty="0"/>
              <a:t>Ambition </a:t>
            </a:r>
          </a:p>
          <a:p>
            <a:pPr marL="285750" indent="-285750">
              <a:buFont typeface="Arial" panose="020B0604020202020204" pitchFamily="34" charset="0"/>
              <a:buChar char="•"/>
            </a:pPr>
            <a:r>
              <a:rPr lang="en-GB" dirty="0"/>
              <a:t>Motivation</a:t>
            </a:r>
          </a:p>
          <a:p>
            <a:pPr marL="285750" indent="-285750">
              <a:buFont typeface="Arial" panose="020B0604020202020204" pitchFamily="34" charset="0"/>
              <a:buChar char="•"/>
            </a:pPr>
            <a:r>
              <a:rPr lang="en-GB" dirty="0"/>
              <a:t>Efficacy</a:t>
            </a:r>
          </a:p>
          <a:p>
            <a:pPr marL="285750" indent="-285750">
              <a:buFont typeface="Arial" panose="020B0604020202020204" pitchFamily="34" charset="0"/>
              <a:buChar char="•"/>
            </a:pPr>
            <a:r>
              <a:rPr lang="en-GB" dirty="0"/>
              <a:t>Agency</a:t>
            </a:r>
          </a:p>
          <a:p>
            <a:pPr marL="285750" indent="-285750">
              <a:buFont typeface="Arial" panose="020B0604020202020204" pitchFamily="34" charset="0"/>
              <a:buChar char="•"/>
            </a:pPr>
            <a:r>
              <a:rPr lang="en-GB" dirty="0"/>
              <a:t>Career </a:t>
            </a:r>
          </a:p>
          <a:p>
            <a:pPr marL="285750" indent="-285750">
              <a:buFont typeface="Arial" panose="020B0604020202020204" pitchFamily="34" charset="0"/>
              <a:buChar char="•"/>
            </a:pPr>
            <a:r>
              <a:rPr lang="en-GB" dirty="0"/>
              <a:t>Curriculum</a:t>
            </a:r>
          </a:p>
        </p:txBody>
      </p:sp>
      <p:cxnSp>
        <p:nvCxnSpPr>
          <p:cNvPr id="4" name="Straight Connector 3">
            <a:extLst>
              <a:ext uri="{FF2B5EF4-FFF2-40B4-BE49-F238E27FC236}">
                <a16:creationId xmlns:a16="http://schemas.microsoft.com/office/drawing/2014/main" id="{A945233D-1935-D00E-441A-FAFB354BE2A8}"/>
              </a:ext>
            </a:extLst>
          </p:cNvPr>
          <p:cNvCxnSpPr>
            <a:cxnSpLocks/>
          </p:cNvCxnSpPr>
          <p:nvPr/>
        </p:nvCxnSpPr>
        <p:spPr>
          <a:xfrm>
            <a:off x="1514475" y="1457326"/>
            <a:ext cx="8558213" cy="0"/>
          </a:xfrm>
          <a:prstGeom prst="line">
            <a:avLst/>
          </a:prstGeom>
          <a:ln w="3810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14ED269-841E-AD16-635B-A92582EDE35B}"/>
              </a:ext>
            </a:extLst>
          </p:cNvPr>
          <p:cNvCxnSpPr>
            <a:cxnSpLocks/>
            <a:stCxn id="7" idx="2"/>
          </p:cNvCxnSpPr>
          <p:nvPr/>
        </p:nvCxnSpPr>
        <p:spPr>
          <a:xfrm>
            <a:off x="5797273" y="1190611"/>
            <a:ext cx="0" cy="266715"/>
          </a:xfrm>
          <a:prstGeom prst="line">
            <a:avLst/>
          </a:prstGeom>
          <a:ln w="3810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863524C2-CE6C-8993-D0C4-6020346915B4}"/>
              </a:ext>
            </a:extLst>
          </p:cNvPr>
          <p:cNvCxnSpPr>
            <a:cxnSpLocks/>
          </p:cNvCxnSpPr>
          <p:nvPr/>
        </p:nvCxnSpPr>
        <p:spPr>
          <a:xfrm>
            <a:off x="1514475" y="1457326"/>
            <a:ext cx="0" cy="462063"/>
          </a:xfrm>
          <a:prstGeom prst="line">
            <a:avLst/>
          </a:prstGeom>
          <a:ln w="3810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F7F932FF-669C-AF9A-AF9D-A56518EE34AA}"/>
              </a:ext>
            </a:extLst>
          </p:cNvPr>
          <p:cNvCxnSpPr>
            <a:cxnSpLocks/>
          </p:cNvCxnSpPr>
          <p:nvPr/>
        </p:nvCxnSpPr>
        <p:spPr>
          <a:xfrm>
            <a:off x="10072688" y="1457326"/>
            <a:ext cx="0" cy="462063"/>
          </a:xfrm>
          <a:prstGeom prst="line">
            <a:avLst/>
          </a:prstGeom>
          <a:ln w="3810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8CEC1E6-E901-C292-06E5-5E778B84E5FE}"/>
              </a:ext>
            </a:extLst>
          </p:cNvPr>
          <p:cNvCxnSpPr>
            <a:cxnSpLocks/>
          </p:cNvCxnSpPr>
          <p:nvPr/>
        </p:nvCxnSpPr>
        <p:spPr>
          <a:xfrm>
            <a:off x="4452937" y="1457326"/>
            <a:ext cx="0" cy="462063"/>
          </a:xfrm>
          <a:prstGeom prst="line">
            <a:avLst/>
          </a:prstGeom>
          <a:ln w="3810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31014478-A7B6-3364-C6C1-52E3DBB008A6}"/>
              </a:ext>
            </a:extLst>
          </p:cNvPr>
          <p:cNvCxnSpPr>
            <a:cxnSpLocks/>
          </p:cNvCxnSpPr>
          <p:nvPr/>
        </p:nvCxnSpPr>
        <p:spPr>
          <a:xfrm>
            <a:off x="7267575" y="1457326"/>
            <a:ext cx="0" cy="462063"/>
          </a:xfrm>
          <a:prstGeom prst="line">
            <a:avLst/>
          </a:prstGeom>
          <a:ln w="38100">
            <a:solidFill>
              <a:schemeClr val="accent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6584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87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5C95F9-9499-D89A-F4E4-7AD3D652BA71}"/>
              </a:ext>
            </a:extLst>
          </p:cNvPr>
          <p:cNvSpPr txBox="1"/>
          <p:nvPr/>
        </p:nvSpPr>
        <p:spPr>
          <a:xfrm>
            <a:off x="142185" y="72595"/>
            <a:ext cx="5298281" cy="584775"/>
          </a:xfrm>
          <a:prstGeom prst="rect">
            <a:avLst/>
          </a:prstGeom>
          <a:noFill/>
        </p:spPr>
        <p:txBody>
          <a:bodyPr wrap="square" rtlCol="0">
            <a:spAutoFit/>
          </a:bodyPr>
          <a:lstStyle/>
          <a:p>
            <a:pPr algn="ctr"/>
            <a:r>
              <a:rPr lang="en-GB" sz="3200" b="1" dirty="0"/>
              <a:t>Nature of the Literature</a:t>
            </a:r>
            <a:endParaRPr lang="en-GB" sz="3600" b="1" dirty="0"/>
          </a:p>
        </p:txBody>
      </p:sp>
      <p:sp>
        <p:nvSpPr>
          <p:cNvPr id="15" name="TextBox 14">
            <a:extLst>
              <a:ext uri="{FF2B5EF4-FFF2-40B4-BE49-F238E27FC236}">
                <a16:creationId xmlns:a16="http://schemas.microsoft.com/office/drawing/2014/main" id="{BA076D84-E135-E825-0C83-D350C564E81E}"/>
              </a:ext>
            </a:extLst>
          </p:cNvPr>
          <p:cNvSpPr txBox="1"/>
          <p:nvPr/>
        </p:nvSpPr>
        <p:spPr>
          <a:xfrm>
            <a:off x="4088605" y="874793"/>
            <a:ext cx="4014787" cy="738664"/>
          </a:xfrm>
          <a:prstGeom prst="rect">
            <a:avLst/>
          </a:prstGeom>
          <a:noFill/>
        </p:spPr>
        <p:txBody>
          <a:bodyPr wrap="square" rtlCol="0">
            <a:spAutoFit/>
          </a:bodyPr>
          <a:lstStyle/>
          <a:p>
            <a:pPr algn="ctr"/>
            <a:r>
              <a:rPr lang="en-GB" sz="2800" b="1" dirty="0"/>
              <a:t>Theoretical Framework</a:t>
            </a:r>
          </a:p>
          <a:p>
            <a:pPr algn="ctr"/>
            <a:r>
              <a:rPr lang="en-GB" sz="1400" i="1" dirty="0"/>
              <a:t>St Clair, et al (2011)</a:t>
            </a:r>
          </a:p>
        </p:txBody>
      </p:sp>
      <p:sp>
        <p:nvSpPr>
          <p:cNvPr id="16" name="TextBox 15">
            <a:extLst>
              <a:ext uri="{FF2B5EF4-FFF2-40B4-BE49-F238E27FC236}">
                <a16:creationId xmlns:a16="http://schemas.microsoft.com/office/drawing/2014/main" id="{CAB11B38-DA8C-27C3-3201-186EE45CA049}"/>
              </a:ext>
            </a:extLst>
          </p:cNvPr>
          <p:cNvSpPr txBox="1"/>
          <p:nvPr/>
        </p:nvSpPr>
        <p:spPr>
          <a:xfrm>
            <a:off x="446282" y="2530626"/>
            <a:ext cx="3422785" cy="193899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342900" indent="-342900">
              <a:buFont typeface="Arial" panose="020B0604020202020204" pitchFamily="34" charset="0"/>
              <a:buChar char="•"/>
            </a:pPr>
            <a:r>
              <a:rPr lang="en-GB" sz="2000" dirty="0"/>
              <a:t>Journals and articles</a:t>
            </a:r>
          </a:p>
          <a:p>
            <a:pPr marL="285750" indent="-285750">
              <a:buFont typeface="Arial" panose="020B0604020202020204" pitchFamily="34" charset="0"/>
              <a:buChar char="•"/>
            </a:pPr>
            <a:r>
              <a:rPr lang="en-GB" sz="2000" dirty="0"/>
              <a:t>Academic Books</a:t>
            </a:r>
          </a:p>
          <a:p>
            <a:pPr marL="285750" indent="-285750">
              <a:buFont typeface="Arial" panose="020B0604020202020204" pitchFamily="34" charset="0"/>
              <a:buChar char="•"/>
            </a:pPr>
            <a:r>
              <a:rPr lang="en-GB" sz="2000" dirty="0"/>
              <a:t>Doctoral Theses</a:t>
            </a:r>
          </a:p>
          <a:p>
            <a:pPr marL="285750" indent="-285750">
              <a:buFont typeface="Arial" panose="020B0604020202020204" pitchFamily="34" charset="0"/>
              <a:buChar char="•"/>
            </a:pPr>
            <a:r>
              <a:rPr lang="en-GB" sz="2000" dirty="0"/>
              <a:t>Government websites</a:t>
            </a:r>
          </a:p>
          <a:p>
            <a:pPr marL="285750" indent="-285750">
              <a:buFont typeface="Arial" panose="020B0604020202020204" pitchFamily="34" charset="0"/>
              <a:buChar char="•"/>
            </a:pPr>
            <a:r>
              <a:rPr lang="en-GB" sz="2000" dirty="0"/>
              <a:t>Reviews</a:t>
            </a:r>
          </a:p>
          <a:p>
            <a:pPr marL="285750" indent="-285750">
              <a:buFont typeface="Arial" panose="020B0604020202020204" pitchFamily="34" charset="0"/>
              <a:buChar char="•"/>
            </a:pPr>
            <a:r>
              <a:rPr lang="en-GB" sz="2000" dirty="0"/>
              <a:t>Policy analysis</a:t>
            </a:r>
          </a:p>
        </p:txBody>
      </p:sp>
      <p:sp>
        <p:nvSpPr>
          <p:cNvPr id="17" name="TextBox 16">
            <a:extLst>
              <a:ext uri="{FF2B5EF4-FFF2-40B4-BE49-F238E27FC236}">
                <a16:creationId xmlns:a16="http://schemas.microsoft.com/office/drawing/2014/main" id="{0D071604-B708-47F6-536F-D4971F81F3C3}"/>
              </a:ext>
            </a:extLst>
          </p:cNvPr>
          <p:cNvSpPr txBox="1"/>
          <p:nvPr/>
        </p:nvSpPr>
        <p:spPr>
          <a:xfrm>
            <a:off x="8487239" y="2653737"/>
            <a:ext cx="3285600" cy="193899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342900" indent="-342900">
              <a:buFont typeface="Arial" panose="020B0604020202020204" pitchFamily="34" charset="0"/>
              <a:buChar char="•"/>
            </a:pPr>
            <a:r>
              <a:rPr lang="en-GB" sz="2000" b="1" dirty="0"/>
              <a:t>Seminal: </a:t>
            </a:r>
          </a:p>
          <a:p>
            <a:r>
              <a:rPr lang="en-GB" sz="1200" dirty="0"/>
              <a:t>           </a:t>
            </a:r>
            <a:r>
              <a:rPr lang="en-GB" sz="1400" i="1" dirty="0"/>
              <a:t>Bourdieu (1977) ; Bandura (1985)</a:t>
            </a:r>
          </a:p>
          <a:p>
            <a:pPr marL="342900" indent="-342900">
              <a:buFont typeface="Arial" panose="020B0604020202020204" pitchFamily="34" charset="0"/>
              <a:buChar char="•"/>
            </a:pPr>
            <a:r>
              <a:rPr lang="en-GB" sz="2000" b="1" dirty="0"/>
              <a:t>Experts in the field: </a:t>
            </a:r>
          </a:p>
          <a:p>
            <a:r>
              <a:rPr lang="en-GB" sz="1400" dirty="0"/>
              <a:t>          </a:t>
            </a:r>
            <a:r>
              <a:rPr lang="en-GB" sz="1400" i="1" dirty="0"/>
              <a:t>Schoon (2021); St Clair (2014)</a:t>
            </a:r>
          </a:p>
          <a:p>
            <a:pPr marL="342900" indent="-342900">
              <a:buFont typeface="Arial" panose="020B0604020202020204" pitchFamily="34" charset="0"/>
              <a:buChar char="•"/>
            </a:pPr>
            <a:r>
              <a:rPr lang="en-GB" sz="2000" b="1" dirty="0"/>
              <a:t>Empirical: </a:t>
            </a:r>
          </a:p>
          <a:p>
            <a:r>
              <a:rPr lang="en-GB" sz="1400" dirty="0"/>
              <a:t>         </a:t>
            </a:r>
            <a:r>
              <a:rPr lang="en-GB" sz="1400" i="1" dirty="0"/>
              <a:t>Ridley, et al.  (2024) ; Archer (2020);</a:t>
            </a:r>
          </a:p>
          <a:p>
            <a:r>
              <a:rPr lang="en-GB" sz="1400" i="1" dirty="0"/>
              <a:t>         Yates, et al. (2022)</a:t>
            </a:r>
          </a:p>
        </p:txBody>
      </p:sp>
      <p:sp>
        <p:nvSpPr>
          <p:cNvPr id="3" name="TextBox 2">
            <a:extLst>
              <a:ext uri="{FF2B5EF4-FFF2-40B4-BE49-F238E27FC236}">
                <a16:creationId xmlns:a16="http://schemas.microsoft.com/office/drawing/2014/main" id="{33C0F69F-BDC7-24B5-0050-BF8B1D6CD98D}"/>
              </a:ext>
            </a:extLst>
          </p:cNvPr>
          <p:cNvSpPr txBox="1"/>
          <p:nvPr/>
        </p:nvSpPr>
        <p:spPr>
          <a:xfrm>
            <a:off x="3446858" y="5727665"/>
            <a:ext cx="5462590" cy="615553"/>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2000" dirty="0">
                <a:solidFill>
                  <a:schemeClr val="tx1"/>
                </a:solidFill>
              </a:rPr>
              <a:t>Sources should be relevant, reliable and recent </a:t>
            </a:r>
            <a:r>
              <a:rPr lang="en-GB" sz="1400" dirty="0">
                <a:solidFill>
                  <a:schemeClr val="tx1"/>
                </a:solidFill>
              </a:rPr>
              <a:t>(</a:t>
            </a:r>
            <a:r>
              <a:rPr lang="en-GB" sz="1400" i="1" dirty="0" err="1">
                <a:solidFill>
                  <a:schemeClr val="tx1"/>
                </a:solidFill>
              </a:rPr>
              <a:t>Biggam</a:t>
            </a:r>
            <a:r>
              <a:rPr lang="en-GB" sz="1400" i="1" dirty="0">
                <a:solidFill>
                  <a:schemeClr val="tx1"/>
                </a:solidFill>
              </a:rPr>
              <a:t>, 2021</a:t>
            </a:r>
            <a:r>
              <a:rPr lang="en-GB" sz="1400" dirty="0">
                <a:solidFill>
                  <a:schemeClr val="tx1"/>
                </a:solidFill>
              </a:rPr>
              <a:t>)</a:t>
            </a:r>
            <a:endParaRPr lang="en-GB" dirty="0">
              <a:solidFill>
                <a:schemeClr val="tx1"/>
              </a:solidFill>
            </a:endParaRPr>
          </a:p>
        </p:txBody>
      </p:sp>
      <p:pic>
        <p:nvPicPr>
          <p:cNvPr id="2" name="Picture 1">
            <a:extLst>
              <a:ext uri="{FF2B5EF4-FFF2-40B4-BE49-F238E27FC236}">
                <a16:creationId xmlns:a16="http://schemas.microsoft.com/office/drawing/2014/main" id="{6D329DD9-5348-AF38-C7C9-38D4BACD3F9B}"/>
              </a:ext>
            </a:extLst>
          </p:cNvPr>
          <p:cNvPicPr>
            <a:picLocks noChangeAspect="1"/>
          </p:cNvPicPr>
          <p:nvPr/>
        </p:nvPicPr>
        <p:blipFill>
          <a:blip r:embed="rId3"/>
          <a:stretch>
            <a:fillRect/>
          </a:stretch>
        </p:blipFill>
        <p:spPr>
          <a:xfrm>
            <a:off x="4082622" y="1613457"/>
            <a:ext cx="4191063" cy="3960319"/>
          </a:xfrm>
          <a:prstGeom prst="rect">
            <a:avLst/>
          </a:prstGeom>
        </p:spPr>
      </p:pic>
    </p:spTree>
    <p:extLst>
      <p:ext uri="{BB962C8B-B14F-4D97-AF65-F5344CB8AC3E}">
        <p14:creationId xmlns:p14="http://schemas.microsoft.com/office/powerpoint/2010/main" val="2780713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24BF9-C75B-8819-5C15-550A8427475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8E4A89F-177D-B751-752D-DB941441422C}"/>
              </a:ext>
            </a:extLst>
          </p:cNvPr>
          <p:cNvSpPr txBox="1"/>
          <p:nvPr/>
        </p:nvSpPr>
        <p:spPr>
          <a:xfrm>
            <a:off x="627336" y="359244"/>
            <a:ext cx="10937328" cy="523220"/>
          </a:xfrm>
          <a:prstGeom prst="rect">
            <a:avLst/>
          </a:prstGeom>
          <a:noFill/>
        </p:spPr>
        <p:txBody>
          <a:bodyPr wrap="square">
            <a:spAutoFit/>
          </a:bodyPr>
          <a:lstStyle/>
          <a:p>
            <a:r>
              <a:rPr lang="en-GB" sz="2800" b="1" kern="0" dirty="0">
                <a:cs typeface="Times New Roman" panose="02020603050405020304" pitchFamily="18" charset="0"/>
              </a:rPr>
              <a:t>Literature Review Structure:</a:t>
            </a:r>
          </a:p>
        </p:txBody>
      </p:sp>
      <p:graphicFrame>
        <p:nvGraphicFramePr>
          <p:cNvPr id="2" name="Table 1">
            <a:extLst>
              <a:ext uri="{FF2B5EF4-FFF2-40B4-BE49-F238E27FC236}">
                <a16:creationId xmlns:a16="http://schemas.microsoft.com/office/drawing/2014/main" id="{BEC2E098-C643-3B19-8223-0B6F04735440}"/>
              </a:ext>
            </a:extLst>
          </p:cNvPr>
          <p:cNvGraphicFramePr>
            <a:graphicFrameLocks noGrp="1"/>
          </p:cNvGraphicFramePr>
          <p:nvPr>
            <p:extLst>
              <p:ext uri="{D42A27DB-BD31-4B8C-83A1-F6EECF244321}">
                <p14:modId xmlns:p14="http://schemas.microsoft.com/office/powerpoint/2010/main" val="1206101466"/>
              </p:ext>
            </p:extLst>
          </p:nvPr>
        </p:nvGraphicFramePr>
        <p:xfrm>
          <a:off x="627336" y="1432496"/>
          <a:ext cx="10535964" cy="4923551"/>
        </p:xfrm>
        <a:graphic>
          <a:graphicData uri="http://schemas.openxmlformats.org/drawingml/2006/table">
            <a:tbl>
              <a:tblPr firstRow="1" bandRow="1">
                <a:tableStyleId>{21E4AEA4-8DFA-4A89-87EB-49C32662AFE0}</a:tableStyleId>
              </a:tblPr>
              <a:tblGrid>
                <a:gridCol w="1186027">
                  <a:extLst>
                    <a:ext uri="{9D8B030D-6E8A-4147-A177-3AD203B41FA5}">
                      <a16:colId xmlns:a16="http://schemas.microsoft.com/office/drawing/2014/main" val="155558413"/>
                    </a:ext>
                  </a:extLst>
                </a:gridCol>
                <a:gridCol w="3582710">
                  <a:extLst>
                    <a:ext uri="{9D8B030D-6E8A-4147-A177-3AD203B41FA5}">
                      <a16:colId xmlns:a16="http://schemas.microsoft.com/office/drawing/2014/main" val="3723412907"/>
                    </a:ext>
                  </a:extLst>
                </a:gridCol>
                <a:gridCol w="5767227">
                  <a:extLst>
                    <a:ext uri="{9D8B030D-6E8A-4147-A177-3AD203B41FA5}">
                      <a16:colId xmlns:a16="http://schemas.microsoft.com/office/drawing/2014/main" val="2495163044"/>
                    </a:ext>
                  </a:extLst>
                </a:gridCol>
              </a:tblGrid>
              <a:tr h="415790">
                <a:tc>
                  <a:txBody>
                    <a:bodyPr/>
                    <a:lstStyle/>
                    <a:p>
                      <a:r>
                        <a:rPr lang="en-GB" dirty="0">
                          <a:solidFill>
                            <a:schemeClr val="tx1"/>
                          </a:solidFill>
                        </a:rPr>
                        <a:t>Chapter</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accent2">
                        <a:lumMod val="20000"/>
                        <a:lumOff val="80000"/>
                      </a:schemeClr>
                    </a:solidFill>
                  </a:tcPr>
                </a:tc>
                <a:tc>
                  <a:txBody>
                    <a:bodyPr/>
                    <a:lstStyle/>
                    <a:p>
                      <a:r>
                        <a:rPr lang="en-GB" dirty="0">
                          <a:solidFill>
                            <a:schemeClr val="tx1"/>
                          </a:solidFill>
                        </a:rPr>
                        <a:t>Working Title</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accent2">
                        <a:lumMod val="20000"/>
                        <a:lumOff val="80000"/>
                      </a:schemeClr>
                    </a:solidFill>
                  </a:tcPr>
                </a:tc>
                <a:tc>
                  <a:txBody>
                    <a:bodyPr/>
                    <a:lstStyle/>
                    <a:p>
                      <a:r>
                        <a:rPr lang="en-GB" dirty="0">
                          <a:solidFill>
                            <a:schemeClr val="tx1"/>
                          </a:solidFill>
                        </a:rPr>
                        <a:t>Purpose</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337207319"/>
                  </a:ext>
                </a:extLst>
              </a:tr>
              <a:tr h="484401">
                <a:tc>
                  <a:txBody>
                    <a:bodyPr/>
                    <a:lstStyle/>
                    <a:p>
                      <a:pPr algn="ctr"/>
                      <a:r>
                        <a:rPr lang="en-GB" b="1" dirty="0"/>
                        <a:t>1</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1800" b="1" dirty="0">
                          <a:effectLst/>
                        </a:rPr>
                        <a:t>Introduction</a:t>
                      </a:r>
                      <a:endParaRPr lang="en-GB" dirty="0"/>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dirty="0"/>
                        <a:t>Establish the relevance, professional and national context (Wales), and the research gap.</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757369497"/>
                  </a:ext>
                </a:extLst>
              </a:tr>
              <a:tr h="484401">
                <a:tc>
                  <a:txBody>
                    <a:bodyPr/>
                    <a:lstStyle/>
                    <a:p>
                      <a:pPr algn="ctr"/>
                      <a:r>
                        <a:rPr lang="en-GB" b="1" dirty="0"/>
                        <a:t>2</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1800" b="1" kern="1200" dirty="0">
                          <a:solidFill>
                            <a:schemeClr val="dk1"/>
                          </a:solidFill>
                          <a:effectLst/>
                        </a:rPr>
                        <a:t>Conceptualising “Aspiration”</a:t>
                      </a:r>
                      <a:endParaRPr lang="en-GB" dirty="0">
                        <a:highlight>
                          <a:srgbClr val="FFFF00"/>
                        </a:highlight>
                      </a:endParaRP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dirty="0"/>
                        <a:t>Define and critically evaluate key concepts.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408493363"/>
                  </a:ext>
                </a:extLst>
              </a:tr>
              <a:tr h="484401">
                <a:tc>
                  <a:txBody>
                    <a:bodyPr/>
                    <a:lstStyle/>
                    <a:p>
                      <a:pPr algn="ctr"/>
                      <a:r>
                        <a:rPr lang="en-GB" b="1" dirty="0"/>
                        <a:t>3</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1800" b="1" kern="1200" dirty="0">
                          <a:solidFill>
                            <a:schemeClr val="dk1"/>
                          </a:solidFill>
                          <a:effectLst/>
                        </a:rPr>
                        <a:t>Theoretical Frameworks informing Aspiration Development</a:t>
                      </a:r>
                      <a:endParaRPr lang="en-GB" dirty="0"/>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dirty="0"/>
                        <a:t>Critically discuss the seminal theories underpinning the study</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1493871865"/>
                  </a:ext>
                </a:extLst>
              </a:tr>
              <a:tr h="484401">
                <a:tc>
                  <a:txBody>
                    <a:bodyPr/>
                    <a:lstStyle/>
                    <a:p>
                      <a:pPr algn="ctr"/>
                      <a:r>
                        <a:rPr lang="en-GB" b="1" dirty="0"/>
                        <a:t>4</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1800" b="1" kern="1200" dirty="0">
                          <a:solidFill>
                            <a:schemeClr val="dk1"/>
                          </a:solidFill>
                          <a:effectLst/>
                        </a:rPr>
                        <a:t>Education and Career Aspirations: Empirical Perspectives </a:t>
                      </a:r>
                      <a:endParaRPr lang="en-GB" dirty="0"/>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1800" kern="1200" dirty="0">
                          <a:solidFill>
                            <a:schemeClr val="dk1"/>
                          </a:solidFill>
                          <a:effectLst/>
                        </a:rPr>
                        <a:t>Examine what  current empirical research says about how schools influence aspirations and post-16 thinking.</a:t>
                      </a:r>
                      <a:r>
                        <a:rPr lang="en-GB" sz="1800" b="1" kern="1200" dirty="0">
                          <a:solidFill>
                            <a:schemeClr val="dk1"/>
                          </a:solidFill>
                          <a:effectLst/>
                        </a:rPr>
                        <a:t> </a:t>
                      </a:r>
                      <a:endParaRPr lang="en-GB" dirty="0"/>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330664166"/>
                  </a:ext>
                </a:extLst>
              </a:tr>
              <a:tr h="484401">
                <a:tc>
                  <a:txBody>
                    <a:bodyPr/>
                    <a:lstStyle/>
                    <a:p>
                      <a:pPr algn="ctr"/>
                      <a:r>
                        <a:rPr lang="en-GB" b="1" dirty="0"/>
                        <a:t>5</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1800" b="1" kern="1200" dirty="0">
                          <a:solidFill>
                            <a:schemeClr val="dk1"/>
                          </a:solidFill>
                          <a:effectLst/>
                        </a:rPr>
                        <a:t>The Curriculum for Wales and the “Ambitious, Capable Learner” </a:t>
                      </a:r>
                      <a:endParaRPr lang="en-GB" dirty="0"/>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dirty="0"/>
                        <a:t>Position the study in the context of Welsh policy and the Curriculum for Wales (2022).</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1703817086"/>
                  </a:ext>
                </a:extLst>
              </a:tr>
              <a:tr h="468068">
                <a:tc>
                  <a:txBody>
                    <a:bodyPr/>
                    <a:lstStyle/>
                    <a:p>
                      <a:pPr algn="ctr"/>
                      <a:r>
                        <a:rPr lang="en-GB" b="1" dirty="0"/>
                        <a:t>6</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b="1" dirty="0"/>
                        <a:t>Synthesis, summary and Conclusion</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dirty="0"/>
                        <a:t>Draw together key themes from the literature and demonstrate how this will inform Research design.</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1469089389"/>
                  </a:ext>
                </a:extLst>
              </a:tr>
            </a:tbl>
          </a:graphicData>
        </a:graphic>
      </p:graphicFrame>
    </p:spTree>
    <p:extLst>
      <p:ext uri="{BB962C8B-B14F-4D97-AF65-F5344CB8AC3E}">
        <p14:creationId xmlns:p14="http://schemas.microsoft.com/office/powerpoint/2010/main" val="2530918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459918-DA97-70B8-8FCB-6CBF6EB9667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5099726-B9D3-6976-067D-79800777CD64}"/>
              </a:ext>
            </a:extLst>
          </p:cNvPr>
          <p:cNvSpPr txBox="1"/>
          <p:nvPr/>
        </p:nvSpPr>
        <p:spPr>
          <a:xfrm>
            <a:off x="746975" y="685800"/>
            <a:ext cx="4477583" cy="147466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b="1" kern="1200" dirty="0">
                <a:solidFill>
                  <a:srgbClr val="595959"/>
                </a:solidFill>
                <a:latin typeface="+mj-lt"/>
                <a:ea typeface="+mj-ea"/>
                <a:cs typeface="+mj-cs"/>
              </a:rPr>
              <a:t>Chapter 2. Conceptualising “Aspiration”.</a:t>
            </a:r>
          </a:p>
        </p:txBody>
      </p:sp>
      <p:sp>
        <p:nvSpPr>
          <p:cNvPr id="17" name="TextBox 16">
            <a:extLst>
              <a:ext uri="{FF2B5EF4-FFF2-40B4-BE49-F238E27FC236}">
                <a16:creationId xmlns:a16="http://schemas.microsoft.com/office/drawing/2014/main" id="{D122BB2A-5A53-968B-AFEC-47BBA2745064}"/>
              </a:ext>
            </a:extLst>
          </p:cNvPr>
          <p:cNvSpPr txBox="1"/>
          <p:nvPr/>
        </p:nvSpPr>
        <p:spPr>
          <a:xfrm>
            <a:off x="871442" y="2447337"/>
            <a:ext cx="4353116" cy="2561775"/>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342900" indent="-228600">
              <a:lnSpc>
                <a:spcPct val="90000"/>
              </a:lnSpc>
              <a:spcAft>
                <a:spcPts val="600"/>
              </a:spcAft>
              <a:buFont typeface="Arial" panose="020B0604020202020204" pitchFamily="34" charset="0"/>
              <a:buChar char="•"/>
            </a:pPr>
            <a:r>
              <a:rPr lang="en-US" sz="2000" b="1" dirty="0">
                <a:solidFill>
                  <a:srgbClr val="595959"/>
                </a:solidFill>
              </a:rPr>
              <a:t>2.1</a:t>
            </a:r>
            <a:r>
              <a:rPr lang="en-US" sz="2000" dirty="0">
                <a:solidFill>
                  <a:srgbClr val="595959"/>
                </a:solidFill>
              </a:rPr>
              <a:t>: Introduction: Why conceptualisation matters</a:t>
            </a:r>
          </a:p>
          <a:p>
            <a:pPr marL="342900" indent="-228600">
              <a:lnSpc>
                <a:spcPct val="90000"/>
              </a:lnSpc>
              <a:spcAft>
                <a:spcPts val="600"/>
              </a:spcAft>
              <a:buFont typeface="Arial" panose="020B0604020202020204" pitchFamily="34" charset="0"/>
              <a:buChar char="•"/>
            </a:pPr>
            <a:r>
              <a:rPr lang="en-US" sz="2000" b="1" dirty="0">
                <a:solidFill>
                  <a:srgbClr val="595959"/>
                </a:solidFill>
              </a:rPr>
              <a:t>2.2</a:t>
            </a:r>
            <a:r>
              <a:rPr lang="en-US" sz="2000" dirty="0">
                <a:solidFill>
                  <a:srgbClr val="595959"/>
                </a:solidFill>
              </a:rPr>
              <a:t>: Psychological Perspectives</a:t>
            </a:r>
          </a:p>
          <a:p>
            <a:pPr marL="342900" indent="-228600">
              <a:lnSpc>
                <a:spcPct val="90000"/>
              </a:lnSpc>
              <a:spcAft>
                <a:spcPts val="600"/>
              </a:spcAft>
              <a:buFont typeface="Arial" panose="020B0604020202020204" pitchFamily="34" charset="0"/>
              <a:buChar char="•"/>
            </a:pPr>
            <a:r>
              <a:rPr lang="en-US" sz="2000" b="1" dirty="0">
                <a:solidFill>
                  <a:srgbClr val="595959"/>
                </a:solidFill>
              </a:rPr>
              <a:t>2.3</a:t>
            </a:r>
            <a:r>
              <a:rPr lang="en-US" sz="2000" dirty="0">
                <a:solidFill>
                  <a:srgbClr val="595959"/>
                </a:solidFill>
              </a:rPr>
              <a:t>: Sociological Perspectives</a:t>
            </a:r>
          </a:p>
          <a:p>
            <a:pPr marL="342900" indent="-228600">
              <a:lnSpc>
                <a:spcPct val="90000"/>
              </a:lnSpc>
              <a:spcAft>
                <a:spcPts val="600"/>
              </a:spcAft>
              <a:buFont typeface="Arial" panose="020B0604020202020204" pitchFamily="34" charset="0"/>
              <a:buChar char="•"/>
            </a:pPr>
            <a:r>
              <a:rPr lang="en-US" sz="2000" b="1" dirty="0">
                <a:solidFill>
                  <a:srgbClr val="595959"/>
                </a:solidFill>
              </a:rPr>
              <a:t>2.4</a:t>
            </a:r>
            <a:r>
              <a:rPr lang="en-US" sz="2000" dirty="0">
                <a:solidFill>
                  <a:srgbClr val="595959"/>
                </a:solidFill>
              </a:rPr>
              <a:t>: Educational Perspective</a:t>
            </a:r>
          </a:p>
          <a:p>
            <a:pPr marL="342900" indent="-228600">
              <a:lnSpc>
                <a:spcPct val="90000"/>
              </a:lnSpc>
              <a:spcAft>
                <a:spcPts val="600"/>
              </a:spcAft>
              <a:buFont typeface="Arial" panose="020B0604020202020204" pitchFamily="34" charset="0"/>
              <a:buChar char="•"/>
            </a:pPr>
            <a:r>
              <a:rPr lang="en-US" sz="2000" b="1" dirty="0">
                <a:solidFill>
                  <a:srgbClr val="595959"/>
                </a:solidFill>
              </a:rPr>
              <a:t>2.5</a:t>
            </a:r>
            <a:r>
              <a:rPr lang="en-US" sz="2000" dirty="0">
                <a:solidFill>
                  <a:srgbClr val="595959"/>
                </a:solidFill>
              </a:rPr>
              <a:t>: Conclusion: Pulling the perspectives together</a:t>
            </a:r>
          </a:p>
        </p:txBody>
      </p:sp>
      <p:pic>
        <p:nvPicPr>
          <p:cNvPr id="4" name="Picture 3">
            <a:extLst>
              <a:ext uri="{FF2B5EF4-FFF2-40B4-BE49-F238E27FC236}">
                <a16:creationId xmlns:a16="http://schemas.microsoft.com/office/drawing/2014/main" id="{84FC69FA-5D45-014B-01E2-9CCF8086B49C}"/>
              </a:ext>
            </a:extLst>
          </p:cNvPr>
          <p:cNvPicPr>
            <a:picLocks noChangeAspect="1"/>
          </p:cNvPicPr>
          <p:nvPr/>
        </p:nvPicPr>
        <p:blipFill>
          <a:blip r:embed="rId3"/>
          <a:stretch>
            <a:fillRect/>
          </a:stretch>
        </p:blipFill>
        <p:spPr>
          <a:xfrm>
            <a:off x="6545447" y="784040"/>
            <a:ext cx="5197105" cy="489978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907450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61F468-971B-16F7-BB30-63F7EE16514E}"/>
              </a:ext>
            </a:extLst>
          </p:cNvPr>
          <p:cNvSpPr txBox="1"/>
          <p:nvPr/>
        </p:nvSpPr>
        <p:spPr>
          <a:xfrm>
            <a:off x="322326" y="161518"/>
            <a:ext cx="10515600" cy="75535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2.1 Why conceptualisation matters</a:t>
            </a:r>
          </a:p>
        </p:txBody>
      </p:sp>
      <p:sp>
        <p:nvSpPr>
          <p:cNvPr id="3" name="TextBox 2">
            <a:extLst>
              <a:ext uri="{FF2B5EF4-FFF2-40B4-BE49-F238E27FC236}">
                <a16:creationId xmlns:a16="http://schemas.microsoft.com/office/drawing/2014/main" id="{C9BD1978-5C69-F6A6-A7A1-629296204837}"/>
              </a:ext>
            </a:extLst>
          </p:cNvPr>
          <p:cNvSpPr txBox="1"/>
          <p:nvPr/>
        </p:nvSpPr>
        <p:spPr>
          <a:xfrm>
            <a:off x="985838" y="1128713"/>
            <a:ext cx="9986962"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Aspiration Research is Transdisciplinary, Complex and Multifaceted.</a:t>
            </a:r>
          </a:p>
        </p:txBody>
      </p:sp>
      <p:sp>
        <p:nvSpPr>
          <p:cNvPr id="4" name="TextBox 3">
            <a:extLst>
              <a:ext uri="{FF2B5EF4-FFF2-40B4-BE49-F238E27FC236}">
                <a16:creationId xmlns:a16="http://schemas.microsoft.com/office/drawing/2014/main" id="{16973F16-749B-8688-015C-28104493749B}"/>
              </a:ext>
            </a:extLst>
          </p:cNvPr>
          <p:cNvSpPr txBox="1"/>
          <p:nvPr/>
        </p:nvSpPr>
        <p:spPr>
          <a:xfrm>
            <a:off x="9324098" y="1159491"/>
            <a:ext cx="2400301" cy="338554"/>
          </a:xfrm>
          <a:prstGeom prst="rect">
            <a:avLst/>
          </a:prstGeom>
          <a:noFill/>
        </p:spPr>
        <p:txBody>
          <a:bodyPr wrap="square" rtlCol="0">
            <a:spAutoFit/>
          </a:bodyPr>
          <a:lstStyle/>
          <a:p>
            <a:r>
              <a:rPr lang="en-GB" sz="1600" i="1" dirty="0"/>
              <a:t>(St. Clair, et al., 2013)</a:t>
            </a:r>
          </a:p>
        </p:txBody>
      </p:sp>
      <p:sp>
        <p:nvSpPr>
          <p:cNvPr id="5" name="TextBox 4">
            <a:extLst>
              <a:ext uri="{FF2B5EF4-FFF2-40B4-BE49-F238E27FC236}">
                <a16:creationId xmlns:a16="http://schemas.microsoft.com/office/drawing/2014/main" id="{5007C0C4-B46A-18EF-9FD6-A3A07BADC02F}"/>
              </a:ext>
            </a:extLst>
          </p:cNvPr>
          <p:cNvSpPr txBox="1"/>
          <p:nvPr/>
        </p:nvSpPr>
        <p:spPr>
          <a:xfrm>
            <a:off x="985838" y="2190542"/>
            <a:ext cx="9986962"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Different interpretations across different fields.</a:t>
            </a:r>
          </a:p>
        </p:txBody>
      </p:sp>
      <p:sp>
        <p:nvSpPr>
          <p:cNvPr id="6" name="TextBox 5">
            <a:extLst>
              <a:ext uri="{FF2B5EF4-FFF2-40B4-BE49-F238E27FC236}">
                <a16:creationId xmlns:a16="http://schemas.microsoft.com/office/drawing/2014/main" id="{1EEE9CE3-5AF1-B7C9-06FB-54677AF60008}"/>
              </a:ext>
            </a:extLst>
          </p:cNvPr>
          <p:cNvSpPr txBox="1"/>
          <p:nvPr/>
        </p:nvSpPr>
        <p:spPr>
          <a:xfrm>
            <a:off x="9184733" y="2174468"/>
            <a:ext cx="2824160" cy="338554"/>
          </a:xfrm>
          <a:prstGeom prst="rect">
            <a:avLst/>
          </a:prstGeom>
          <a:noFill/>
        </p:spPr>
        <p:txBody>
          <a:bodyPr wrap="square" rtlCol="0">
            <a:spAutoFit/>
          </a:bodyPr>
          <a:lstStyle/>
          <a:p>
            <a:r>
              <a:rPr lang="en-GB" sz="1600" i="1" dirty="0"/>
              <a:t>(</a:t>
            </a:r>
            <a:r>
              <a:rPr lang="en-GB" sz="1600" i="1" dirty="0" err="1"/>
              <a:t>Huijsmans</a:t>
            </a:r>
            <a:r>
              <a:rPr lang="en-GB" sz="1600" i="1" dirty="0"/>
              <a:t>, et al., 2020)</a:t>
            </a:r>
          </a:p>
        </p:txBody>
      </p:sp>
      <p:sp>
        <p:nvSpPr>
          <p:cNvPr id="7" name="TextBox 6">
            <a:extLst>
              <a:ext uri="{FF2B5EF4-FFF2-40B4-BE49-F238E27FC236}">
                <a16:creationId xmlns:a16="http://schemas.microsoft.com/office/drawing/2014/main" id="{79F136E9-ED70-858B-D078-697C788B9DF9}"/>
              </a:ext>
            </a:extLst>
          </p:cNvPr>
          <p:cNvSpPr txBox="1"/>
          <p:nvPr/>
        </p:nvSpPr>
        <p:spPr>
          <a:xfrm>
            <a:off x="985838" y="3236297"/>
            <a:ext cx="9986962"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Ambiguity can lead to misinterpretation of research findings.</a:t>
            </a:r>
          </a:p>
        </p:txBody>
      </p:sp>
      <p:sp>
        <p:nvSpPr>
          <p:cNvPr id="8" name="TextBox 7">
            <a:extLst>
              <a:ext uri="{FF2B5EF4-FFF2-40B4-BE49-F238E27FC236}">
                <a16:creationId xmlns:a16="http://schemas.microsoft.com/office/drawing/2014/main" id="{BF8C2A85-2B72-AB48-51F5-6427B17FA430}"/>
              </a:ext>
            </a:extLst>
          </p:cNvPr>
          <p:cNvSpPr txBox="1"/>
          <p:nvPr/>
        </p:nvSpPr>
        <p:spPr>
          <a:xfrm>
            <a:off x="9977437" y="3204834"/>
            <a:ext cx="2214563" cy="338554"/>
          </a:xfrm>
          <a:prstGeom prst="rect">
            <a:avLst/>
          </a:prstGeom>
          <a:noFill/>
        </p:spPr>
        <p:txBody>
          <a:bodyPr wrap="square" rtlCol="0">
            <a:spAutoFit/>
          </a:bodyPr>
          <a:lstStyle/>
          <a:p>
            <a:r>
              <a:rPr lang="en-GB" sz="1600" i="1" dirty="0"/>
              <a:t>(Belcher, 2016)</a:t>
            </a:r>
          </a:p>
        </p:txBody>
      </p:sp>
      <p:sp>
        <p:nvSpPr>
          <p:cNvPr id="9" name="TextBox 8">
            <a:extLst>
              <a:ext uri="{FF2B5EF4-FFF2-40B4-BE49-F238E27FC236}">
                <a16:creationId xmlns:a16="http://schemas.microsoft.com/office/drawing/2014/main" id="{097F781E-BCB7-59E0-AC5B-6FA40705DCC8}"/>
              </a:ext>
            </a:extLst>
          </p:cNvPr>
          <p:cNvSpPr txBox="1"/>
          <p:nvPr/>
        </p:nvSpPr>
        <p:spPr>
          <a:xfrm>
            <a:off x="985838" y="4298126"/>
            <a:ext cx="9986962"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Clarity and consistency is essential in social research.</a:t>
            </a:r>
          </a:p>
        </p:txBody>
      </p:sp>
      <p:sp>
        <p:nvSpPr>
          <p:cNvPr id="10" name="TextBox 9">
            <a:extLst>
              <a:ext uri="{FF2B5EF4-FFF2-40B4-BE49-F238E27FC236}">
                <a16:creationId xmlns:a16="http://schemas.microsoft.com/office/drawing/2014/main" id="{A65A087C-B6F3-53E8-234B-43802F1A11B1}"/>
              </a:ext>
            </a:extLst>
          </p:cNvPr>
          <p:cNvSpPr txBox="1"/>
          <p:nvPr/>
        </p:nvSpPr>
        <p:spPr>
          <a:xfrm>
            <a:off x="9184733" y="4219811"/>
            <a:ext cx="2679032" cy="338554"/>
          </a:xfrm>
          <a:prstGeom prst="rect">
            <a:avLst/>
          </a:prstGeom>
          <a:noFill/>
        </p:spPr>
        <p:txBody>
          <a:bodyPr wrap="square" rtlCol="0">
            <a:spAutoFit/>
          </a:bodyPr>
          <a:lstStyle/>
          <a:p>
            <a:r>
              <a:rPr lang="en-GB" sz="1600" i="1" dirty="0"/>
              <a:t>(Jacobsen, et al., 2019)</a:t>
            </a:r>
          </a:p>
        </p:txBody>
      </p:sp>
      <p:sp>
        <p:nvSpPr>
          <p:cNvPr id="11" name="TextBox 10">
            <a:extLst>
              <a:ext uri="{FF2B5EF4-FFF2-40B4-BE49-F238E27FC236}">
                <a16:creationId xmlns:a16="http://schemas.microsoft.com/office/drawing/2014/main" id="{8A4716A4-B8CB-C723-3C58-135BFDBE048E}"/>
              </a:ext>
            </a:extLst>
          </p:cNvPr>
          <p:cNvSpPr txBox="1"/>
          <p:nvPr/>
        </p:nvSpPr>
        <p:spPr>
          <a:xfrm>
            <a:off x="985838" y="5359955"/>
            <a:ext cx="9986962"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How we define </a:t>
            </a:r>
            <a:r>
              <a:rPr lang="en-GB" sz="2000" i="1" dirty="0"/>
              <a:t>Aspiration</a:t>
            </a:r>
            <a:r>
              <a:rPr lang="en-GB" sz="2000" dirty="0"/>
              <a:t>, impacts how we research it.</a:t>
            </a:r>
          </a:p>
        </p:txBody>
      </p:sp>
      <p:sp>
        <p:nvSpPr>
          <p:cNvPr id="12" name="TextBox 11">
            <a:extLst>
              <a:ext uri="{FF2B5EF4-FFF2-40B4-BE49-F238E27FC236}">
                <a16:creationId xmlns:a16="http://schemas.microsoft.com/office/drawing/2014/main" id="{690BD9D9-9DCA-2922-08D6-BCFFD6259D7F}"/>
              </a:ext>
            </a:extLst>
          </p:cNvPr>
          <p:cNvSpPr txBox="1"/>
          <p:nvPr/>
        </p:nvSpPr>
        <p:spPr>
          <a:xfrm>
            <a:off x="10159270" y="5375344"/>
            <a:ext cx="1357312" cy="338554"/>
          </a:xfrm>
          <a:prstGeom prst="rect">
            <a:avLst/>
          </a:prstGeom>
          <a:noFill/>
        </p:spPr>
        <p:txBody>
          <a:bodyPr wrap="square" rtlCol="0">
            <a:spAutoFit/>
          </a:bodyPr>
          <a:lstStyle/>
          <a:p>
            <a:r>
              <a:rPr lang="en-GB" sz="1600" i="1" dirty="0"/>
              <a:t>(Hart, 2016)</a:t>
            </a:r>
          </a:p>
        </p:txBody>
      </p:sp>
    </p:spTree>
    <p:extLst>
      <p:ext uri="{BB962C8B-B14F-4D97-AF65-F5344CB8AC3E}">
        <p14:creationId xmlns:p14="http://schemas.microsoft.com/office/powerpoint/2010/main" val="2350725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2ADF9-D15F-4B67-19DD-7A264F19598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81DC391-C081-0B9B-EA23-F7C89DE4C2AB}"/>
              </a:ext>
            </a:extLst>
          </p:cNvPr>
          <p:cNvSpPr txBox="1"/>
          <p:nvPr/>
        </p:nvSpPr>
        <p:spPr>
          <a:xfrm>
            <a:off x="2046707" y="780722"/>
            <a:ext cx="7616526" cy="584775"/>
          </a:xfrm>
          <a:prstGeom prst="rect">
            <a:avLst/>
          </a:prstGeom>
          <a:noFill/>
        </p:spPr>
        <p:txBody>
          <a:bodyPr wrap="square">
            <a:spAutoFit/>
          </a:bodyPr>
          <a:lstStyle/>
          <a:p>
            <a:pPr algn="ctr"/>
            <a:r>
              <a:rPr lang="en-GB" sz="3200" b="1" dirty="0"/>
              <a:t>Terminology</a:t>
            </a:r>
            <a:endParaRPr lang="en-GB" sz="3200" dirty="0"/>
          </a:p>
        </p:txBody>
      </p:sp>
      <p:sp>
        <p:nvSpPr>
          <p:cNvPr id="3" name="Rectangle 2">
            <a:extLst>
              <a:ext uri="{FF2B5EF4-FFF2-40B4-BE49-F238E27FC236}">
                <a16:creationId xmlns:a16="http://schemas.microsoft.com/office/drawing/2014/main" id="{3F710A19-11D0-F8F3-28AC-80714C249DA8}"/>
              </a:ext>
            </a:extLst>
          </p:cNvPr>
          <p:cNvSpPr/>
          <p:nvPr/>
        </p:nvSpPr>
        <p:spPr>
          <a:xfrm>
            <a:off x="447948" y="1881896"/>
            <a:ext cx="2698692" cy="222023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Aspiration:</a:t>
            </a:r>
          </a:p>
          <a:p>
            <a:pPr algn="ctr"/>
            <a:r>
              <a:rPr lang="en-GB" sz="2000" dirty="0">
                <a:solidFill>
                  <a:schemeClr val="tx1"/>
                </a:solidFill>
                <a:latin typeface="Aptos" panose="020B0004020202020204" pitchFamily="34" charset="0"/>
                <a:cs typeface="Times New Roman" panose="02020603050405020304" pitchFamily="18" charset="0"/>
              </a:rPr>
              <a:t>A hope or desire of achieving an ideal goal</a:t>
            </a:r>
          </a:p>
          <a:p>
            <a:endParaRPr lang="en-GB" sz="2000" dirty="0">
              <a:solidFill>
                <a:schemeClr val="tx1"/>
              </a:solidFill>
              <a:latin typeface="Aptos" panose="020B000402020202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CEDC3775-A01B-3402-7FC5-59ACC5520200}"/>
              </a:ext>
            </a:extLst>
          </p:cNvPr>
          <p:cNvSpPr/>
          <p:nvPr/>
        </p:nvSpPr>
        <p:spPr>
          <a:xfrm>
            <a:off x="6172281" y="1881895"/>
            <a:ext cx="2698692" cy="222023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b="1" dirty="0">
              <a:solidFill>
                <a:schemeClr val="tx1"/>
              </a:solidFill>
            </a:endParaRPr>
          </a:p>
          <a:p>
            <a:pPr algn="ctr"/>
            <a:r>
              <a:rPr lang="en-GB" sz="2400" b="1" dirty="0">
                <a:solidFill>
                  <a:schemeClr val="tx1"/>
                </a:solidFill>
              </a:rPr>
              <a:t>Expectation:</a:t>
            </a:r>
          </a:p>
          <a:p>
            <a:pPr algn="ctr"/>
            <a:r>
              <a:rPr lang="en-GB" sz="2000" dirty="0">
                <a:solidFill>
                  <a:schemeClr val="tx1"/>
                </a:solidFill>
              </a:rPr>
              <a:t>What one believes can be achieved</a:t>
            </a:r>
          </a:p>
          <a:p>
            <a:pPr marL="342900" indent="-342900">
              <a:buFont typeface="Arial" panose="020B0604020202020204" pitchFamily="34" charset="0"/>
              <a:buChar char="•"/>
            </a:pPr>
            <a:endParaRPr lang="en-GB" sz="2000" dirty="0">
              <a:solidFill>
                <a:schemeClr val="tx1"/>
              </a:solidFill>
            </a:endParaRPr>
          </a:p>
          <a:p>
            <a:endParaRPr lang="en-GB" sz="2000" dirty="0">
              <a:solidFill>
                <a:schemeClr val="tx1"/>
              </a:solidFill>
            </a:endParaRPr>
          </a:p>
        </p:txBody>
      </p:sp>
      <p:sp>
        <p:nvSpPr>
          <p:cNvPr id="12" name="Rectangle 11">
            <a:extLst>
              <a:ext uri="{FF2B5EF4-FFF2-40B4-BE49-F238E27FC236}">
                <a16:creationId xmlns:a16="http://schemas.microsoft.com/office/drawing/2014/main" id="{6C047797-1461-71F9-A288-E454DECB244C}"/>
              </a:ext>
            </a:extLst>
          </p:cNvPr>
          <p:cNvSpPr/>
          <p:nvPr/>
        </p:nvSpPr>
        <p:spPr>
          <a:xfrm>
            <a:off x="3308580" y="1881896"/>
            <a:ext cx="2698692" cy="222023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b="1" dirty="0">
              <a:solidFill>
                <a:schemeClr val="tx1"/>
              </a:solidFill>
            </a:endParaRPr>
          </a:p>
          <a:p>
            <a:pPr algn="ctr"/>
            <a:r>
              <a:rPr lang="en-GB" sz="2400" b="1" dirty="0">
                <a:solidFill>
                  <a:schemeClr val="tx1"/>
                </a:solidFill>
              </a:rPr>
              <a:t>Ambition:</a:t>
            </a:r>
          </a:p>
          <a:p>
            <a:pPr algn="ctr"/>
            <a:r>
              <a:rPr lang="en-GB" sz="2000" dirty="0">
                <a:solidFill>
                  <a:schemeClr val="tx1"/>
                </a:solidFill>
              </a:rPr>
              <a:t>Drive or Motivation to Succeed</a:t>
            </a:r>
          </a:p>
          <a:p>
            <a:pPr algn="ctr"/>
            <a:endParaRPr lang="en-GB" dirty="0">
              <a:solidFill>
                <a:schemeClr val="tx1"/>
              </a:solidFill>
            </a:endParaRPr>
          </a:p>
          <a:p>
            <a:pPr algn="ctr"/>
            <a:endParaRPr lang="en-GB" dirty="0">
              <a:solidFill>
                <a:schemeClr val="tx1"/>
              </a:solidFill>
            </a:endParaRPr>
          </a:p>
        </p:txBody>
      </p:sp>
      <p:sp>
        <p:nvSpPr>
          <p:cNvPr id="13" name="Rectangle 12">
            <a:extLst>
              <a:ext uri="{FF2B5EF4-FFF2-40B4-BE49-F238E27FC236}">
                <a16:creationId xmlns:a16="http://schemas.microsoft.com/office/drawing/2014/main" id="{56270AAF-9267-C674-7E11-D3BE27D0DB3B}"/>
              </a:ext>
            </a:extLst>
          </p:cNvPr>
          <p:cNvSpPr/>
          <p:nvPr/>
        </p:nvSpPr>
        <p:spPr>
          <a:xfrm>
            <a:off x="9032913" y="1881894"/>
            <a:ext cx="2698692" cy="2220235"/>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b="1" dirty="0">
              <a:solidFill>
                <a:schemeClr val="tx1"/>
              </a:solidFill>
            </a:endParaRPr>
          </a:p>
          <a:p>
            <a:pPr algn="ctr"/>
            <a:r>
              <a:rPr lang="en-GB" sz="2400" b="1" dirty="0">
                <a:solidFill>
                  <a:schemeClr val="tx1"/>
                </a:solidFill>
              </a:rPr>
              <a:t>Career Aspiration:</a:t>
            </a:r>
          </a:p>
          <a:p>
            <a:pPr algn="ctr"/>
            <a:r>
              <a:rPr lang="en-GB" sz="2000" dirty="0">
                <a:solidFill>
                  <a:schemeClr val="tx1"/>
                </a:solidFill>
              </a:rPr>
              <a:t>Imagined or preferred future occupation</a:t>
            </a:r>
          </a:p>
          <a:p>
            <a:pPr algn="ctr"/>
            <a:endParaRPr lang="en-GB" sz="2000" dirty="0">
              <a:solidFill>
                <a:schemeClr val="tx1"/>
              </a:solidFill>
            </a:endParaRPr>
          </a:p>
        </p:txBody>
      </p:sp>
      <p:sp>
        <p:nvSpPr>
          <p:cNvPr id="2" name="TextBox 1">
            <a:extLst>
              <a:ext uri="{FF2B5EF4-FFF2-40B4-BE49-F238E27FC236}">
                <a16:creationId xmlns:a16="http://schemas.microsoft.com/office/drawing/2014/main" id="{49809B7D-2660-05CE-EEE1-2AFA21FCCA80}"/>
              </a:ext>
            </a:extLst>
          </p:cNvPr>
          <p:cNvSpPr txBox="1"/>
          <p:nvPr/>
        </p:nvSpPr>
        <p:spPr>
          <a:xfrm>
            <a:off x="3489457" y="4618533"/>
            <a:ext cx="5064205" cy="307777"/>
          </a:xfrm>
          <a:prstGeom prst="rect">
            <a:avLst/>
          </a:prstGeom>
          <a:noFill/>
        </p:spPr>
        <p:txBody>
          <a:bodyPr wrap="square" rtlCol="0">
            <a:spAutoFit/>
          </a:bodyPr>
          <a:lstStyle/>
          <a:p>
            <a:pPr algn="ctr"/>
            <a:r>
              <a:rPr lang="en-GB" sz="1400" i="1" dirty="0"/>
              <a:t>Abbott and Chapman (2014); Schoon </a:t>
            </a:r>
            <a:r>
              <a:rPr lang="en-GB" sz="1400" i="1"/>
              <a:t>(2021)</a:t>
            </a:r>
            <a:endParaRPr lang="en-GB" sz="1400" i="1" dirty="0"/>
          </a:p>
        </p:txBody>
      </p:sp>
    </p:spTree>
    <p:extLst>
      <p:ext uri="{BB962C8B-B14F-4D97-AF65-F5344CB8AC3E}">
        <p14:creationId xmlns:p14="http://schemas.microsoft.com/office/powerpoint/2010/main" val="2757184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2DDB6-E553-5826-BE54-72350477D27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0FAC453-FFFF-8A7E-60D9-6187D80A2146}"/>
              </a:ext>
            </a:extLst>
          </p:cNvPr>
          <p:cNvSpPr txBox="1"/>
          <p:nvPr/>
        </p:nvSpPr>
        <p:spPr>
          <a:xfrm>
            <a:off x="808855" y="227427"/>
            <a:ext cx="5906270" cy="584775"/>
          </a:xfrm>
          <a:prstGeom prst="rect">
            <a:avLst/>
          </a:prstGeom>
          <a:noFill/>
        </p:spPr>
        <p:txBody>
          <a:bodyPr wrap="square" rtlCol="0">
            <a:spAutoFit/>
          </a:bodyPr>
          <a:lstStyle/>
          <a:p>
            <a:r>
              <a:rPr lang="en-GB" sz="3200" b="1" dirty="0"/>
              <a:t>2.2 Psychological Perspectives</a:t>
            </a:r>
          </a:p>
        </p:txBody>
      </p:sp>
      <p:sp>
        <p:nvSpPr>
          <p:cNvPr id="5" name="TextBox 4">
            <a:extLst>
              <a:ext uri="{FF2B5EF4-FFF2-40B4-BE49-F238E27FC236}">
                <a16:creationId xmlns:a16="http://schemas.microsoft.com/office/drawing/2014/main" id="{024BBF7A-88D2-791B-AB62-CF91A8F9EB0B}"/>
              </a:ext>
            </a:extLst>
          </p:cNvPr>
          <p:cNvSpPr txBox="1"/>
          <p:nvPr/>
        </p:nvSpPr>
        <p:spPr>
          <a:xfrm>
            <a:off x="940904" y="1204385"/>
            <a:ext cx="9797667"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Aspirations as Individual Qualities </a:t>
            </a:r>
            <a:r>
              <a:rPr lang="en-GB" sz="1600" dirty="0"/>
              <a:t>(Hart, 2016)</a:t>
            </a:r>
            <a:endParaRPr lang="en-GB" sz="2800" dirty="0"/>
          </a:p>
        </p:txBody>
      </p:sp>
      <p:sp>
        <p:nvSpPr>
          <p:cNvPr id="10" name="TextBox 9">
            <a:extLst>
              <a:ext uri="{FF2B5EF4-FFF2-40B4-BE49-F238E27FC236}">
                <a16:creationId xmlns:a16="http://schemas.microsoft.com/office/drawing/2014/main" id="{FABB17A0-9A0E-B5DC-5898-342FD7D1B71F}"/>
              </a:ext>
            </a:extLst>
          </p:cNvPr>
          <p:cNvSpPr txBox="1"/>
          <p:nvPr/>
        </p:nvSpPr>
        <p:spPr>
          <a:xfrm>
            <a:off x="1053199" y="2379304"/>
            <a:ext cx="3834188" cy="304698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GB" sz="2000" b="1" dirty="0"/>
              <a:t>Capability</a:t>
            </a:r>
            <a:r>
              <a:rPr lang="en-GB" sz="2000" dirty="0"/>
              <a:t>: </a:t>
            </a:r>
            <a:r>
              <a:rPr lang="en-GB" sz="1600" dirty="0"/>
              <a:t>Bandura (1986)</a:t>
            </a:r>
          </a:p>
          <a:p>
            <a:endParaRPr lang="en-GB" sz="2000" dirty="0"/>
          </a:p>
          <a:p>
            <a:pPr marL="285750" indent="-285750">
              <a:buFont typeface="Arial" panose="020B0604020202020204" pitchFamily="34" charset="0"/>
              <a:buChar char="•"/>
            </a:pPr>
            <a:r>
              <a:rPr lang="en-GB" sz="2000" b="1" dirty="0"/>
              <a:t>Self and future-self image</a:t>
            </a:r>
            <a:r>
              <a:rPr lang="en-GB" sz="2000" dirty="0"/>
              <a:t>: </a:t>
            </a:r>
            <a:r>
              <a:rPr lang="en-GB" sz="1600" dirty="0"/>
              <a:t>Markus and </a:t>
            </a:r>
            <a:r>
              <a:rPr lang="en-GB" sz="1600" dirty="0" err="1"/>
              <a:t>Nurius</a:t>
            </a:r>
            <a:r>
              <a:rPr lang="en-GB" sz="1600" dirty="0"/>
              <a:t> (1986)</a:t>
            </a:r>
          </a:p>
          <a:p>
            <a:endParaRPr lang="en-GB" sz="2000" dirty="0"/>
          </a:p>
          <a:p>
            <a:pPr marL="285750" indent="-285750">
              <a:buFont typeface="Arial" panose="020B0604020202020204" pitchFamily="34" charset="0"/>
              <a:buChar char="•"/>
            </a:pPr>
            <a:r>
              <a:rPr lang="en-GB" sz="2000" b="1" dirty="0"/>
              <a:t>Ability and mindset</a:t>
            </a:r>
            <a:r>
              <a:rPr lang="en-GB" sz="2000" dirty="0"/>
              <a:t>:         </a:t>
            </a:r>
            <a:r>
              <a:rPr lang="en-GB" sz="1600" dirty="0"/>
              <a:t>Dweck (1988)</a:t>
            </a:r>
          </a:p>
          <a:p>
            <a:endParaRPr lang="en-GB" sz="2000" dirty="0"/>
          </a:p>
          <a:p>
            <a:pPr marL="285750" indent="-285750">
              <a:buFont typeface="Arial" panose="020B0604020202020204" pitchFamily="34" charset="0"/>
              <a:buChar char="•"/>
            </a:pPr>
            <a:r>
              <a:rPr lang="en-GB" sz="2000" b="1" dirty="0"/>
              <a:t>Intrinsic and extrinsic motivation </a:t>
            </a:r>
            <a:r>
              <a:rPr lang="en-GB" sz="1600" dirty="0"/>
              <a:t>(Deci and Ryan 2000)</a:t>
            </a:r>
            <a:endParaRPr lang="en-GB" sz="2000" dirty="0"/>
          </a:p>
        </p:txBody>
      </p:sp>
      <p:sp>
        <p:nvSpPr>
          <p:cNvPr id="9" name="TextBox 8">
            <a:extLst>
              <a:ext uri="{FF2B5EF4-FFF2-40B4-BE49-F238E27FC236}">
                <a16:creationId xmlns:a16="http://schemas.microsoft.com/office/drawing/2014/main" id="{3F429EF2-1935-11EC-D40C-303AA10C176E}"/>
              </a:ext>
            </a:extLst>
          </p:cNvPr>
          <p:cNvSpPr txBox="1"/>
          <p:nvPr/>
        </p:nvSpPr>
        <p:spPr>
          <a:xfrm>
            <a:off x="6202017" y="2181343"/>
            <a:ext cx="4536554" cy="150810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Sheu et al. (202</a:t>
            </a:r>
            <a:r>
              <a:rPr lang="en-GB" sz="2000" b="1" dirty="0">
                <a:solidFill>
                  <a:schemeClr val="tx1"/>
                </a:solidFill>
                <a:latin typeface="Aptos" panose="020B0004020202020204" pitchFamily="34" charset="0"/>
                <a:ea typeface="Aptos" panose="020B0004020202020204" pitchFamily="34" charset="0"/>
                <a:cs typeface="Times New Roman" panose="02020603050405020304" pitchFamily="18" charset="0"/>
              </a:rPr>
              <a:t>2</a:t>
            </a:r>
            <a:r>
              <a:rPr lang="en-GB" sz="20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p>
          <a:p>
            <a:pPr marL="285750" indent="-285750">
              <a:buFont typeface="Arial" panose="020B0604020202020204" pitchFamily="34" charset="0"/>
              <a:buChar char="•"/>
            </a:pPr>
            <a:r>
              <a:rPr lang="en-GB" sz="1800" b="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Study of 825 American undergraduates</a:t>
            </a:r>
          </a:p>
          <a:p>
            <a:pPr marL="285750" indent="-285750">
              <a:buFont typeface="Arial" panose="020B0604020202020204" pitchFamily="34" charset="0"/>
              <a:buChar char="•"/>
            </a:pPr>
            <a:r>
              <a:rPr lang="en-GB" sz="1800" b="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Self-efficacy, outcome expectation, and goal progress in both aspiration formation and development.</a:t>
            </a:r>
          </a:p>
        </p:txBody>
      </p:sp>
      <p:sp>
        <p:nvSpPr>
          <p:cNvPr id="13" name="TextBox 12">
            <a:extLst>
              <a:ext uri="{FF2B5EF4-FFF2-40B4-BE49-F238E27FC236}">
                <a16:creationId xmlns:a16="http://schemas.microsoft.com/office/drawing/2014/main" id="{123D6371-FD18-24FD-E271-43B49410870A}"/>
              </a:ext>
            </a:extLst>
          </p:cNvPr>
          <p:cNvSpPr txBox="1"/>
          <p:nvPr/>
        </p:nvSpPr>
        <p:spPr>
          <a:xfrm>
            <a:off x="6202017" y="3902798"/>
            <a:ext cx="4536554" cy="1785104"/>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Ridley (2024)</a:t>
            </a:r>
          </a:p>
          <a:p>
            <a:pPr marL="285750" indent="-285750">
              <a:buFont typeface="Arial" panose="020B0604020202020204" pitchFamily="34" charset="0"/>
              <a:buChar char="•"/>
            </a:pPr>
            <a:r>
              <a:rPr lang="en-GB" sz="1800" b="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Study of 60 Year 9 students (England)</a:t>
            </a:r>
          </a:p>
          <a:p>
            <a:pPr marL="285750" indent="-285750">
              <a:buFont typeface="Arial" panose="020B0604020202020204" pitchFamily="34" charset="0"/>
              <a:buChar char="•"/>
            </a:pPr>
            <a:r>
              <a:rPr lang="en-GB" dirty="0">
                <a:solidFill>
                  <a:schemeClr val="tx1"/>
                </a:solidFill>
                <a:latin typeface="Aptos" panose="020B0004020202020204" pitchFamily="34" charset="0"/>
                <a:ea typeface="Aptos" panose="020B0004020202020204" pitchFamily="34" charset="0"/>
                <a:cs typeface="Times New Roman" panose="02020603050405020304" pitchFamily="18" charset="0"/>
              </a:rPr>
              <a:t>Posits aspiration development as a process within identity formation</a:t>
            </a:r>
            <a:endParaRPr lang="en-GB" sz="1800" b="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b="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Self-efficacy, future self-concept strong factors in aspiration development</a:t>
            </a:r>
          </a:p>
        </p:txBody>
      </p:sp>
      <p:sp>
        <p:nvSpPr>
          <p:cNvPr id="14" name="Right Brace 13">
            <a:extLst>
              <a:ext uri="{FF2B5EF4-FFF2-40B4-BE49-F238E27FC236}">
                <a16:creationId xmlns:a16="http://schemas.microsoft.com/office/drawing/2014/main" id="{9816A62F-23A2-3E65-3B6D-03BE375F5D58}"/>
              </a:ext>
            </a:extLst>
          </p:cNvPr>
          <p:cNvSpPr/>
          <p:nvPr/>
        </p:nvSpPr>
        <p:spPr>
          <a:xfrm>
            <a:off x="5236763" y="2610678"/>
            <a:ext cx="503583" cy="2372139"/>
          </a:xfrm>
          <a:prstGeom prst="rightBrace">
            <a:avLst/>
          </a:prstGeom>
          <a:ln w="28575">
            <a:solidFill>
              <a:schemeClr val="accent2"/>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dirty="0"/>
          </a:p>
        </p:txBody>
      </p:sp>
    </p:spTree>
    <p:extLst>
      <p:ext uri="{BB962C8B-B14F-4D97-AF65-F5344CB8AC3E}">
        <p14:creationId xmlns:p14="http://schemas.microsoft.com/office/powerpoint/2010/main" val="27466154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1FA742-485C-07D9-D327-FF1F355E05D8}"/>
              </a:ext>
            </a:extLst>
          </p:cNvPr>
          <p:cNvSpPr txBox="1"/>
          <p:nvPr/>
        </p:nvSpPr>
        <p:spPr>
          <a:xfrm>
            <a:off x="1395063" y="601270"/>
            <a:ext cx="8650928" cy="58477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3200" b="1" dirty="0"/>
              <a:t>Common themes relevant to the study</a:t>
            </a:r>
          </a:p>
        </p:txBody>
      </p:sp>
      <p:sp>
        <p:nvSpPr>
          <p:cNvPr id="3" name="TextBox 2">
            <a:extLst>
              <a:ext uri="{FF2B5EF4-FFF2-40B4-BE49-F238E27FC236}">
                <a16:creationId xmlns:a16="http://schemas.microsoft.com/office/drawing/2014/main" id="{AE4CB200-9D12-A854-6480-6404A857D33D}"/>
              </a:ext>
            </a:extLst>
          </p:cNvPr>
          <p:cNvSpPr txBox="1"/>
          <p:nvPr/>
        </p:nvSpPr>
        <p:spPr>
          <a:xfrm>
            <a:off x="441752" y="2387916"/>
            <a:ext cx="3176937"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Confidence</a:t>
            </a:r>
          </a:p>
        </p:txBody>
      </p:sp>
      <p:sp>
        <p:nvSpPr>
          <p:cNvPr id="4" name="TextBox 3">
            <a:extLst>
              <a:ext uri="{FF2B5EF4-FFF2-40B4-BE49-F238E27FC236}">
                <a16:creationId xmlns:a16="http://schemas.microsoft.com/office/drawing/2014/main" id="{0F5E02D7-A95F-05EF-416F-73874712F5D1}"/>
              </a:ext>
            </a:extLst>
          </p:cNvPr>
          <p:cNvSpPr txBox="1"/>
          <p:nvPr/>
        </p:nvSpPr>
        <p:spPr>
          <a:xfrm>
            <a:off x="441752" y="3248814"/>
            <a:ext cx="3176937"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Future self</a:t>
            </a:r>
          </a:p>
        </p:txBody>
      </p:sp>
      <p:sp>
        <p:nvSpPr>
          <p:cNvPr id="5" name="TextBox 4">
            <a:extLst>
              <a:ext uri="{FF2B5EF4-FFF2-40B4-BE49-F238E27FC236}">
                <a16:creationId xmlns:a16="http://schemas.microsoft.com/office/drawing/2014/main" id="{CFED3954-872C-184E-2C79-63ACBFABC2FE}"/>
              </a:ext>
            </a:extLst>
          </p:cNvPr>
          <p:cNvSpPr txBox="1"/>
          <p:nvPr/>
        </p:nvSpPr>
        <p:spPr>
          <a:xfrm>
            <a:off x="441751" y="4085125"/>
            <a:ext cx="3176937"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Motivations</a:t>
            </a:r>
          </a:p>
        </p:txBody>
      </p:sp>
      <p:sp>
        <p:nvSpPr>
          <p:cNvPr id="6" name="Right Brace 5">
            <a:extLst>
              <a:ext uri="{FF2B5EF4-FFF2-40B4-BE49-F238E27FC236}">
                <a16:creationId xmlns:a16="http://schemas.microsoft.com/office/drawing/2014/main" id="{D04B1BB3-2561-1E4D-D795-4CD70A89500F}"/>
              </a:ext>
            </a:extLst>
          </p:cNvPr>
          <p:cNvSpPr/>
          <p:nvPr/>
        </p:nvSpPr>
        <p:spPr>
          <a:xfrm>
            <a:off x="3745149" y="2649526"/>
            <a:ext cx="680936" cy="1650099"/>
          </a:xfrm>
          <a:prstGeom prst="rightBrace">
            <a:avLst/>
          </a:prstGeom>
          <a:ln w="9525">
            <a:solidFill>
              <a:schemeClr val="accent2"/>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4088D4EB-BDCE-3A86-01BB-4150E4566077}"/>
              </a:ext>
            </a:extLst>
          </p:cNvPr>
          <p:cNvGraphicFramePr>
            <a:graphicFrameLocks noGrp="1"/>
          </p:cNvGraphicFramePr>
          <p:nvPr/>
        </p:nvGraphicFramePr>
        <p:xfrm>
          <a:off x="4727643" y="2114857"/>
          <a:ext cx="6712084" cy="1310640"/>
        </p:xfrm>
        <a:graphic>
          <a:graphicData uri="http://schemas.openxmlformats.org/drawingml/2006/table">
            <a:tbl>
              <a:tblPr firstRow="1" bandRow="1">
                <a:tableStyleId>{21E4AEA4-8DFA-4A89-87EB-49C32662AFE0}</a:tableStyleId>
              </a:tblPr>
              <a:tblGrid>
                <a:gridCol w="1089497">
                  <a:extLst>
                    <a:ext uri="{9D8B030D-6E8A-4147-A177-3AD203B41FA5}">
                      <a16:colId xmlns:a16="http://schemas.microsoft.com/office/drawing/2014/main" val="2063690640"/>
                    </a:ext>
                  </a:extLst>
                </a:gridCol>
                <a:gridCol w="3443592">
                  <a:extLst>
                    <a:ext uri="{9D8B030D-6E8A-4147-A177-3AD203B41FA5}">
                      <a16:colId xmlns:a16="http://schemas.microsoft.com/office/drawing/2014/main" val="220412840"/>
                    </a:ext>
                  </a:extLst>
                </a:gridCol>
                <a:gridCol w="2178995">
                  <a:extLst>
                    <a:ext uri="{9D8B030D-6E8A-4147-A177-3AD203B41FA5}">
                      <a16:colId xmlns:a16="http://schemas.microsoft.com/office/drawing/2014/main" val="4021682032"/>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RQ3</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pPr lvl="0"/>
                      <a:r>
                        <a:rPr lang="en-GB" sz="2000" b="0" dirty="0">
                          <a:solidFill>
                            <a:schemeClr val="tx1"/>
                          </a:solidFill>
                        </a:rPr>
                        <a:t>How do teachers and school staff view their role in influencing students’ career aspirations? </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2000" dirty="0">
                          <a:solidFill>
                            <a:schemeClr val="tx1"/>
                          </a:solidFill>
                        </a:rPr>
                        <a:t>Perception:</a:t>
                      </a:r>
                    </a:p>
                    <a:p>
                      <a:r>
                        <a:rPr lang="en-GB" sz="2000" b="0" dirty="0">
                          <a:solidFill>
                            <a:schemeClr val="tx1"/>
                          </a:solidFill>
                        </a:rPr>
                        <a:t>Professional beliefs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474608325"/>
                  </a:ext>
                </a:extLst>
              </a:tr>
            </a:tbl>
          </a:graphicData>
        </a:graphic>
      </p:graphicFrame>
      <p:graphicFrame>
        <p:nvGraphicFramePr>
          <p:cNvPr id="8" name="Table 7">
            <a:extLst>
              <a:ext uri="{FF2B5EF4-FFF2-40B4-BE49-F238E27FC236}">
                <a16:creationId xmlns:a16="http://schemas.microsoft.com/office/drawing/2014/main" id="{B50A08C3-3F9F-0552-4953-37F80D9AC8F8}"/>
              </a:ext>
            </a:extLst>
          </p:cNvPr>
          <p:cNvGraphicFramePr>
            <a:graphicFrameLocks noGrp="1"/>
          </p:cNvGraphicFramePr>
          <p:nvPr/>
        </p:nvGraphicFramePr>
        <p:xfrm>
          <a:off x="4727644" y="3609289"/>
          <a:ext cx="6712084" cy="1615440"/>
        </p:xfrm>
        <a:graphic>
          <a:graphicData uri="http://schemas.openxmlformats.org/drawingml/2006/table">
            <a:tbl>
              <a:tblPr firstRow="1" bandRow="1">
                <a:tableStyleId>{21E4AEA4-8DFA-4A89-87EB-49C32662AFE0}</a:tableStyleId>
              </a:tblPr>
              <a:tblGrid>
                <a:gridCol w="1089496">
                  <a:extLst>
                    <a:ext uri="{9D8B030D-6E8A-4147-A177-3AD203B41FA5}">
                      <a16:colId xmlns:a16="http://schemas.microsoft.com/office/drawing/2014/main" val="2063690640"/>
                    </a:ext>
                  </a:extLst>
                </a:gridCol>
                <a:gridCol w="3404681">
                  <a:extLst>
                    <a:ext uri="{9D8B030D-6E8A-4147-A177-3AD203B41FA5}">
                      <a16:colId xmlns:a16="http://schemas.microsoft.com/office/drawing/2014/main" val="220412840"/>
                    </a:ext>
                  </a:extLst>
                </a:gridCol>
                <a:gridCol w="2217907">
                  <a:extLst>
                    <a:ext uri="{9D8B030D-6E8A-4147-A177-3AD203B41FA5}">
                      <a16:colId xmlns:a16="http://schemas.microsoft.com/office/drawing/2014/main" val="4021682032"/>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RQ4</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pPr lvl="0"/>
                      <a:r>
                        <a:rPr lang="en-GB" sz="2000" b="0" dirty="0">
                          <a:solidFill>
                            <a:schemeClr val="tx1"/>
                          </a:solidFill>
                        </a:rPr>
                        <a:t>How do students perceive the influence of school experiences on their aspirations and post-16 thinking?</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2000" dirty="0">
                          <a:solidFill>
                            <a:schemeClr val="tx1"/>
                          </a:solidFill>
                        </a:rPr>
                        <a:t>Perception:</a:t>
                      </a:r>
                    </a:p>
                    <a:p>
                      <a:r>
                        <a:rPr lang="en-GB" sz="2000" b="0" dirty="0">
                          <a:solidFill>
                            <a:schemeClr val="tx1"/>
                          </a:solidFill>
                        </a:rPr>
                        <a:t>Lived experiences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474608325"/>
                  </a:ext>
                </a:extLst>
              </a:tr>
            </a:tbl>
          </a:graphicData>
        </a:graphic>
      </p:graphicFrame>
    </p:spTree>
    <p:extLst>
      <p:ext uri="{BB962C8B-B14F-4D97-AF65-F5344CB8AC3E}">
        <p14:creationId xmlns:p14="http://schemas.microsoft.com/office/powerpoint/2010/main" val="1550389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BBC8F4-AB26-1880-90B1-F09C76C1E6EC}"/>
              </a:ext>
            </a:extLst>
          </p:cNvPr>
          <p:cNvSpPr txBox="1"/>
          <p:nvPr/>
        </p:nvSpPr>
        <p:spPr>
          <a:xfrm>
            <a:off x="604381" y="416583"/>
            <a:ext cx="8251520" cy="584775"/>
          </a:xfrm>
          <a:prstGeom prst="rect">
            <a:avLst/>
          </a:prstGeom>
          <a:noFill/>
        </p:spPr>
        <p:txBody>
          <a:bodyPr wrap="square">
            <a:spAutoFit/>
          </a:bodyPr>
          <a:lstStyle/>
          <a:p>
            <a:pPr>
              <a:buNone/>
            </a:pPr>
            <a:r>
              <a:rPr lang="en-GB" sz="3200" b="1" dirty="0"/>
              <a:t>Critique of Psychological Models</a:t>
            </a:r>
          </a:p>
        </p:txBody>
      </p:sp>
      <p:sp>
        <p:nvSpPr>
          <p:cNvPr id="4" name="TextBox 3">
            <a:extLst>
              <a:ext uri="{FF2B5EF4-FFF2-40B4-BE49-F238E27FC236}">
                <a16:creationId xmlns:a16="http://schemas.microsoft.com/office/drawing/2014/main" id="{95FFF894-BA75-85BD-A64A-BE24A9098782}"/>
              </a:ext>
            </a:extLst>
          </p:cNvPr>
          <p:cNvSpPr txBox="1"/>
          <p:nvPr/>
        </p:nvSpPr>
        <p:spPr>
          <a:xfrm>
            <a:off x="604381" y="1567640"/>
            <a:ext cx="3090797"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Overly Individual focus</a:t>
            </a:r>
          </a:p>
          <a:p>
            <a:pPr algn="ctr"/>
            <a:endParaRPr lang="en-GB" sz="2000" b="1" dirty="0"/>
          </a:p>
          <a:p>
            <a:pPr algn="ctr"/>
            <a:endParaRPr lang="en-GB" sz="2000" b="1" dirty="0"/>
          </a:p>
          <a:p>
            <a:pPr algn="ctr"/>
            <a:endParaRPr lang="en-GB" sz="2000" b="1" dirty="0"/>
          </a:p>
        </p:txBody>
      </p:sp>
      <p:sp>
        <p:nvSpPr>
          <p:cNvPr id="5" name="TextBox 4">
            <a:extLst>
              <a:ext uri="{FF2B5EF4-FFF2-40B4-BE49-F238E27FC236}">
                <a16:creationId xmlns:a16="http://schemas.microsoft.com/office/drawing/2014/main" id="{2096D980-A06B-76B1-4563-FD14A117B318}"/>
              </a:ext>
            </a:extLst>
          </p:cNvPr>
          <p:cNvSpPr txBox="1"/>
          <p:nvPr/>
        </p:nvSpPr>
        <p:spPr>
          <a:xfrm>
            <a:off x="3963444" y="1567640"/>
            <a:ext cx="3090797" cy="1323439"/>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Underestimates impact of social structures</a:t>
            </a:r>
          </a:p>
          <a:p>
            <a:pPr algn="ctr"/>
            <a:endParaRPr lang="en-GB" sz="2000" b="1" dirty="0"/>
          </a:p>
          <a:p>
            <a:pPr algn="ctr"/>
            <a:endParaRPr lang="en-GB" sz="2000" b="1" dirty="0"/>
          </a:p>
        </p:txBody>
      </p:sp>
      <p:sp>
        <p:nvSpPr>
          <p:cNvPr id="6" name="TextBox 5">
            <a:extLst>
              <a:ext uri="{FF2B5EF4-FFF2-40B4-BE49-F238E27FC236}">
                <a16:creationId xmlns:a16="http://schemas.microsoft.com/office/drawing/2014/main" id="{7CBE2248-C9DC-2CAC-2AB3-534680A4F839}"/>
              </a:ext>
            </a:extLst>
          </p:cNvPr>
          <p:cNvSpPr txBox="1"/>
          <p:nvPr/>
        </p:nvSpPr>
        <p:spPr>
          <a:xfrm>
            <a:off x="7520836" y="1567640"/>
            <a:ext cx="3090797"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Aspirations are socially and culturally shaped</a:t>
            </a:r>
          </a:p>
          <a:p>
            <a:pPr algn="ctr"/>
            <a:endParaRPr lang="en-GB" sz="2000" b="1" dirty="0"/>
          </a:p>
          <a:p>
            <a:pPr algn="ctr"/>
            <a:endParaRPr lang="en-GB" sz="2000" b="1" dirty="0"/>
          </a:p>
        </p:txBody>
      </p:sp>
      <p:sp>
        <p:nvSpPr>
          <p:cNvPr id="7" name="TextBox 6">
            <a:extLst>
              <a:ext uri="{FF2B5EF4-FFF2-40B4-BE49-F238E27FC236}">
                <a16:creationId xmlns:a16="http://schemas.microsoft.com/office/drawing/2014/main" id="{52DFF08C-FBEB-DD36-E03D-4EAC5B06293D}"/>
              </a:ext>
            </a:extLst>
          </p:cNvPr>
          <p:cNvSpPr txBox="1"/>
          <p:nvPr/>
        </p:nvSpPr>
        <p:spPr>
          <a:xfrm>
            <a:off x="604379" y="3749747"/>
            <a:ext cx="3090797" cy="1323439"/>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Has created a "deficit” model of Aspirations</a:t>
            </a:r>
          </a:p>
          <a:p>
            <a:pPr algn="ctr"/>
            <a:endParaRPr lang="en-GB" sz="2000" b="1" dirty="0"/>
          </a:p>
          <a:p>
            <a:pPr algn="ctr"/>
            <a:endParaRPr lang="en-GB" sz="2000" b="1" dirty="0"/>
          </a:p>
        </p:txBody>
      </p:sp>
      <p:sp>
        <p:nvSpPr>
          <p:cNvPr id="8" name="TextBox 7">
            <a:extLst>
              <a:ext uri="{FF2B5EF4-FFF2-40B4-BE49-F238E27FC236}">
                <a16:creationId xmlns:a16="http://schemas.microsoft.com/office/drawing/2014/main" id="{4E92164D-8785-2535-BFB6-CD32C67B9F94}"/>
              </a:ext>
            </a:extLst>
          </p:cNvPr>
          <p:cNvSpPr txBox="1"/>
          <p:nvPr/>
        </p:nvSpPr>
        <p:spPr>
          <a:xfrm>
            <a:off x="7520834" y="3727402"/>
            <a:ext cx="3090797" cy="1323439"/>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Oversimplification of a complex issue</a:t>
            </a:r>
          </a:p>
          <a:p>
            <a:pPr algn="ctr"/>
            <a:endParaRPr lang="en-GB" sz="2000" b="1" dirty="0"/>
          </a:p>
          <a:p>
            <a:pPr algn="ctr"/>
            <a:endParaRPr lang="en-GB" sz="2000" b="1" dirty="0"/>
          </a:p>
        </p:txBody>
      </p:sp>
      <p:sp>
        <p:nvSpPr>
          <p:cNvPr id="9" name="TextBox 8">
            <a:extLst>
              <a:ext uri="{FF2B5EF4-FFF2-40B4-BE49-F238E27FC236}">
                <a16:creationId xmlns:a16="http://schemas.microsoft.com/office/drawing/2014/main" id="{49F0CA23-8202-3370-1D6A-8559778AB0AB}"/>
              </a:ext>
            </a:extLst>
          </p:cNvPr>
          <p:cNvSpPr txBox="1"/>
          <p:nvPr/>
        </p:nvSpPr>
        <p:spPr>
          <a:xfrm>
            <a:off x="3963442" y="3749747"/>
            <a:ext cx="3090797"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Ignores contextual understanding</a:t>
            </a:r>
          </a:p>
          <a:p>
            <a:pPr algn="ctr"/>
            <a:endParaRPr lang="en-GB" sz="2000" b="1" dirty="0"/>
          </a:p>
          <a:p>
            <a:pPr algn="ctr"/>
            <a:endParaRPr lang="en-GB" sz="2000" b="1" dirty="0"/>
          </a:p>
        </p:txBody>
      </p:sp>
      <p:sp>
        <p:nvSpPr>
          <p:cNvPr id="10" name="TextBox 9">
            <a:extLst>
              <a:ext uri="{FF2B5EF4-FFF2-40B4-BE49-F238E27FC236}">
                <a16:creationId xmlns:a16="http://schemas.microsoft.com/office/drawing/2014/main" id="{EA64A670-E0BA-528A-6B07-32D2380EA6F3}"/>
              </a:ext>
            </a:extLst>
          </p:cNvPr>
          <p:cNvSpPr txBox="1"/>
          <p:nvPr/>
        </p:nvSpPr>
        <p:spPr>
          <a:xfrm>
            <a:off x="604379" y="2229359"/>
            <a:ext cx="3090797" cy="338554"/>
          </a:xfrm>
          <a:prstGeom prst="rect">
            <a:avLst/>
          </a:prstGeom>
          <a:noFill/>
        </p:spPr>
        <p:txBody>
          <a:bodyPr wrap="square" rtlCol="0">
            <a:spAutoFit/>
          </a:bodyPr>
          <a:lstStyle/>
          <a:p>
            <a:pPr algn="ctr"/>
            <a:r>
              <a:rPr lang="en-GB" sz="1600" i="1" dirty="0"/>
              <a:t>Archer et al. (2020); Morris (2021)</a:t>
            </a:r>
          </a:p>
        </p:txBody>
      </p:sp>
      <p:sp>
        <p:nvSpPr>
          <p:cNvPr id="11" name="TextBox 10">
            <a:extLst>
              <a:ext uri="{FF2B5EF4-FFF2-40B4-BE49-F238E27FC236}">
                <a16:creationId xmlns:a16="http://schemas.microsoft.com/office/drawing/2014/main" id="{39D48CCF-7B43-4BD7-FA6F-8D0D29A39885}"/>
              </a:ext>
            </a:extLst>
          </p:cNvPr>
          <p:cNvSpPr txBox="1"/>
          <p:nvPr/>
        </p:nvSpPr>
        <p:spPr>
          <a:xfrm>
            <a:off x="3963442" y="2229359"/>
            <a:ext cx="3090797" cy="584775"/>
          </a:xfrm>
          <a:prstGeom prst="rect">
            <a:avLst/>
          </a:prstGeom>
          <a:noFill/>
        </p:spPr>
        <p:txBody>
          <a:bodyPr wrap="square" rtlCol="0">
            <a:spAutoFit/>
          </a:bodyPr>
          <a:lstStyle/>
          <a:p>
            <a:pPr algn="ctr"/>
            <a:r>
              <a:rPr lang="en-GB" sz="1600" i="1" dirty="0"/>
              <a:t>Appadurai (2013); Archer et al. (2020); Morris, (2021)</a:t>
            </a:r>
          </a:p>
        </p:txBody>
      </p:sp>
      <p:sp>
        <p:nvSpPr>
          <p:cNvPr id="12" name="TextBox 11">
            <a:extLst>
              <a:ext uri="{FF2B5EF4-FFF2-40B4-BE49-F238E27FC236}">
                <a16:creationId xmlns:a16="http://schemas.microsoft.com/office/drawing/2014/main" id="{17AA5F81-60F9-94DE-8DB1-FD4765C721C8}"/>
              </a:ext>
            </a:extLst>
          </p:cNvPr>
          <p:cNvSpPr txBox="1"/>
          <p:nvPr/>
        </p:nvSpPr>
        <p:spPr>
          <a:xfrm>
            <a:off x="7520834" y="2275525"/>
            <a:ext cx="3090797" cy="338554"/>
          </a:xfrm>
          <a:prstGeom prst="rect">
            <a:avLst/>
          </a:prstGeom>
          <a:noFill/>
        </p:spPr>
        <p:txBody>
          <a:bodyPr wrap="square" rtlCol="0">
            <a:spAutoFit/>
          </a:bodyPr>
          <a:lstStyle/>
          <a:p>
            <a:pPr algn="ctr"/>
            <a:r>
              <a:rPr lang="en-GB" sz="1600" i="1" dirty="0"/>
              <a:t>Huijsmans et al. (2020)</a:t>
            </a:r>
          </a:p>
        </p:txBody>
      </p:sp>
      <p:sp>
        <p:nvSpPr>
          <p:cNvPr id="14" name="TextBox 13">
            <a:extLst>
              <a:ext uri="{FF2B5EF4-FFF2-40B4-BE49-F238E27FC236}">
                <a16:creationId xmlns:a16="http://schemas.microsoft.com/office/drawing/2014/main" id="{E13EB73E-A979-2161-8E00-661E8CD153E7}"/>
              </a:ext>
            </a:extLst>
          </p:cNvPr>
          <p:cNvSpPr txBox="1"/>
          <p:nvPr/>
        </p:nvSpPr>
        <p:spPr>
          <a:xfrm>
            <a:off x="604379" y="4426855"/>
            <a:ext cx="2990590" cy="584775"/>
          </a:xfrm>
          <a:prstGeom prst="rect">
            <a:avLst/>
          </a:prstGeom>
          <a:noFill/>
        </p:spPr>
        <p:txBody>
          <a:bodyPr wrap="square">
            <a:spAutoFit/>
          </a:bodyPr>
          <a:lstStyle/>
          <a:p>
            <a:r>
              <a:rPr lang="en-GB" sz="1600" i="1" dirty="0"/>
              <a:t>Archer (2020); Anderson (2018); Price (2025)</a:t>
            </a:r>
          </a:p>
        </p:txBody>
      </p:sp>
      <p:sp>
        <p:nvSpPr>
          <p:cNvPr id="15" name="TextBox 14">
            <a:extLst>
              <a:ext uri="{FF2B5EF4-FFF2-40B4-BE49-F238E27FC236}">
                <a16:creationId xmlns:a16="http://schemas.microsoft.com/office/drawing/2014/main" id="{65008C87-7393-F294-1D74-E51B778CCEE4}"/>
              </a:ext>
            </a:extLst>
          </p:cNvPr>
          <p:cNvSpPr txBox="1"/>
          <p:nvPr/>
        </p:nvSpPr>
        <p:spPr>
          <a:xfrm>
            <a:off x="8059453" y="4549965"/>
            <a:ext cx="2013558" cy="338554"/>
          </a:xfrm>
          <a:prstGeom prst="rect">
            <a:avLst/>
          </a:prstGeom>
          <a:noFill/>
        </p:spPr>
        <p:txBody>
          <a:bodyPr wrap="square">
            <a:spAutoFit/>
          </a:bodyPr>
          <a:lstStyle/>
          <a:p>
            <a:r>
              <a:rPr lang="en-GB" sz="1600" i="1" dirty="0"/>
              <a:t>Price (2025)</a:t>
            </a:r>
          </a:p>
        </p:txBody>
      </p:sp>
      <p:sp>
        <p:nvSpPr>
          <p:cNvPr id="17" name="TextBox 16">
            <a:extLst>
              <a:ext uri="{FF2B5EF4-FFF2-40B4-BE49-F238E27FC236}">
                <a16:creationId xmlns:a16="http://schemas.microsoft.com/office/drawing/2014/main" id="{E634816E-EC0E-9255-3E15-4079E2344365}"/>
              </a:ext>
            </a:extLst>
          </p:cNvPr>
          <p:cNvSpPr txBox="1"/>
          <p:nvPr/>
        </p:nvSpPr>
        <p:spPr>
          <a:xfrm>
            <a:off x="4120014" y="4466066"/>
            <a:ext cx="2777647" cy="584775"/>
          </a:xfrm>
          <a:prstGeom prst="rect">
            <a:avLst/>
          </a:prstGeom>
          <a:noFill/>
        </p:spPr>
        <p:txBody>
          <a:bodyPr wrap="square">
            <a:spAutoFit/>
          </a:bodyPr>
          <a:lstStyle/>
          <a:p>
            <a:r>
              <a:rPr lang="en-GB" sz="1600" i="1" dirty="0"/>
              <a:t>Archer (2020); Anderson (2018); Price (2025)</a:t>
            </a:r>
          </a:p>
        </p:txBody>
      </p:sp>
    </p:spTree>
    <p:extLst>
      <p:ext uri="{BB962C8B-B14F-4D97-AF65-F5344CB8AC3E}">
        <p14:creationId xmlns:p14="http://schemas.microsoft.com/office/powerpoint/2010/main" val="25264927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8B870-6944-A7A8-9E5A-2EA8DABA4C3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5764F9A-7970-3F26-A8A6-E1E6AFC37CAD}"/>
              </a:ext>
            </a:extLst>
          </p:cNvPr>
          <p:cNvSpPr txBox="1"/>
          <p:nvPr/>
        </p:nvSpPr>
        <p:spPr>
          <a:xfrm>
            <a:off x="457200" y="210780"/>
            <a:ext cx="8469323" cy="584775"/>
          </a:xfrm>
          <a:prstGeom prst="rect">
            <a:avLst/>
          </a:prstGeom>
          <a:noFill/>
        </p:spPr>
        <p:txBody>
          <a:bodyPr wrap="square" rtlCol="0">
            <a:spAutoFit/>
          </a:bodyPr>
          <a:lstStyle/>
          <a:p>
            <a:r>
              <a:rPr lang="en-GB" sz="3200" b="1" dirty="0"/>
              <a:t>2.3 Sociological Perspectives</a:t>
            </a:r>
          </a:p>
        </p:txBody>
      </p:sp>
      <p:sp>
        <p:nvSpPr>
          <p:cNvPr id="5" name="TextBox 4">
            <a:extLst>
              <a:ext uri="{FF2B5EF4-FFF2-40B4-BE49-F238E27FC236}">
                <a16:creationId xmlns:a16="http://schemas.microsoft.com/office/drawing/2014/main" id="{31181B8F-4D70-AF97-ED55-874F189DA9A5}"/>
              </a:ext>
            </a:extLst>
          </p:cNvPr>
          <p:cNvSpPr txBox="1"/>
          <p:nvPr/>
        </p:nvSpPr>
        <p:spPr>
          <a:xfrm>
            <a:off x="457200" y="923212"/>
            <a:ext cx="10768519"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Aspirations as Socially Constructed </a:t>
            </a:r>
            <a:r>
              <a:rPr lang="en-GB" sz="1600" dirty="0"/>
              <a:t>(Schoon, 2021)</a:t>
            </a:r>
            <a:endParaRPr lang="en-GB" sz="2800" dirty="0"/>
          </a:p>
        </p:txBody>
      </p:sp>
      <p:sp>
        <p:nvSpPr>
          <p:cNvPr id="10" name="TextBox 9">
            <a:extLst>
              <a:ext uri="{FF2B5EF4-FFF2-40B4-BE49-F238E27FC236}">
                <a16:creationId xmlns:a16="http://schemas.microsoft.com/office/drawing/2014/main" id="{54AF8A7C-D00C-815C-BB25-9267423DAE7E}"/>
              </a:ext>
            </a:extLst>
          </p:cNvPr>
          <p:cNvSpPr txBox="1"/>
          <p:nvPr/>
        </p:nvSpPr>
        <p:spPr>
          <a:xfrm>
            <a:off x="457200" y="1811064"/>
            <a:ext cx="4271554" cy="433965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GB" sz="2000" b="1" dirty="0"/>
              <a:t>Habitus (</a:t>
            </a:r>
            <a:r>
              <a:rPr lang="en-GB" dirty="0"/>
              <a:t>Bourdieu</a:t>
            </a:r>
            <a:r>
              <a:rPr lang="en-GB" sz="2000" dirty="0"/>
              <a:t>,</a:t>
            </a:r>
            <a:r>
              <a:rPr lang="en-GB" sz="1600" dirty="0"/>
              <a:t>1977</a:t>
            </a:r>
            <a:r>
              <a:rPr lang="en-GB" sz="2000" dirty="0"/>
              <a:t>):</a:t>
            </a:r>
          </a:p>
          <a:p>
            <a:pPr marL="742950" lvl="1" indent="-285750">
              <a:buFont typeface="Arial" panose="020B0604020202020204" pitchFamily="34" charset="0"/>
              <a:buChar char="•"/>
            </a:pPr>
            <a:r>
              <a:rPr lang="en-GB" dirty="0"/>
              <a:t>Unconscious internalisation of social structures.</a:t>
            </a:r>
          </a:p>
          <a:p>
            <a:pPr marL="742950" lvl="1" indent="-285750">
              <a:buFont typeface="Arial" panose="020B0604020202020204" pitchFamily="34" charset="0"/>
              <a:buChar char="•"/>
            </a:pPr>
            <a:r>
              <a:rPr lang="en-GB" dirty="0"/>
              <a:t>Aspirations are formed within this social context</a:t>
            </a:r>
          </a:p>
          <a:p>
            <a:pPr marL="742950" lvl="1" indent="-285750">
              <a:buFont typeface="Arial" panose="020B0604020202020204" pitchFamily="34" charset="0"/>
              <a:buChar char="•"/>
            </a:pPr>
            <a:r>
              <a:rPr lang="en-GB" dirty="0"/>
              <a:t>Cultural capital</a:t>
            </a:r>
          </a:p>
          <a:p>
            <a:endParaRPr lang="en-GB" sz="2000" dirty="0"/>
          </a:p>
          <a:p>
            <a:pPr marL="285750" indent="-285750">
              <a:buFont typeface="Arial" panose="020B0604020202020204" pitchFamily="34" charset="0"/>
              <a:buChar char="•"/>
            </a:pPr>
            <a:r>
              <a:rPr lang="en-GB" sz="2000" b="1" dirty="0"/>
              <a:t>Rational Pragmatism</a:t>
            </a:r>
            <a:r>
              <a:rPr lang="en-GB" sz="2000" dirty="0"/>
              <a:t> (</a:t>
            </a:r>
            <a:r>
              <a:rPr lang="en-GB" dirty="0"/>
              <a:t>Hodkinson and Sparkes, 1997):</a:t>
            </a:r>
          </a:p>
          <a:p>
            <a:pPr marL="742950" lvl="1" indent="-285750">
              <a:buFont typeface="Arial" panose="020B0604020202020204" pitchFamily="34" charset="0"/>
              <a:buChar char="•"/>
            </a:pPr>
            <a:r>
              <a:rPr lang="en-GB" dirty="0"/>
              <a:t>Distinction between career aspirations and career choices</a:t>
            </a:r>
          </a:p>
          <a:p>
            <a:pPr marL="742950" lvl="1" indent="-285750">
              <a:buFont typeface="Arial" panose="020B0604020202020204" pitchFamily="34" charset="0"/>
              <a:buChar char="•"/>
            </a:pPr>
            <a:r>
              <a:rPr lang="en-GB" dirty="0"/>
              <a:t>Practical decisions are made based on social context, available resources and social structures.</a:t>
            </a:r>
          </a:p>
          <a:p>
            <a:pPr lvl="1"/>
            <a:endParaRPr lang="en-GB" dirty="0"/>
          </a:p>
        </p:txBody>
      </p:sp>
      <p:sp>
        <p:nvSpPr>
          <p:cNvPr id="9" name="TextBox 8">
            <a:extLst>
              <a:ext uri="{FF2B5EF4-FFF2-40B4-BE49-F238E27FC236}">
                <a16:creationId xmlns:a16="http://schemas.microsoft.com/office/drawing/2014/main" id="{EE26A9B2-985F-CCCE-E729-4E8C33A6B38C}"/>
              </a:ext>
            </a:extLst>
          </p:cNvPr>
          <p:cNvSpPr txBox="1"/>
          <p:nvPr/>
        </p:nvSpPr>
        <p:spPr>
          <a:xfrm>
            <a:off x="5817140" y="1716329"/>
            <a:ext cx="5408579" cy="95410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Hart (2019)</a:t>
            </a:r>
          </a:p>
          <a:p>
            <a:pPr marL="285750" indent="-285750">
              <a:buFont typeface="Arial" panose="020B0604020202020204" pitchFamily="34" charset="0"/>
              <a:buChar char="•"/>
            </a:pPr>
            <a:r>
              <a:rPr lang="en-GB" sz="1800" b="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Aspirations are bounded</a:t>
            </a:r>
            <a:r>
              <a:rPr lang="en-GB" dirty="0">
                <a:solidFill>
                  <a:schemeClr val="tx1"/>
                </a:solidFill>
                <a:latin typeface="Aptos" panose="020B0004020202020204" pitchFamily="34" charset="0"/>
                <a:ea typeface="Aptos" panose="020B0004020202020204" pitchFamily="34" charset="0"/>
                <a:cs typeface="Times New Roman" panose="02020603050405020304" pitchFamily="18" charset="0"/>
              </a:rPr>
              <a:t> or </a:t>
            </a:r>
            <a:r>
              <a:rPr lang="en-GB" dirty="0"/>
              <a:t>limited by social experience and not personal deficit </a:t>
            </a:r>
            <a:endParaRPr lang="en-GB" sz="1800" b="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E9029AD2-B79D-84B4-FBF2-8CDBDAC856A3}"/>
              </a:ext>
            </a:extLst>
          </p:cNvPr>
          <p:cNvSpPr txBox="1"/>
          <p:nvPr/>
        </p:nvSpPr>
        <p:spPr>
          <a:xfrm>
            <a:off x="5817139" y="2876481"/>
            <a:ext cx="5408579" cy="2339102"/>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Archer et al. (2020)</a:t>
            </a:r>
          </a:p>
          <a:p>
            <a:pPr marL="285750" indent="-285750">
              <a:buFont typeface="Arial" panose="020B0604020202020204" pitchFamily="34" charset="0"/>
              <a:buChar char="•"/>
            </a:pPr>
            <a:r>
              <a:rPr lang="en-GB" dirty="0">
                <a:solidFill>
                  <a:schemeClr val="tx1"/>
                </a:solidFill>
                <a:latin typeface="Aptos" panose="020B0004020202020204" pitchFamily="34" charset="0"/>
                <a:ea typeface="Aptos" panose="020B0004020202020204" pitchFamily="34" charset="0"/>
                <a:cs typeface="Times New Roman" panose="02020603050405020304" pitchFamily="18" charset="0"/>
              </a:rPr>
              <a:t>Aspires project (Longitudinal study)</a:t>
            </a:r>
          </a:p>
          <a:p>
            <a:pPr marL="285750" indent="-285750">
              <a:buFont typeface="Arial" panose="020B0604020202020204" pitchFamily="34" charset="0"/>
              <a:buChar char="•"/>
            </a:pPr>
            <a:r>
              <a:rPr lang="en-GB" dirty="0">
                <a:solidFill>
                  <a:schemeClr val="tx1"/>
                </a:solidFill>
                <a:latin typeface="Aptos" panose="020B0004020202020204" pitchFamily="34" charset="0"/>
                <a:ea typeface="Aptos" panose="020B0004020202020204" pitchFamily="34" charset="0"/>
                <a:cs typeface="Times New Roman" panose="02020603050405020304" pitchFamily="18" charset="0"/>
              </a:rPr>
              <a:t>No evidence that some young people are more aspirational than others</a:t>
            </a:r>
          </a:p>
          <a:p>
            <a:pPr marL="285750" indent="-285750">
              <a:buFont typeface="Arial" panose="020B0604020202020204" pitchFamily="34" charset="0"/>
              <a:buChar char="•"/>
            </a:pPr>
            <a:r>
              <a:rPr lang="en-GB" sz="1800" b="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Mismatch between aspirations and actual trajectories</a:t>
            </a:r>
          </a:p>
          <a:p>
            <a:pPr marL="285750" indent="-285750">
              <a:buFont typeface="Arial" panose="020B0604020202020204" pitchFamily="34" charset="0"/>
              <a:buChar char="•"/>
            </a:pPr>
            <a:r>
              <a:rPr lang="en-GB" dirty="0">
                <a:solidFill>
                  <a:schemeClr val="tx1"/>
                </a:solidFill>
                <a:latin typeface="Aptos" panose="020B0004020202020204" pitchFamily="34" charset="0"/>
                <a:ea typeface="Aptos" panose="020B0004020202020204" pitchFamily="34" charset="0"/>
                <a:cs typeface="Times New Roman" panose="02020603050405020304" pitchFamily="18" charset="0"/>
              </a:rPr>
              <a:t>Role models and social class considered strong determinants (social capital)</a:t>
            </a:r>
          </a:p>
        </p:txBody>
      </p:sp>
      <p:sp>
        <p:nvSpPr>
          <p:cNvPr id="14" name="Right Brace 13">
            <a:extLst>
              <a:ext uri="{FF2B5EF4-FFF2-40B4-BE49-F238E27FC236}">
                <a16:creationId xmlns:a16="http://schemas.microsoft.com/office/drawing/2014/main" id="{59C766F6-1163-0F4D-E4DC-975849643E63}"/>
              </a:ext>
            </a:extLst>
          </p:cNvPr>
          <p:cNvSpPr/>
          <p:nvPr/>
        </p:nvSpPr>
        <p:spPr>
          <a:xfrm>
            <a:off x="5114212" y="2670436"/>
            <a:ext cx="503583" cy="2372139"/>
          </a:xfrm>
          <a:prstGeom prst="rightBrace">
            <a:avLst/>
          </a:prstGeom>
          <a:ln w="28575">
            <a:solidFill>
              <a:schemeClr val="accent2"/>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dirty="0"/>
          </a:p>
        </p:txBody>
      </p:sp>
      <p:sp>
        <p:nvSpPr>
          <p:cNvPr id="2" name="TextBox 1">
            <a:extLst>
              <a:ext uri="{FF2B5EF4-FFF2-40B4-BE49-F238E27FC236}">
                <a16:creationId xmlns:a16="http://schemas.microsoft.com/office/drawing/2014/main" id="{3C5098D4-E9FB-C9CD-F433-02AE8E030E7D}"/>
              </a:ext>
            </a:extLst>
          </p:cNvPr>
          <p:cNvSpPr txBox="1"/>
          <p:nvPr/>
        </p:nvSpPr>
        <p:spPr>
          <a:xfrm>
            <a:off x="5817139" y="5421628"/>
            <a:ext cx="5408579" cy="1231106"/>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20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Gater (2022)</a:t>
            </a:r>
          </a:p>
          <a:p>
            <a:pPr marL="285750" indent="-285750">
              <a:buFont typeface="Arial" panose="020B0604020202020204" pitchFamily="34" charset="0"/>
              <a:buChar char="•"/>
            </a:pPr>
            <a:r>
              <a:rPr lang="en-GB" dirty="0">
                <a:solidFill>
                  <a:schemeClr val="tx1"/>
                </a:solidFill>
                <a:latin typeface="Aptos" panose="020B0004020202020204" pitchFamily="34" charset="0"/>
                <a:ea typeface="Aptos" panose="020B0004020202020204" pitchFamily="34" charset="0"/>
                <a:cs typeface="Times New Roman" panose="02020603050405020304" pitchFamily="18" charset="0"/>
              </a:rPr>
              <a:t>Working class men (Wales) made pragmatic career choices based on changes in the local labour market.</a:t>
            </a:r>
            <a:endParaRPr lang="en-GB" sz="1800" b="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986413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0AE3A-33CE-2F72-0AFB-813521A562C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41650EB-3E20-C6A3-3659-5D533E82243B}"/>
              </a:ext>
            </a:extLst>
          </p:cNvPr>
          <p:cNvSpPr txBox="1"/>
          <p:nvPr/>
        </p:nvSpPr>
        <p:spPr>
          <a:xfrm>
            <a:off x="1395063" y="601270"/>
            <a:ext cx="8650928" cy="58477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3200" b="1" dirty="0"/>
              <a:t>Common themes relevant to the study</a:t>
            </a:r>
          </a:p>
        </p:txBody>
      </p:sp>
      <p:sp>
        <p:nvSpPr>
          <p:cNvPr id="3" name="TextBox 2">
            <a:extLst>
              <a:ext uri="{FF2B5EF4-FFF2-40B4-BE49-F238E27FC236}">
                <a16:creationId xmlns:a16="http://schemas.microsoft.com/office/drawing/2014/main" id="{B91C27D2-10F6-AD75-67C3-3EF51428C9A6}"/>
              </a:ext>
            </a:extLst>
          </p:cNvPr>
          <p:cNvSpPr txBox="1"/>
          <p:nvPr/>
        </p:nvSpPr>
        <p:spPr>
          <a:xfrm>
            <a:off x="441752" y="2387916"/>
            <a:ext cx="3176937"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Social Capital</a:t>
            </a:r>
          </a:p>
        </p:txBody>
      </p:sp>
      <p:sp>
        <p:nvSpPr>
          <p:cNvPr id="4" name="TextBox 3">
            <a:extLst>
              <a:ext uri="{FF2B5EF4-FFF2-40B4-BE49-F238E27FC236}">
                <a16:creationId xmlns:a16="http://schemas.microsoft.com/office/drawing/2014/main" id="{6BCD1AEF-135C-ED31-200F-E72CAE0C7D82}"/>
              </a:ext>
            </a:extLst>
          </p:cNvPr>
          <p:cNvSpPr txBox="1"/>
          <p:nvPr/>
        </p:nvSpPr>
        <p:spPr>
          <a:xfrm>
            <a:off x="441752" y="3248814"/>
            <a:ext cx="3176937"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Social Norms</a:t>
            </a:r>
          </a:p>
        </p:txBody>
      </p:sp>
      <p:sp>
        <p:nvSpPr>
          <p:cNvPr id="5" name="TextBox 4">
            <a:extLst>
              <a:ext uri="{FF2B5EF4-FFF2-40B4-BE49-F238E27FC236}">
                <a16:creationId xmlns:a16="http://schemas.microsoft.com/office/drawing/2014/main" id="{DBFDD610-0E68-9B94-C142-6F8798F1146B}"/>
              </a:ext>
            </a:extLst>
          </p:cNvPr>
          <p:cNvSpPr txBox="1"/>
          <p:nvPr/>
        </p:nvSpPr>
        <p:spPr>
          <a:xfrm>
            <a:off x="441751" y="4085125"/>
            <a:ext cx="3176937"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Role Models</a:t>
            </a:r>
          </a:p>
        </p:txBody>
      </p:sp>
      <p:sp>
        <p:nvSpPr>
          <p:cNvPr id="6" name="Right Brace 5">
            <a:extLst>
              <a:ext uri="{FF2B5EF4-FFF2-40B4-BE49-F238E27FC236}">
                <a16:creationId xmlns:a16="http://schemas.microsoft.com/office/drawing/2014/main" id="{D324CE8D-66BC-22E7-A7FC-F9C7F9B8011D}"/>
              </a:ext>
            </a:extLst>
          </p:cNvPr>
          <p:cNvSpPr/>
          <p:nvPr/>
        </p:nvSpPr>
        <p:spPr>
          <a:xfrm>
            <a:off x="3745149" y="2649526"/>
            <a:ext cx="680936" cy="1650099"/>
          </a:xfrm>
          <a:prstGeom prst="rightBrace">
            <a:avLst/>
          </a:prstGeom>
          <a:ln w="9525">
            <a:solidFill>
              <a:schemeClr val="accent2"/>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3F41B5A0-814C-3006-AD58-5BB1BE792302}"/>
              </a:ext>
            </a:extLst>
          </p:cNvPr>
          <p:cNvGraphicFramePr>
            <a:graphicFrameLocks noGrp="1"/>
          </p:cNvGraphicFramePr>
          <p:nvPr/>
        </p:nvGraphicFramePr>
        <p:xfrm>
          <a:off x="4713258" y="2117555"/>
          <a:ext cx="6712084" cy="1310640"/>
        </p:xfrm>
        <a:graphic>
          <a:graphicData uri="http://schemas.openxmlformats.org/drawingml/2006/table">
            <a:tbl>
              <a:tblPr firstRow="1" bandRow="1">
                <a:tableStyleId>{21E4AEA4-8DFA-4A89-87EB-49C32662AFE0}</a:tableStyleId>
              </a:tblPr>
              <a:tblGrid>
                <a:gridCol w="1089497">
                  <a:extLst>
                    <a:ext uri="{9D8B030D-6E8A-4147-A177-3AD203B41FA5}">
                      <a16:colId xmlns:a16="http://schemas.microsoft.com/office/drawing/2014/main" val="2063690640"/>
                    </a:ext>
                  </a:extLst>
                </a:gridCol>
                <a:gridCol w="3443592">
                  <a:extLst>
                    <a:ext uri="{9D8B030D-6E8A-4147-A177-3AD203B41FA5}">
                      <a16:colId xmlns:a16="http://schemas.microsoft.com/office/drawing/2014/main" val="220412840"/>
                    </a:ext>
                  </a:extLst>
                </a:gridCol>
                <a:gridCol w="2178995">
                  <a:extLst>
                    <a:ext uri="{9D8B030D-6E8A-4147-A177-3AD203B41FA5}">
                      <a16:colId xmlns:a16="http://schemas.microsoft.com/office/drawing/2014/main" val="4021682032"/>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RQ 1/2</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pPr lvl="0"/>
                      <a:r>
                        <a:rPr lang="en-GB" sz="2000" b="0" dirty="0">
                          <a:solidFill>
                            <a:schemeClr val="tx1"/>
                          </a:solidFill>
                        </a:rPr>
                        <a:t>How do school policies and practices reinforce or challenge social norms around careers?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2000" dirty="0">
                          <a:solidFill>
                            <a:schemeClr val="tx1"/>
                          </a:solidFill>
                        </a:rPr>
                        <a:t>Interpretation</a:t>
                      </a:r>
                    </a:p>
                    <a:p>
                      <a:r>
                        <a:rPr lang="en-GB" sz="2000" dirty="0">
                          <a:solidFill>
                            <a:schemeClr val="tx1"/>
                          </a:solidFill>
                        </a:rPr>
                        <a:t>Practice</a:t>
                      </a:r>
                    </a:p>
                    <a:p>
                      <a:endParaRPr lang="en-GB" sz="2000" b="0" dirty="0">
                        <a:solidFill>
                          <a:schemeClr val="tx1"/>
                        </a:solidFill>
                      </a:endParaRP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474608325"/>
                  </a:ext>
                </a:extLst>
              </a:tr>
            </a:tbl>
          </a:graphicData>
        </a:graphic>
      </p:graphicFrame>
      <p:graphicFrame>
        <p:nvGraphicFramePr>
          <p:cNvPr id="8" name="Table 7">
            <a:extLst>
              <a:ext uri="{FF2B5EF4-FFF2-40B4-BE49-F238E27FC236}">
                <a16:creationId xmlns:a16="http://schemas.microsoft.com/office/drawing/2014/main" id="{9F2BCDB4-08D3-AF20-F5FB-F56B4CD10D3C}"/>
              </a:ext>
            </a:extLst>
          </p:cNvPr>
          <p:cNvGraphicFramePr>
            <a:graphicFrameLocks noGrp="1"/>
          </p:cNvGraphicFramePr>
          <p:nvPr/>
        </p:nvGraphicFramePr>
        <p:xfrm>
          <a:off x="4713258" y="4085125"/>
          <a:ext cx="6712084" cy="1005840"/>
        </p:xfrm>
        <a:graphic>
          <a:graphicData uri="http://schemas.openxmlformats.org/drawingml/2006/table">
            <a:tbl>
              <a:tblPr firstRow="1" bandRow="1">
                <a:tableStyleId>{21E4AEA4-8DFA-4A89-87EB-49C32662AFE0}</a:tableStyleId>
              </a:tblPr>
              <a:tblGrid>
                <a:gridCol w="1089496">
                  <a:extLst>
                    <a:ext uri="{9D8B030D-6E8A-4147-A177-3AD203B41FA5}">
                      <a16:colId xmlns:a16="http://schemas.microsoft.com/office/drawing/2014/main" val="2063690640"/>
                    </a:ext>
                  </a:extLst>
                </a:gridCol>
                <a:gridCol w="3404681">
                  <a:extLst>
                    <a:ext uri="{9D8B030D-6E8A-4147-A177-3AD203B41FA5}">
                      <a16:colId xmlns:a16="http://schemas.microsoft.com/office/drawing/2014/main" val="220412840"/>
                    </a:ext>
                  </a:extLst>
                </a:gridCol>
                <a:gridCol w="2217907">
                  <a:extLst>
                    <a:ext uri="{9D8B030D-6E8A-4147-A177-3AD203B41FA5}">
                      <a16:colId xmlns:a16="http://schemas.microsoft.com/office/drawing/2014/main" val="4021682032"/>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RQ3/4</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pPr lvl="0"/>
                      <a:r>
                        <a:rPr lang="en-GB" sz="2000" b="0" dirty="0">
                          <a:solidFill>
                            <a:schemeClr val="tx1"/>
                          </a:solidFill>
                        </a:rPr>
                        <a:t>How do staff and students perceive the influence of school experiences?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2000" dirty="0">
                          <a:solidFill>
                            <a:schemeClr val="tx1"/>
                          </a:solidFill>
                        </a:rPr>
                        <a:t>Perception:</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474608325"/>
                  </a:ext>
                </a:extLst>
              </a:tr>
            </a:tbl>
          </a:graphicData>
        </a:graphic>
      </p:graphicFrame>
      <p:sp>
        <p:nvSpPr>
          <p:cNvPr id="9" name="TextBox 8">
            <a:extLst>
              <a:ext uri="{FF2B5EF4-FFF2-40B4-BE49-F238E27FC236}">
                <a16:creationId xmlns:a16="http://schemas.microsoft.com/office/drawing/2014/main" id="{88E29BD4-535F-8842-6CAF-6C320D082A9D}"/>
              </a:ext>
            </a:extLst>
          </p:cNvPr>
          <p:cNvSpPr txBox="1"/>
          <p:nvPr/>
        </p:nvSpPr>
        <p:spPr>
          <a:xfrm>
            <a:off x="441750" y="5090965"/>
            <a:ext cx="3176937" cy="769441"/>
          </a:xfrm>
          <a:prstGeom prst="rect">
            <a:avLst/>
          </a:prstGeom>
          <a:solidFill>
            <a:srgbClr val="FFC000"/>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Class </a:t>
            </a:r>
            <a:r>
              <a:rPr lang="en-GB" dirty="0"/>
              <a:t>(Bourdieu</a:t>
            </a:r>
            <a:r>
              <a:rPr lang="en-GB" sz="2000" dirty="0"/>
              <a:t>,</a:t>
            </a:r>
            <a:r>
              <a:rPr lang="en-GB" sz="1600" dirty="0"/>
              <a:t>1977; Ash, 2013; BERA, 2024)</a:t>
            </a:r>
            <a:endParaRPr lang="en-GB" sz="2800" dirty="0"/>
          </a:p>
        </p:txBody>
      </p:sp>
    </p:spTree>
    <p:extLst>
      <p:ext uri="{BB962C8B-B14F-4D97-AF65-F5344CB8AC3E}">
        <p14:creationId xmlns:p14="http://schemas.microsoft.com/office/powerpoint/2010/main" val="781040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E3DD5-21AA-287D-B9F4-D9E1DCD7B7B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86B25F7-8255-8E34-0342-0CDE376AFFF5}"/>
              </a:ext>
            </a:extLst>
          </p:cNvPr>
          <p:cNvSpPr txBox="1"/>
          <p:nvPr/>
        </p:nvSpPr>
        <p:spPr>
          <a:xfrm>
            <a:off x="604381" y="416583"/>
            <a:ext cx="8251520" cy="584775"/>
          </a:xfrm>
          <a:prstGeom prst="rect">
            <a:avLst/>
          </a:prstGeom>
          <a:noFill/>
        </p:spPr>
        <p:txBody>
          <a:bodyPr wrap="square">
            <a:spAutoFit/>
          </a:bodyPr>
          <a:lstStyle/>
          <a:p>
            <a:pPr>
              <a:buNone/>
            </a:pPr>
            <a:r>
              <a:rPr lang="en-GB" sz="3200" b="1" dirty="0"/>
              <a:t>Critique of </a:t>
            </a:r>
            <a:r>
              <a:rPr lang="en-GB" sz="3200" b="1"/>
              <a:t>Sociological Perspective</a:t>
            </a:r>
            <a:endParaRPr lang="en-GB" sz="3200" b="1" dirty="0"/>
          </a:p>
        </p:txBody>
      </p:sp>
      <p:sp>
        <p:nvSpPr>
          <p:cNvPr id="4" name="TextBox 3">
            <a:extLst>
              <a:ext uri="{FF2B5EF4-FFF2-40B4-BE49-F238E27FC236}">
                <a16:creationId xmlns:a16="http://schemas.microsoft.com/office/drawing/2014/main" id="{83E22B5E-94A5-5B6E-D83F-3E278A72F4F1}"/>
              </a:ext>
            </a:extLst>
          </p:cNvPr>
          <p:cNvSpPr txBox="1"/>
          <p:nvPr/>
        </p:nvSpPr>
        <p:spPr>
          <a:xfrm>
            <a:off x="604381" y="1567640"/>
            <a:ext cx="3090797"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Understates individual variations </a:t>
            </a:r>
          </a:p>
          <a:p>
            <a:pPr algn="ctr"/>
            <a:endParaRPr lang="en-GB" sz="2000" b="1" dirty="0"/>
          </a:p>
          <a:p>
            <a:pPr algn="ctr"/>
            <a:endParaRPr lang="en-GB" sz="2000" b="1" dirty="0"/>
          </a:p>
          <a:p>
            <a:pPr algn="ctr"/>
            <a:endParaRPr lang="en-GB" sz="2000" b="1" dirty="0"/>
          </a:p>
        </p:txBody>
      </p:sp>
      <p:sp>
        <p:nvSpPr>
          <p:cNvPr id="5" name="TextBox 4">
            <a:extLst>
              <a:ext uri="{FF2B5EF4-FFF2-40B4-BE49-F238E27FC236}">
                <a16:creationId xmlns:a16="http://schemas.microsoft.com/office/drawing/2014/main" id="{5DC9EA44-E835-F2A2-6605-53488B0A3E04}"/>
              </a:ext>
            </a:extLst>
          </p:cNvPr>
          <p:cNvSpPr txBox="1"/>
          <p:nvPr/>
        </p:nvSpPr>
        <p:spPr>
          <a:xfrm>
            <a:off x="3963444" y="1567640"/>
            <a:ext cx="3090797" cy="1631216"/>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Risks implying that people are determined by their background</a:t>
            </a:r>
          </a:p>
          <a:p>
            <a:pPr algn="ctr"/>
            <a:endParaRPr lang="en-GB" sz="2000" b="1" dirty="0"/>
          </a:p>
          <a:p>
            <a:pPr algn="ctr"/>
            <a:endParaRPr lang="en-GB" sz="2000" b="1" dirty="0"/>
          </a:p>
        </p:txBody>
      </p:sp>
      <p:sp>
        <p:nvSpPr>
          <p:cNvPr id="6" name="TextBox 5">
            <a:extLst>
              <a:ext uri="{FF2B5EF4-FFF2-40B4-BE49-F238E27FC236}">
                <a16:creationId xmlns:a16="http://schemas.microsoft.com/office/drawing/2014/main" id="{A6BD133C-4EF3-821A-A528-5C7ED9C77AF1}"/>
              </a:ext>
            </a:extLst>
          </p:cNvPr>
          <p:cNvSpPr txBox="1"/>
          <p:nvPr/>
        </p:nvSpPr>
        <p:spPr>
          <a:xfrm>
            <a:off x="7520836" y="1567640"/>
            <a:ext cx="3090797"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Overlooks the role of the individual in making meaning of their own context.  </a:t>
            </a:r>
          </a:p>
          <a:p>
            <a:pPr algn="ctr"/>
            <a:endParaRPr lang="en-GB" sz="2000" b="1" dirty="0"/>
          </a:p>
        </p:txBody>
      </p:sp>
      <p:sp>
        <p:nvSpPr>
          <p:cNvPr id="8" name="TextBox 7">
            <a:extLst>
              <a:ext uri="{FF2B5EF4-FFF2-40B4-BE49-F238E27FC236}">
                <a16:creationId xmlns:a16="http://schemas.microsoft.com/office/drawing/2014/main" id="{8FB85CC4-9A52-3328-D7B1-84A121D9706E}"/>
              </a:ext>
            </a:extLst>
          </p:cNvPr>
          <p:cNvSpPr txBox="1"/>
          <p:nvPr/>
        </p:nvSpPr>
        <p:spPr>
          <a:xfrm>
            <a:off x="604379" y="3979029"/>
            <a:ext cx="10038040" cy="1323439"/>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b="1" dirty="0"/>
              <a:t>Price (2025): </a:t>
            </a:r>
          </a:p>
          <a:p>
            <a:pPr marL="342900" indent="-342900">
              <a:buFont typeface="Arial" panose="020B0604020202020204" pitchFamily="34" charset="0"/>
              <a:buChar char="•"/>
            </a:pPr>
            <a:r>
              <a:rPr lang="en-GB" sz="2000" dirty="0"/>
              <a:t>Aspirations are constructed by individual and societal factors.</a:t>
            </a:r>
          </a:p>
          <a:p>
            <a:pPr marL="342900" indent="-342900">
              <a:buFont typeface="Arial" panose="020B0604020202020204" pitchFamily="34" charset="0"/>
              <a:buChar char="•"/>
            </a:pPr>
            <a:r>
              <a:rPr lang="en-GB" sz="2000" dirty="0"/>
              <a:t>Studies indicate that aspiration is a multifaceted construct</a:t>
            </a:r>
          </a:p>
          <a:p>
            <a:pPr marL="342900" indent="-342900">
              <a:buFont typeface="Arial" panose="020B0604020202020204" pitchFamily="34" charset="0"/>
              <a:buChar char="•"/>
            </a:pPr>
            <a:r>
              <a:rPr lang="en-GB" sz="2000" dirty="0"/>
              <a:t>Calls for a nuanced conceptualisations and empirical investigations across contexts.</a:t>
            </a:r>
          </a:p>
        </p:txBody>
      </p:sp>
      <p:sp>
        <p:nvSpPr>
          <p:cNvPr id="10" name="TextBox 9">
            <a:extLst>
              <a:ext uri="{FF2B5EF4-FFF2-40B4-BE49-F238E27FC236}">
                <a16:creationId xmlns:a16="http://schemas.microsoft.com/office/drawing/2014/main" id="{DD48BE74-316A-C56C-74E8-8F9575A2C884}"/>
              </a:ext>
            </a:extLst>
          </p:cNvPr>
          <p:cNvSpPr txBox="1"/>
          <p:nvPr/>
        </p:nvSpPr>
        <p:spPr>
          <a:xfrm>
            <a:off x="604379" y="2229359"/>
            <a:ext cx="3090797" cy="338554"/>
          </a:xfrm>
          <a:prstGeom prst="rect">
            <a:avLst/>
          </a:prstGeom>
          <a:noFill/>
        </p:spPr>
        <p:txBody>
          <a:bodyPr wrap="square" rtlCol="0">
            <a:spAutoFit/>
          </a:bodyPr>
          <a:lstStyle/>
          <a:p>
            <a:pPr algn="ctr"/>
            <a:r>
              <a:rPr lang="en-GB" sz="1600" i="1" dirty="0"/>
              <a:t>Hart (2016)</a:t>
            </a:r>
          </a:p>
        </p:txBody>
      </p:sp>
      <p:sp>
        <p:nvSpPr>
          <p:cNvPr id="11" name="TextBox 10">
            <a:extLst>
              <a:ext uri="{FF2B5EF4-FFF2-40B4-BE49-F238E27FC236}">
                <a16:creationId xmlns:a16="http://schemas.microsoft.com/office/drawing/2014/main" id="{D57E8E6D-405E-AC6A-803F-188F6B8A6B5D}"/>
              </a:ext>
            </a:extLst>
          </p:cNvPr>
          <p:cNvSpPr txBox="1"/>
          <p:nvPr/>
        </p:nvSpPr>
        <p:spPr>
          <a:xfrm>
            <a:off x="3963442" y="2597139"/>
            <a:ext cx="3090797" cy="615553"/>
          </a:xfrm>
          <a:prstGeom prst="rect">
            <a:avLst/>
          </a:prstGeom>
          <a:noFill/>
        </p:spPr>
        <p:txBody>
          <a:bodyPr wrap="square" rtlCol="0">
            <a:spAutoFit/>
          </a:bodyPr>
          <a:lstStyle/>
          <a:p>
            <a:pPr algn="ctr"/>
            <a:r>
              <a:rPr lang="en-GB" dirty="0"/>
              <a:t>Nussbaum</a:t>
            </a:r>
            <a:r>
              <a:rPr lang="en-GB" sz="1600" i="1" dirty="0"/>
              <a:t> (2011); Dweck (2020)</a:t>
            </a:r>
          </a:p>
        </p:txBody>
      </p:sp>
      <p:sp>
        <p:nvSpPr>
          <p:cNvPr id="12" name="TextBox 11">
            <a:extLst>
              <a:ext uri="{FF2B5EF4-FFF2-40B4-BE49-F238E27FC236}">
                <a16:creationId xmlns:a16="http://schemas.microsoft.com/office/drawing/2014/main" id="{C32F3FAA-1F2C-71B3-77D7-C2F2AEF17FEB}"/>
              </a:ext>
            </a:extLst>
          </p:cNvPr>
          <p:cNvSpPr txBox="1"/>
          <p:nvPr/>
        </p:nvSpPr>
        <p:spPr>
          <a:xfrm>
            <a:off x="7520833" y="2772186"/>
            <a:ext cx="3090797" cy="338554"/>
          </a:xfrm>
          <a:prstGeom prst="rect">
            <a:avLst/>
          </a:prstGeom>
          <a:noFill/>
        </p:spPr>
        <p:txBody>
          <a:bodyPr wrap="square" rtlCol="0">
            <a:spAutoFit/>
          </a:bodyPr>
          <a:lstStyle/>
          <a:p>
            <a:pPr algn="ctr"/>
            <a:r>
              <a:rPr lang="en-GB" sz="1600" i="1" dirty="0"/>
              <a:t>(Archer, et al., 2020)</a:t>
            </a:r>
          </a:p>
        </p:txBody>
      </p:sp>
    </p:spTree>
    <p:extLst>
      <p:ext uri="{BB962C8B-B14F-4D97-AF65-F5344CB8AC3E}">
        <p14:creationId xmlns:p14="http://schemas.microsoft.com/office/powerpoint/2010/main" val="715891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83638-00D8-79C1-0215-F62927AEFF8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D4480FB-A06D-34B4-9816-E1E22191B7D2}"/>
              </a:ext>
            </a:extLst>
          </p:cNvPr>
          <p:cNvSpPr txBox="1"/>
          <p:nvPr/>
        </p:nvSpPr>
        <p:spPr>
          <a:xfrm>
            <a:off x="331777" y="227427"/>
            <a:ext cx="5287145" cy="523220"/>
          </a:xfrm>
          <a:prstGeom prst="rect">
            <a:avLst/>
          </a:prstGeom>
          <a:noFill/>
        </p:spPr>
        <p:txBody>
          <a:bodyPr wrap="square" rtlCol="0">
            <a:spAutoFit/>
          </a:bodyPr>
          <a:lstStyle/>
          <a:p>
            <a:r>
              <a:rPr lang="en-GB" sz="2800" b="1" dirty="0"/>
              <a:t>2.4 Educational Perspectives</a:t>
            </a:r>
          </a:p>
        </p:txBody>
      </p:sp>
      <p:sp>
        <p:nvSpPr>
          <p:cNvPr id="5" name="TextBox 4">
            <a:extLst>
              <a:ext uri="{FF2B5EF4-FFF2-40B4-BE49-F238E27FC236}">
                <a16:creationId xmlns:a16="http://schemas.microsoft.com/office/drawing/2014/main" id="{07252A75-B4A8-E50A-B798-E4C1D1C8ED56}"/>
              </a:ext>
            </a:extLst>
          </p:cNvPr>
          <p:cNvSpPr txBox="1"/>
          <p:nvPr/>
        </p:nvSpPr>
        <p:spPr>
          <a:xfrm>
            <a:off x="571500" y="1065622"/>
            <a:ext cx="10997293"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Educational Aspiration</a:t>
            </a:r>
          </a:p>
        </p:txBody>
      </p:sp>
      <p:sp>
        <p:nvSpPr>
          <p:cNvPr id="3" name="TextBox 2">
            <a:extLst>
              <a:ext uri="{FF2B5EF4-FFF2-40B4-BE49-F238E27FC236}">
                <a16:creationId xmlns:a16="http://schemas.microsoft.com/office/drawing/2014/main" id="{3C634D3E-3C49-3CAE-6793-8A4B7A86139F}"/>
              </a:ext>
            </a:extLst>
          </p:cNvPr>
          <p:cNvSpPr txBox="1"/>
          <p:nvPr/>
        </p:nvSpPr>
        <p:spPr>
          <a:xfrm>
            <a:off x="571501" y="1903817"/>
            <a:ext cx="3149600" cy="440120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b="1" dirty="0"/>
              <a:t>Aspirations an individual learner goal:</a:t>
            </a:r>
          </a:p>
          <a:p>
            <a:endParaRPr lang="en-GB" sz="2000" b="1" dirty="0"/>
          </a:p>
          <a:p>
            <a:r>
              <a:rPr lang="en-GB" sz="2000" b="1" dirty="0"/>
              <a:t>Singh and Sharma (2017)</a:t>
            </a:r>
          </a:p>
          <a:p>
            <a:pPr marL="342900" indent="-342900">
              <a:buFont typeface="Arial" panose="020B0604020202020204" pitchFamily="34" charset="0"/>
              <a:buChar char="•"/>
            </a:pPr>
            <a:r>
              <a:rPr lang="en-GB" sz="2000" dirty="0"/>
              <a:t>Progression, qualifications and post-16 transitions</a:t>
            </a:r>
          </a:p>
          <a:p>
            <a:pPr marL="342900" indent="-342900">
              <a:buFont typeface="Arial" panose="020B0604020202020204" pitchFamily="34" charset="0"/>
              <a:buChar char="•"/>
            </a:pPr>
            <a:r>
              <a:rPr lang="en-GB" sz="2000" dirty="0"/>
              <a:t>Measurable outcomes</a:t>
            </a:r>
          </a:p>
          <a:p>
            <a:pPr marL="342900" indent="-342900">
              <a:buFont typeface="Arial" panose="020B0604020202020204" pitchFamily="34" charset="0"/>
              <a:buChar char="•"/>
            </a:pPr>
            <a:r>
              <a:rPr lang="en-GB" sz="2000" dirty="0"/>
              <a:t>Linear model</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endParaRPr lang="en-GB" sz="2000" dirty="0"/>
          </a:p>
          <a:p>
            <a:endParaRPr lang="en-GB" sz="2000" dirty="0"/>
          </a:p>
        </p:txBody>
      </p:sp>
      <p:sp>
        <p:nvSpPr>
          <p:cNvPr id="10" name="TextBox 9">
            <a:extLst>
              <a:ext uri="{FF2B5EF4-FFF2-40B4-BE49-F238E27FC236}">
                <a16:creationId xmlns:a16="http://schemas.microsoft.com/office/drawing/2014/main" id="{AF86C98B-AC80-7962-55C7-EACBFF296572}"/>
              </a:ext>
            </a:extLst>
          </p:cNvPr>
          <p:cNvSpPr txBox="1"/>
          <p:nvPr/>
        </p:nvSpPr>
        <p:spPr>
          <a:xfrm>
            <a:off x="3911600" y="1903817"/>
            <a:ext cx="3733347" cy="440120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b="1" dirty="0"/>
              <a:t>Aspirations a Policy Tool:</a:t>
            </a:r>
          </a:p>
          <a:p>
            <a:endParaRPr lang="en-GB" sz="2000" b="1" dirty="0"/>
          </a:p>
          <a:p>
            <a:r>
              <a:rPr lang="en-GB" sz="2000" b="1" dirty="0"/>
              <a:t>Rainford (2023)</a:t>
            </a:r>
          </a:p>
          <a:p>
            <a:pPr marL="342900" indent="-342900">
              <a:buFont typeface="Arial" panose="020B0604020202020204" pitchFamily="34" charset="0"/>
              <a:buChar char="•"/>
            </a:pPr>
            <a:r>
              <a:rPr lang="en-GB" sz="2000" dirty="0"/>
              <a:t>Widening participation policy in England frames aspiration as an economic tool.</a:t>
            </a:r>
          </a:p>
          <a:p>
            <a:pPr marL="342900" indent="-342900">
              <a:buFont typeface="Arial" panose="020B0604020202020204" pitchFamily="34" charset="0"/>
              <a:buChar char="•"/>
            </a:pPr>
            <a:r>
              <a:rPr lang="en-GB" sz="2000" dirty="0"/>
              <a:t>“Aim higher” agenda influenced by labour market-needs</a:t>
            </a:r>
          </a:p>
          <a:p>
            <a:pPr marL="342900" indent="-342900">
              <a:buFont typeface="Arial" panose="020B0604020202020204" pitchFamily="34" charset="0"/>
              <a:buChar char="•"/>
            </a:pPr>
            <a:r>
              <a:rPr lang="en-GB" sz="2000" dirty="0"/>
              <a:t>Rasing aspirations will raise achievement and improve social mobility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p:txBody>
      </p:sp>
      <p:sp>
        <p:nvSpPr>
          <p:cNvPr id="13" name="TextBox 12">
            <a:extLst>
              <a:ext uri="{FF2B5EF4-FFF2-40B4-BE49-F238E27FC236}">
                <a16:creationId xmlns:a16="http://schemas.microsoft.com/office/drawing/2014/main" id="{01D06899-C626-0B89-D657-242CA943D584}"/>
              </a:ext>
            </a:extLst>
          </p:cNvPr>
          <p:cNvSpPr txBox="1"/>
          <p:nvPr/>
        </p:nvSpPr>
        <p:spPr>
          <a:xfrm>
            <a:off x="7835446" y="1903817"/>
            <a:ext cx="3733347" cy="440120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b="1" dirty="0"/>
              <a:t>Aspirations a Social Process:</a:t>
            </a:r>
          </a:p>
          <a:p>
            <a:endParaRPr lang="en-GB" sz="2000" b="1" dirty="0"/>
          </a:p>
          <a:p>
            <a:r>
              <a:rPr lang="en-GB" sz="2000" b="1" dirty="0" err="1"/>
              <a:t>Huijsmans</a:t>
            </a:r>
            <a:r>
              <a:rPr lang="en-GB" sz="2000" b="1" dirty="0"/>
              <a:t>, et al. (2020)</a:t>
            </a:r>
          </a:p>
          <a:p>
            <a:pPr marL="342900" indent="-342900">
              <a:buFont typeface="Arial" panose="020B0604020202020204" pitchFamily="34" charset="0"/>
              <a:buChar char="•"/>
            </a:pPr>
            <a:r>
              <a:rPr lang="en-GB" sz="2000" dirty="0"/>
              <a:t>Tension between policy and practice</a:t>
            </a:r>
          </a:p>
          <a:p>
            <a:pPr marL="342900" indent="-342900">
              <a:buFont typeface="Arial" panose="020B0604020202020204" pitchFamily="34" charset="0"/>
              <a:buChar char="•"/>
            </a:pPr>
            <a:endParaRPr lang="en-GB" sz="2000" dirty="0"/>
          </a:p>
          <a:p>
            <a:r>
              <a:rPr lang="en-GB" sz="2000" b="1" dirty="0"/>
              <a:t>Price (2025)</a:t>
            </a:r>
          </a:p>
          <a:p>
            <a:pPr marL="342900" indent="-342900">
              <a:buFont typeface="Arial" panose="020B0604020202020204" pitchFamily="34" charset="0"/>
              <a:buChar char="•"/>
            </a:pPr>
            <a:r>
              <a:rPr lang="en-GB" sz="2000" dirty="0"/>
              <a:t>Schools do not deliver aspirations, they shape them through relationships, social processes and the curriculum.</a:t>
            </a:r>
          </a:p>
          <a:p>
            <a:pPr marL="342900" indent="-342900">
              <a:buFont typeface="Arial" panose="020B0604020202020204" pitchFamily="34" charset="0"/>
              <a:buChar char="•"/>
            </a:pPr>
            <a:endParaRPr lang="en-GB" sz="2000" dirty="0"/>
          </a:p>
          <a:p>
            <a:endParaRPr lang="en-GB" sz="2000" dirty="0"/>
          </a:p>
        </p:txBody>
      </p:sp>
    </p:spTree>
    <p:extLst>
      <p:ext uri="{BB962C8B-B14F-4D97-AF65-F5344CB8AC3E}">
        <p14:creationId xmlns:p14="http://schemas.microsoft.com/office/powerpoint/2010/main" val="21440490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D3DCA-6C86-F1F8-92C3-D9DAAEB7F05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FB58E6C-2F69-3562-411B-66730C554B31}"/>
              </a:ext>
            </a:extLst>
          </p:cNvPr>
          <p:cNvSpPr txBox="1"/>
          <p:nvPr/>
        </p:nvSpPr>
        <p:spPr>
          <a:xfrm>
            <a:off x="604381" y="416583"/>
            <a:ext cx="8251520" cy="584775"/>
          </a:xfrm>
          <a:prstGeom prst="rect">
            <a:avLst/>
          </a:prstGeom>
          <a:noFill/>
        </p:spPr>
        <p:txBody>
          <a:bodyPr wrap="square">
            <a:spAutoFit/>
          </a:bodyPr>
          <a:lstStyle/>
          <a:p>
            <a:pPr>
              <a:buNone/>
            </a:pPr>
            <a:r>
              <a:rPr lang="en-GB" sz="3200" b="1" dirty="0"/>
              <a:t>Critique of Educational Perspectives</a:t>
            </a:r>
          </a:p>
        </p:txBody>
      </p:sp>
      <p:sp>
        <p:nvSpPr>
          <p:cNvPr id="4" name="TextBox 3">
            <a:extLst>
              <a:ext uri="{FF2B5EF4-FFF2-40B4-BE49-F238E27FC236}">
                <a16:creationId xmlns:a16="http://schemas.microsoft.com/office/drawing/2014/main" id="{B23C136F-0BEA-2631-B855-8D91AB494308}"/>
              </a:ext>
            </a:extLst>
          </p:cNvPr>
          <p:cNvSpPr txBox="1"/>
          <p:nvPr/>
        </p:nvSpPr>
        <p:spPr>
          <a:xfrm>
            <a:off x="721623" y="1938604"/>
            <a:ext cx="3090797" cy="193899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Deficit model assumes disadvantaged students lack aspiration </a:t>
            </a:r>
          </a:p>
          <a:p>
            <a:pPr algn="ctr"/>
            <a:endParaRPr lang="en-GB" sz="2000" b="1" dirty="0"/>
          </a:p>
          <a:p>
            <a:pPr algn="ctr"/>
            <a:endParaRPr lang="en-GB" sz="2000" b="1" dirty="0"/>
          </a:p>
          <a:p>
            <a:pPr algn="ctr"/>
            <a:endParaRPr lang="en-GB" sz="2000" b="1" dirty="0"/>
          </a:p>
        </p:txBody>
      </p:sp>
      <p:sp>
        <p:nvSpPr>
          <p:cNvPr id="6" name="TextBox 5">
            <a:extLst>
              <a:ext uri="{FF2B5EF4-FFF2-40B4-BE49-F238E27FC236}">
                <a16:creationId xmlns:a16="http://schemas.microsoft.com/office/drawing/2014/main" id="{5908FCDC-9F5C-BA4C-98C6-7DAD6847A69C}"/>
              </a:ext>
            </a:extLst>
          </p:cNvPr>
          <p:cNvSpPr txBox="1"/>
          <p:nvPr/>
        </p:nvSpPr>
        <p:spPr>
          <a:xfrm>
            <a:off x="4283902" y="1938604"/>
            <a:ext cx="3090797" cy="1938992"/>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Policy frequently fails to recognise impact of social structures  </a:t>
            </a:r>
          </a:p>
          <a:p>
            <a:pPr algn="ctr"/>
            <a:endParaRPr lang="en-GB" sz="2000" b="1" dirty="0"/>
          </a:p>
          <a:p>
            <a:pPr algn="ctr"/>
            <a:endParaRPr lang="en-GB" sz="2000" b="1" dirty="0"/>
          </a:p>
          <a:p>
            <a:pPr algn="ctr"/>
            <a:endParaRPr lang="en-GB" sz="2000" b="1" dirty="0"/>
          </a:p>
        </p:txBody>
      </p:sp>
      <p:sp>
        <p:nvSpPr>
          <p:cNvPr id="10" name="TextBox 9">
            <a:extLst>
              <a:ext uri="{FF2B5EF4-FFF2-40B4-BE49-F238E27FC236}">
                <a16:creationId xmlns:a16="http://schemas.microsoft.com/office/drawing/2014/main" id="{0F57D7B6-9D1D-4AE1-DFC8-CB2C6380B0C6}"/>
              </a:ext>
            </a:extLst>
          </p:cNvPr>
          <p:cNvSpPr txBox="1"/>
          <p:nvPr/>
        </p:nvSpPr>
        <p:spPr>
          <a:xfrm>
            <a:off x="721620" y="3037942"/>
            <a:ext cx="3090797" cy="338554"/>
          </a:xfrm>
          <a:prstGeom prst="rect">
            <a:avLst/>
          </a:prstGeom>
          <a:noFill/>
        </p:spPr>
        <p:txBody>
          <a:bodyPr wrap="square" rtlCol="0">
            <a:spAutoFit/>
          </a:bodyPr>
          <a:lstStyle/>
          <a:p>
            <a:pPr algn="ctr"/>
            <a:r>
              <a:rPr lang="en-GB" sz="1600" i="1" dirty="0"/>
              <a:t>Anderson (2018)</a:t>
            </a:r>
          </a:p>
        </p:txBody>
      </p:sp>
      <p:sp>
        <p:nvSpPr>
          <p:cNvPr id="9" name="TextBox 8">
            <a:extLst>
              <a:ext uri="{FF2B5EF4-FFF2-40B4-BE49-F238E27FC236}">
                <a16:creationId xmlns:a16="http://schemas.microsoft.com/office/drawing/2014/main" id="{4CB7124B-1317-AE8B-B2D7-B069F59DFD8F}"/>
              </a:ext>
            </a:extLst>
          </p:cNvPr>
          <p:cNvSpPr txBox="1"/>
          <p:nvPr/>
        </p:nvSpPr>
        <p:spPr>
          <a:xfrm>
            <a:off x="4029618" y="3014840"/>
            <a:ext cx="3090797" cy="338554"/>
          </a:xfrm>
          <a:prstGeom prst="rect">
            <a:avLst/>
          </a:prstGeom>
          <a:noFill/>
        </p:spPr>
        <p:txBody>
          <a:bodyPr wrap="square" rtlCol="0">
            <a:spAutoFit/>
          </a:bodyPr>
          <a:lstStyle/>
          <a:p>
            <a:pPr algn="ctr"/>
            <a:r>
              <a:rPr lang="en-GB" sz="1600" i="1" dirty="0"/>
              <a:t>Rainford (2023)</a:t>
            </a:r>
          </a:p>
        </p:txBody>
      </p:sp>
      <p:sp>
        <p:nvSpPr>
          <p:cNvPr id="14" name="TextBox 13">
            <a:extLst>
              <a:ext uri="{FF2B5EF4-FFF2-40B4-BE49-F238E27FC236}">
                <a16:creationId xmlns:a16="http://schemas.microsoft.com/office/drawing/2014/main" id="{9B5F3A0B-1E5A-E443-0D95-A6A37595106A}"/>
              </a:ext>
            </a:extLst>
          </p:cNvPr>
          <p:cNvSpPr txBox="1"/>
          <p:nvPr/>
        </p:nvSpPr>
        <p:spPr>
          <a:xfrm>
            <a:off x="7765970" y="1938604"/>
            <a:ext cx="3090797" cy="1938992"/>
          </a:xfrm>
          <a:prstGeom prst="rect">
            <a:avLst/>
          </a:prstGeom>
          <a:solidFill>
            <a:schemeClr val="bg1"/>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b="1" dirty="0"/>
              <a:t>Lacks a clear conceptual distinction between </a:t>
            </a:r>
            <a:r>
              <a:rPr lang="en-GB" sz="2000" b="1" i="1" dirty="0"/>
              <a:t>educational aspirations</a:t>
            </a:r>
            <a:r>
              <a:rPr lang="en-GB" sz="2000" b="1" dirty="0"/>
              <a:t>, </a:t>
            </a:r>
            <a:r>
              <a:rPr lang="en-GB" sz="2000" b="1" i="1" dirty="0"/>
              <a:t>career aspirations</a:t>
            </a:r>
            <a:r>
              <a:rPr lang="en-GB" sz="2000" b="1" dirty="0"/>
              <a:t>, and </a:t>
            </a:r>
            <a:r>
              <a:rPr lang="en-GB" sz="2000" b="1" i="1" dirty="0"/>
              <a:t>expectations</a:t>
            </a:r>
            <a:r>
              <a:rPr lang="en-GB" sz="2000" b="1" dirty="0"/>
              <a:t>. </a:t>
            </a:r>
            <a:endParaRPr lang="en-GB" sz="2400" b="1" dirty="0"/>
          </a:p>
          <a:p>
            <a:pPr algn="ctr"/>
            <a:endParaRPr lang="en-GB" sz="2000" b="1" dirty="0"/>
          </a:p>
        </p:txBody>
      </p:sp>
      <p:sp>
        <p:nvSpPr>
          <p:cNvPr id="15" name="TextBox 14">
            <a:extLst>
              <a:ext uri="{FF2B5EF4-FFF2-40B4-BE49-F238E27FC236}">
                <a16:creationId xmlns:a16="http://schemas.microsoft.com/office/drawing/2014/main" id="{2DE45589-2D1A-E1E7-62B3-3C9A9412D2D0}"/>
              </a:ext>
            </a:extLst>
          </p:cNvPr>
          <p:cNvSpPr txBox="1"/>
          <p:nvPr/>
        </p:nvSpPr>
        <p:spPr>
          <a:xfrm>
            <a:off x="7846181" y="3539042"/>
            <a:ext cx="3090797" cy="338554"/>
          </a:xfrm>
          <a:prstGeom prst="rect">
            <a:avLst/>
          </a:prstGeom>
          <a:noFill/>
        </p:spPr>
        <p:txBody>
          <a:bodyPr wrap="square" rtlCol="0">
            <a:spAutoFit/>
          </a:bodyPr>
          <a:lstStyle/>
          <a:p>
            <a:pPr algn="ctr"/>
            <a:r>
              <a:rPr lang="en-GB" sz="1600" dirty="0"/>
              <a:t>Singh and Sharma </a:t>
            </a:r>
            <a:r>
              <a:rPr lang="en-GB" sz="1600" i="1" dirty="0"/>
              <a:t> (2017)</a:t>
            </a:r>
          </a:p>
        </p:txBody>
      </p:sp>
    </p:spTree>
    <p:extLst>
      <p:ext uri="{BB962C8B-B14F-4D97-AF65-F5344CB8AC3E}">
        <p14:creationId xmlns:p14="http://schemas.microsoft.com/office/powerpoint/2010/main" val="319960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CA6F2-E8EA-9FC6-0A97-111B3F87C8F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FBB03B0-DF85-46C0-5A5D-4125231C45E4}"/>
              </a:ext>
            </a:extLst>
          </p:cNvPr>
          <p:cNvSpPr txBox="1"/>
          <p:nvPr/>
        </p:nvSpPr>
        <p:spPr>
          <a:xfrm>
            <a:off x="1395063" y="601270"/>
            <a:ext cx="8650928"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Common themes relevant to the study</a:t>
            </a:r>
          </a:p>
        </p:txBody>
      </p:sp>
      <p:sp>
        <p:nvSpPr>
          <p:cNvPr id="3" name="TextBox 2">
            <a:extLst>
              <a:ext uri="{FF2B5EF4-FFF2-40B4-BE49-F238E27FC236}">
                <a16:creationId xmlns:a16="http://schemas.microsoft.com/office/drawing/2014/main" id="{D6480904-B2F3-21BB-F1D3-42E824024737}"/>
              </a:ext>
            </a:extLst>
          </p:cNvPr>
          <p:cNvSpPr txBox="1"/>
          <p:nvPr/>
        </p:nvSpPr>
        <p:spPr>
          <a:xfrm>
            <a:off x="424625" y="2238133"/>
            <a:ext cx="3176937"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Policy to Practice</a:t>
            </a:r>
          </a:p>
        </p:txBody>
      </p:sp>
      <p:sp>
        <p:nvSpPr>
          <p:cNvPr id="4" name="TextBox 3">
            <a:extLst>
              <a:ext uri="{FF2B5EF4-FFF2-40B4-BE49-F238E27FC236}">
                <a16:creationId xmlns:a16="http://schemas.microsoft.com/office/drawing/2014/main" id="{B25B2608-A4B1-8F87-5C08-1FFDD85C8B58}"/>
              </a:ext>
            </a:extLst>
          </p:cNvPr>
          <p:cNvSpPr txBox="1"/>
          <p:nvPr/>
        </p:nvSpPr>
        <p:spPr>
          <a:xfrm>
            <a:off x="441746" y="3166585"/>
            <a:ext cx="3176937"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Curriculum</a:t>
            </a:r>
          </a:p>
        </p:txBody>
      </p:sp>
      <p:sp>
        <p:nvSpPr>
          <p:cNvPr id="5" name="TextBox 4">
            <a:extLst>
              <a:ext uri="{FF2B5EF4-FFF2-40B4-BE49-F238E27FC236}">
                <a16:creationId xmlns:a16="http://schemas.microsoft.com/office/drawing/2014/main" id="{F3073B83-F7C6-8653-C84B-CA1930C45C39}"/>
              </a:ext>
            </a:extLst>
          </p:cNvPr>
          <p:cNvSpPr txBox="1"/>
          <p:nvPr/>
        </p:nvSpPr>
        <p:spPr>
          <a:xfrm>
            <a:off x="424624" y="4038015"/>
            <a:ext cx="3176937"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Opportunity</a:t>
            </a:r>
          </a:p>
        </p:txBody>
      </p:sp>
      <p:sp>
        <p:nvSpPr>
          <p:cNvPr id="6" name="Right Brace 5">
            <a:extLst>
              <a:ext uri="{FF2B5EF4-FFF2-40B4-BE49-F238E27FC236}">
                <a16:creationId xmlns:a16="http://schemas.microsoft.com/office/drawing/2014/main" id="{230F1579-817A-1B17-A272-76DA51BF49DB}"/>
              </a:ext>
            </a:extLst>
          </p:cNvPr>
          <p:cNvSpPr/>
          <p:nvPr/>
        </p:nvSpPr>
        <p:spPr>
          <a:xfrm>
            <a:off x="3846749" y="2401421"/>
            <a:ext cx="649051" cy="1040279"/>
          </a:xfrm>
          <a:prstGeom prst="rightBrace">
            <a:avLst/>
          </a:prstGeom>
          <a:ln w="9525">
            <a:solidFill>
              <a:schemeClr val="accent2"/>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56DA1B38-99A8-64E7-23DB-2FFA6950D8FC}"/>
              </a:ext>
            </a:extLst>
          </p:cNvPr>
          <p:cNvGraphicFramePr>
            <a:graphicFrameLocks noGrp="1"/>
          </p:cNvGraphicFramePr>
          <p:nvPr>
            <p:extLst>
              <p:ext uri="{D42A27DB-BD31-4B8C-83A1-F6EECF244321}">
                <p14:modId xmlns:p14="http://schemas.microsoft.com/office/powerpoint/2010/main" val="1161568535"/>
              </p:ext>
            </p:extLst>
          </p:nvPr>
        </p:nvGraphicFramePr>
        <p:xfrm>
          <a:off x="4713258" y="2422355"/>
          <a:ext cx="6712084" cy="1005840"/>
        </p:xfrm>
        <a:graphic>
          <a:graphicData uri="http://schemas.openxmlformats.org/drawingml/2006/table">
            <a:tbl>
              <a:tblPr firstRow="1" bandRow="1">
                <a:tableStyleId>{21E4AEA4-8DFA-4A89-87EB-49C32662AFE0}</a:tableStyleId>
              </a:tblPr>
              <a:tblGrid>
                <a:gridCol w="1089497">
                  <a:extLst>
                    <a:ext uri="{9D8B030D-6E8A-4147-A177-3AD203B41FA5}">
                      <a16:colId xmlns:a16="http://schemas.microsoft.com/office/drawing/2014/main" val="2063690640"/>
                    </a:ext>
                  </a:extLst>
                </a:gridCol>
                <a:gridCol w="3443592">
                  <a:extLst>
                    <a:ext uri="{9D8B030D-6E8A-4147-A177-3AD203B41FA5}">
                      <a16:colId xmlns:a16="http://schemas.microsoft.com/office/drawing/2014/main" val="220412840"/>
                    </a:ext>
                  </a:extLst>
                </a:gridCol>
                <a:gridCol w="2178995">
                  <a:extLst>
                    <a:ext uri="{9D8B030D-6E8A-4147-A177-3AD203B41FA5}">
                      <a16:colId xmlns:a16="http://schemas.microsoft.com/office/drawing/2014/main" val="4021682032"/>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RQ 1/2</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pPr lvl="0"/>
                      <a:r>
                        <a:rPr lang="en-GB" sz="2000" b="0" dirty="0">
                          <a:solidFill>
                            <a:schemeClr val="tx1"/>
                          </a:solidFill>
                        </a:rPr>
                        <a:t>The extent to which policy aims of the </a:t>
                      </a:r>
                      <a:r>
                        <a:rPr lang="en-GB" sz="2000" b="0" dirty="0" err="1">
                          <a:solidFill>
                            <a:schemeClr val="tx1"/>
                          </a:solidFill>
                        </a:rPr>
                        <a:t>CfW</a:t>
                      </a:r>
                      <a:r>
                        <a:rPr lang="en-GB" sz="2000" b="0" dirty="0">
                          <a:solidFill>
                            <a:schemeClr val="tx1"/>
                          </a:solidFill>
                        </a:rPr>
                        <a:t> reflect classroom realities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2000" dirty="0">
                          <a:solidFill>
                            <a:schemeClr val="tx1"/>
                          </a:solidFill>
                        </a:rPr>
                        <a:t>Interpretation</a:t>
                      </a:r>
                    </a:p>
                    <a:p>
                      <a:r>
                        <a:rPr lang="en-GB" sz="2000" dirty="0">
                          <a:solidFill>
                            <a:schemeClr val="tx1"/>
                          </a:solidFill>
                        </a:rPr>
                        <a:t>Practice</a:t>
                      </a:r>
                    </a:p>
                    <a:p>
                      <a:endParaRPr lang="en-GB" sz="2000" b="0" dirty="0">
                        <a:solidFill>
                          <a:schemeClr val="tx1"/>
                        </a:solidFill>
                      </a:endParaRP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474608325"/>
                  </a:ext>
                </a:extLst>
              </a:tr>
            </a:tbl>
          </a:graphicData>
        </a:graphic>
      </p:graphicFrame>
      <p:graphicFrame>
        <p:nvGraphicFramePr>
          <p:cNvPr id="8" name="Table 7">
            <a:extLst>
              <a:ext uri="{FF2B5EF4-FFF2-40B4-BE49-F238E27FC236}">
                <a16:creationId xmlns:a16="http://schemas.microsoft.com/office/drawing/2014/main" id="{7B55007A-3E17-A3C1-A676-D209FCA7A995}"/>
              </a:ext>
            </a:extLst>
          </p:cNvPr>
          <p:cNvGraphicFramePr>
            <a:graphicFrameLocks noGrp="1"/>
          </p:cNvGraphicFramePr>
          <p:nvPr>
            <p:extLst>
              <p:ext uri="{D42A27DB-BD31-4B8C-83A1-F6EECF244321}">
                <p14:modId xmlns:p14="http://schemas.microsoft.com/office/powerpoint/2010/main" val="295697503"/>
              </p:ext>
            </p:extLst>
          </p:nvPr>
        </p:nvGraphicFramePr>
        <p:xfrm>
          <a:off x="4713258" y="4198491"/>
          <a:ext cx="6712084" cy="1005840"/>
        </p:xfrm>
        <a:graphic>
          <a:graphicData uri="http://schemas.openxmlformats.org/drawingml/2006/table">
            <a:tbl>
              <a:tblPr firstRow="1" bandRow="1">
                <a:tableStyleId>{21E4AEA4-8DFA-4A89-87EB-49C32662AFE0}</a:tableStyleId>
              </a:tblPr>
              <a:tblGrid>
                <a:gridCol w="1089496">
                  <a:extLst>
                    <a:ext uri="{9D8B030D-6E8A-4147-A177-3AD203B41FA5}">
                      <a16:colId xmlns:a16="http://schemas.microsoft.com/office/drawing/2014/main" val="2063690640"/>
                    </a:ext>
                  </a:extLst>
                </a:gridCol>
                <a:gridCol w="3404681">
                  <a:extLst>
                    <a:ext uri="{9D8B030D-6E8A-4147-A177-3AD203B41FA5}">
                      <a16:colId xmlns:a16="http://schemas.microsoft.com/office/drawing/2014/main" val="220412840"/>
                    </a:ext>
                  </a:extLst>
                </a:gridCol>
                <a:gridCol w="2217907">
                  <a:extLst>
                    <a:ext uri="{9D8B030D-6E8A-4147-A177-3AD203B41FA5}">
                      <a16:colId xmlns:a16="http://schemas.microsoft.com/office/drawing/2014/main" val="4021682032"/>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RQ3/4</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pPr lvl="0"/>
                      <a:r>
                        <a:rPr lang="en-GB" sz="2000" b="0" dirty="0">
                          <a:solidFill>
                            <a:schemeClr val="tx1"/>
                          </a:solidFill>
                        </a:rPr>
                        <a:t>How do staff and students perceive the influence of school experiences?</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tc>
                  <a:txBody>
                    <a:bodyPr/>
                    <a:lstStyle/>
                    <a:p>
                      <a:r>
                        <a:rPr lang="en-GB" sz="2000" dirty="0">
                          <a:solidFill>
                            <a:schemeClr val="tx1"/>
                          </a:solidFill>
                        </a:rPr>
                        <a:t>Perception</a:t>
                      </a:r>
                    </a:p>
                  </a:txBody>
                  <a:tcP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ap="flat" cmpd="sng" algn="ctr">
                      <a:solidFill>
                        <a:schemeClr val="accent2"/>
                      </a:solidFill>
                      <a:prstDash val="solid"/>
                      <a:round/>
                      <a:headEnd type="none" w="med" len="med"/>
                      <a:tailEnd type="none" w="med" len="med"/>
                    </a:lnT>
                    <a:lnB w="12700" cap="flat" cmpd="sng" algn="ctr">
                      <a:solidFill>
                        <a:schemeClr val="accent2"/>
                      </a:solidFill>
                      <a:prstDash val="solid"/>
                      <a:round/>
                      <a:headEnd type="none" w="med" len="med"/>
                      <a:tailEnd type="none" w="med" len="med"/>
                    </a:lnB>
                    <a:solidFill>
                      <a:schemeClr val="bg1"/>
                    </a:solidFill>
                  </a:tcPr>
                </a:tc>
                <a:extLst>
                  <a:ext uri="{0D108BD9-81ED-4DB2-BD59-A6C34878D82A}">
                    <a16:rowId xmlns:a16="http://schemas.microsoft.com/office/drawing/2014/main" val="2474608325"/>
                  </a:ext>
                </a:extLst>
              </a:tr>
            </a:tbl>
          </a:graphicData>
        </a:graphic>
      </p:graphicFrame>
      <p:sp>
        <p:nvSpPr>
          <p:cNvPr id="10" name="TextBox 9">
            <a:extLst>
              <a:ext uri="{FF2B5EF4-FFF2-40B4-BE49-F238E27FC236}">
                <a16:creationId xmlns:a16="http://schemas.microsoft.com/office/drawing/2014/main" id="{A8EAD26B-0A67-FC08-6CBE-AB97B1B25465}"/>
              </a:ext>
            </a:extLst>
          </p:cNvPr>
          <p:cNvSpPr txBox="1"/>
          <p:nvPr/>
        </p:nvSpPr>
        <p:spPr>
          <a:xfrm>
            <a:off x="424624" y="4871584"/>
            <a:ext cx="3176937" cy="523220"/>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School Culture</a:t>
            </a:r>
          </a:p>
        </p:txBody>
      </p:sp>
      <p:sp>
        <p:nvSpPr>
          <p:cNvPr id="9" name="Right Brace 8">
            <a:extLst>
              <a:ext uri="{FF2B5EF4-FFF2-40B4-BE49-F238E27FC236}">
                <a16:creationId xmlns:a16="http://schemas.microsoft.com/office/drawing/2014/main" id="{6E245028-EB66-30D1-2957-068B88EAADF4}"/>
              </a:ext>
            </a:extLst>
          </p:cNvPr>
          <p:cNvSpPr/>
          <p:nvPr/>
        </p:nvSpPr>
        <p:spPr>
          <a:xfrm>
            <a:off x="3846749" y="4198491"/>
            <a:ext cx="649051" cy="1040279"/>
          </a:xfrm>
          <a:prstGeom prst="rightBrace">
            <a:avLst/>
          </a:prstGeom>
          <a:ln w="9525">
            <a:solidFill>
              <a:schemeClr val="accent2"/>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6004284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9C438C7-65C6-87E9-6EB1-39463AD50F45}"/>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2.5 Synthesis and Summary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A231920-5297-A18E-BA08-39A177199F70}"/>
              </a:ext>
            </a:extLst>
          </p:cNvPr>
          <p:cNvSpPr txBox="1"/>
          <p:nvPr/>
        </p:nvSpPr>
        <p:spPr>
          <a:xfrm>
            <a:off x="572493" y="2452978"/>
            <a:ext cx="6068939" cy="3378508"/>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200" dirty="0">
                <a:solidFill>
                  <a:schemeClr val="tx1"/>
                </a:solidFill>
              </a:rPr>
              <a:t>Career aspirations are personal motivations                                          </a:t>
            </a:r>
            <a:r>
              <a:rPr lang="en-US" sz="1600" dirty="0">
                <a:solidFill>
                  <a:schemeClr val="tx1"/>
                </a:solidFill>
              </a:rPr>
              <a:t>(Sheu et al. 2022; Ridley 2024)     </a:t>
            </a:r>
            <a:endParaRPr lang="en-US" sz="2200" dirty="0">
              <a:solidFill>
                <a:schemeClr val="tx1"/>
              </a:solidFill>
            </a:endParaRPr>
          </a:p>
          <a:p>
            <a:pPr>
              <a:lnSpc>
                <a:spcPct val="90000"/>
              </a:lnSpc>
              <a:spcAft>
                <a:spcPts val="600"/>
              </a:spcAft>
            </a:pPr>
            <a:endParaRPr lang="en-US" sz="2200" dirty="0">
              <a:solidFill>
                <a:schemeClr val="tx1"/>
              </a:solidFill>
            </a:endParaRPr>
          </a:p>
          <a:p>
            <a:pPr marL="285750" indent="-228600">
              <a:lnSpc>
                <a:spcPct val="90000"/>
              </a:lnSpc>
              <a:spcAft>
                <a:spcPts val="600"/>
              </a:spcAft>
              <a:buFont typeface="Arial" panose="020B0604020202020204" pitchFamily="34" charset="0"/>
              <a:buChar char="•"/>
            </a:pPr>
            <a:r>
              <a:rPr lang="en-US" sz="2200" dirty="0">
                <a:solidFill>
                  <a:schemeClr val="tx1"/>
                </a:solidFill>
              </a:rPr>
              <a:t>They are also shaped by social structure and context </a:t>
            </a:r>
            <a:r>
              <a:rPr lang="en-US" sz="1600" dirty="0">
                <a:solidFill>
                  <a:schemeClr val="tx1"/>
                </a:solidFill>
              </a:rPr>
              <a:t>(Archer, et al. 2020; Schoon 2021)</a:t>
            </a:r>
          </a:p>
          <a:p>
            <a:pPr marL="57150" indent="-228600">
              <a:lnSpc>
                <a:spcPct val="90000"/>
              </a:lnSpc>
              <a:spcAft>
                <a:spcPts val="600"/>
              </a:spcAft>
              <a:buFont typeface="Arial" panose="020B0604020202020204" pitchFamily="34" charset="0"/>
              <a:buChar char="•"/>
            </a:pPr>
            <a:endParaRPr lang="en-US" sz="2200" dirty="0">
              <a:solidFill>
                <a:schemeClr val="tx1"/>
              </a:solidFill>
            </a:endParaRPr>
          </a:p>
          <a:p>
            <a:pPr marL="285750" indent="-228600">
              <a:lnSpc>
                <a:spcPct val="90000"/>
              </a:lnSpc>
              <a:spcAft>
                <a:spcPts val="600"/>
              </a:spcAft>
              <a:buFont typeface="Arial" panose="020B0604020202020204" pitchFamily="34" charset="0"/>
              <a:buChar char="•"/>
            </a:pPr>
            <a:r>
              <a:rPr lang="en-US" sz="2200" dirty="0">
                <a:solidFill>
                  <a:schemeClr val="tx1"/>
                </a:solidFill>
              </a:rPr>
              <a:t>Furthermore, they are constructed through educational practices and relationships                                             </a:t>
            </a:r>
            <a:r>
              <a:rPr lang="en-US" sz="1600" dirty="0">
                <a:solidFill>
                  <a:schemeClr val="tx1"/>
                </a:solidFill>
              </a:rPr>
              <a:t>(Price 2025) </a:t>
            </a:r>
            <a:endParaRPr lang="en-US" sz="2200" dirty="0">
              <a:solidFill>
                <a:schemeClr val="tx1"/>
              </a:solidFill>
            </a:endParaRPr>
          </a:p>
        </p:txBody>
      </p:sp>
      <p:pic>
        <p:nvPicPr>
          <p:cNvPr id="3" name="Picture 2">
            <a:extLst>
              <a:ext uri="{FF2B5EF4-FFF2-40B4-BE49-F238E27FC236}">
                <a16:creationId xmlns:a16="http://schemas.microsoft.com/office/drawing/2014/main" id="{0B8CEDD7-431F-EE79-B683-EA9D6CB31817}"/>
              </a:ext>
            </a:extLst>
          </p:cNvPr>
          <p:cNvPicPr>
            <a:picLocks noChangeAspect="1"/>
          </p:cNvPicPr>
          <p:nvPr/>
        </p:nvPicPr>
        <p:blipFill>
          <a:blip r:embed="rId2"/>
          <a:srcRect t="213" r="-2"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7690152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B47ADA-613F-7A2F-F558-B622A6B9E548}"/>
              </a:ext>
            </a:extLst>
          </p:cNvPr>
          <p:cNvSpPr txBox="1"/>
          <p:nvPr/>
        </p:nvSpPr>
        <p:spPr>
          <a:xfrm>
            <a:off x="451104" y="374415"/>
            <a:ext cx="7217664" cy="664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dirty="0">
                <a:latin typeface="+mj-lt"/>
                <a:ea typeface="+mj-ea"/>
                <a:cs typeface="+mj-cs"/>
              </a:rPr>
              <a:t>Conclusion</a:t>
            </a:r>
            <a:endParaRPr lang="en-US" sz="3200" b="1"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C3EA70E0-1EDF-C3D0-1667-77FB2BD708F8}"/>
              </a:ext>
            </a:extLst>
          </p:cNvPr>
          <p:cNvSpPr txBox="1"/>
          <p:nvPr/>
        </p:nvSpPr>
        <p:spPr>
          <a:xfrm>
            <a:off x="451104" y="3826489"/>
            <a:ext cx="10786364"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This approach will align with the RQs to explore how career aspirations are shaped through educational experiences. </a:t>
            </a:r>
          </a:p>
        </p:txBody>
      </p:sp>
      <p:sp>
        <p:nvSpPr>
          <p:cNvPr id="20" name="TextBox 19">
            <a:extLst>
              <a:ext uri="{FF2B5EF4-FFF2-40B4-BE49-F238E27FC236}">
                <a16:creationId xmlns:a16="http://schemas.microsoft.com/office/drawing/2014/main" id="{39EC9546-EDD2-6FF6-0A8A-CA6401A3E5DE}"/>
              </a:ext>
            </a:extLst>
          </p:cNvPr>
          <p:cNvSpPr txBox="1"/>
          <p:nvPr/>
        </p:nvSpPr>
        <p:spPr>
          <a:xfrm>
            <a:off x="427736" y="1295178"/>
            <a:ext cx="10762996"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A literature review is designed, not only to demonstrate mastery, but also to support the relevance of the research questions (Yin, 2018).</a:t>
            </a:r>
          </a:p>
        </p:txBody>
      </p:sp>
      <p:sp>
        <p:nvSpPr>
          <p:cNvPr id="25" name="TextBox 24">
            <a:extLst>
              <a:ext uri="{FF2B5EF4-FFF2-40B4-BE49-F238E27FC236}">
                <a16:creationId xmlns:a16="http://schemas.microsoft.com/office/drawing/2014/main" id="{C0DC8B5B-1B76-34FC-531B-6859974E0B0C}"/>
              </a:ext>
            </a:extLst>
          </p:cNvPr>
          <p:cNvSpPr txBox="1"/>
          <p:nvPr/>
        </p:nvSpPr>
        <p:spPr>
          <a:xfrm>
            <a:off x="427736" y="2126174"/>
            <a:ext cx="10762996" cy="1477328"/>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The research study will:</a:t>
            </a:r>
          </a:p>
          <a:p>
            <a:pPr marL="285750" indent="-285750">
              <a:buFont typeface="Arial" panose="020B0604020202020204" pitchFamily="34" charset="0"/>
              <a:buChar char="•"/>
            </a:pPr>
            <a:r>
              <a:rPr lang="en-GB" dirty="0"/>
              <a:t>Adopt a social constructionist conceptualisation of aspiration</a:t>
            </a:r>
          </a:p>
          <a:p>
            <a:pPr marL="285750" indent="-285750">
              <a:buFont typeface="Arial" panose="020B0604020202020204" pitchFamily="34" charset="0"/>
              <a:buChar char="•"/>
            </a:pPr>
            <a:r>
              <a:rPr lang="en-GB" dirty="0"/>
              <a:t>Recognise the role of individual agency in aspiration formation and development (Bandura, 1986)</a:t>
            </a:r>
          </a:p>
          <a:p>
            <a:pPr marL="285750" indent="-285750">
              <a:buFont typeface="Arial" panose="020B0604020202020204" pitchFamily="34" charset="0"/>
              <a:buChar char="•"/>
            </a:pPr>
            <a:r>
              <a:rPr lang="en-GB" dirty="0"/>
              <a:t>Further recognise aspirations as socially constructed through social interaction (Hart, 2019), school structures (Rainford, 2023) and educational opportunities (Price, 2025)</a:t>
            </a:r>
          </a:p>
        </p:txBody>
      </p:sp>
      <p:pic>
        <p:nvPicPr>
          <p:cNvPr id="31" name="Picture 30">
            <a:extLst>
              <a:ext uri="{FF2B5EF4-FFF2-40B4-BE49-F238E27FC236}">
                <a16:creationId xmlns:a16="http://schemas.microsoft.com/office/drawing/2014/main" id="{A71D980F-0234-8B0F-71A0-BCA8C37AE866}"/>
              </a:ext>
            </a:extLst>
          </p:cNvPr>
          <p:cNvPicPr>
            <a:picLocks noChangeAspect="1"/>
          </p:cNvPicPr>
          <p:nvPr/>
        </p:nvPicPr>
        <p:blipFill>
          <a:blip r:embed="rId3"/>
          <a:stretch>
            <a:fillRect/>
          </a:stretch>
        </p:blipFill>
        <p:spPr>
          <a:xfrm>
            <a:off x="1721104" y="5007552"/>
            <a:ext cx="7841996" cy="1350248"/>
          </a:xfrm>
          <a:prstGeom prst="rect">
            <a:avLst/>
          </a:prstGeom>
        </p:spPr>
      </p:pic>
    </p:spTree>
    <p:extLst>
      <p:ext uri="{BB962C8B-B14F-4D97-AF65-F5344CB8AC3E}">
        <p14:creationId xmlns:p14="http://schemas.microsoft.com/office/powerpoint/2010/main" val="3837065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lip Art: Venn Diagram 3 Zone Color 2 Labeled I abcteach.com">
            <a:extLst>
              <a:ext uri="{FF2B5EF4-FFF2-40B4-BE49-F238E27FC236}">
                <a16:creationId xmlns:a16="http://schemas.microsoft.com/office/drawing/2014/main" id="{4B3F0E03-E2D4-4EB8-FE0C-CB4B389765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05" t="9474" r="4211" b="2630"/>
          <a:stretch>
            <a:fillRect/>
          </a:stretch>
        </p:blipFill>
        <p:spPr bwMode="auto">
          <a:xfrm>
            <a:off x="3954063" y="774387"/>
            <a:ext cx="4938034" cy="4632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4FD83C2-DAA8-2C9B-DDC9-126602D89BAA}"/>
              </a:ext>
            </a:extLst>
          </p:cNvPr>
          <p:cNvSpPr txBox="1"/>
          <p:nvPr/>
        </p:nvSpPr>
        <p:spPr>
          <a:xfrm>
            <a:off x="5406181" y="210072"/>
            <a:ext cx="1971675" cy="369332"/>
          </a:xfrm>
          <a:prstGeom prst="rect">
            <a:avLst/>
          </a:prstGeom>
          <a:noFill/>
        </p:spPr>
        <p:txBody>
          <a:bodyPr wrap="square" rtlCol="0">
            <a:spAutoFit/>
          </a:bodyPr>
          <a:lstStyle/>
          <a:p>
            <a:pPr algn="ctr"/>
            <a:r>
              <a:rPr lang="en-GB" b="1" dirty="0"/>
              <a:t>Sociological</a:t>
            </a:r>
          </a:p>
        </p:txBody>
      </p:sp>
      <p:sp>
        <p:nvSpPr>
          <p:cNvPr id="4" name="TextBox 3">
            <a:extLst>
              <a:ext uri="{FF2B5EF4-FFF2-40B4-BE49-F238E27FC236}">
                <a16:creationId xmlns:a16="http://schemas.microsoft.com/office/drawing/2014/main" id="{AE70F125-9C70-B8DC-48E3-6AF7CA179625}"/>
              </a:ext>
            </a:extLst>
          </p:cNvPr>
          <p:cNvSpPr txBox="1"/>
          <p:nvPr/>
        </p:nvSpPr>
        <p:spPr>
          <a:xfrm>
            <a:off x="2104001" y="3724065"/>
            <a:ext cx="1819001" cy="369332"/>
          </a:xfrm>
          <a:prstGeom prst="rect">
            <a:avLst/>
          </a:prstGeom>
          <a:noFill/>
        </p:spPr>
        <p:txBody>
          <a:bodyPr wrap="square" rtlCol="0">
            <a:spAutoFit/>
          </a:bodyPr>
          <a:lstStyle/>
          <a:p>
            <a:pPr algn="ctr"/>
            <a:r>
              <a:rPr lang="en-GB" b="1" dirty="0"/>
              <a:t>Psychological</a:t>
            </a:r>
          </a:p>
        </p:txBody>
      </p:sp>
      <p:sp>
        <p:nvSpPr>
          <p:cNvPr id="5" name="TextBox 4">
            <a:extLst>
              <a:ext uri="{FF2B5EF4-FFF2-40B4-BE49-F238E27FC236}">
                <a16:creationId xmlns:a16="http://schemas.microsoft.com/office/drawing/2014/main" id="{56E7A9E8-FB56-C335-09D0-8739CCDBBAB2}"/>
              </a:ext>
            </a:extLst>
          </p:cNvPr>
          <p:cNvSpPr txBox="1"/>
          <p:nvPr/>
        </p:nvSpPr>
        <p:spPr>
          <a:xfrm>
            <a:off x="8677819" y="3724065"/>
            <a:ext cx="1971675" cy="369332"/>
          </a:xfrm>
          <a:prstGeom prst="rect">
            <a:avLst/>
          </a:prstGeom>
          <a:noFill/>
        </p:spPr>
        <p:txBody>
          <a:bodyPr wrap="square" rtlCol="0">
            <a:spAutoFit/>
          </a:bodyPr>
          <a:lstStyle/>
          <a:p>
            <a:pPr algn="ctr"/>
            <a:r>
              <a:rPr lang="en-GB" b="1" dirty="0"/>
              <a:t>Educational</a:t>
            </a:r>
          </a:p>
        </p:txBody>
      </p:sp>
      <p:sp>
        <p:nvSpPr>
          <p:cNvPr id="6" name="TextBox 5">
            <a:extLst>
              <a:ext uri="{FF2B5EF4-FFF2-40B4-BE49-F238E27FC236}">
                <a16:creationId xmlns:a16="http://schemas.microsoft.com/office/drawing/2014/main" id="{9F93AA09-CAD8-B0DD-DFA9-6D1BC3FDE660}"/>
              </a:ext>
            </a:extLst>
          </p:cNvPr>
          <p:cNvSpPr txBox="1"/>
          <p:nvPr/>
        </p:nvSpPr>
        <p:spPr>
          <a:xfrm>
            <a:off x="4204910" y="3539399"/>
            <a:ext cx="1397000" cy="369332"/>
          </a:xfrm>
          <a:prstGeom prst="rect">
            <a:avLst/>
          </a:prstGeom>
          <a:noFill/>
        </p:spPr>
        <p:txBody>
          <a:bodyPr wrap="square" rtlCol="0">
            <a:spAutoFit/>
          </a:bodyPr>
          <a:lstStyle/>
          <a:p>
            <a:r>
              <a:rPr lang="en-GB" dirty="0"/>
              <a:t>Confidence</a:t>
            </a:r>
          </a:p>
        </p:txBody>
      </p:sp>
      <p:sp>
        <p:nvSpPr>
          <p:cNvPr id="7" name="TextBox 6">
            <a:extLst>
              <a:ext uri="{FF2B5EF4-FFF2-40B4-BE49-F238E27FC236}">
                <a16:creationId xmlns:a16="http://schemas.microsoft.com/office/drawing/2014/main" id="{E1180354-2D44-8326-BAC3-6E2CF0428B35}"/>
              </a:ext>
            </a:extLst>
          </p:cNvPr>
          <p:cNvSpPr txBox="1"/>
          <p:nvPr/>
        </p:nvSpPr>
        <p:spPr>
          <a:xfrm>
            <a:off x="4204909" y="3950828"/>
            <a:ext cx="1642341" cy="369332"/>
          </a:xfrm>
          <a:prstGeom prst="rect">
            <a:avLst/>
          </a:prstGeom>
          <a:noFill/>
        </p:spPr>
        <p:txBody>
          <a:bodyPr wrap="square" rtlCol="0">
            <a:spAutoFit/>
          </a:bodyPr>
          <a:lstStyle/>
          <a:p>
            <a:r>
              <a:rPr lang="en-GB" dirty="0"/>
              <a:t>Self concept</a:t>
            </a:r>
          </a:p>
        </p:txBody>
      </p:sp>
      <p:sp>
        <p:nvSpPr>
          <p:cNvPr id="8" name="TextBox 7">
            <a:extLst>
              <a:ext uri="{FF2B5EF4-FFF2-40B4-BE49-F238E27FC236}">
                <a16:creationId xmlns:a16="http://schemas.microsoft.com/office/drawing/2014/main" id="{D693DCD0-2114-9113-2F8F-221453DD230B}"/>
              </a:ext>
            </a:extLst>
          </p:cNvPr>
          <p:cNvSpPr txBox="1"/>
          <p:nvPr/>
        </p:nvSpPr>
        <p:spPr>
          <a:xfrm>
            <a:off x="4408109" y="4353554"/>
            <a:ext cx="1397000" cy="369332"/>
          </a:xfrm>
          <a:prstGeom prst="rect">
            <a:avLst/>
          </a:prstGeom>
          <a:noFill/>
        </p:spPr>
        <p:txBody>
          <a:bodyPr wrap="square" rtlCol="0">
            <a:spAutoFit/>
          </a:bodyPr>
          <a:lstStyle/>
          <a:p>
            <a:r>
              <a:rPr lang="en-GB" dirty="0"/>
              <a:t>Influences</a:t>
            </a:r>
          </a:p>
        </p:txBody>
      </p:sp>
      <p:sp>
        <p:nvSpPr>
          <p:cNvPr id="9" name="TextBox 8">
            <a:extLst>
              <a:ext uri="{FF2B5EF4-FFF2-40B4-BE49-F238E27FC236}">
                <a16:creationId xmlns:a16="http://schemas.microsoft.com/office/drawing/2014/main" id="{106EF44C-1485-658E-D8A8-3B1086753D7C}"/>
              </a:ext>
            </a:extLst>
          </p:cNvPr>
          <p:cNvSpPr txBox="1"/>
          <p:nvPr/>
        </p:nvSpPr>
        <p:spPr>
          <a:xfrm>
            <a:off x="5687979" y="1213340"/>
            <a:ext cx="1832842" cy="369332"/>
          </a:xfrm>
          <a:prstGeom prst="rect">
            <a:avLst/>
          </a:prstGeom>
          <a:noFill/>
        </p:spPr>
        <p:txBody>
          <a:bodyPr wrap="square" rtlCol="0">
            <a:spAutoFit/>
          </a:bodyPr>
          <a:lstStyle/>
          <a:p>
            <a:r>
              <a:rPr lang="en-GB" dirty="0"/>
              <a:t>Social capital</a:t>
            </a:r>
          </a:p>
        </p:txBody>
      </p:sp>
      <p:sp>
        <p:nvSpPr>
          <p:cNvPr id="10" name="TextBox 9">
            <a:extLst>
              <a:ext uri="{FF2B5EF4-FFF2-40B4-BE49-F238E27FC236}">
                <a16:creationId xmlns:a16="http://schemas.microsoft.com/office/drawing/2014/main" id="{4E712711-07BE-7C7D-CE0C-A1E9BB71CBA3}"/>
              </a:ext>
            </a:extLst>
          </p:cNvPr>
          <p:cNvSpPr txBox="1"/>
          <p:nvPr/>
        </p:nvSpPr>
        <p:spPr>
          <a:xfrm>
            <a:off x="5503740" y="1582672"/>
            <a:ext cx="1397000" cy="369332"/>
          </a:xfrm>
          <a:prstGeom prst="rect">
            <a:avLst/>
          </a:prstGeom>
          <a:noFill/>
        </p:spPr>
        <p:txBody>
          <a:bodyPr wrap="square" rtlCol="0">
            <a:spAutoFit/>
          </a:bodyPr>
          <a:lstStyle/>
          <a:p>
            <a:r>
              <a:rPr lang="en-GB" dirty="0"/>
              <a:t>Norms</a:t>
            </a:r>
          </a:p>
        </p:txBody>
      </p:sp>
      <p:sp>
        <p:nvSpPr>
          <p:cNvPr id="11" name="TextBox 10">
            <a:extLst>
              <a:ext uri="{FF2B5EF4-FFF2-40B4-BE49-F238E27FC236}">
                <a16:creationId xmlns:a16="http://schemas.microsoft.com/office/drawing/2014/main" id="{96202BFA-F553-2323-EBEE-2BBE61CAAC91}"/>
              </a:ext>
            </a:extLst>
          </p:cNvPr>
          <p:cNvSpPr txBox="1"/>
          <p:nvPr/>
        </p:nvSpPr>
        <p:spPr>
          <a:xfrm>
            <a:off x="6619930" y="1582672"/>
            <a:ext cx="1397000" cy="369332"/>
          </a:xfrm>
          <a:prstGeom prst="rect">
            <a:avLst/>
          </a:prstGeom>
          <a:noFill/>
        </p:spPr>
        <p:txBody>
          <a:bodyPr wrap="square" rtlCol="0">
            <a:spAutoFit/>
          </a:bodyPr>
          <a:lstStyle/>
          <a:p>
            <a:r>
              <a:rPr lang="en-GB" dirty="0"/>
              <a:t>Class</a:t>
            </a:r>
          </a:p>
        </p:txBody>
      </p:sp>
      <p:sp>
        <p:nvSpPr>
          <p:cNvPr id="12" name="TextBox 11">
            <a:extLst>
              <a:ext uri="{FF2B5EF4-FFF2-40B4-BE49-F238E27FC236}">
                <a16:creationId xmlns:a16="http://schemas.microsoft.com/office/drawing/2014/main" id="{495E8F6F-B151-47B0-9DE6-649905741C3F}"/>
              </a:ext>
            </a:extLst>
          </p:cNvPr>
          <p:cNvSpPr txBox="1"/>
          <p:nvPr/>
        </p:nvSpPr>
        <p:spPr>
          <a:xfrm>
            <a:off x="5847250" y="1962321"/>
            <a:ext cx="1642340" cy="369332"/>
          </a:xfrm>
          <a:prstGeom prst="rect">
            <a:avLst/>
          </a:prstGeom>
          <a:noFill/>
        </p:spPr>
        <p:txBody>
          <a:bodyPr wrap="square" rtlCol="0">
            <a:spAutoFit/>
          </a:bodyPr>
          <a:lstStyle/>
          <a:p>
            <a:r>
              <a:rPr lang="en-GB" dirty="0"/>
              <a:t>Role Models</a:t>
            </a:r>
          </a:p>
        </p:txBody>
      </p:sp>
      <p:sp>
        <p:nvSpPr>
          <p:cNvPr id="13" name="TextBox 12">
            <a:extLst>
              <a:ext uri="{FF2B5EF4-FFF2-40B4-BE49-F238E27FC236}">
                <a16:creationId xmlns:a16="http://schemas.microsoft.com/office/drawing/2014/main" id="{E4B0AB44-A253-8440-9E9F-2A89C9658205}"/>
              </a:ext>
            </a:extLst>
          </p:cNvPr>
          <p:cNvSpPr txBox="1"/>
          <p:nvPr/>
        </p:nvSpPr>
        <p:spPr>
          <a:xfrm>
            <a:off x="7276778" y="3500125"/>
            <a:ext cx="1397000" cy="369332"/>
          </a:xfrm>
          <a:prstGeom prst="rect">
            <a:avLst/>
          </a:prstGeom>
          <a:noFill/>
        </p:spPr>
        <p:txBody>
          <a:bodyPr wrap="square" rtlCol="0">
            <a:spAutoFit/>
          </a:bodyPr>
          <a:lstStyle/>
          <a:p>
            <a:r>
              <a:rPr lang="en-GB" dirty="0"/>
              <a:t>Policy</a:t>
            </a:r>
          </a:p>
        </p:txBody>
      </p:sp>
      <p:sp>
        <p:nvSpPr>
          <p:cNvPr id="14" name="TextBox 13">
            <a:extLst>
              <a:ext uri="{FF2B5EF4-FFF2-40B4-BE49-F238E27FC236}">
                <a16:creationId xmlns:a16="http://schemas.microsoft.com/office/drawing/2014/main" id="{DF49FFB0-ED5C-CA5B-E198-80689234FB5E}"/>
              </a:ext>
            </a:extLst>
          </p:cNvPr>
          <p:cNvSpPr txBox="1"/>
          <p:nvPr/>
        </p:nvSpPr>
        <p:spPr>
          <a:xfrm>
            <a:off x="7197494" y="3869457"/>
            <a:ext cx="1397000" cy="369332"/>
          </a:xfrm>
          <a:prstGeom prst="rect">
            <a:avLst/>
          </a:prstGeom>
          <a:noFill/>
        </p:spPr>
        <p:txBody>
          <a:bodyPr wrap="square" rtlCol="0">
            <a:spAutoFit/>
          </a:bodyPr>
          <a:lstStyle/>
          <a:p>
            <a:r>
              <a:rPr lang="en-GB" dirty="0"/>
              <a:t>Curriculum</a:t>
            </a:r>
          </a:p>
        </p:txBody>
      </p:sp>
      <p:sp>
        <p:nvSpPr>
          <p:cNvPr id="15" name="TextBox 14">
            <a:extLst>
              <a:ext uri="{FF2B5EF4-FFF2-40B4-BE49-F238E27FC236}">
                <a16:creationId xmlns:a16="http://schemas.microsoft.com/office/drawing/2014/main" id="{7B0EC57D-92B3-53A3-4118-F7F9F1A58A8F}"/>
              </a:ext>
            </a:extLst>
          </p:cNvPr>
          <p:cNvSpPr txBox="1"/>
          <p:nvPr/>
        </p:nvSpPr>
        <p:spPr>
          <a:xfrm>
            <a:off x="6994294" y="4308410"/>
            <a:ext cx="1679483" cy="369332"/>
          </a:xfrm>
          <a:prstGeom prst="rect">
            <a:avLst/>
          </a:prstGeom>
          <a:noFill/>
        </p:spPr>
        <p:txBody>
          <a:bodyPr wrap="square" rtlCol="0">
            <a:spAutoFit/>
          </a:bodyPr>
          <a:lstStyle/>
          <a:p>
            <a:r>
              <a:rPr lang="en-GB" dirty="0"/>
              <a:t>Opportunity</a:t>
            </a:r>
          </a:p>
        </p:txBody>
      </p:sp>
      <p:sp>
        <p:nvSpPr>
          <p:cNvPr id="16" name="TextBox 15">
            <a:extLst>
              <a:ext uri="{FF2B5EF4-FFF2-40B4-BE49-F238E27FC236}">
                <a16:creationId xmlns:a16="http://schemas.microsoft.com/office/drawing/2014/main" id="{A7BD5320-CA9F-A489-21FD-216A8C29752D}"/>
              </a:ext>
            </a:extLst>
          </p:cNvPr>
          <p:cNvSpPr txBox="1"/>
          <p:nvPr/>
        </p:nvSpPr>
        <p:spPr>
          <a:xfrm>
            <a:off x="6858599" y="4747363"/>
            <a:ext cx="1397000" cy="369332"/>
          </a:xfrm>
          <a:prstGeom prst="rect">
            <a:avLst/>
          </a:prstGeom>
          <a:noFill/>
        </p:spPr>
        <p:txBody>
          <a:bodyPr wrap="square" rtlCol="0">
            <a:spAutoFit/>
          </a:bodyPr>
          <a:lstStyle/>
          <a:p>
            <a:r>
              <a:rPr lang="en-GB" dirty="0"/>
              <a:t>Culture</a:t>
            </a:r>
          </a:p>
        </p:txBody>
      </p:sp>
      <p:sp>
        <p:nvSpPr>
          <p:cNvPr id="17" name="TextBox 16">
            <a:extLst>
              <a:ext uri="{FF2B5EF4-FFF2-40B4-BE49-F238E27FC236}">
                <a16:creationId xmlns:a16="http://schemas.microsoft.com/office/drawing/2014/main" id="{196EEC9B-8D3A-C47C-2CD2-7215155DB901}"/>
              </a:ext>
            </a:extLst>
          </p:cNvPr>
          <p:cNvSpPr txBox="1"/>
          <p:nvPr/>
        </p:nvSpPr>
        <p:spPr>
          <a:xfrm>
            <a:off x="2104001" y="5845715"/>
            <a:ext cx="8817999"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800" b="1" dirty="0"/>
              <a:t>Chapter 3: </a:t>
            </a:r>
            <a:r>
              <a:rPr lang="en-GB" sz="2800" dirty="0"/>
              <a:t>How these factors shape aspiration.</a:t>
            </a:r>
          </a:p>
        </p:txBody>
      </p:sp>
      <p:sp>
        <p:nvSpPr>
          <p:cNvPr id="18" name="Arrow: Curved Right 17">
            <a:extLst>
              <a:ext uri="{FF2B5EF4-FFF2-40B4-BE49-F238E27FC236}">
                <a16:creationId xmlns:a16="http://schemas.microsoft.com/office/drawing/2014/main" id="{317C4470-BE89-89ED-3F85-C09FC7C66A75}"/>
              </a:ext>
            </a:extLst>
          </p:cNvPr>
          <p:cNvSpPr/>
          <p:nvPr/>
        </p:nvSpPr>
        <p:spPr>
          <a:xfrm>
            <a:off x="345602" y="2387872"/>
            <a:ext cx="1573945" cy="4058007"/>
          </a:xfrm>
          <a:prstGeom prst="curvedRightArrow">
            <a:avLst/>
          </a:prstGeom>
          <a:solidFill>
            <a:schemeClr val="accent2">
              <a:lumMod val="20000"/>
              <a:lumOff val="8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948196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1348</TotalTime>
  <Words>4663</Words>
  <Application>Microsoft Office PowerPoint</Application>
  <PresentationFormat>Widescreen</PresentationFormat>
  <Paragraphs>542</Paragraphs>
  <Slides>24</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Aptos</vt:lpstr>
      <vt:lpstr>Aptos Display</vt:lpstr>
      <vt:lpstr>Arial</vt:lpstr>
      <vt:lpstr>Courier New</vt:lpstr>
      <vt:lpstr>Symbol</vt:lpstr>
      <vt:lpstr>Times New Roman</vt:lpstr>
      <vt:lpstr>Office Theme</vt:lpstr>
      <vt:lpstr>Research Title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Joanna Bamsey (1450105)</dc:creator>
  <cp:lastModifiedBy>Joanna Bamsey (1450105)</cp:lastModifiedBy>
  <cp:revision>169</cp:revision>
  <dcterms:created xsi:type="dcterms:W3CDTF">2025-10-26T13:10:42Z</dcterms:created>
  <dcterms:modified xsi:type="dcterms:W3CDTF">2025-11-28T09:04:08Z</dcterms:modified>
</cp:coreProperties>
</file>