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57" r:id="rId3"/>
    <p:sldId id="258" r:id="rId4"/>
    <p:sldId id="259" r:id="rId5"/>
    <p:sldId id="260" r:id="rId6"/>
    <p:sldId id="261" r:id="rId7"/>
    <p:sldId id="262" r:id="rId8"/>
    <p:sldId id="269" r:id="rId9"/>
    <p:sldId id="270" r:id="rId10"/>
    <p:sldId id="271" r:id="rId11"/>
    <p:sldId id="272" r:id="rId12"/>
    <p:sldId id="263" r:id="rId13"/>
    <p:sldId id="278" r:id="rId14"/>
    <p:sldId id="264" r:id="rId15"/>
    <p:sldId id="265" r:id="rId16"/>
    <p:sldId id="266" r:id="rId17"/>
    <p:sldId id="267" r:id="rId18"/>
    <p:sldId id="268" r:id="rId19"/>
    <p:sldId id="276" r:id="rId20"/>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B4972"/>
    <a:srgbClr val="DADA8C"/>
    <a:srgbClr val="FF9933"/>
    <a:srgbClr val="002A4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1E9D83DE-AB80-45E3-90E9-05DC78E51B01}" type="datetimeFigureOut">
              <a:rPr lang="zh-CN" altLang="en-US" smtClean="0"/>
              <a:t>2019/11/7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22C80C1-39B8-4749-8E0F-99A91DAAFE27}"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1E9D83DE-AB80-45E3-90E9-05DC78E51B01}" type="datetimeFigureOut">
              <a:rPr lang="zh-CN" altLang="en-US" smtClean="0"/>
              <a:t>2019/11/7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22C80C1-39B8-4749-8E0F-99A91DAAFE27}"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1E9D83DE-AB80-45E3-90E9-05DC78E51B01}" type="datetimeFigureOut">
              <a:rPr lang="zh-CN" altLang="en-US" smtClean="0"/>
              <a:t>2019/11/7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22C80C1-39B8-4749-8E0F-99A91DAAFE27}"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nvPr>
        </p:nvSpPr>
        <p:spPr/>
        <p:txBody>
          <a:bodyPr/>
          <a:lstStyle/>
          <a:p>
            <a:fld id="{1E9D83DE-AB80-45E3-90E9-05DC78E51B01}" type="datetimeFigureOut">
              <a:rPr lang="zh-CN" altLang="en-US" smtClean="0"/>
              <a:t>2019/11/7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22C80C1-39B8-4749-8E0F-99A91DAAFE27}"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nvPr>
        </p:nvSpPr>
        <p:spPr/>
        <p:txBody>
          <a:bodyPr/>
          <a:lstStyle/>
          <a:p>
            <a:fld id="{1E9D83DE-AB80-45E3-90E9-05DC78E51B01}" type="datetimeFigureOut">
              <a:rPr lang="zh-CN" altLang="en-US" smtClean="0"/>
              <a:t>2019/11/7</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22C80C1-39B8-4749-8E0F-99A91DAAFE27}"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1E9D83DE-AB80-45E3-90E9-05DC78E51B01}" type="datetimeFigureOut">
              <a:rPr lang="zh-CN" altLang="en-US" smtClean="0"/>
              <a:t>2019/11/7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22C80C1-39B8-4749-8E0F-99A91DAAFE27}"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1E9D83DE-AB80-45E3-90E9-05DC78E51B01}" type="datetimeFigureOut">
              <a:rPr lang="zh-CN" altLang="en-US" smtClean="0"/>
              <a:t>2019/11/7</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22C80C1-39B8-4749-8E0F-99A91DAAFE27}"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1E9D83DE-AB80-45E3-90E9-05DC78E51B01}" type="datetimeFigureOut">
              <a:rPr lang="zh-CN" altLang="en-US" smtClean="0"/>
              <a:t>2019/11/7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22C80C1-39B8-4749-8E0F-99A91DAAFE27}" type="slidenum">
              <a:rPr lang="zh-CN" altLang="en-US" smtClean="0"/>
              <a:t>‹#›</a:t>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1E9D83DE-AB80-45E3-90E9-05DC78E51B01}" type="datetimeFigureOut">
              <a:rPr lang="zh-CN" altLang="en-US" smtClean="0"/>
              <a:t>2019/11/7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22C80C1-39B8-4749-8E0F-99A91DAAFE27}"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1E9D83DE-AB80-45E3-90E9-05DC78E51B01}" type="datetimeFigureOut">
              <a:rPr lang="zh-CN" altLang="en-US" smtClean="0"/>
              <a:t>2019/11/7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22C80C1-39B8-4749-8E0F-99A91DAAFE27}" type="slidenum">
              <a:rPr lang="zh-CN" altLang="en-US" smtClean="0"/>
              <a:t>‹#›</a:t>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nvPr>
        </p:nvSpPr>
        <p:spPr/>
        <p:txBody>
          <a:bodyPr/>
          <a:lstStyle/>
          <a:p>
            <a:fld id="{1E9D83DE-AB80-45E3-90E9-05DC78E51B01}" type="datetimeFigureOut">
              <a:rPr lang="zh-CN" altLang="en-US" smtClean="0"/>
              <a:t>2019/11/7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22C80C1-39B8-4749-8E0F-99A91DAAFE27}" type="slidenum">
              <a:rPr lang="zh-CN" altLang="en-US" smtClean="0"/>
              <a:t>‹#›</a:t>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9D83DE-AB80-45E3-90E9-05DC78E51B01}" type="datetimeFigureOut">
              <a:rPr lang="zh-CN" altLang="en-US" smtClean="0"/>
              <a:t>2019/11/7</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2C80C1-39B8-4749-8E0F-99A91DAAFE27}"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pic>
        <p:nvPicPr>
          <p:cNvPr id="4" name="图片 3"/>
          <p:cNvPicPr>
            <a:picLocks noChangeAspect="1"/>
          </p:cNvPicPr>
          <p:nvPr/>
        </p:nvPicPr>
        <p:blipFill>
          <a:blip r:embed="rId3"/>
          <a:stretch>
            <a:fillRect/>
          </a:stretch>
        </p:blipFill>
        <p:spPr>
          <a:xfrm>
            <a:off x="4524053" y="362840"/>
            <a:ext cx="3143892" cy="1294163"/>
          </a:xfrm>
          <a:prstGeom prst="rect">
            <a:avLst/>
          </a:prstGeom>
        </p:spPr>
      </p:pic>
      <p:sp>
        <p:nvSpPr>
          <p:cNvPr id="2" name="标题 1"/>
          <p:cNvSpPr>
            <a:spLocks noGrp="1"/>
          </p:cNvSpPr>
          <p:nvPr>
            <p:ph type="ctrTitle"/>
          </p:nvPr>
        </p:nvSpPr>
        <p:spPr>
          <a:xfrm>
            <a:off x="1524000" y="1830039"/>
            <a:ext cx="9144000" cy="1598954"/>
          </a:xfrm>
        </p:spPr>
        <p:txBody>
          <a:bodyPr>
            <a:noAutofit/>
          </a:bodyPr>
          <a:lstStyle/>
          <a:p>
            <a:r>
              <a:rPr lang="en-US" altLang="zh-CN" sz="5600" b="1" dirty="0">
                <a:solidFill>
                  <a:schemeClr val="accent4"/>
                </a:solidFill>
                <a:latin typeface="Times New Roman" panose="02020603050405020304" pitchFamily="18" charset="0"/>
                <a:cs typeface="Times New Roman" panose="02020603050405020304" pitchFamily="18" charset="0"/>
              </a:rPr>
              <a:t>The importance of building partnerships</a:t>
            </a:r>
            <a:endParaRPr lang="zh-CN" altLang="en-US" sz="5600" b="1" dirty="0">
              <a:solidFill>
                <a:schemeClr val="accent4"/>
              </a:solidFill>
              <a:latin typeface="Times New Roman" panose="02020603050405020304" pitchFamily="18" charset="0"/>
              <a:cs typeface="Times New Roman" panose="02020603050405020304" pitchFamily="18" charset="0"/>
            </a:endParaRPr>
          </a:p>
        </p:txBody>
      </p:sp>
      <p:pic>
        <p:nvPicPr>
          <p:cNvPr id="5" name="图片 4"/>
          <p:cNvPicPr>
            <a:picLocks noChangeAspect="1"/>
          </p:cNvPicPr>
          <p:nvPr/>
        </p:nvPicPr>
        <p:blipFill>
          <a:blip r:embed="rId4"/>
          <a:stretch>
            <a:fillRect/>
          </a:stretch>
        </p:blipFill>
        <p:spPr>
          <a:xfrm>
            <a:off x="5225487" y="5876796"/>
            <a:ext cx="1741024" cy="890653"/>
          </a:xfrm>
          <a:prstGeom prst="rect">
            <a:avLst/>
          </a:prstGeom>
        </p:spPr>
      </p:pic>
      <p:sp>
        <p:nvSpPr>
          <p:cNvPr id="3" name="副标题 2"/>
          <p:cNvSpPr>
            <a:spLocks noGrp="1"/>
          </p:cNvSpPr>
          <p:nvPr>
            <p:ph type="subTitle" idx="1"/>
          </p:nvPr>
        </p:nvSpPr>
        <p:spPr>
          <a:xfrm>
            <a:off x="1524000" y="3602037"/>
            <a:ext cx="9144000" cy="2274754"/>
          </a:xfrm>
        </p:spPr>
        <p:txBody>
          <a:bodyPr>
            <a:normAutofit/>
          </a:bodyPr>
          <a:lstStyle/>
          <a:p>
            <a:r>
              <a:rPr lang="en-US" altLang="zh-CN" sz="3200" b="1" dirty="0">
                <a:latin typeface="Times New Roman" panose="02020603050405020304" pitchFamily="18" charset="0"/>
                <a:cs typeface="Times New Roman" panose="02020603050405020304" pitchFamily="18" charset="0"/>
              </a:rPr>
              <a:t>Part 1: </a:t>
            </a:r>
            <a:r>
              <a:rPr lang="en-US" altLang="zh-CN" sz="3200" b="1" dirty="0" err="1">
                <a:latin typeface="Times New Roman" panose="02020603050405020304" pitchFamily="18" charset="0"/>
                <a:cs typeface="Times New Roman" panose="02020603050405020304" pitchFamily="18" charset="0"/>
              </a:rPr>
              <a:t>Sixiang</a:t>
            </a:r>
            <a:r>
              <a:rPr lang="en-US" altLang="zh-CN" sz="3200" b="1" dirty="0">
                <a:latin typeface="Times New Roman" panose="02020603050405020304" pitchFamily="18" charset="0"/>
                <a:cs typeface="Times New Roman" panose="02020603050405020304" pitchFamily="18" charset="0"/>
              </a:rPr>
              <a:t> Chen (1900930)</a:t>
            </a:r>
          </a:p>
          <a:p>
            <a:r>
              <a:rPr lang="en-US" altLang="zh-CN" sz="3200" b="1" dirty="0">
                <a:latin typeface="Times New Roman" panose="02020603050405020304" pitchFamily="18" charset="0"/>
                <a:cs typeface="Times New Roman" panose="02020603050405020304" pitchFamily="18" charset="0"/>
              </a:rPr>
              <a:t>Part 2: </a:t>
            </a:r>
            <a:r>
              <a:rPr lang="en-US" altLang="zh-CN" sz="3200" b="1" dirty="0" err="1">
                <a:latin typeface="Times New Roman" panose="02020603050405020304" pitchFamily="18" charset="0"/>
                <a:cs typeface="Times New Roman" panose="02020603050405020304" pitchFamily="18" charset="0"/>
              </a:rPr>
              <a:t>Wanzheng</a:t>
            </a:r>
            <a:r>
              <a:rPr lang="en-US" altLang="zh-CN" sz="3200" b="1" dirty="0">
                <a:latin typeface="Times New Roman" panose="02020603050405020304" pitchFamily="18" charset="0"/>
                <a:cs typeface="Times New Roman" panose="02020603050405020304" pitchFamily="18" charset="0"/>
              </a:rPr>
              <a:t> Zhen (1904152)</a:t>
            </a:r>
            <a:endParaRPr lang="zh-CN" altLang="en-US" sz="3200" b="1" dirty="0">
              <a:latin typeface="Times New Roman" panose="02020603050405020304" pitchFamily="18" charset="0"/>
              <a:cs typeface="Times New Roman" panose="02020603050405020304" pitchFamily="18" charset="0"/>
            </a:endParaRPr>
          </a:p>
          <a:p>
            <a:r>
              <a:rPr lang="en-US" altLang="zh-CN" sz="3200" b="1" dirty="0">
                <a:latin typeface="Times New Roman" panose="02020603050405020304" pitchFamily="18" charset="0"/>
                <a:cs typeface="Times New Roman" panose="02020603050405020304" pitchFamily="18" charset="0"/>
              </a:rPr>
              <a:t>Part 3: </a:t>
            </a:r>
            <a:r>
              <a:rPr lang="en-US" altLang="zh-CN" sz="3200" b="1" dirty="0" err="1">
                <a:latin typeface="Times New Roman" panose="02020603050405020304" pitchFamily="18" charset="0"/>
                <a:cs typeface="Times New Roman" panose="02020603050405020304" pitchFamily="18" charset="0"/>
              </a:rPr>
              <a:t>Qinhao</a:t>
            </a:r>
            <a:r>
              <a:rPr lang="en-US" altLang="zh-CN" sz="3200" b="1" dirty="0">
                <a:latin typeface="Times New Roman" panose="02020603050405020304" pitchFamily="18" charset="0"/>
                <a:cs typeface="Times New Roman" panose="02020603050405020304" pitchFamily="18" charset="0"/>
              </a:rPr>
              <a:t> Meng(1900502)</a:t>
            </a:r>
          </a:p>
          <a:p>
            <a:r>
              <a:rPr lang="en-US" altLang="zh-CN" sz="3200" b="1" dirty="0">
                <a:latin typeface="Times New Roman" panose="02020603050405020304" pitchFamily="18" charset="0"/>
                <a:cs typeface="Times New Roman" panose="02020603050405020304" pitchFamily="18" charset="0"/>
              </a:rPr>
              <a:t>Part 4: Shuoyan Hai(1900931)</a:t>
            </a:r>
          </a:p>
          <a:p>
            <a:endParaRPr lang="en-US" altLang="zh-CN" dirty="0">
              <a:solidFill>
                <a:srgbClr val="FFFF00"/>
              </a:solidFill>
            </a:endParaRPr>
          </a:p>
        </p:txBody>
      </p:sp>
      <p:cxnSp>
        <p:nvCxnSpPr>
          <p:cNvPr id="7" name="直接连接符 6"/>
          <p:cNvCxnSpPr/>
          <p:nvPr/>
        </p:nvCxnSpPr>
        <p:spPr>
          <a:xfrm>
            <a:off x="1524000" y="1851828"/>
            <a:ext cx="9144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a:off x="1524000" y="3428999"/>
            <a:ext cx="9144000"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p:spPr>
        <p:txBody>
          <a:bodyPr/>
          <a:lstStyle/>
          <a:p>
            <a:r>
              <a:rPr lang="en-IE" altLang="zh-CN" dirty="0">
                <a:solidFill>
                  <a:schemeClr val="accent4"/>
                </a:solidFill>
                <a:latin typeface="Times New Roman" panose="02020603050405020304" pitchFamily="18" charset="0"/>
                <a:cs typeface="Times New Roman" panose="02020603050405020304" pitchFamily="18" charset="0"/>
              </a:rPr>
              <a:t>Executive Summary</a:t>
            </a:r>
            <a:endParaRPr lang="zh-CN" altLang="en-US" dirty="0">
              <a:solidFill>
                <a:schemeClr val="accent4"/>
              </a:solidFill>
              <a:latin typeface="Times New Roman" panose="02020603050405020304" pitchFamily="18" charset="0"/>
              <a:cs typeface="Times New Roman" panose="02020603050405020304" pitchFamily="18" charset="0"/>
            </a:endParaRPr>
          </a:p>
        </p:txBody>
      </p:sp>
      <p:sp>
        <p:nvSpPr>
          <p:cNvPr id="3" name="内容占位符 2"/>
          <p:cNvSpPr>
            <a:spLocks noGrp="1"/>
          </p:cNvSpPr>
          <p:nvPr>
            <p:ph idx="1"/>
          </p:nvPr>
        </p:nvSpPr>
        <p:spPr>
          <a:xfrm>
            <a:off x="838200" y="1376737"/>
            <a:ext cx="10515600" cy="4800226"/>
          </a:xfrm>
        </p:spPr>
        <p:txBody>
          <a:bodyPr>
            <a:normAutofit fontScale="92500" lnSpcReduction="20000"/>
          </a:bodyPr>
          <a:lstStyle/>
          <a:p>
            <a:r>
              <a:rPr lang="en-US" altLang="zh-CN" sz="4000" dirty="0">
                <a:solidFill>
                  <a:schemeClr val="accent4"/>
                </a:solidFill>
                <a:latin typeface="Times New Roman" panose="02020603050405020304" pitchFamily="18" charset="0"/>
                <a:cs typeface="Times New Roman" panose="02020603050405020304" pitchFamily="18" charset="0"/>
              </a:rPr>
              <a:t>The purpose of this paper is five points.</a:t>
            </a:r>
          </a:p>
          <a:p>
            <a:r>
              <a:rPr lang="en-US" altLang="zh-CN" sz="4000" dirty="0">
                <a:solidFill>
                  <a:schemeClr val="accent4"/>
                </a:solidFill>
                <a:latin typeface="Times New Roman" panose="02020603050405020304" pitchFamily="18" charset="0"/>
                <a:cs typeface="Times New Roman" panose="02020603050405020304" pitchFamily="18" charset="0"/>
              </a:rPr>
              <a:t> 1. How to develop skills to build relationships with Japanese partners.</a:t>
            </a:r>
          </a:p>
          <a:p>
            <a:r>
              <a:rPr lang="en-US" altLang="zh-CN" sz="4000" dirty="0">
                <a:solidFill>
                  <a:schemeClr val="accent4"/>
                </a:solidFill>
                <a:latin typeface="Times New Roman" panose="02020603050405020304" pitchFamily="18" charset="0"/>
                <a:cs typeface="Times New Roman" panose="02020603050405020304" pitchFamily="18" charset="0"/>
              </a:rPr>
              <a:t> 2.</a:t>
            </a:r>
            <a:r>
              <a:rPr lang="zh-CN" altLang="en-US" sz="4000" dirty="0">
                <a:solidFill>
                  <a:schemeClr val="accent4"/>
                </a:solidFill>
                <a:latin typeface="Times New Roman" panose="02020603050405020304" pitchFamily="18" charset="0"/>
                <a:cs typeface="Times New Roman" panose="02020603050405020304" pitchFamily="18" charset="0"/>
              </a:rPr>
              <a:t> </a:t>
            </a:r>
            <a:r>
              <a:rPr lang="en-US" altLang="zh-CN" sz="4000" dirty="0">
                <a:solidFill>
                  <a:schemeClr val="accent4"/>
                </a:solidFill>
                <a:latin typeface="Times New Roman" panose="02020603050405020304" pitchFamily="18" charset="0"/>
                <a:cs typeface="Times New Roman" panose="02020603050405020304" pitchFamily="18" charset="0"/>
              </a:rPr>
              <a:t>What are the advantages of working with Japanese companies</a:t>
            </a:r>
          </a:p>
          <a:p>
            <a:r>
              <a:rPr lang="en-US" altLang="zh-CN" sz="4000" dirty="0">
                <a:solidFill>
                  <a:schemeClr val="accent4"/>
                </a:solidFill>
                <a:latin typeface="Times New Roman" panose="02020603050405020304" pitchFamily="18" charset="0"/>
                <a:cs typeface="Times New Roman" panose="02020603050405020304" pitchFamily="18" charset="0"/>
              </a:rPr>
              <a:t> 3. The importance of appropriate approaches to partnerships</a:t>
            </a:r>
          </a:p>
          <a:p>
            <a:r>
              <a:rPr lang="en-US" altLang="zh-CN" sz="4000" dirty="0">
                <a:solidFill>
                  <a:schemeClr val="accent4"/>
                </a:solidFill>
                <a:latin typeface="Times New Roman" panose="02020603050405020304" pitchFamily="18" charset="0"/>
                <a:cs typeface="Times New Roman" panose="02020603050405020304" pitchFamily="18" charset="0"/>
              </a:rPr>
              <a:t> 4. Consider the impact of possible partner development relationship failures</a:t>
            </a:r>
          </a:p>
          <a:p>
            <a:r>
              <a:rPr lang="en-US" altLang="zh-CN" sz="4000" dirty="0">
                <a:solidFill>
                  <a:schemeClr val="accent4"/>
                </a:solidFill>
                <a:latin typeface="Times New Roman" panose="02020603050405020304" pitchFamily="18" charset="0"/>
                <a:cs typeface="Times New Roman" panose="02020603050405020304" pitchFamily="18" charset="0"/>
              </a:rPr>
              <a:t> 5. Collect any possible causes of failure</a:t>
            </a:r>
            <a:endParaRPr lang="zh-CN" altLang="en-US" sz="4000" dirty="0">
              <a:solidFill>
                <a:schemeClr val="accent4"/>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en-IE" altLang="zh-CN" sz="5400" dirty="0">
                <a:solidFill>
                  <a:schemeClr val="accent4"/>
                </a:solidFill>
                <a:latin typeface="Times New Roman" panose="02020603050405020304" pitchFamily="18" charset="0"/>
                <a:cs typeface="Times New Roman" panose="02020603050405020304" pitchFamily="18" charset="0"/>
              </a:rPr>
              <a:t>Introduction</a:t>
            </a:r>
            <a:endParaRPr lang="zh-CN" altLang="en-US" sz="5400" dirty="0">
              <a:solidFill>
                <a:schemeClr val="accent4"/>
              </a:solidFill>
              <a:latin typeface="Times New Roman" panose="02020603050405020304" pitchFamily="18" charset="0"/>
              <a:cs typeface="Times New Roman" panose="02020603050405020304" pitchFamily="18" charset="0"/>
            </a:endParaRPr>
          </a:p>
        </p:txBody>
      </p:sp>
      <p:sp>
        <p:nvSpPr>
          <p:cNvPr id="3" name="内容占位符 2"/>
          <p:cNvSpPr>
            <a:spLocks noGrp="1"/>
          </p:cNvSpPr>
          <p:nvPr>
            <p:ph idx="1"/>
          </p:nvPr>
        </p:nvSpPr>
        <p:spPr/>
        <p:txBody>
          <a:bodyPr>
            <a:normAutofit/>
          </a:bodyPr>
          <a:lstStyle/>
          <a:p>
            <a:pPr algn="just"/>
            <a:r>
              <a:rPr lang="en-US" altLang="zh-CN" sz="3200" dirty="0">
                <a:solidFill>
                  <a:schemeClr val="accent4"/>
                </a:solidFill>
                <a:latin typeface="Times New Roman" panose="02020603050405020304" pitchFamily="18" charset="0"/>
                <a:cs typeface="Times New Roman" panose="02020603050405020304" pitchFamily="18" charset="0"/>
              </a:rPr>
              <a:t>At present, the company is going to expand the jewelry market to Japan, but the direction of the company's cooperation is not very clear, so the meeting will focus on the direction of the partnership. The following discussions cover how to deal with partnerships, the benefits of partnerships, the importance of cooperation, possible failures and reasons for failure. Analyze and summarize these problems</a:t>
            </a:r>
            <a:endParaRPr lang="zh-CN" altLang="en-US" sz="3200" dirty="0">
              <a:solidFill>
                <a:schemeClr val="accent4"/>
              </a:solidFill>
              <a:latin typeface="Times New Roman" panose="02020603050405020304" pitchFamily="18" charset="0"/>
              <a:cs typeface="Times New Roman" panose="02020603050405020304" pitchFamily="18" charset="0"/>
            </a:endParaRPr>
          </a:p>
        </p:txBody>
      </p:sp>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791" y="5034337"/>
            <a:ext cx="1559960" cy="163872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69131"/>
          </a:xfrm>
        </p:spPr>
        <p:txBody>
          <a:bodyPr>
            <a:normAutofit fontScale="90000"/>
          </a:bodyPr>
          <a:lstStyle/>
          <a:p>
            <a:r>
              <a:rPr lang="en-US" altLang="zh-CN" dirty="0"/>
              <a:t>1</a:t>
            </a:r>
          </a:p>
        </p:txBody>
      </p:sp>
      <p:sp>
        <p:nvSpPr>
          <p:cNvPr id="3" name="内容占位符 2"/>
          <p:cNvSpPr>
            <a:spLocks noGrp="1"/>
          </p:cNvSpPr>
          <p:nvPr>
            <p:ph idx="1"/>
          </p:nvPr>
        </p:nvSpPr>
        <p:spPr>
          <a:xfrm>
            <a:off x="838200" y="667820"/>
            <a:ext cx="10515600" cy="5509143"/>
          </a:xfrm>
        </p:spPr>
        <p:txBody>
          <a:bodyPr>
            <a:normAutofit/>
          </a:bodyPr>
          <a:lstStyle/>
          <a:p>
            <a:endParaRPr lang="en-US" altLang="zh-CN" sz="4800" b="1" dirty="0">
              <a:solidFill>
                <a:schemeClr val="accent4"/>
              </a:solidFill>
              <a:latin typeface="Times New Roman" panose="02020603050405020304" pitchFamily="18" charset="0"/>
              <a:cs typeface="Times New Roman" panose="02020603050405020304" pitchFamily="18" charset="0"/>
            </a:endParaRPr>
          </a:p>
          <a:p>
            <a:endParaRPr lang="en-US" altLang="zh-CN" sz="4800" b="1" dirty="0">
              <a:solidFill>
                <a:schemeClr val="accent4"/>
              </a:solidFill>
              <a:latin typeface="Times New Roman" panose="02020603050405020304" pitchFamily="18" charset="0"/>
              <a:cs typeface="Times New Roman" panose="02020603050405020304" pitchFamily="18" charset="0"/>
            </a:endParaRPr>
          </a:p>
          <a:p>
            <a:pPr algn="just"/>
            <a:r>
              <a:rPr lang="en-US" altLang="zh-CN" sz="4800" b="1" dirty="0">
                <a:solidFill>
                  <a:schemeClr val="accent4"/>
                </a:solidFill>
                <a:latin typeface="Times New Roman" panose="02020603050405020304" pitchFamily="18" charset="0"/>
                <a:cs typeface="Times New Roman" panose="02020603050405020304" pitchFamily="18" charset="0"/>
              </a:rPr>
              <a:t>1.How Businesses develop relationship building skills with global partners </a:t>
            </a:r>
          </a:p>
          <a:p>
            <a:pPr algn="just"/>
            <a:r>
              <a:rPr lang="en-US" altLang="zh-CN" sz="4800" b="1" dirty="0">
                <a:solidFill>
                  <a:schemeClr val="accent4"/>
                </a:solidFill>
                <a:latin typeface="Times New Roman" panose="02020603050405020304" pitchFamily="18" charset="0"/>
                <a:cs typeface="Times New Roman" panose="02020603050405020304" pitchFamily="18" charset="0"/>
              </a:rPr>
              <a:t>There are three solutions</a:t>
            </a:r>
            <a:endParaRPr lang="zh-CN" altLang="en-US" sz="4800" b="1" dirty="0">
              <a:solidFill>
                <a:schemeClr val="accent4"/>
              </a:solidFill>
              <a:latin typeface="Times New Roman" panose="02020603050405020304" pitchFamily="18" charset="0"/>
              <a:cs typeface="Times New Roman" panose="02020603050405020304" pitchFamily="18" charset="0"/>
            </a:endParaRPr>
          </a:p>
        </p:txBody>
      </p:sp>
      <p:pic>
        <p:nvPicPr>
          <p:cNvPr id="5" name="图片 4"/>
          <p:cNvPicPr>
            <a:picLocks noChangeAspect="1"/>
          </p:cNvPicPr>
          <p:nvPr/>
        </p:nvPicPr>
        <p:blipFill rotWithShape="1">
          <a:blip r:embed="rId3">
            <a:extLst>
              <a:ext uri="{28A0092B-C50C-407E-A947-70E740481C1C}">
                <a14:useLocalDpi xmlns:a14="http://schemas.microsoft.com/office/drawing/2010/main" val="0"/>
              </a:ext>
            </a:extLst>
          </a:blip>
          <a:srcRect l="-110" t="8969" r="-110" b="8969"/>
          <a:stretch>
            <a:fillRect/>
          </a:stretch>
        </p:blipFill>
        <p:spPr>
          <a:xfrm>
            <a:off x="8996737" y="5065160"/>
            <a:ext cx="2357063" cy="160046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algn="ctr"/>
            <a:r>
              <a:rPr lang="en-US" altLang="zh-CN" b="1" dirty="0">
                <a:solidFill>
                  <a:schemeClr val="accent4"/>
                </a:solidFill>
                <a:latin typeface="Times New Roman" panose="02020603050405020304" pitchFamily="18" charset="0"/>
                <a:cs typeface="Times New Roman" panose="02020603050405020304" pitchFamily="18" charset="0"/>
              </a:rPr>
              <a:t>1.Deepen the cooperative relationship between the two companies by giving gifts.</a:t>
            </a:r>
            <a:endParaRPr lang="zh-CN" altLang="en-US" b="1" dirty="0">
              <a:solidFill>
                <a:schemeClr val="accent4"/>
              </a:solidFill>
              <a:latin typeface="Times New Roman" panose="02020603050405020304" pitchFamily="18" charset="0"/>
              <a:cs typeface="Times New Roman" panose="02020603050405020304" pitchFamily="18" charset="0"/>
            </a:endParaRPr>
          </a:p>
        </p:txBody>
      </p:sp>
      <p:sp>
        <p:nvSpPr>
          <p:cNvPr id="3" name="内容占位符 2"/>
          <p:cNvSpPr>
            <a:spLocks noGrp="1"/>
          </p:cNvSpPr>
          <p:nvPr>
            <p:ph idx="1"/>
          </p:nvPr>
        </p:nvSpPr>
        <p:spPr/>
        <p:txBody>
          <a:bodyPr>
            <a:normAutofit/>
          </a:bodyPr>
          <a:lstStyle/>
          <a:p>
            <a:r>
              <a:rPr lang="en-US" altLang="zh-CN" sz="3000" dirty="0">
                <a:solidFill>
                  <a:schemeClr val="accent4"/>
                </a:solidFill>
                <a:latin typeface="Times New Roman" panose="02020603050405020304" pitchFamily="18" charset="0"/>
                <a:cs typeface="Times New Roman" panose="02020603050405020304" pitchFamily="18" charset="0"/>
              </a:rPr>
              <a:t>In Japanese business culture, gift giving is considered to be the importance of partners. Companies bring appropriate gifts to Japanese companies during the visit, and the process of negotiation and cooperation may be more successful. According to the different levels of the character, the higher the position, the more valuable the gift. And pay attention to the outer packaging of gifts, write the word "rough" to show humility, fasten ribbons or paper rope, marking the sincerity of the sender. This will make the two companies more close to each other.</a:t>
            </a:r>
            <a:endParaRPr lang="zh-CN" altLang="en-US" sz="3000" dirty="0">
              <a:solidFill>
                <a:schemeClr val="accent4"/>
              </a:solidFill>
              <a:latin typeface="Times New Roman" panose="02020603050405020304" pitchFamily="18" charset="0"/>
              <a:cs typeface="Times New Roman" panose="02020603050405020304" pitchFamily="18" charset="0"/>
            </a:endParaRPr>
          </a:p>
        </p:txBody>
      </p:sp>
      <p:pic>
        <p:nvPicPr>
          <p:cNvPr id="8" name="图片 7"/>
          <p:cNvPicPr>
            <a:picLocks noChangeAspect="1"/>
          </p:cNvPicPr>
          <p:nvPr/>
        </p:nvPicPr>
        <p:blipFill>
          <a:blip r:embed="rId3"/>
          <a:stretch>
            <a:fillRect/>
          </a:stretch>
        </p:blipFill>
        <p:spPr>
          <a:xfrm>
            <a:off x="8910084" y="5291396"/>
            <a:ext cx="2264735" cy="120147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pPr algn="ctr"/>
            <a:r>
              <a:rPr lang="en-US" altLang="zh-CN" dirty="0">
                <a:solidFill>
                  <a:schemeClr val="accent4"/>
                </a:solidFill>
                <a:latin typeface="Times New Roman" panose="02020603050405020304" pitchFamily="18" charset="0"/>
                <a:cs typeface="Times New Roman" panose="02020603050405020304" pitchFamily="18" charset="0"/>
              </a:rPr>
              <a:t>2.Respect for local culture </a:t>
            </a:r>
            <a:endParaRPr lang="zh-CN" altLang="en-US" dirty="0">
              <a:solidFill>
                <a:schemeClr val="accent4"/>
              </a:solidFill>
              <a:latin typeface="Times New Roman" panose="02020603050405020304" pitchFamily="18" charset="0"/>
              <a:cs typeface="Times New Roman" panose="02020603050405020304" pitchFamily="18" charset="0"/>
            </a:endParaRPr>
          </a:p>
        </p:txBody>
      </p:sp>
      <p:sp>
        <p:nvSpPr>
          <p:cNvPr id="3" name="内容占位符 2"/>
          <p:cNvSpPr>
            <a:spLocks noGrp="1"/>
          </p:cNvSpPr>
          <p:nvPr>
            <p:ph idx="1"/>
          </p:nvPr>
        </p:nvSpPr>
        <p:spPr/>
        <p:txBody>
          <a:bodyPr>
            <a:normAutofit/>
          </a:bodyPr>
          <a:lstStyle/>
          <a:p>
            <a:pPr algn="just"/>
            <a:r>
              <a:rPr lang="en-US" altLang="zh-CN" sz="3200" dirty="0">
                <a:solidFill>
                  <a:schemeClr val="accent4"/>
                </a:solidFill>
                <a:latin typeface="Times New Roman" panose="02020603050405020304" pitchFamily="18" charset="0"/>
                <a:cs typeface="Times New Roman" panose="02020603050405020304" pitchFamily="18" charset="0"/>
              </a:rPr>
              <a:t>The two companies have different cultural traditions in different countries, and company should understand and respect each other. In Japan, for example, both black and white are associated with death, and the gift of a necklace means suicide. However, British wedding dresses are usually white, and necklaces are symbols before engagement. We should respect this cultural difference and understand the different cultures of the two companies in order to reduce the problems that may arise between the companies. </a:t>
            </a:r>
            <a:endParaRPr lang="zh-CN" altLang="en-US" sz="3200" dirty="0">
              <a:solidFill>
                <a:schemeClr val="accent4"/>
              </a:solidFill>
              <a:latin typeface="Times New Roman" panose="02020603050405020304" pitchFamily="18" charset="0"/>
              <a:cs typeface="Times New Roman" panose="02020603050405020304" pitchFamily="18" charset="0"/>
            </a:endParaRPr>
          </a:p>
        </p:txBody>
      </p:sp>
      <p:pic>
        <p:nvPicPr>
          <p:cNvPr id="8" name="图片 7"/>
          <p:cNvPicPr>
            <a:picLocks noChangeAspect="1"/>
          </p:cNvPicPr>
          <p:nvPr/>
        </p:nvPicPr>
        <p:blipFill>
          <a:blip r:embed="rId3"/>
          <a:stretch>
            <a:fillRect/>
          </a:stretch>
        </p:blipFill>
        <p:spPr>
          <a:xfrm>
            <a:off x="9093138" y="5411972"/>
            <a:ext cx="2260662" cy="131425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838200" y="113017"/>
            <a:ext cx="10515600" cy="1345913"/>
          </a:xfrm>
        </p:spPr>
        <p:txBody>
          <a:bodyPr/>
          <a:lstStyle/>
          <a:p>
            <a:pPr algn="ctr"/>
            <a:r>
              <a:rPr lang="en-US" altLang="zh-CN" b="1" dirty="0">
                <a:solidFill>
                  <a:schemeClr val="accent4"/>
                </a:solidFill>
                <a:latin typeface="Times New Roman" panose="02020603050405020304" pitchFamily="18" charset="0"/>
                <a:cs typeface="Times New Roman" panose="02020603050405020304" pitchFamily="18" charset="0"/>
              </a:rPr>
              <a:t>3. Credit is the first  goal</a:t>
            </a:r>
            <a:endParaRPr lang="zh-CN" altLang="en-US" b="1" dirty="0">
              <a:solidFill>
                <a:schemeClr val="accent4"/>
              </a:solidFill>
              <a:latin typeface="Times New Roman" panose="02020603050405020304" pitchFamily="18" charset="0"/>
              <a:cs typeface="Times New Roman" panose="02020603050405020304" pitchFamily="18" charset="0"/>
            </a:endParaRPr>
          </a:p>
        </p:txBody>
      </p:sp>
      <p:sp>
        <p:nvSpPr>
          <p:cNvPr id="3" name="内容占位符 2"/>
          <p:cNvSpPr>
            <a:spLocks noGrp="1"/>
          </p:cNvSpPr>
          <p:nvPr>
            <p:ph idx="1"/>
          </p:nvPr>
        </p:nvSpPr>
        <p:spPr>
          <a:xfrm>
            <a:off x="838199" y="1613043"/>
            <a:ext cx="10720227" cy="4563920"/>
          </a:xfrm>
        </p:spPr>
        <p:txBody>
          <a:bodyPr>
            <a:normAutofit/>
          </a:bodyPr>
          <a:lstStyle/>
          <a:p>
            <a:r>
              <a:rPr lang="en-US" altLang="zh-CN" sz="3200" dirty="0">
                <a:solidFill>
                  <a:schemeClr val="accent4"/>
                </a:solidFill>
                <a:latin typeface="Times New Roman" panose="02020603050405020304" pitchFamily="18" charset="0"/>
                <a:cs typeface="Times New Roman" panose="02020603050405020304" pitchFamily="18" charset="0"/>
              </a:rPr>
              <a:t>The most important thing for a company to develop is honesty. Britain and Japan are mainly honest countries, so companies need to carry out some activities. For example, we promote products together and launch activities together during the holidays. And there can be no distrust between companies, there are opinions to be put forward at the first time, and solve together. Only in this way can the two companies work together more closely.</a:t>
            </a:r>
            <a:endParaRPr lang="zh-CN" altLang="en-US" sz="3200" dirty="0">
              <a:solidFill>
                <a:schemeClr val="accent4"/>
              </a:solidFill>
              <a:latin typeface="Times New Roman" panose="02020603050405020304" pitchFamily="18" charset="0"/>
              <a:cs typeface="Times New Roman" panose="02020603050405020304" pitchFamily="18" charset="0"/>
            </a:endParaRPr>
          </a:p>
        </p:txBody>
      </p:sp>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29715" y="4849402"/>
            <a:ext cx="2658842" cy="1895581"/>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fontScale="90000"/>
          </a:bodyPr>
          <a:lstStyle/>
          <a:p>
            <a:r>
              <a:rPr lang="en-GB" altLang="zh-CN" dirty="0">
                <a:solidFill>
                  <a:srgbClr val="FFFF00"/>
                </a:solidFill>
              </a:rPr>
              <a:t>Benefits of developing relationships with global partners</a:t>
            </a:r>
            <a:br>
              <a:rPr lang="zh-CN" altLang="zh-CN" dirty="0"/>
            </a:br>
            <a:endParaRPr lang="zh-CN" altLang="en-US" dirty="0"/>
          </a:p>
        </p:txBody>
      </p:sp>
      <p:sp>
        <p:nvSpPr>
          <p:cNvPr id="3" name="内容占位符 2"/>
          <p:cNvSpPr>
            <a:spLocks noGrp="1"/>
          </p:cNvSpPr>
          <p:nvPr>
            <p:ph idx="1"/>
          </p:nvPr>
        </p:nvSpPr>
        <p:spPr/>
        <p:txBody>
          <a:bodyPr/>
          <a:lstStyle/>
          <a:p>
            <a:r>
              <a:rPr lang="en-GB" altLang="zh-CN" dirty="0">
                <a:solidFill>
                  <a:srgbClr val="FFFF00"/>
                </a:solidFill>
              </a:rPr>
              <a:t>The benefits of developing relationships with global partners the </a:t>
            </a:r>
            <a:r>
              <a:rPr lang="en-GB" altLang="zh-CN" dirty="0" err="1">
                <a:solidFill>
                  <a:srgbClr val="FFFF00"/>
                </a:solidFill>
              </a:rPr>
              <a:t>jewelry</a:t>
            </a:r>
            <a:r>
              <a:rPr lang="en-GB" altLang="zh-CN" dirty="0">
                <a:solidFill>
                  <a:srgbClr val="FFFF00"/>
                </a:solidFill>
              </a:rPr>
              <a:t> company wants to develop its business in Asia, indicating its long-term positioning. Companies want to face the future, economic globalization, more focus on the future, rather than short-term positioning, and do not pay attention to immediate interests and fear of failure. </a:t>
            </a:r>
            <a:endParaRPr lang="zh-CN" altLang="zh-CN" dirty="0">
              <a:solidFill>
                <a:srgbClr val="FFFF00"/>
              </a:solidFill>
            </a:endParaRPr>
          </a:p>
          <a:p>
            <a:endParaRPr lang="zh-CN"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8000" b="-8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r>
              <a:rPr lang="en-GB" altLang="zh-CN" dirty="0">
                <a:solidFill>
                  <a:srgbClr val="FFFF00"/>
                </a:solidFill>
              </a:rPr>
              <a:t>The first step in development is to build a global partnership. The company does not live in a comfortable circle and wants to develop better and go global, so its relationship with global partners can enhance its ability to withstand market risks and reduce the adverse effects of shrinking domestic markets. (Stephen, 2013)For example, after the globalization of the company's business, when the domestic market demand falls, the market demand of other countries may remain stable or rise, and the company's earnings will not be greatly reduced. Can effectively reduce risk</a:t>
            </a:r>
            <a:endParaRPr lang="zh-CN" altLang="zh-CN" dirty="0">
              <a:solidFill>
                <a:srgbClr val="FFFF00"/>
              </a:solidFill>
            </a:endParaRPr>
          </a:p>
          <a:p>
            <a:endParaRPr lang="zh-CN" altLang="en-US" dirty="0">
              <a:solidFill>
                <a:srgbClr val="FFFF0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normAutofit fontScale="92500" lnSpcReduction="10000"/>
          </a:bodyPr>
          <a:lstStyle/>
          <a:p>
            <a:r>
              <a:rPr lang="en-GB" altLang="zh-CN" dirty="0">
                <a:solidFill>
                  <a:srgbClr val="FFFF00"/>
                </a:solidFill>
              </a:rPr>
              <a:t>Second, this can expand market demand and develop more sellers. The company can maintain the domestic market size while using domestic and foreign resources. Establishing a good relationship with partners can also better understand customer needs, which is also important for product improvement. (He and Wang, n.d.) When the market expands, the demand will also be increased correspondingly. Under the premise of maintaining the existing scale at home, the international market will also establish and expand gradually, and establish a good relationship with partners, which will increase the trust between each other and communicate and communicate more effectively, so that the needs of customers can also be better understood and the quality of products will be improved accordingly.</a:t>
            </a:r>
            <a:endParaRPr lang="zh-CN" altLang="zh-CN" dirty="0">
              <a:solidFill>
                <a:srgbClr val="FFFF00"/>
              </a:solidFill>
            </a:endParaRPr>
          </a:p>
          <a:p>
            <a:endParaRPr lang="zh-CN" altLang="en-US" dirty="0">
              <a:solidFill>
                <a:srgbClr val="FFFF0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r>
              <a:rPr lang="en-GB" altLang="zh-CN" dirty="0">
                <a:solidFill>
                  <a:srgbClr val="FFFF00"/>
                </a:solidFill>
              </a:rPr>
              <a:t>Finally, enterprises can maintain a high degree of control over research, design and production decisions, and make use of their respective advantages to design and manufacture products quickly. the response time to the new product market can be greatly shortened.</a:t>
            </a:r>
            <a:endParaRPr lang="zh-CN" altLang="zh-CN" dirty="0">
              <a:solidFill>
                <a:srgbClr val="FFFF00"/>
              </a:solidFill>
            </a:endParaRPr>
          </a:p>
          <a:p>
            <a:endParaRPr lang="zh-CN"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fontScale="90000"/>
          </a:bodyPr>
          <a:lstStyle/>
          <a:p>
            <a:r>
              <a:rPr lang="zh-CN" altLang="en-US">
                <a:solidFill>
                  <a:srgbClr val="FFFF00"/>
                </a:solidFill>
                <a:latin typeface="微软雅黑" panose="020B0503020204020204" charset="-122"/>
                <a:ea typeface="微软雅黑" panose="020B0503020204020204" charset="-122"/>
                <a:sym typeface="+mn-ea"/>
              </a:rPr>
              <a:t>1.The importance of applying appropriate approaches with global partners</a:t>
            </a:r>
            <a:endParaRPr lang="zh-CN" altLang="en-US" dirty="0">
              <a:solidFill>
                <a:srgbClr val="FFFF00"/>
              </a:solidFill>
              <a:latin typeface="微软雅黑" panose="020B0503020204020204" charset="-122"/>
              <a:ea typeface="微软雅黑" panose="020B0503020204020204" charset="-122"/>
              <a:sym typeface="+mn-ea"/>
            </a:endParaRPr>
          </a:p>
        </p:txBody>
      </p:sp>
      <p:sp>
        <p:nvSpPr>
          <p:cNvPr id="3" name="内容占位符 2"/>
          <p:cNvSpPr>
            <a:spLocks noGrp="1"/>
          </p:cNvSpPr>
          <p:nvPr>
            <p:ph idx="1"/>
          </p:nvPr>
        </p:nvSpPr>
        <p:spPr/>
        <p:txBody>
          <a:bodyPr>
            <a:normAutofit fontScale="85000" lnSpcReduction="20000"/>
          </a:bodyPr>
          <a:lstStyle/>
          <a:p>
            <a:endParaRPr lang="zh-CN" altLang="en-US" sz="3200">
              <a:solidFill>
                <a:srgbClr val="FFFF00"/>
              </a:solidFill>
              <a:latin typeface="微软雅黑" panose="020B0503020204020204" charset="-122"/>
              <a:ea typeface="微软雅黑" panose="020B0503020204020204" charset="-122"/>
            </a:endParaRPr>
          </a:p>
          <a:p>
            <a:pPr algn="just"/>
            <a:r>
              <a:rPr lang="zh-CN" altLang="en-US" sz="3200">
                <a:solidFill>
                  <a:srgbClr val="FFFF00"/>
                </a:solidFill>
                <a:latin typeface="微软雅黑" panose="020B0503020204020204" charset="-122"/>
                <a:ea typeface="微软雅黑" panose="020B0503020204020204" charset="-122"/>
              </a:rPr>
              <a:t>Appropriate methods are very important for the two companies. They can make the two companies better and help the two companies better understand the jewelry market. This will bring both companies a win-win situation and maximize the benefits. For example, CIRCLE is the most popular jewelry brand in Japan. It has a large market share and is deeply loved by the Japanese people. It has rich market resources and information. When we establish a good partnership with this company, it will help our company to expand the jewelry market in Japan. Circle will share their customers and resources with us. This will help us to be based in the Japanese market, and will also give our company a higher reputation around the world.</a:t>
            </a:r>
          </a:p>
        </p:txBody>
      </p:sp>
      <p:pic>
        <p:nvPicPr>
          <p:cNvPr id="4" name="图片 3" descr="5a95399bcb053f6ad38f4175f637ca6a"/>
          <p:cNvPicPr>
            <a:picLocks noChangeAspect="1"/>
          </p:cNvPicPr>
          <p:nvPr/>
        </p:nvPicPr>
        <p:blipFill>
          <a:blip r:embed="rId3"/>
          <a:stretch>
            <a:fillRect/>
          </a:stretch>
        </p:blipFill>
        <p:spPr>
          <a:xfrm>
            <a:off x="9486900" y="5375275"/>
            <a:ext cx="1548765" cy="145288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9000" b="-39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a:bodyPr>
          <a:lstStyle/>
          <a:p>
            <a:r>
              <a:rPr lang="zh-CN" altLang="en-US">
                <a:solidFill>
                  <a:srgbClr val="FFFF00"/>
                </a:solidFill>
                <a:latin typeface="微软雅黑" panose="020B0503020204020204" charset="-122"/>
                <a:ea typeface="微软雅黑" panose="020B0503020204020204" charset="-122"/>
                <a:sym typeface="+mn-ea"/>
              </a:rPr>
              <a:t>2.How to establish good relationship with partners</a:t>
            </a:r>
          </a:p>
        </p:txBody>
      </p:sp>
      <p:sp>
        <p:nvSpPr>
          <p:cNvPr id="3" name="内容占位符 2"/>
          <p:cNvSpPr>
            <a:spLocks noGrp="1"/>
          </p:cNvSpPr>
          <p:nvPr>
            <p:ph idx="1"/>
          </p:nvPr>
        </p:nvSpPr>
        <p:spPr>
          <a:xfrm>
            <a:off x="838200" y="1130935"/>
            <a:ext cx="10515600" cy="3859530"/>
          </a:xfrm>
        </p:spPr>
        <p:txBody>
          <a:bodyPr>
            <a:normAutofit/>
          </a:bodyPr>
          <a:lstStyle/>
          <a:p>
            <a:endParaRPr lang="zh-CN" altLang="en-US" sz="3200">
              <a:solidFill>
                <a:srgbClr val="FFFF00"/>
              </a:solidFill>
              <a:latin typeface="微软雅黑" panose="020B0503020204020204" charset="-122"/>
              <a:ea typeface="微软雅黑" panose="020B0503020204020204" charset="-122"/>
            </a:endParaRPr>
          </a:p>
          <a:p>
            <a:pPr algn="just"/>
            <a:r>
              <a:rPr lang="zh-CN" altLang="en-US" sz="3200">
                <a:solidFill>
                  <a:srgbClr val="FFFF00"/>
                </a:solidFill>
                <a:latin typeface="微软雅黑" panose="020B0503020204020204" charset="-122"/>
                <a:ea typeface="微软雅黑" panose="020B0503020204020204" charset="-122"/>
              </a:rPr>
              <a:t>First of all, I think there are four points. First, respect the Japanese tradition and corporate culture of both companies. Second, the two sides share information and resources. Third, they share risks. Fourth, I think the most important thing is to establish a trust relationship between the two companies</a:t>
            </a:r>
          </a:p>
        </p:txBody>
      </p:sp>
      <p:pic>
        <p:nvPicPr>
          <p:cNvPr id="4" name="图片 3" descr="5c90535dda3b4bf629790dd9c4b6d3cf"/>
          <p:cNvPicPr>
            <a:picLocks noChangeAspect="1"/>
          </p:cNvPicPr>
          <p:nvPr/>
        </p:nvPicPr>
        <p:blipFill>
          <a:blip r:embed="rId3"/>
          <a:stretch>
            <a:fillRect/>
          </a:stretch>
        </p:blipFill>
        <p:spPr>
          <a:xfrm>
            <a:off x="8877300" y="4478020"/>
            <a:ext cx="2094865" cy="196469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fontScale="90000"/>
          </a:bodyPr>
          <a:lstStyle/>
          <a:p>
            <a:pPr algn="ctr"/>
            <a:r>
              <a:rPr lang="zh-CN" altLang="en-US">
                <a:solidFill>
                  <a:srgbClr val="FFFF00"/>
                </a:solidFill>
                <a:latin typeface="微软雅黑" panose="020B0503020204020204" charset="-122"/>
                <a:ea typeface="微软雅黑" panose="020B0503020204020204" charset="-122"/>
                <a:sym typeface="+mn-ea"/>
              </a:rPr>
              <a:t>3.The disadvantages of being unable to establish a good cooperative relationship</a:t>
            </a:r>
          </a:p>
        </p:txBody>
      </p:sp>
      <p:sp>
        <p:nvSpPr>
          <p:cNvPr id="3" name="内容占位符 2"/>
          <p:cNvSpPr>
            <a:spLocks noGrp="1"/>
          </p:cNvSpPr>
          <p:nvPr>
            <p:ph idx="1"/>
          </p:nvPr>
        </p:nvSpPr>
        <p:spPr>
          <a:xfrm>
            <a:off x="838200" y="1131570"/>
            <a:ext cx="10515600" cy="5045710"/>
          </a:xfrm>
        </p:spPr>
        <p:txBody>
          <a:bodyPr/>
          <a:lstStyle/>
          <a:p>
            <a:endParaRPr lang="zh-CN" altLang="en-US">
              <a:solidFill>
                <a:srgbClr val="FFFF00"/>
              </a:solidFill>
              <a:latin typeface="微软雅黑" panose="020B0503020204020204" charset="-122"/>
              <a:ea typeface="微软雅黑" panose="020B0503020204020204" charset="-122"/>
            </a:endParaRPr>
          </a:p>
          <a:p>
            <a:pPr algn="just"/>
            <a:r>
              <a:rPr lang="zh-CN" altLang="en-US">
                <a:solidFill>
                  <a:srgbClr val="FFFF00"/>
                </a:solidFill>
                <a:latin typeface="微软雅黑" panose="020B0503020204020204" charset="-122"/>
                <a:ea typeface="微软雅黑" panose="020B0503020204020204" charset="-122"/>
              </a:rPr>
              <a:t>If we can't establish a good cooperative relationship, the cooperation will not last long, which will cause economic and reputation losses to the two companies. Japan is a large jewelry consumption country, where there are many consumers. If we can't establish a good cooperative relationship with Japanese companies, our company will not be able to enter the Japanese market.</a:t>
            </a:r>
          </a:p>
        </p:txBody>
      </p:sp>
      <p:pic>
        <p:nvPicPr>
          <p:cNvPr id="5" name="图片 4" descr="416af19ea71056236e4791d0c4386168"/>
          <p:cNvPicPr>
            <a:picLocks noChangeAspect="1"/>
          </p:cNvPicPr>
          <p:nvPr/>
        </p:nvPicPr>
        <p:blipFill>
          <a:blip r:embed="rId3"/>
          <a:stretch>
            <a:fillRect/>
          </a:stretch>
        </p:blipFill>
        <p:spPr>
          <a:xfrm>
            <a:off x="9034145" y="4584065"/>
            <a:ext cx="2019935" cy="1891665"/>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9000" b="-29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fontScale="90000"/>
          </a:bodyPr>
          <a:lstStyle/>
          <a:p>
            <a:r>
              <a:rPr lang="en-US" altLang="zh-CN" dirty="0">
                <a:solidFill>
                  <a:schemeClr val="accent4"/>
                </a:solidFill>
                <a:latin typeface="Times New Roman" panose="02020603050405020304" pitchFamily="18" charset="0"/>
                <a:cs typeface="Times New Roman" panose="02020603050405020304" pitchFamily="18" charset="0"/>
              </a:rPr>
              <a:t> 4. Consider the impact of possible partner development relationship failures</a:t>
            </a:r>
            <a:br>
              <a:rPr lang="en-US" altLang="zh-CN" dirty="0">
                <a:solidFill>
                  <a:schemeClr val="accent4"/>
                </a:solidFill>
                <a:latin typeface="Times New Roman" panose="02020603050405020304" pitchFamily="18" charset="0"/>
                <a:cs typeface="Times New Roman" panose="02020603050405020304" pitchFamily="18" charset="0"/>
              </a:rPr>
            </a:br>
            <a:endParaRPr lang="zh-CN" altLang="en-US" dirty="0"/>
          </a:p>
        </p:txBody>
      </p:sp>
      <p:sp>
        <p:nvSpPr>
          <p:cNvPr id="3" name="内容占位符 2"/>
          <p:cNvSpPr>
            <a:spLocks noGrp="1"/>
          </p:cNvSpPr>
          <p:nvPr>
            <p:ph idx="1"/>
          </p:nvPr>
        </p:nvSpPr>
        <p:spPr/>
        <p:txBody>
          <a:bodyPr/>
          <a:lstStyle/>
          <a:p>
            <a:r>
              <a:rPr lang="en-US" altLang="zh-CN" dirty="0"/>
              <a:t>1.</a:t>
            </a:r>
            <a:r>
              <a:rPr lang="en-GB" altLang="zh-CN" dirty="0"/>
              <a:t>As the manager of the company, I must take into account the impact of the failure of developing relationships with global partners in the international expansion of the company. When the company enters the Japanese market, if there is no more powerful partner, it will be difficult for our products to improve their popularity in Japan, which leads to Japanese consumers distrust our products, and more inclined to local well-known products, so that our company has no competitiveness in the Japanese market.</a:t>
            </a:r>
            <a:endParaRPr lang="zh-CN" altLang="en-US" dirty="0"/>
          </a:p>
        </p:txBody>
      </p:sp>
      <p:pic>
        <p:nvPicPr>
          <p:cNvPr id="5" name="图片 4">
            <a:extLst>
              <a:ext uri="{FF2B5EF4-FFF2-40B4-BE49-F238E27FC236}">
                <a16:creationId xmlns:a16="http://schemas.microsoft.com/office/drawing/2014/main" id="{CA8B4447-4DC1-4BCD-B3CC-87648F358BF4}"/>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4685" b="32168"/>
          <a:stretch/>
        </p:blipFill>
        <p:spPr>
          <a:xfrm>
            <a:off x="8880630" y="5532437"/>
            <a:ext cx="3311370" cy="1325563"/>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endParaRPr lang="zh-CN" altLang="en-US"/>
          </a:p>
        </p:txBody>
      </p:sp>
      <p:sp>
        <p:nvSpPr>
          <p:cNvPr id="3" name="内容占位符 2"/>
          <p:cNvSpPr>
            <a:spLocks noGrp="1"/>
          </p:cNvSpPr>
          <p:nvPr>
            <p:ph idx="1"/>
          </p:nvPr>
        </p:nvSpPr>
        <p:spPr/>
        <p:txBody>
          <a:bodyPr/>
          <a:lstStyle/>
          <a:p>
            <a:r>
              <a:rPr lang="en-US" altLang="zh-CN" dirty="0">
                <a:solidFill>
                  <a:schemeClr val="bg2"/>
                </a:solidFill>
              </a:rPr>
              <a:t>2.</a:t>
            </a:r>
            <a:r>
              <a:rPr lang="en-GB" altLang="zh-CN" dirty="0">
                <a:solidFill>
                  <a:schemeClr val="bg2"/>
                </a:solidFill>
              </a:rPr>
              <a:t>And if we fail to enter the Japanese market, we will pay all the losses. If we have partners, we can reduce the company's losses. In addition, if foreign enterprises do not have local partners, they also need to understand the cultural differences between Japan and their own countries, which will cause many unnecessary troubles. Therefore, when developing foreign markets, it is very important to have a strong global partner.</a:t>
            </a:r>
            <a:endParaRPr lang="zh-CN" altLang="en-US" dirty="0">
              <a:solidFill>
                <a:schemeClr val="bg2"/>
              </a:solidFill>
            </a:endParaRPr>
          </a:p>
        </p:txBody>
      </p:sp>
      <p:pic>
        <p:nvPicPr>
          <p:cNvPr id="5" name="图片 4">
            <a:extLst>
              <a:ext uri="{FF2B5EF4-FFF2-40B4-BE49-F238E27FC236}">
                <a16:creationId xmlns:a16="http://schemas.microsoft.com/office/drawing/2014/main" id="{F30701C9-722E-4CF2-9AA4-5D216C453F6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2801"/>
          <a:stretch/>
        </p:blipFill>
        <p:spPr>
          <a:xfrm>
            <a:off x="9662716" y="5471666"/>
            <a:ext cx="2072083" cy="1386334"/>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6000" b="-6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solidFill>
                  <a:schemeClr val="accent4"/>
                </a:solidFill>
                <a:latin typeface="Times New Roman" panose="02020603050405020304" pitchFamily="18" charset="0"/>
                <a:cs typeface="Times New Roman" panose="02020603050405020304" pitchFamily="18" charset="0"/>
              </a:rPr>
              <a:t>5. Collect any possible causes of failure</a:t>
            </a:r>
            <a:endParaRPr lang="zh-CN" altLang="en-US" dirty="0"/>
          </a:p>
        </p:txBody>
      </p:sp>
      <p:sp>
        <p:nvSpPr>
          <p:cNvPr id="3" name="内容占位符 2"/>
          <p:cNvSpPr>
            <a:spLocks noGrp="1"/>
          </p:cNvSpPr>
          <p:nvPr>
            <p:ph idx="1"/>
          </p:nvPr>
        </p:nvSpPr>
        <p:spPr/>
        <p:txBody>
          <a:bodyPr/>
          <a:lstStyle/>
          <a:p>
            <a:r>
              <a:rPr lang="en-GB" altLang="zh-CN" dirty="0">
                <a:solidFill>
                  <a:schemeClr val="bg2"/>
                </a:solidFill>
              </a:rPr>
              <a:t>Both countries have strong masculinity and competitiveness. In terms of uncertainty avoidance, Japan has learned to deal with any uncertainty. This is not only for emergency plans and prevention of natural disasters, but also for all other aspects of social life. UK is also a country with high scores in this regard. Both UK and Japan are long-term oriented countries, and Japan is constantly investing heavily, even in difficult economic times, while B</a:t>
            </a:r>
            <a:r>
              <a:rPr lang="en-US" altLang="zh-CN" dirty="0" err="1">
                <a:solidFill>
                  <a:schemeClr val="bg2"/>
                </a:solidFill>
              </a:rPr>
              <a:t>ritish</a:t>
            </a:r>
            <a:r>
              <a:rPr lang="en-GB" altLang="zh-CN" dirty="0">
                <a:solidFill>
                  <a:schemeClr val="bg2"/>
                </a:solidFill>
              </a:rPr>
              <a:t> culture is pragmatic.</a:t>
            </a:r>
            <a:endParaRPr lang="zh-CN" altLang="en-US" dirty="0">
              <a:solidFill>
                <a:schemeClr val="bg2"/>
              </a:solidFill>
            </a:endParaRPr>
          </a:p>
        </p:txBody>
      </p:sp>
      <p:pic>
        <p:nvPicPr>
          <p:cNvPr id="5" name="图片 4">
            <a:extLst>
              <a:ext uri="{FF2B5EF4-FFF2-40B4-BE49-F238E27FC236}">
                <a16:creationId xmlns:a16="http://schemas.microsoft.com/office/drawing/2014/main" id="{BF88304A-F512-40AD-BC1B-8B2D6E91C64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86548" y="4997288"/>
            <a:ext cx="3305452" cy="1857664"/>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p:spPr>
        <p:txBody>
          <a:bodyPr/>
          <a:lstStyle/>
          <a:p>
            <a:r>
              <a:rPr lang="en-US" altLang="zh-CN" dirty="0"/>
              <a:t>                            </a:t>
            </a:r>
            <a:r>
              <a:rPr lang="en-US" altLang="zh-CN" dirty="0">
                <a:solidFill>
                  <a:schemeClr val="accent1">
                    <a:lumMod val="40000"/>
                    <a:lumOff val="60000"/>
                  </a:schemeClr>
                </a:solidFill>
              </a:rPr>
              <a:t>REASONS</a:t>
            </a:r>
            <a:endParaRPr lang="zh-CN" altLang="en-US" dirty="0">
              <a:solidFill>
                <a:schemeClr val="accent1">
                  <a:lumMod val="40000"/>
                  <a:lumOff val="60000"/>
                </a:schemeClr>
              </a:solidFill>
            </a:endParaRPr>
          </a:p>
        </p:txBody>
      </p:sp>
      <p:sp>
        <p:nvSpPr>
          <p:cNvPr id="3" name="内容占位符 2"/>
          <p:cNvSpPr>
            <a:spLocks noGrp="1"/>
          </p:cNvSpPr>
          <p:nvPr>
            <p:ph idx="1"/>
          </p:nvPr>
        </p:nvSpPr>
        <p:spPr>
          <a:xfrm>
            <a:off x="838200" y="1825625"/>
            <a:ext cx="10515600" cy="4351338"/>
          </a:xfrm>
        </p:spPr>
        <p:txBody>
          <a:bodyPr>
            <a:normAutofit fontScale="77500" lnSpcReduction="20000"/>
          </a:bodyPr>
          <a:lstStyle/>
          <a:p>
            <a:r>
              <a:rPr lang="en-GB" altLang="zh-CN" dirty="0">
                <a:solidFill>
                  <a:schemeClr val="bg2"/>
                </a:solidFill>
              </a:rPr>
              <a:t>There are two reasons for the failure of global partnership for development:</a:t>
            </a:r>
            <a:endParaRPr lang="zh-CN" altLang="zh-CN" dirty="0">
              <a:solidFill>
                <a:schemeClr val="bg2"/>
              </a:solidFill>
            </a:endParaRPr>
          </a:p>
          <a:p>
            <a:r>
              <a:rPr lang="en-GB" altLang="zh-CN" dirty="0">
                <a:solidFill>
                  <a:schemeClr val="bg2"/>
                </a:solidFill>
              </a:rPr>
              <a:t>First, according to Hofstede's theory of power distance, Japan's power distance is greater than UK's, so there may be some differences in later cooperation because British are particularly averse to being controlled, and Japan's decision-making process is painstakingly slow: all decisions must be confirmed by each level, and finally by the top management in Tokyo Confirm.</a:t>
            </a:r>
            <a:endParaRPr lang="zh-CN" altLang="zh-CN" dirty="0">
              <a:solidFill>
                <a:schemeClr val="bg2"/>
              </a:solidFill>
            </a:endParaRPr>
          </a:p>
          <a:p>
            <a:r>
              <a:rPr lang="en-GB" altLang="zh-CN" dirty="0">
                <a:solidFill>
                  <a:schemeClr val="bg2"/>
                </a:solidFill>
              </a:rPr>
              <a:t> </a:t>
            </a:r>
            <a:endParaRPr lang="zh-CN" altLang="zh-CN" dirty="0">
              <a:solidFill>
                <a:schemeClr val="bg2"/>
              </a:solidFill>
            </a:endParaRPr>
          </a:p>
          <a:p>
            <a:r>
              <a:rPr lang="en-GB" altLang="zh-CN" dirty="0">
                <a:solidFill>
                  <a:schemeClr val="bg2"/>
                </a:solidFill>
              </a:rPr>
              <a:t>Second, according to Hofstede's theory of individualism and collectivism, there is no extended family system in Japanese society. Japan has always been a paternalistic society, while UK is also an individualistic culture </a:t>
            </a:r>
            <a:r>
              <a:rPr lang="en-GB" altLang="zh-CN" dirty="0" err="1">
                <a:solidFill>
                  <a:schemeClr val="bg2"/>
                </a:solidFill>
              </a:rPr>
              <a:t>centered</a:t>
            </a:r>
            <a:r>
              <a:rPr lang="en-GB" altLang="zh-CN" dirty="0">
                <a:solidFill>
                  <a:schemeClr val="bg2"/>
                </a:solidFill>
              </a:rPr>
              <a:t> on "I". Therefore, there are disputes over opinions in work cooperation, which leads to the disharmony of cooperative relations</a:t>
            </a:r>
            <a:r>
              <a:rPr lang="en-US" altLang="zh-CN" dirty="0">
                <a:solidFill>
                  <a:schemeClr val="bg2"/>
                </a:solidFill>
              </a:rPr>
              <a:t>.</a:t>
            </a:r>
            <a:r>
              <a:rPr lang="en-GB" altLang="zh-CN" dirty="0">
                <a:solidFill>
                  <a:schemeClr val="bg2"/>
                </a:solidFill>
              </a:rPr>
              <a:t> </a:t>
            </a:r>
            <a:endParaRPr lang="zh-CN" altLang="zh-CN" dirty="0">
              <a:solidFill>
                <a:schemeClr val="bg2"/>
              </a:solidFill>
            </a:endParaRPr>
          </a:p>
          <a:p>
            <a:r>
              <a:rPr lang="en-GB" altLang="zh-CN" dirty="0">
                <a:solidFill>
                  <a:schemeClr val="bg2"/>
                </a:solidFill>
              </a:rPr>
              <a:t>The integrity of the company is also very important. I believe that no company in the world will choose a company with a default event, so I think the integrity is also the most important point to establish a global partner</a:t>
            </a:r>
            <a:endParaRPr lang="zh-CN" altLang="zh-CN" dirty="0">
              <a:solidFill>
                <a:schemeClr val="bg2"/>
              </a:solidFill>
            </a:endParaRPr>
          </a:p>
          <a:p>
            <a:endParaRPr lang="zh-CN"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p:txBody>
          <a:bodyPr>
            <a:normAutofit fontScale="90000"/>
          </a:bodyPr>
          <a:lstStyle/>
          <a:p>
            <a:pPr algn="ctr"/>
            <a:r>
              <a:rPr lang="en-IE" altLang="zh-CN" sz="5400" b="1" dirty="0">
                <a:solidFill>
                  <a:schemeClr val="accent4"/>
                </a:solidFill>
                <a:latin typeface="Times New Roman" panose="02020603050405020304" pitchFamily="18" charset="0"/>
                <a:cs typeface="Times New Roman" panose="02020603050405020304" pitchFamily="18" charset="0"/>
              </a:rPr>
              <a:t>Thank you for watching.</a:t>
            </a:r>
            <a:br>
              <a:rPr lang="en-IE" altLang="zh-CN" dirty="0"/>
            </a:br>
            <a:endParaRPr lang="zh-CN" altLang="en-US" dirty="0"/>
          </a:p>
        </p:txBody>
      </p:sp>
      <p:sp>
        <p:nvSpPr>
          <p:cNvPr id="3" name="内容占位符 2"/>
          <p:cNvSpPr>
            <a:spLocks noGrp="1"/>
          </p:cNvSpPr>
          <p:nvPr>
            <p:ph idx="1"/>
          </p:nvPr>
        </p:nvSpPr>
        <p:spPr>
          <a:xfrm>
            <a:off x="838200" y="1294544"/>
            <a:ext cx="10515600" cy="4882419"/>
          </a:xfrm>
        </p:spPr>
        <p:txBody>
          <a:bodyPr/>
          <a:lstStyle/>
          <a:p>
            <a:endParaRPr lang="en-US" altLang="zh-CN" dirty="0"/>
          </a:p>
          <a:p>
            <a:r>
              <a:rPr lang="en-IE" altLang="zh-CN" sz="3200" b="1" dirty="0">
                <a:solidFill>
                  <a:schemeClr val="accent4"/>
                </a:solidFill>
              </a:rPr>
              <a:t>Leading official</a:t>
            </a:r>
            <a:r>
              <a:rPr lang="zh-CN" altLang="en-US" sz="3200" b="1" dirty="0">
                <a:solidFill>
                  <a:schemeClr val="accent4"/>
                </a:solidFill>
              </a:rPr>
              <a:t>：</a:t>
            </a:r>
            <a:r>
              <a:rPr lang="en-US" altLang="zh-CN" sz="3200" b="1" dirty="0" err="1">
                <a:solidFill>
                  <a:schemeClr val="accent4"/>
                </a:solidFill>
              </a:rPr>
              <a:t>Sixiang</a:t>
            </a:r>
            <a:r>
              <a:rPr lang="en-US" altLang="zh-CN" sz="3200" b="1" dirty="0">
                <a:solidFill>
                  <a:schemeClr val="accent4"/>
                </a:solidFill>
              </a:rPr>
              <a:t> Chen</a:t>
            </a:r>
            <a:r>
              <a:rPr lang="zh-CN" altLang="en-US" sz="3200" b="1" dirty="0">
                <a:solidFill>
                  <a:schemeClr val="accent4"/>
                </a:solidFill>
              </a:rPr>
              <a:t>（</a:t>
            </a:r>
            <a:r>
              <a:rPr lang="en-US" altLang="zh-CN" sz="3200" b="1" dirty="0">
                <a:solidFill>
                  <a:schemeClr val="accent4"/>
                </a:solidFill>
              </a:rPr>
              <a:t>1900930</a:t>
            </a:r>
            <a:r>
              <a:rPr lang="zh-CN" altLang="en-US" sz="3200" b="1" dirty="0">
                <a:solidFill>
                  <a:schemeClr val="accent4"/>
                </a:solidFill>
              </a:rPr>
              <a:t>）</a:t>
            </a:r>
            <a:endParaRPr lang="en-US" altLang="zh-CN" sz="3200" b="1" dirty="0">
              <a:solidFill>
                <a:schemeClr val="accent4"/>
              </a:solidFill>
            </a:endParaRPr>
          </a:p>
          <a:p>
            <a:endParaRPr lang="en-US" altLang="zh-CN" sz="3200" b="1" dirty="0">
              <a:solidFill>
                <a:schemeClr val="accent4"/>
              </a:solidFill>
            </a:endParaRPr>
          </a:p>
          <a:p>
            <a:r>
              <a:rPr lang="en-IE" altLang="zh-CN" sz="3200" b="1" dirty="0">
                <a:solidFill>
                  <a:schemeClr val="accent4"/>
                </a:solidFill>
              </a:rPr>
              <a:t>Article collection</a:t>
            </a:r>
            <a:r>
              <a:rPr lang="zh-CN" altLang="en-US" sz="3200" b="1" dirty="0">
                <a:solidFill>
                  <a:schemeClr val="accent4"/>
                </a:solidFill>
              </a:rPr>
              <a:t>：</a:t>
            </a:r>
            <a:r>
              <a:rPr lang="en-US" altLang="zh-CN" sz="3200" b="1" dirty="0" err="1">
                <a:solidFill>
                  <a:schemeClr val="accent4"/>
                </a:solidFill>
                <a:latin typeface="Times New Roman" panose="02020603050405020304" pitchFamily="18" charset="0"/>
                <a:cs typeface="Times New Roman" panose="02020603050405020304" pitchFamily="18" charset="0"/>
              </a:rPr>
              <a:t>Wanzheng</a:t>
            </a:r>
            <a:r>
              <a:rPr lang="en-US" altLang="zh-CN" sz="3200" b="1" dirty="0">
                <a:solidFill>
                  <a:schemeClr val="accent4"/>
                </a:solidFill>
                <a:latin typeface="Times New Roman" panose="02020603050405020304" pitchFamily="18" charset="0"/>
                <a:cs typeface="Times New Roman" panose="02020603050405020304" pitchFamily="18" charset="0"/>
              </a:rPr>
              <a:t> Zhen </a:t>
            </a:r>
            <a:r>
              <a:rPr lang="zh-CN" altLang="en-US" sz="3200" b="1" dirty="0">
                <a:solidFill>
                  <a:schemeClr val="accent4"/>
                </a:solidFill>
                <a:latin typeface="Times New Roman" panose="02020603050405020304" pitchFamily="18" charset="0"/>
                <a:cs typeface="Times New Roman" panose="02020603050405020304" pitchFamily="18" charset="0"/>
              </a:rPr>
              <a:t>（</a:t>
            </a:r>
            <a:r>
              <a:rPr lang="en-US" altLang="zh-CN" sz="3200" b="1" dirty="0">
                <a:solidFill>
                  <a:schemeClr val="accent4"/>
                </a:solidFill>
                <a:latin typeface="Times New Roman" panose="02020603050405020304" pitchFamily="18" charset="0"/>
                <a:cs typeface="Times New Roman" panose="02020603050405020304" pitchFamily="18" charset="0"/>
              </a:rPr>
              <a:t>1904152</a:t>
            </a:r>
            <a:r>
              <a:rPr lang="zh-CN" altLang="en-US" sz="3200" b="1" dirty="0">
                <a:solidFill>
                  <a:schemeClr val="accent4"/>
                </a:solidFill>
                <a:latin typeface="Times New Roman" panose="02020603050405020304" pitchFamily="18" charset="0"/>
                <a:cs typeface="Times New Roman" panose="02020603050405020304" pitchFamily="18" charset="0"/>
              </a:rPr>
              <a:t>）</a:t>
            </a:r>
            <a:endParaRPr lang="en-US" altLang="zh-CN" sz="3200" b="1" dirty="0">
              <a:solidFill>
                <a:schemeClr val="accent4"/>
              </a:solidFill>
              <a:latin typeface="Times New Roman" panose="02020603050405020304" pitchFamily="18" charset="0"/>
              <a:cs typeface="Times New Roman" panose="02020603050405020304" pitchFamily="18" charset="0"/>
            </a:endParaRPr>
          </a:p>
          <a:p>
            <a:endParaRPr lang="zh-CN" altLang="en-US" sz="3200" b="1" dirty="0">
              <a:solidFill>
                <a:schemeClr val="accent4"/>
              </a:solidFill>
              <a:latin typeface="Times New Roman" panose="02020603050405020304" pitchFamily="18" charset="0"/>
              <a:cs typeface="Times New Roman" panose="02020603050405020304" pitchFamily="18" charset="0"/>
            </a:endParaRPr>
          </a:p>
          <a:p>
            <a:r>
              <a:rPr lang="en-US" altLang="zh-CN" sz="3200" b="1" dirty="0">
                <a:solidFill>
                  <a:schemeClr val="accent4"/>
                </a:solidFill>
                <a:latin typeface="Times New Roman" panose="02020603050405020304" pitchFamily="18" charset="0"/>
                <a:cs typeface="Times New Roman" panose="02020603050405020304" pitchFamily="18" charset="0"/>
              </a:rPr>
              <a:t>Data statistics: </a:t>
            </a:r>
            <a:r>
              <a:rPr lang="en-US" altLang="zh-CN" sz="3200" b="1" dirty="0" err="1">
                <a:solidFill>
                  <a:schemeClr val="accent4"/>
                </a:solidFill>
                <a:latin typeface="Times New Roman" panose="02020603050405020304" pitchFamily="18" charset="0"/>
                <a:cs typeface="Times New Roman" panose="02020603050405020304" pitchFamily="18" charset="0"/>
              </a:rPr>
              <a:t>Qinhao</a:t>
            </a:r>
            <a:r>
              <a:rPr lang="en-US" altLang="zh-CN" sz="3200" b="1" dirty="0">
                <a:solidFill>
                  <a:schemeClr val="accent4"/>
                </a:solidFill>
                <a:latin typeface="Times New Roman" panose="02020603050405020304" pitchFamily="18" charset="0"/>
                <a:cs typeface="Times New Roman" panose="02020603050405020304" pitchFamily="18" charset="0"/>
              </a:rPr>
              <a:t> Meng</a:t>
            </a:r>
            <a:r>
              <a:rPr lang="zh-CN" altLang="en-US" sz="3200" b="1" dirty="0">
                <a:solidFill>
                  <a:schemeClr val="accent4"/>
                </a:solidFill>
                <a:latin typeface="Times New Roman" panose="02020603050405020304" pitchFamily="18" charset="0"/>
                <a:cs typeface="Times New Roman" panose="02020603050405020304" pitchFamily="18" charset="0"/>
              </a:rPr>
              <a:t>（</a:t>
            </a:r>
            <a:r>
              <a:rPr lang="en-US" altLang="zh-CN" sz="3200" b="1" dirty="0">
                <a:solidFill>
                  <a:schemeClr val="accent4"/>
                </a:solidFill>
                <a:latin typeface="Times New Roman" panose="02020603050405020304" pitchFamily="18" charset="0"/>
                <a:cs typeface="Times New Roman" panose="02020603050405020304" pitchFamily="18" charset="0"/>
              </a:rPr>
              <a:t>1900502</a:t>
            </a:r>
            <a:r>
              <a:rPr lang="zh-CN" altLang="en-US" sz="3200" b="1" dirty="0">
                <a:solidFill>
                  <a:schemeClr val="accent4"/>
                </a:solidFill>
                <a:latin typeface="Times New Roman" panose="02020603050405020304" pitchFamily="18" charset="0"/>
                <a:cs typeface="Times New Roman" panose="02020603050405020304" pitchFamily="18" charset="0"/>
              </a:rPr>
              <a:t>）</a:t>
            </a:r>
            <a:endParaRPr lang="en-US" altLang="zh-CN" sz="3200" b="1" dirty="0">
              <a:solidFill>
                <a:schemeClr val="accent4"/>
              </a:solidFill>
              <a:latin typeface="Times New Roman" panose="02020603050405020304" pitchFamily="18" charset="0"/>
              <a:cs typeface="Times New Roman" panose="02020603050405020304" pitchFamily="18" charset="0"/>
            </a:endParaRPr>
          </a:p>
          <a:p>
            <a:endParaRPr lang="en-US" altLang="zh-CN" sz="3200" b="1" dirty="0">
              <a:solidFill>
                <a:schemeClr val="accent4"/>
              </a:solidFill>
              <a:latin typeface="Times New Roman" panose="02020603050405020304" pitchFamily="18" charset="0"/>
              <a:cs typeface="Times New Roman" panose="02020603050405020304" pitchFamily="18" charset="0"/>
            </a:endParaRPr>
          </a:p>
          <a:p>
            <a:r>
              <a:rPr lang="en-US" altLang="zh-CN" sz="3200" b="1" dirty="0">
                <a:solidFill>
                  <a:schemeClr val="accent4"/>
                </a:solidFill>
                <a:latin typeface="Times New Roman" panose="02020603050405020304" pitchFamily="18" charset="0"/>
                <a:cs typeface="Times New Roman" panose="02020603050405020304" pitchFamily="18" charset="0"/>
              </a:rPr>
              <a:t>Compilation and typesetting: Shuoyan Hai</a:t>
            </a:r>
            <a:r>
              <a:rPr lang="zh-CN" altLang="en-US" sz="3200" b="1" dirty="0">
                <a:solidFill>
                  <a:schemeClr val="accent4"/>
                </a:solidFill>
                <a:latin typeface="Times New Roman" panose="02020603050405020304" pitchFamily="18" charset="0"/>
                <a:cs typeface="Times New Roman" panose="02020603050405020304" pitchFamily="18" charset="0"/>
              </a:rPr>
              <a:t>（</a:t>
            </a:r>
            <a:r>
              <a:rPr lang="en-US" altLang="zh-CN" sz="3200" b="1" dirty="0">
                <a:solidFill>
                  <a:schemeClr val="accent4"/>
                </a:solidFill>
                <a:latin typeface="Times New Roman" panose="02020603050405020304" pitchFamily="18" charset="0"/>
                <a:cs typeface="Times New Roman" panose="02020603050405020304" pitchFamily="18" charset="0"/>
              </a:rPr>
              <a:t>190093</a:t>
            </a:r>
            <a:r>
              <a:rPr lang="zh-CN" altLang="en-US" sz="3200" b="1" dirty="0">
                <a:solidFill>
                  <a:schemeClr val="accent4"/>
                </a:solidFill>
                <a:latin typeface="Times New Roman" panose="02020603050405020304" pitchFamily="18" charset="0"/>
                <a:cs typeface="Times New Roman" panose="02020603050405020304" pitchFamily="18" charset="0"/>
              </a:rPr>
              <a:t>）</a:t>
            </a:r>
            <a:endParaRPr lang="en-US" altLang="zh-CN" sz="3200" b="1" dirty="0">
              <a:solidFill>
                <a:schemeClr val="accent4"/>
              </a:solidFill>
              <a:latin typeface="Times New Roman" panose="02020603050405020304" pitchFamily="18" charset="0"/>
              <a:cs typeface="Times New Roman" panose="02020603050405020304" pitchFamily="18" charset="0"/>
            </a:endParaRPr>
          </a:p>
          <a:p>
            <a:endParaRPr lang="zh-CN" altLang="en-US" dirty="0">
              <a:solidFill>
                <a:schemeClr val="accent4"/>
              </a:solidFill>
            </a:endParaRPr>
          </a:p>
        </p:txBody>
      </p:sp>
    </p:spTree>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TotalTime>
  <Words>1646</Words>
  <Application>Microsoft Office PowerPoint</Application>
  <PresentationFormat>宽屏</PresentationFormat>
  <Paragraphs>59</Paragraphs>
  <Slides>19</Slides>
  <Notes>0</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19</vt:i4>
      </vt:variant>
    </vt:vector>
  </HeadingPairs>
  <TitlesOfParts>
    <vt:vector size="25" baseType="lpstr">
      <vt:lpstr>等线</vt:lpstr>
      <vt:lpstr>等线 Light</vt:lpstr>
      <vt:lpstr>微软雅黑</vt:lpstr>
      <vt:lpstr>Arial</vt:lpstr>
      <vt:lpstr>Times New Roman</vt:lpstr>
      <vt:lpstr>Office 主题​​</vt:lpstr>
      <vt:lpstr>The importance of building partnerships</vt:lpstr>
      <vt:lpstr>Executive Summary</vt:lpstr>
      <vt:lpstr>Introduction</vt:lpstr>
      <vt:lpstr>1</vt:lpstr>
      <vt:lpstr>1.Deepen the cooperative relationship between the two companies by giving gifts.</vt:lpstr>
      <vt:lpstr>2.Respect for local culture </vt:lpstr>
      <vt:lpstr>3. Credit is the first  goal</vt:lpstr>
      <vt:lpstr>Benefits of developing relationships with global partners </vt:lpstr>
      <vt:lpstr>PowerPoint 演示文稿</vt:lpstr>
      <vt:lpstr>PowerPoint 演示文稿</vt:lpstr>
      <vt:lpstr>PowerPoint 演示文稿</vt:lpstr>
      <vt:lpstr>1.The importance of applying appropriate approaches with global partners</vt:lpstr>
      <vt:lpstr>2.How to establish good relationship with partners</vt:lpstr>
      <vt:lpstr>3.The disadvantages of being unable to establish a good cooperative relationship</vt:lpstr>
      <vt:lpstr> 4. Consider the impact of possible partner development relationship failures </vt:lpstr>
      <vt:lpstr>PowerPoint 演示文稿</vt:lpstr>
      <vt:lpstr>5. Collect any possible causes of failure</vt:lpstr>
      <vt:lpstr>                            REASONS</vt:lpstr>
      <vt:lpstr>Thank you for watching.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User</dc:creator>
  <cp:lastModifiedBy>shuoyan hai</cp:lastModifiedBy>
  <cp:revision>31</cp:revision>
  <dcterms:created xsi:type="dcterms:W3CDTF">2019-11-06T13:21:00Z</dcterms:created>
  <dcterms:modified xsi:type="dcterms:W3CDTF">2019-11-07T13:29:21Z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2052-11.1.0.9175</vt:lpwstr>
  </property>
</Properties>
</file>