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media/image1.jpeg" ContentType="image/jpeg"/>
  <Override PartName="/ppt/media/image2.jpeg" ContentType="image/jpeg"/>
  <Override PartName="/ppt/media/image12.jpeg" ContentType="image/jpeg"/>
  <Override PartName="/ppt/media/image4.jpeg" ContentType="image/jpeg"/>
  <Override PartName="/ppt/media/image27.jpeg" ContentType="image/jpeg"/>
  <Override PartName="/ppt/media/image14.jpeg" ContentType="image/jpeg"/>
  <Override PartName="/ppt/media/image15.png" ContentType="image/png"/>
  <Override PartName="/ppt/media/image5.jpeg" ContentType="image/jpeg"/>
  <Override PartName="/ppt/media/image28.jpeg" ContentType="image/jpeg"/>
  <Override PartName="/ppt/media/image3.png" ContentType="image/png"/>
  <Override PartName="/ppt/media/image11.png" ContentType="image/png"/>
  <Override PartName="/ppt/media/image29.jpeg" ContentType="image/jpeg"/>
  <Override PartName="/ppt/media/image6.jpeg" ContentType="image/jpeg"/>
  <Override PartName="/ppt/media/image8.png" ContentType="image/png"/>
  <Override PartName="/ppt/media/image7.png" ContentType="image/png"/>
  <Override PartName="/ppt/media/image19.jpeg" ContentType="image/jpeg"/>
  <Override PartName="/ppt/media/image17.png" ContentType="image/png"/>
  <Override PartName="/ppt/media/image9.jpeg" ContentType="image/jpeg"/>
  <Override PartName="/ppt/media/image30.png" ContentType="image/png"/>
  <Override PartName="/ppt/media/image21.jpeg" ContentType="image/jpeg"/>
  <Override PartName="/ppt/media/image13.jpeg" ContentType="image/jpeg"/>
  <Override PartName="/ppt/media/image16.png" ContentType="image/png"/>
  <Override PartName="/ppt/media/image10.png" ContentType="image/png"/>
  <Override PartName="/ppt/media/image18.jpeg" ContentType="image/jpeg"/>
  <Override PartName="/ppt/media/image20.jpeg" ContentType="image/jpeg"/>
  <Override PartName="/ppt/media/image22.png" ContentType="image/png"/>
  <Override PartName="/ppt/media/image24.png" ContentType="image/png"/>
  <Override PartName="/ppt/media/image23.jpeg" ContentType="image/jpeg"/>
  <Override PartName="/ppt/media/image25.png" ContentType="image/png"/>
  <Override PartName="/ppt/media/image26.jpeg" ContentType="image/jpeg"/>
  <Override PartName="/ppt/media/image31.png" ContentType="image/png"/>
  <Override PartName="/ppt/_rels/presentation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4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_rels/slideLayout36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4.xml.rels" ContentType="application/vnd.openxmlformats-package.relationships+xml"/>
  <Override PartName="/ppt/slideLayouts/slideLayout4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_rels/slide19.xml.rels" ContentType="application/vnd.openxmlformats-package.relationships+xml"/>
  <Override PartName="/ppt/slides/_rels/slide9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5.xml.rels" ContentType="application/vnd.openxmlformats-package.relationships+xml"/>
  <Override PartName="/ppt/slides/_rels/slide14.xml.rels" ContentType="application/vnd.openxmlformats-package.relationships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8.xml.rels" ContentType="application/vnd.openxmlformats-package.relationships+xml"/>
  <Override PartName="/ppt/slides/_rels/slide11.xml.rels" ContentType="application/vnd.openxmlformats-package.relationships+xml"/>
  <Override PartName="/ppt/slides/_rels/slide7.xml.rels" ContentType="application/vnd.openxmlformats-package.relationships+xml"/>
  <Override PartName="/ppt/slides/_rels/slide10.xml.rels" ContentType="application/vnd.openxmlformats-package.relationships+xml"/>
  <Override PartName="/ppt/slides/_rels/slide24.xml.rels" ContentType="application/vnd.openxmlformats-package.relationships+xml"/>
  <Override PartName="/ppt/slides/_rels/slide6.xml.rels" ContentType="application/vnd.openxmlformats-package.relationships+xml"/>
  <Override PartName="/ppt/slides/_rels/slide1.xml.rels" ContentType="application/vnd.openxmlformats-package.relationships+xml"/>
  <Override PartName="/ppt/slides/_rels/slide5.xml.rels" ContentType="application/vnd.openxmlformats-package.relationships+xml"/>
  <Override PartName="/ppt/slides/_rels/slide23.xml.rels" ContentType="application/vnd.openxmlformats-package.relationships+xml"/>
  <Override PartName="/ppt/slides/_rels/slide4.xml.rels" ContentType="application/vnd.openxmlformats-package.relationships+xml"/>
  <Override PartName="/ppt/slides/_rels/slide22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20.xml.rels" ContentType="application/vnd.openxmlformats-package.relationships+xml"/>
  <Override PartName="/ppt/slides/_rels/slide2.xml.rels" ContentType="application/vnd.openxmlformats-package.relationships+xml"/>
  <Override PartName="/ppt/slides/_rels/slide18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12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9.xml" ContentType="application/vnd.openxmlformats-officedocument.presentationml.slide+xml"/>
  <Override PartName="/ppt/slides/slide20.xml" ContentType="application/vnd.openxmlformats-officedocument.presentationml.slide+xml"/>
  <Override PartName="/ppt/slides/slide18.xml" ContentType="application/vnd.openxmlformats-officedocument.presentationml.slide+xml"/>
  <Override PartName="/ppt/slides/slide13.xml" ContentType="application/vnd.openxmlformats-officedocument.presentationml.slide+xml"/>
  <Override PartName="/ppt/slides/slide19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  <p:sldMasterId id="2147483687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</p:sldIdLst>
  <p:sldSz cx="10080625" cy="7559675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3640" y="301320"/>
            <a:ext cx="9068760" cy="5840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3640" y="301320"/>
            <a:ext cx="9068760" cy="5840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subTitle"/>
          </p:nvPr>
        </p:nvSpPr>
        <p:spPr>
          <a:xfrm>
            <a:off x="503640" y="301320"/>
            <a:ext cx="9068760" cy="5840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4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3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5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3"/>
          <p:cNvSpPr>
            <a:spLocks noGrp="1"/>
          </p:cNvSpPr>
          <p:nvPr>
            <p:ph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4"/>
          <p:cNvSpPr>
            <a:spLocks noGrp="1"/>
          </p:cNvSpPr>
          <p:nvPr>
            <p:ph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5"/>
          <p:cNvSpPr>
            <a:spLocks noGrp="1"/>
          </p:cNvSpPr>
          <p:nvPr>
            <p:ph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6"/>
          <p:cNvSpPr>
            <a:spLocks noGrp="1"/>
          </p:cNvSpPr>
          <p:nvPr>
            <p:ph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7"/>
          <p:cNvSpPr>
            <a:spLocks noGrp="1"/>
          </p:cNvSpPr>
          <p:nvPr>
            <p:ph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subTitle"/>
          </p:nvPr>
        </p:nvSpPr>
        <p:spPr>
          <a:xfrm>
            <a:off x="503640" y="301320"/>
            <a:ext cx="9068760" cy="5840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4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3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5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3"/>
          <p:cNvSpPr>
            <a:spLocks noGrp="1"/>
          </p:cNvSpPr>
          <p:nvPr>
            <p:ph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4"/>
          <p:cNvSpPr>
            <a:spLocks noGrp="1"/>
          </p:cNvSpPr>
          <p:nvPr>
            <p:ph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5"/>
          <p:cNvSpPr>
            <a:spLocks noGrp="1"/>
          </p:cNvSpPr>
          <p:nvPr>
            <p:ph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6"/>
          <p:cNvSpPr>
            <a:spLocks noGrp="1"/>
          </p:cNvSpPr>
          <p:nvPr>
            <p:ph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7"/>
          <p:cNvSpPr>
            <a:spLocks noGrp="1"/>
          </p:cNvSpPr>
          <p:nvPr>
            <p:ph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9.xml"/><Relationship Id="rId5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48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Relationship Id="rId3" Type="http://schemas.openxmlformats.org/officeDocument/2006/relationships/image" Target="../media/image3.png"/><Relationship Id="rId4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image" Target="../media/image6.jpeg"/><Relationship Id="rId3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image" Target="../media/image8.png"/><Relationship Id="rId3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9.jpeg"/><Relationship Id="rId2" Type="http://schemas.openxmlformats.org/officeDocument/2006/relationships/slideLayout" Target="../slideLayouts/slideLayout29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slideLayout" Target="../slideLayouts/slideLayout29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11.png"/><Relationship Id="rId2" Type="http://schemas.openxmlformats.org/officeDocument/2006/relationships/slideLayout" Target="../slideLayouts/slideLayout29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hyperlink" Target="https://www.vindolanda.com/blog/fact-file-writing-tablets" TargetMode="External"/><Relationship Id="rId2" Type="http://schemas.openxmlformats.org/officeDocument/2006/relationships/hyperlink" Target="https://www.patricialovett.com/tag/english-caroline-minuscule/" TargetMode="External"/><Relationship Id="rId3" Type="http://schemas.openxmlformats.org/officeDocument/2006/relationships/hyperlink" Target="https://blogs.bl.uk/digitisedmanuscripts/2017/06/networks-knowledge.html" TargetMode="External"/><Relationship Id="rId4" Type="http://schemas.openxmlformats.org/officeDocument/2006/relationships/hyperlink" Target="https://www.fitzmuseum.cam.ac.uk/illuminated/manuscript/discover/the-macclesfield-psalter/section/panel-intro" TargetMode="External"/><Relationship Id="rId5" Type="http://schemas.openxmlformats.org/officeDocument/2006/relationships/hyperlink" Target="https://www.patricialovett.com/a-stunning-renaissance-manuscript/" TargetMode="External"/><Relationship Id="rId6" Type="http://schemas.openxmlformats.org/officeDocument/2006/relationships/slideLayout" Target="../slideLayouts/slideLayout37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2.jpeg"/><Relationship Id="rId2" Type="http://schemas.openxmlformats.org/officeDocument/2006/relationships/slideLayout" Target="../slideLayouts/slideLayout29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13.jpeg"/><Relationship Id="rId2" Type="http://schemas.openxmlformats.org/officeDocument/2006/relationships/slideLayout" Target="../slideLayouts/slideLayout25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4.jpeg"/><Relationship Id="rId2" Type="http://schemas.openxmlformats.org/officeDocument/2006/relationships/slideLayout" Target="../slideLayouts/slideLayout29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16.png"/><Relationship Id="rId2" Type="http://schemas.openxmlformats.org/officeDocument/2006/relationships/image" Target="../media/image17.png"/><Relationship Id="rId3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18.jpeg"/><Relationship Id="rId2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19.jpeg"/><Relationship Id="rId2" Type="http://schemas.openxmlformats.org/officeDocument/2006/relationships/image" Target="../media/image20.jpeg"/><Relationship Id="rId3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21.jpeg"/><Relationship Id="rId2" Type="http://schemas.openxmlformats.org/officeDocument/2006/relationships/image" Target="../media/image22.png"/><Relationship Id="rId3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23.jpeg"/><Relationship Id="rId2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24.png"/><Relationship Id="rId2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25.png"/><Relationship Id="rId2" Type="http://schemas.openxmlformats.org/officeDocument/2006/relationships/image" Target="../media/image26.jpeg"/><Relationship Id="rId3" Type="http://schemas.openxmlformats.org/officeDocument/2006/relationships/image" Target="../media/image27.jpeg"/><Relationship Id="rId4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28.jpeg"/><Relationship Id="rId2" Type="http://schemas.openxmlformats.org/officeDocument/2006/relationships/image" Target="../media/image29.jpeg"/><Relationship Id="rId3" Type="http://schemas.openxmlformats.org/officeDocument/2006/relationships/slideLayout" Target="../slideLayouts/slideLayout29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30.png"/><Relationship Id="rId2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31.png"/><Relationship Id="rId2" Type="http://schemas.openxmlformats.org/officeDocument/2006/relationships/slideLayout" Target="../slideLayouts/slideLayout29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CustomShape 1"/>
          <p:cNvSpPr/>
          <p:nvPr/>
        </p:nvSpPr>
        <p:spPr>
          <a:xfrm>
            <a:off x="504000" y="301320"/>
            <a:ext cx="9070560" cy="126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ustomShape 2"/>
          <p:cNvSpPr/>
          <p:nvPr/>
        </p:nvSpPr>
        <p:spPr>
          <a:xfrm>
            <a:off x="504000" y="1768680"/>
            <a:ext cx="9070560" cy="4383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TextShape 3"/>
          <p:cNvSpPr/>
          <p:nvPr/>
        </p:nvSpPr>
        <p:spPr>
          <a:xfrm>
            <a:off x="503640" y="1174680"/>
            <a:ext cx="9068760" cy="224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ffffff"/>
                </a:solidFill>
                <a:latin typeface="Luminari"/>
              </a:rPr>
              <a:t>Working</a:t>
            </a:r>
            <a:br>
              <a:rPr sz="1800"/>
            </a:br>
            <a:r>
              <a:rPr b="0" lang="en-GB" sz="4400" spc="-1" strike="noStrike">
                <a:solidFill>
                  <a:srgbClr val="ffffff"/>
                </a:solidFill>
                <a:latin typeface="Luminari"/>
              </a:rPr>
              <a:t>with</a:t>
            </a:r>
            <a:br>
              <a:rPr sz="1800"/>
            </a:br>
            <a:r>
              <a:rPr b="0" lang="en-GB" sz="4400" spc="-1" strike="noStrike">
                <a:solidFill>
                  <a:srgbClr val="ffffff"/>
                </a:solidFill>
                <a:latin typeface="Luminari"/>
              </a:rPr>
              <a:t>Manuscripts</a:t>
            </a:r>
            <a:endParaRPr b="0" lang="en-GB" sz="44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Picture 8" descr=""/>
          <p:cNvPicPr/>
          <p:nvPr/>
        </p:nvPicPr>
        <p:blipFill>
          <a:blip r:embed="rId1"/>
          <a:stretch/>
        </p:blipFill>
        <p:spPr>
          <a:xfrm>
            <a:off x="3203280" y="2880000"/>
            <a:ext cx="3490200" cy="347112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9" descr=""/>
          <p:cNvPicPr/>
          <p:nvPr/>
        </p:nvPicPr>
        <p:blipFill>
          <a:blip r:embed="rId2"/>
          <a:stretch/>
        </p:blipFill>
        <p:spPr>
          <a:xfrm>
            <a:off x="6875280" y="2880000"/>
            <a:ext cx="2949840" cy="3490200"/>
          </a:xfrm>
          <a:prstGeom prst="rect">
            <a:avLst/>
          </a:prstGeom>
          <a:ln w="0">
            <a:noFill/>
          </a:ln>
        </p:spPr>
      </p:pic>
      <p:sp>
        <p:nvSpPr>
          <p:cNvPr id="157" name="CustomShape 1"/>
          <p:cNvSpPr/>
          <p:nvPr/>
        </p:nvSpPr>
        <p:spPr>
          <a:xfrm>
            <a:off x="431640" y="1640520"/>
            <a:ext cx="2850120" cy="96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The parchment is washed, stretched, and scraped with a </a:t>
            </a:r>
            <a:r>
              <a:rPr b="0" i="1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lunellum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ustomShape 2"/>
          <p:cNvSpPr/>
          <p:nvPr/>
        </p:nvSpPr>
        <p:spPr>
          <a:xfrm>
            <a:off x="3779640" y="2376000"/>
            <a:ext cx="2492280" cy="399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Purchasing parchment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ustomShape 3"/>
          <p:cNvSpPr/>
          <p:nvPr/>
        </p:nvSpPr>
        <p:spPr>
          <a:xfrm>
            <a:off x="6710040" y="2340000"/>
            <a:ext cx="3007080" cy="392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Cutting parchment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ustomShape 4"/>
          <p:cNvSpPr/>
          <p:nvPr/>
        </p:nvSpPr>
        <p:spPr>
          <a:xfrm>
            <a:off x="576000" y="720000"/>
            <a:ext cx="8472960" cy="55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3200" spc="-1" strike="noStrike">
                <a:solidFill>
                  <a:srgbClr val="ffffff"/>
                </a:solidFill>
                <a:latin typeface="Gill Sans"/>
                <a:ea typeface="DejaVu Sans"/>
              </a:rPr>
              <a:t>Making a Manuscript: from skin to parchment</a:t>
            </a:r>
            <a:endParaRPr b="0" lang="en-GB" sz="3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ustomShape 5"/>
          <p:cNvSpPr/>
          <p:nvPr/>
        </p:nvSpPr>
        <p:spPr>
          <a:xfrm>
            <a:off x="899640" y="6581520"/>
            <a:ext cx="8781480" cy="83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Parchment = calf, sheep, or goat skin.  Vellum = specifically calf skin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2" name="" descr=""/>
          <p:cNvPicPr/>
          <p:nvPr/>
        </p:nvPicPr>
        <p:blipFill>
          <a:blip r:embed="rId3"/>
          <a:stretch/>
        </p:blipFill>
        <p:spPr>
          <a:xfrm>
            <a:off x="364320" y="2776680"/>
            <a:ext cx="2657520" cy="37738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CustomShape 1"/>
          <p:cNvSpPr/>
          <p:nvPr/>
        </p:nvSpPr>
        <p:spPr>
          <a:xfrm>
            <a:off x="1659240" y="504360"/>
            <a:ext cx="7808400" cy="55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ffffff"/>
                </a:solidFill>
                <a:latin typeface="Gill Sans"/>
                <a:ea typeface="DejaVu Sans"/>
              </a:rPr>
              <a:t>Making a Manuscript: reusing parchment</a:t>
            </a:r>
            <a:endParaRPr b="0" lang="en-GB" sz="3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ustomShape 2"/>
          <p:cNvSpPr/>
          <p:nvPr/>
        </p:nvSpPr>
        <p:spPr>
          <a:xfrm>
            <a:off x="1511640" y="6408000"/>
            <a:ext cx="7413840" cy="1140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Parchment was expensive; it could be scraped down and reused as a palimpsest, or (like this) reused for end leaves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5" name="" descr=""/>
          <p:cNvPicPr/>
          <p:nvPr/>
        </p:nvPicPr>
        <p:blipFill>
          <a:blip r:embed="rId1"/>
          <a:stretch/>
        </p:blipFill>
        <p:spPr>
          <a:xfrm>
            <a:off x="1738800" y="1224000"/>
            <a:ext cx="6718680" cy="50389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Picture 5" descr=""/>
          <p:cNvPicPr/>
          <p:nvPr/>
        </p:nvPicPr>
        <p:blipFill>
          <a:blip r:embed="rId1"/>
          <a:stretch/>
        </p:blipFill>
        <p:spPr>
          <a:xfrm>
            <a:off x="514800" y="1270800"/>
            <a:ext cx="4132440" cy="5837400"/>
          </a:xfrm>
          <a:prstGeom prst="rect">
            <a:avLst/>
          </a:prstGeom>
          <a:ln w="0">
            <a:noFill/>
          </a:ln>
        </p:spPr>
      </p:pic>
      <p:pic>
        <p:nvPicPr>
          <p:cNvPr id="167" name="Picture 6" descr=""/>
          <p:cNvPicPr/>
          <p:nvPr/>
        </p:nvPicPr>
        <p:blipFill>
          <a:blip r:embed="rId2"/>
          <a:stretch/>
        </p:blipFill>
        <p:spPr>
          <a:xfrm>
            <a:off x="5306400" y="1270800"/>
            <a:ext cx="4444200" cy="5837400"/>
          </a:xfrm>
          <a:prstGeom prst="rect">
            <a:avLst/>
          </a:prstGeom>
          <a:ln w="0">
            <a:noFill/>
          </a:ln>
        </p:spPr>
      </p:pic>
      <p:sp>
        <p:nvSpPr>
          <p:cNvPr id="168" name="CustomShape 1"/>
          <p:cNvSpPr/>
          <p:nvPr/>
        </p:nvSpPr>
        <p:spPr>
          <a:xfrm>
            <a:off x="5975280" y="648000"/>
            <a:ext cx="3345840" cy="399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ruled lines and pricking marks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Line 2"/>
          <p:cNvSpPr/>
          <p:nvPr/>
        </p:nvSpPr>
        <p:spPr>
          <a:xfrm>
            <a:off x="6695280" y="1049760"/>
            <a:ext cx="648000" cy="894240"/>
          </a:xfrm>
          <a:prstGeom prst="line">
            <a:avLst/>
          </a:prstGeom>
          <a:ln w="0">
            <a:solidFill>
              <a:srgbClr val="ff0000"/>
            </a:solidFill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Line 3"/>
          <p:cNvSpPr/>
          <p:nvPr/>
        </p:nvSpPr>
        <p:spPr>
          <a:xfrm>
            <a:off x="8855280" y="1121760"/>
            <a:ext cx="648000" cy="894240"/>
          </a:xfrm>
          <a:prstGeom prst="line">
            <a:avLst/>
          </a:prstGeom>
          <a:ln w="0">
            <a:solidFill>
              <a:srgbClr val="ff0000"/>
            </a:solidFill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ustomShape 4"/>
          <p:cNvSpPr/>
          <p:nvPr/>
        </p:nvSpPr>
        <p:spPr>
          <a:xfrm>
            <a:off x="143640" y="480600"/>
            <a:ext cx="4821840" cy="51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Making a Manuscript: Ruling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ustomShape 5"/>
          <p:cNvSpPr/>
          <p:nvPr/>
        </p:nvSpPr>
        <p:spPr>
          <a:xfrm>
            <a:off x="7163280" y="6006240"/>
            <a:ext cx="1546200" cy="399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Gill Sans"/>
                <a:ea typeface="DejaVu Sans"/>
              </a:rPr>
              <a:t>sewed-up rip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Line 6"/>
          <p:cNvSpPr/>
          <p:nvPr/>
        </p:nvSpPr>
        <p:spPr>
          <a:xfrm flipH="1" flipV="1">
            <a:off x="6551280" y="6189840"/>
            <a:ext cx="587880" cy="34560"/>
          </a:xfrm>
          <a:prstGeom prst="line">
            <a:avLst/>
          </a:prstGeom>
          <a:ln w="0">
            <a:solidFill>
              <a:srgbClr val="ff0000"/>
            </a:solidFill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90000" rIns="90000" tIns="-10440" bIns="-10440" anchor="t" anchorCtr="1">
            <a:noAutofit/>
          </a:bodyPr>
          <a:p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CustomShape 1"/>
          <p:cNvSpPr/>
          <p:nvPr/>
        </p:nvSpPr>
        <p:spPr>
          <a:xfrm>
            <a:off x="611640" y="1299600"/>
            <a:ext cx="4605840" cy="100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Calibri"/>
                <a:ea typeface="DejaVu Sans"/>
              </a:rPr>
              <a:t>The 15</a:t>
            </a:r>
            <a:r>
              <a:rPr b="0" lang="en-GB" sz="2000" spc="-1" strike="noStrike" baseline="101000">
                <a:solidFill>
                  <a:srgbClr val="ffffff"/>
                </a:solidFill>
                <a:latin typeface="Calibri"/>
                <a:ea typeface="DejaVu Sans"/>
              </a:rPr>
              <a:t>th</a:t>
            </a:r>
            <a:r>
              <a:rPr b="0" lang="en-GB" sz="2000" spc="-1" strike="noStrike">
                <a:solidFill>
                  <a:srgbClr val="ffffff"/>
                </a:solidFill>
                <a:latin typeface="Calibri"/>
                <a:ea typeface="DejaVu Sans"/>
              </a:rPr>
              <a:t> century scribe Jean Miélot writing. He holds a penknife in his left hand to keep the page steady.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ustomShape 2"/>
          <p:cNvSpPr/>
          <p:nvPr/>
        </p:nvSpPr>
        <p:spPr>
          <a:xfrm>
            <a:off x="5507280" y="1351800"/>
            <a:ext cx="4101840" cy="100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Calibri"/>
                <a:ea typeface="DejaVu Sans"/>
              </a:rPr>
              <a:t>The red text is rubrication, which shows when one section ends and another begins.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ustomShape 3"/>
          <p:cNvSpPr/>
          <p:nvPr/>
        </p:nvSpPr>
        <p:spPr>
          <a:xfrm>
            <a:off x="1243800" y="504000"/>
            <a:ext cx="8115120" cy="55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ffffff"/>
                </a:solidFill>
                <a:latin typeface="Gill Sans"/>
                <a:ea typeface="DejaVu Sans"/>
              </a:rPr>
              <a:t>Making a Manuscript: from skin to parchment</a:t>
            </a:r>
            <a:endParaRPr b="0" lang="en-GB" sz="3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ustomShape 4"/>
          <p:cNvSpPr/>
          <p:nvPr/>
        </p:nvSpPr>
        <p:spPr>
          <a:xfrm>
            <a:off x="899640" y="6267600"/>
            <a:ext cx="7773480" cy="69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Calibri"/>
                <a:ea typeface="DejaVu Sans"/>
              </a:rPr>
              <a:t>In liturgical texts, rubric can be directions for actions (which is where we get our meaning of it from.)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8" name="" descr=""/>
          <p:cNvPicPr/>
          <p:nvPr/>
        </p:nvPicPr>
        <p:blipFill>
          <a:blip r:embed="rId1"/>
          <a:stretch/>
        </p:blipFill>
        <p:spPr>
          <a:xfrm>
            <a:off x="503640" y="2520000"/>
            <a:ext cx="4678200" cy="3499920"/>
          </a:xfrm>
          <a:prstGeom prst="rect">
            <a:avLst/>
          </a:prstGeom>
          <a:ln w="0">
            <a:noFill/>
          </a:ln>
        </p:spPr>
      </p:pic>
      <p:pic>
        <p:nvPicPr>
          <p:cNvPr id="179" name="" descr=""/>
          <p:cNvPicPr/>
          <p:nvPr/>
        </p:nvPicPr>
        <p:blipFill>
          <a:blip r:embed="rId2"/>
          <a:stretch/>
        </p:blipFill>
        <p:spPr>
          <a:xfrm>
            <a:off x="5435280" y="2520000"/>
            <a:ext cx="4329720" cy="34545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CustomShape 1"/>
          <p:cNvSpPr/>
          <p:nvPr/>
        </p:nvSpPr>
        <p:spPr>
          <a:xfrm>
            <a:off x="503640" y="301320"/>
            <a:ext cx="9069120" cy="1260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5860" spc="-1" strike="noStrike">
                <a:solidFill>
                  <a:srgbClr val="ffffff"/>
                </a:solidFill>
                <a:latin typeface="Luminari"/>
                <a:ea typeface="DejaVu Sans"/>
              </a:rPr>
              <a:t>Illumination</a:t>
            </a:r>
            <a:endParaRPr b="0" lang="en-GB" sz="586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1" name="Picture 4" descr=""/>
          <p:cNvPicPr/>
          <p:nvPr/>
        </p:nvPicPr>
        <p:blipFill>
          <a:blip r:embed="rId1"/>
          <a:srcRect l="3314" t="4511" r="2841" b="10990"/>
          <a:stretch/>
        </p:blipFill>
        <p:spPr>
          <a:xfrm>
            <a:off x="359640" y="1868040"/>
            <a:ext cx="5037840" cy="4875840"/>
          </a:xfrm>
          <a:prstGeom prst="rect">
            <a:avLst/>
          </a:prstGeom>
          <a:ln w="0">
            <a:noFill/>
          </a:ln>
        </p:spPr>
      </p:pic>
      <p:sp>
        <p:nvSpPr>
          <p:cNvPr id="182" name="CustomShape 2"/>
          <p:cNvSpPr/>
          <p:nvPr/>
        </p:nvSpPr>
        <p:spPr>
          <a:xfrm>
            <a:off x="5759280" y="2239200"/>
            <a:ext cx="3741840" cy="3380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marL="285840" indent="-284040"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After text was complete, the images were drawn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 marL="285840" indent="-284040"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Gold leaf was applied first 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 marL="285840" indent="-284040"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The image was then painted (this one wasn’t finished)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CustomShape 1"/>
          <p:cNvSpPr/>
          <p:nvPr/>
        </p:nvSpPr>
        <p:spPr>
          <a:xfrm>
            <a:off x="503640" y="301320"/>
            <a:ext cx="9069120" cy="1260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5860" spc="-1" strike="noStrike">
                <a:solidFill>
                  <a:srgbClr val="ffffff"/>
                </a:solidFill>
                <a:latin typeface="Luminari"/>
                <a:ea typeface="DejaVu Sans"/>
              </a:rPr>
              <a:t>Binding</a:t>
            </a:r>
            <a:endParaRPr b="0" lang="en-GB" sz="586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4" name="Picture 3" descr=""/>
          <p:cNvPicPr/>
          <p:nvPr/>
        </p:nvPicPr>
        <p:blipFill>
          <a:blip r:embed="rId1"/>
          <a:srcRect l="36703" t="21378" r="30453" b="43845"/>
          <a:stretch/>
        </p:blipFill>
        <p:spPr>
          <a:xfrm>
            <a:off x="143640" y="2304000"/>
            <a:ext cx="5526360" cy="3865320"/>
          </a:xfrm>
          <a:prstGeom prst="rect">
            <a:avLst/>
          </a:prstGeom>
          <a:ln w="0">
            <a:noFill/>
          </a:ln>
        </p:spPr>
      </p:pic>
      <p:sp>
        <p:nvSpPr>
          <p:cNvPr id="185" name="CustomShape 2"/>
          <p:cNvSpPr/>
          <p:nvPr/>
        </p:nvSpPr>
        <p:spPr>
          <a:xfrm>
            <a:off x="6047280" y="2232000"/>
            <a:ext cx="3525840" cy="30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Bifolium: a single sheet of parchment folded in half to create two folios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Quire: a gathering of multiple bifolia. Multiple quires are bound together to form a manuscript.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CustomShape 1"/>
          <p:cNvSpPr/>
          <p:nvPr/>
        </p:nvSpPr>
        <p:spPr>
          <a:xfrm>
            <a:off x="503640" y="301320"/>
            <a:ext cx="9069120" cy="1260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5860" spc="-1" strike="noStrike">
                <a:solidFill>
                  <a:srgbClr val="000000"/>
                </a:solidFill>
                <a:latin typeface="Luminari"/>
                <a:ea typeface="DejaVu Sans"/>
              </a:rPr>
              <a:t>Binding</a:t>
            </a:r>
            <a:endParaRPr b="0" lang="en-GB" sz="586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ustomShape 2"/>
          <p:cNvSpPr/>
          <p:nvPr/>
        </p:nvSpPr>
        <p:spPr>
          <a:xfrm>
            <a:off x="7056000" y="2880000"/>
            <a:ext cx="2517120" cy="1222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Earl’s Court roll, 1554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8" name="" descr=""/>
          <p:cNvPicPr/>
          <p:nvPr/>
        </p:nvPicPr>
        <p:blipFill>
          <a:blip r:embed="rId1"/>
          <a:stretch/>
        </p:blipFill>
        <p:spPr>
          <a:xfrm>
            <a:off x="605880" y="1586160"/>
            <a:ext cx="5765040" cy="38127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CustomShape 1"/>
          <p:cNvSpPr/>
          <p:nvPr/>
        </p:nvSpPr>
        <p:spPr>
          <a:xfrm>
            <a:off x="504000" y="301320"/>
            <a:ext cx="9070200" cy="1260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5860" spc="-1" strike="noStrike">
                <a:solidFill>
                  <a:srgbClr val="ffffff"/>
                </a:solidFill>
                <a:latin typeface="Gill Sans"/>
                <a:ea typeface="DejaVu Sans"/>
              </a:rPr>
              <a:t>Writing – a crash course</a:t>
            </a:r>
            <a:endParaRPr b="0" lang="en-GB" sz="586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ustomShape 2"/>
          <p:cNvSpPr/>
          <p:nvPr/>
        </p:nvSpPr>
        <p:spPr>
          <a:xfrm>
            <a:off x="504000" y="1768680"/>
            <a:ext cx="9142560" cy="5213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rmAutofit fontScale="68888"/>
          </a:bodyPr>
          <a:p>
            <a:pPr marL="432000" indent="-322920">
              <a:lnSpc>
                <a:spcPct val="100000"/>
              </a:lnSpc>
              <a:spcBef>
                <a:spcPts val="1885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260" spc="-1" strike="noStrike" u="sng">
                <a:solidFill>
                  <a:srgbClr val="ffffff"/>
                </a:solidFill>
                <a:uFillTx/>
                <a:latin typeface="Gill Sans"/>
                <a:ea typeface="DejaVu Sans"/>
                <a:hlinkClick r:id="rId1"/>
              </a:rPr>
              <a:t>Roman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 (up to about 5</a:t>
            </a:r>
            <a:r>
              <a:rPr b="0" lang="en-GB" sz="4258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 century)</a:t>
            </a:r>
            <a:endParaRPr b="0" lang="en-GB" sz="4260" spc="-1" strike="noStrike">
              <a:solidFill>
                <a:srgbClr val="ffffff"/>
              </a:solidFill>
              <a:latin typeface="Arial"/>
            </a:endParaRPr>
          </a:p>
          <a:p>
            <a:pPr marL="432000" indent="-322920">
              <a:lnSpc>
                <a:spcPct val="100000"/>
              </a:lnSpc>
              <a:spcBef>
                <a:spcPts val="1885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Uncial: </a:t>
            </a:r>
            <a:r>
              <a:rPr b="0" lang="en-GB" sz="4260" spc="-1" strike="noStrike" u="sng">
                <a:solidFill>
                  <a:srgbClr val="ffffff"/>
                </a:solidFill>
                <a:uFillTx/>
                <a:latin typeface="Gill Sans"/>
                <a:ea typeface="DejaVu Sans"/>
                <a:hlinkClick r:id="rId2"/>
              </a:rPr>
              <a:t>Carolingian or Caroline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 (7</a:t>
            </a:r>
            <a:r>
              <a:rPr b="0" lang="en-GB" sz="4258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–12</a:t>
            </a:r>
            <a:r>
              <a:rPr b="0" lang="en-GB" sz="4258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 centuries); </a:t>
            </a:r>
            <a:r>
              <a:rPr b="0" lang="en-GB" sz="4260" spc="-1" strike="noStrike" u="sng">
                <a:solidFill>
                  <a:srgbClr val="ffffff"/>
                </a:solidFill>
                <a:uFillTx/>
                <a:latin typeface="Gill Sans"/>
                <a:ea typeface="DejaVu Sans"/>
                <a:hlinkClick r:id="rId3"/>
              </a:rPr>
              <a:t>insular</a:t>
            </a:r>
            <a:endParaRPr b="0" lang="en-GB" sz="4260" spc="-1" strike="noStrike">
              <a:solidFill>
                <a:srgbClr val="ffffff"/>
              </a:solidFill>
              <a:latin typeface="Arial"/>
            </a:endParaRPr>
          </a:p>
          <a:p>
            <a:pPr marL="432000" indent="-322920">
              <a:lnSpc>
                <a:spcPct val="100000"/>
              </a:lnSpc>
              <a:spcBef>
                <a:spcPts val="1885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260" spc="-1" strike="noStrike" u="sng">
                <a:solidFill>
                  <a:srgbClr val="ffffff"/>
                </a:solidFill>
                <a:uFillTx/>
                <a:latin typeface="Gill Sans"/>
                <a:ea typeface="DejaVu Sans"/>
                <a:hlinkClick r:id="rId4"/>
              </a:rPr>
              <a:t>Gothic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 (12</a:t>
            </a:r>
            <a:r>
              <a:rPr b="0" lang="en-GB" sz="4258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–16</a:t>
            </a:r>
            <a:r>
              <a:rPr b="0" lang="en-GB" sz="4258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 centuries)</a:t>
            </a:r>
            <a:endParaRPr b="0" lang="en-GB" sz="4260" spc="-1" strike="noStrike">
              <a:solidFill>
                <a:srgbClr val="ffffff"/>
              </a:solidFill>
              <a:latin typeface="Arial"/>
            </a:endParaRPr>
          </a:p>
          <a:p>
            <a:pPr marL="432000" indent="-322920">
              <a:lnSpc>
                <a:spcPct val="100000"/>
              </a:lnSpc>
              <a:spcBef>
                <a:spcPts val="1885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260" spc="-1" strike="noStrike" u="sng">
                <a:solidFill>
                  <a:srgbClr val="ffffff"/>
                </a:solidFill>
                <a:uFillTx/>
                <a:latin typeface="Gill Sans"/>
                <a:ea typeface="DejaVu Sans"/>
                <a:hlinkClick r:id="rId5"/>
              </a:rPr>
              <a:t>Humanist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 (15</a:t>
            </a:r>
            <a:r>
              <a:rPr b="0" lang="en-GB" sz="4258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–17</a:t>
            </a:r>
            <a:r>
              <a:rPr b="0" lang="en-GB" sz="4258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 centuries)</a:t>
            </a:r>
            <a:endParaRPr b="0" lang="en-GB" sz="4260" spc="-1" strike="noStrike">
              <a:solidFill>
                <a:srgbClr val="ffffff"/>
              </a:solidFill>
              <a:latin typeface="Arial"/>
            </a:endParaRPr>
          </a:p>
          <a:p>
            <a:pPr marL="432000" indent="-322920">
              <a:lnSpc>
                <a:spcPct val="100000"/>
              </a:lnSpc>
              <a:spcBef>
                <a:spcPts val="1885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‘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Modern’ (17</a:t>
            </a:r>
            <a:r>
              <a:rPr b="0" lang="en-GB" sz="4258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0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 century onwards)</a:t>
            </a:r>
            <a:endParaRPr b="0" lang="en-GB" sz="426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i="1" lang="en-GB" sz="4260" spc="-1" strike="noStrike">
                <a:solidFill>
                  <a:srgbClr val="ffffff"/>
                </a:solidFill>
                <a:latin typeface="Gill Sans"/>
                <a:ea typeface="DejaVu Sans"/>
              </a:rPr>
              <a:t>There’s always overlap!</a:t>
            </a:r>
            <a:endParaRPr b="0" lang="en-GB" sz="426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Picture 6" descr=""/>
          <p:cNvPicPr/>
          <p:nvPr/>
        </p:nvPicPr>
        <p:blipFill>
          <a:blip r:embed="rId1"/>
          <a:stretch/>
        </p:blipFill>
        <p:spPr>
          <a:xfrm>
            <a:off x="144000" y="1891080"/>
            <a:ext cx="6017040" cy="5027040"/>
          </a:xfrm>
          <a:prstGeom prst="rect">
            <a:avLst/>
          </a:prstGeom>
          <a:ln w="0">
            <a:noFill/>
          </a:ln>
        </p:spPr>
      </p:pic>
      <p:sp>
        <p:nvSpPr>
          <p:cNvPr id="192" name="CustomShape 1"/>
          <p:cNvSpPr/>
          <p:nvPr/>
        </p:nvSpPr>
        <p:spPr>
          <a:xfrm>
            <a:off x="6207480" y="1693800"/>
            <a:ext cx="3581280" cy="474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Caroline miniscule (c.800-c.1050) 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Pregothic script (c.1050-c.1250)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Gothic script (c.1250-c.1500)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ustomShape 2"/>
          <p:cNvSpPr/>
          <p:nvPr/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5860" spc="-1" strike="noStrike">
                <a:solidFill>
                  <a:srgbClr val="ffffff"/>
                </a:solidFill>
                <a:latin typeface="Luminari"/>
                <a:ea typeface="DejaVu Sans"/>
              </a:rPr>
              <a:t>Scripts</a:t>
            </a:r>
            <a:endParaRPr b="0" lang="en-GB" sz="586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" name="" descr=""/>
          <p:cNvPicPr/>
          <p:nvPr/>
        </p:nvPicPr>
        <p:blipFill>
          <a:blip r:embed="rId1"/>
          <a:stretch/>
        </p:blipFill>
        <p:spPr>
          <a:xfrm>
            <a:off x="1872000" y="164880"/>
            <a:ext cx="5400000" cy="7200000"/>
          </a:xfrm>
          <a:prstGeom prst="rect">
            <a:avLst/>
          </a:prstGeom>
          <a:ln w="0">
            <a:noFill/>
          </a:ln>
        </p:spPr>
      </p:pic>
      <p:sp>
        <p:nvSpPr>
          <p:cNvPr id="195" name=""/>
          <p:cNvSpPr txBox="1"/>
          <p:nvPr/>
        </p:nvSpPr>
        <p:spPr>
          <a:xfrm>
            <a:off x="7524000" y="1440000"/>
            <a:ext cx="2376000" cy="14400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r>
              <a:rPr b="0" lang="en-GB" sz="2200" spc="-1" strike="noStrike">
                <a:solidFill>
                  <a:srgbClr val="ffffff"/>
                </a:solidFill>
                <a:latin typeface="Gill Sans"/>
              </a:rPr>
              <a:t>BL, </a:t>
            </a:r>
            <a:endParaRPr b="0" lang="en-GB" sz="2200" spc="-1" strike="noStrike">
              <a:solidFill>
                <a:srgbClr val="ffffff"/>
              </a:solidFill>
              <a:latin typeface="Gill Sans"/>
            </a:endParaRPr>
          </a:p>
          <a:p>
            <a:r>
              <a:rPr b="0" lang="en-GB" sz="2200" spc="-1" strike="noStrike">
                <a:solidFill>
                  <a:srgbClr val="ffffff"/>
                </a:solidFill>
                <a:latin typeface="Gill Sans"/>
              </a:rPr>
              <a:t>Royal MS 11 B v </a:t>
            </a:r>
            <a:endParaRPr b="0" lang="en-GB" sz="2200" spc="-1" strike="noStrike">
              <a:solidFill>
                <a:srgbClr val="ffffff"/>
              </a:solidFill>
              <a:latin typeface="Gill Sans"/>
            </a:endParaRPr>
          </a:p>
          <a:p>
            <a:r>
              <a:rPr b="0" lang="en-GB" sz="2200" spc="-1" strike="noStrike">
                <a:solidFill>
                  <a:srgbClr val="ffffff"/>
                </a:solidFill>
                <a:latin typeface="Gill Sans"/>
              </a:rPr>
              <a:t>s.xiv</a:t>
            </a:r>
            <a:r>
              <a:rPr b="0" lang="en-GB" sz="2200" spc="-1" strike="noStrike" baseline="33000">
                <a:solidFill>
                  <a:srgbClr val="ffffff"/>
                </a:solidFill>
                <a:latin typeface="Gill Sans"/>
              </a:rPr>
              <a:t>in</a:t>
            </a:r>
            <a:endParaRPr b="0" lang="en-GB" sz="2200" spc="-1" strike="noStrike">
              <a:solidFill>
                <a:srgbClr val="ffffff"/>
              </a:solidFill>
              <a:latin typeface="Gill Sans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CustomShape 1"/>
          <p:cNvSpPr/>
          <p:nvPr/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5860" spc="-1" strike="noStrike">
                <a:solidFill>
                  <a:srgbClr val="ffffff"/>
                </a:solidFill>
                <a:latin typeface="Luminari"/>
                <a:ea typeface="DejaVu Sans"/>
              </a:rPr>
              <a:t>Scripts</a:t>
            </a:r>
            <a:endParaRPr b="0" lang="en-GB" sz="586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7" name="Picture 3" descr=""/>
          <p:cNvPicPr/>
          <p:nvPr/>
        </p:nvPicPr>
        <p:blipFill>
          <a:blip r:embed="rId1"/>
          <a:srcRect l="896" t="1713" r="1294" b="952"/>
          <a:stretch/>
        </p:blipFill>
        <p:spPr>
          <a:xfrm>
            <a:off x="1943640" y="1640520"/>
            <a:ext cx="6379920" cy="4981680"/>
          </a:xfrm>
          <a:prstGeom prst="rect">
            <a:avLst/>
          </a:prstGeom>
          <a:ln w="0">
            <a:noFill/>
          </a:ln>
        </p:spPr>
      </p:pic>
      <p:sp>
        <p:nvSpPr>
          <p:cNvPr id="198" name="CustomShape 2"/>
          <p:cNvSpPr/>
          <p:nvPr/>
        </p:nvSpPr>
        <p:spPr>
          <a:xfrm>
            <a:off x="1943640" y="6726240"/>
            <a:ext cx="6333480" cy="7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A scribe’s sheet of sample scripts, c.1450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CustomShape 1"/>
          <p:cNvSpPr/>
          <p:nvPr/>
        </p:nvSpPr>
        <p:spPr>
          <a:xfrm>
            <a:off x="5543280" y="1404000"/>
            <a:ext cx="1653840" cy="392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r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Folio 39 recto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ustomShape 2"/>
          <p:cNvSpPr/>
          <p:nvPr/>
        </p:nvSpPr>
        <p:spPr>
          <a:xfrm>
            <a:off x="2983680" y="1352520"/>
            <a:ext cx="1981800" cy="39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Folio 38 verso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ustomShape 3"/>
          <p:cNvSpPr/>
          <p:nvPr/>
        </p:nvSpPr>
        <p:spPr>
          <a:xfrm>
            <a:off x="215640" y="2065320"/>
            <a:ext cx="1614600" cy="2527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Verso: the back (or reverse) of a single folio, on the left-hand side of an open manuscript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ustomShape 4"/>
          <p:cNvSpPr/>
          <p:nvPr/>
        </p:nvSpPr>
        <p:spPr>
          <a:xfrm>
            <a:off x="647640" y="288360"/>
            <a:ext cx="8853120" cy="63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Reading a manuscript</a:t>
            </a:r>
            <a:endParaRPr b="0" lang="en-GB" sz="36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3" name="" descr=""/>
          <p:cNvPicPr/>
          <p:nvPr/>
        </p:nvPicPr>
        <p:blipFill>
          <a:blip r:embed="rId1"/>
          <a:stretch/>
        </p:blipFill>
        <p:spPr>
          <a:xfrm>
            <a:off x="1722240" y="1900440"/>
            <a:ext cx="6698880" cy="4458240"/>
          </a:xfrm>
          <a:prstGeom prst="rect">
            <a:avLst/>
          </a:prstGeom>
          <a:ln w="0">
            <a:noFill/>
          </a:ln>
        </p:spPr>
      </p:pic>
      <p:sp>
        <p:nvSpPr>
          <p:cNvPr id="204" name="CustomShape 5"/>
          <p:cNvSpPr/>
          <p:nvPr/>
        </p:nvSpPr>
        <p:spPr>
          <a:xfrm>
            <a:off x="8495280" y="2196000"/>
            <a:ext cx="1420200" cy="252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Recto: the front of a single folio, on the right-hand side of an open manuscript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CustomShape 1"/>
          <p:cNvSpPr/>
          <p:nvPr/>
        </p:nvSpPr>
        <p:spPr>
          <a:xfrm>
            <a:off x="359640" y="396000"/>
            <a:ext cx="12188880" cy="1323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>
            <a:normAutofit/>
          </a:bodyPr>
          <a:p>
            <a:pPr>
              <a:lnSpc>
                <a:spcPct val="85000"/>
              </a:lnSpc>
            </a:pPr>
            <a:r>
              <a:rPr b="0" lang="en-GB" sz="2800" spc="-35" strike="noStrike">
                <a:solidFill>
                  <a:srgbClr val="ffffff"/>
                </a:solidFill>
                <a:latin typeface="Gill Sans"/>
                <a:ea typeface="DejaVu Sans"/>
              </a:rPr>
              <a:t>Abbreviations: used by scribes to save space when writing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6" name="Picture 3" descr=""/>
          <p:cNvPicPr/>
          <p:nvPr/>
        </p:nvPicPr>
        <p:blipFill>
          <a:blip r:embed="rId1"/>
          <a:srcRect l="14626" t="36312" r="65280" b="41244"/>
          <a:stretch/>
        </p:blipFill>
        <p:spPr>
          <a:xfrm>
            <a:off x="359640" y="2100960"/>
            <a:ext cx="4727880" cy="1483560"/>
          </a:xfrm>
          <a:prstGeom prst="rect">
            <a:avLst/>
          </a:prstGeom>
          <a:ln w="0">
            <a:noFill/>
          </a:ln>
        </p:spPr>
      </p:pic>
      <p:pic>
        <p:nvPicPr>
          <p:cNvPr id="207" name="Picture 4" descr=""/>
          <p:cNvPicPr/>
          <p:nvPr/>
        </p:nvPicPr>
        <p:blipFill>
          <a:blip r:embed="rId2"/>
          <a:srcRect l="12631" t="38468" r="66445" b="39312"/>
          <a:stretch/>
        </p:blipFill>
        <p:spPr>
          <a:xfrm>
            <a:off x="359640" y="4497840"/>
            <a:ext cx="4727880" cy="1403280"/>
          </a:xfrm>
          <a:prstGeom prst="rect">
            <a:avLst/>
          </a:prstGeom>
          <a:ln w="0">
            <a:noFill/>
          </a:ln>
        </p:spPr>
      </p:pic>
      <p:sp>
        <p:nvSpPr>
          <p:cNvPr id="208" name="CustomShape 2"/>
          <p:cNvSpPr/>
          <p:nvPr/>
        </p:nvSpPr>
        <p:spPr>
          <a:xfrm>
            <a:off x="359640" y="1755000"/>
            <a:ext cx="4727880" cy="36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  <a:ea typeface="DejaVu Sans"/>
              </a:rPr>
              <a:t>Suspension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ustomShape 3"/>
          <p:cNvSpPr/>
          <p:nvPr/>
        </p:nvSpPr>
        <p:spPr>
          <a:xfrm>
            <a:off x="359640" y="4128480"/>
            <a:ext cx="4727880" cy="36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  <a:ea typeface="DejaVu Sans"/>
              </a:rPr>
              <a:t>Contraction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ustomShape 4"/>
          <p:cNvSpPr/>
          <p:nvPr/>
        </p:nvSpPr>
        <p:spPr>
          <a:xfrm>
            <a:off x="4066200" y="2670840"/>
            <a:ext cx="4727880" cy="36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  <a:ea typeface="DejaVu Sans"/>
              </a:rPr>
              <a:t>temptacio[n]: temptation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ustomShape 5"/>
          <p:cNvSpPr/>
          <p:nvPr/>
        </p:nvSpPr>
        <p:spPr>
          <a:xfrm>
            <a:off x="5082120" y="5015880"/>
            <a:ext cx="4727880" cy="36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  <a:ea typeface="DejaVu Sans"/>
              </a:rPr>
              <a:t>co[m]mencem[en]t: commencement, beginning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ustomShape 6"/>
          <p:cNvSpPr/>
          <p:nvPr/>
        </p:nvSpPr>
        <p:spPr>
          <a:xfrm>
            <a:off x="4477680" y="2554200"/>
            <a:ext cx="286200" cy="484200"/>
          </a:xfrm>
          <a:prstGeom prst="rect">
            <a:avLst/>
          </a:prstGeom>
          <a:noFill/>
          <a:ln w="31680"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ustomShape 7"/>
          <p:cNvSpPr/>
          <p:nvPr/>
        </p:nvSpPr>
        <p:spPr>
          <a:xfrm>
            <a:off x="2436480" y="4898880"/>
            <a:ext cx="286200" cy="484200"/>
          </a:xfrm>
          <a:prstGeom prst="rect">
            <a:avLst/>
          </a:prstGeom>
          <a:noFill/>
          <a:ln w="31680"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ustomShape 8"/>
          <p:cNvSpPr/>
          <p:nvPr/>
        </p:nvSpPr>
        <p:spPr>
          <a:xfrm>
            <a:off x="3989160" y="4912200"/>
            <a:ext cx="486360" cy="484200"/>
          </a:xfrm>
          <a:prstGeom prst="rect">
            <a:avLst/>
          </a:prstGeom>
          <a:noFill/>
          <a:ln w="31680"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ustomShape 9"/>
          <p:cNvSpPr/>
          <p:nvPr/>
        </p:nvSpPr>
        <p:spPr>
          <a:xfrm>
            <a:off x="575640" y="396360"/>
            <a:ext cx="8853120" cy="63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Reading a manuscript</a:t>
            </a:r>
            <a:endParaRPr b="0" lang="en-GB" sz="36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7" dur="indefinite" restart="never" nodeType="tmRoot">
          <p:childTnLst>
            <p:seq>
              <p:cTn id="8" dur="indefinite" nodeType="mainSeq">
                <p:childTnLst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" name="" descr=""/>
          <p:cNvPicPr/>
          <p:nvPr/>
        </p:nvPicPr>
        <p:blipFill>
          <a:blip r:embed="rId1"/>
          <a:stretch/>
        </p:blipFill>
        <p:spPr>
          <a:xfrm>
            <a:off x="2526120" y="337680"/>
            <a:ext cx="5079240" cy="6768360"/>
          </a:xfrm>
          <a:prstGeom prst="rect">
            <a:avLst/>
          </a:prstGeom>
          <a:ln w="0">
            <a:noFill/>
          </a:ln>
        </p:spPr>
      </p:pic>
      <p:sp>
        <p:nvSpPr>
          <p:cNvPr id="217" name="TextShape 1"/>
          <p:cNvSpPr/>
          <p:nvPr/>
        </p:nvSpPr>
        <p:spPr>
          <a:xfrm>
            <a:off x="3816000" y="7164000"/>
            <a:ext cx="2534760" cy="345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aramond"/>
              </a:rPr>
              <a:t>BL </a:t>
            </a:r>
            <a:r>
              <a:rPr b="0" lang="en-GB" sz="1800" spc="-1" strike="noStrike">
                <a:solidFill>
                  <a:srgbClr val="ffffff"/>
                </a:solidFill>
                <a:latin typeface="Garamond"/>
                <a:ea typeface="Times New Roman"/>
              </a:rPr>
              <a:t>Royal MS.8 E. ix, f.91r.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TextShape 2"/>
          <p:cNvSpPr/>
          <p:nvPr/>
        </p:nvSpPr>
        <p:spPr>
          <a:xfrm>
            <a:off x="7884000" y="432000"/>
            <a:ext cx="1614600" cy="6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Rubric: incipit; instructions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TextShape 3"/>
          <p:cNvSpPr/>
          <p:nvPr/>
        </p:nvSpPr>
        <p:spPr>
          <a:xfrm>
            <a:off x="401040" y="1224000"/>
            <a:ext cx="1906920" cy="381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Decorated initial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CustomShape 1"/>
          <p:cNvSpPr/>
          <p:nvPr/>
        </p:nvSpPr>
        <p:spPr>
          <a:xfrm>
            <a:off x="647640" y="216360"/>
            <a:ext cx="8853120" cy="63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Reading a manuscript</a:t>
            </a:r>
            <a:endParaRPr b="0" lang="en-GB" sz="36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1" name="Picture 2" descr=""/>
          <p:cNvPicPr/>
          <p:nvPr/>
        </p:nvPicPr>
        <p:blipFill>
          <a:blip r:embed="rId1"/>
          <a:stretch/>
        </p:blipFill>
        <p:spPr>
          <a:xfrm>
            <a:off x="403920" y="1537920"/>
            <a:ext cx="3915720" cy="2333160"/>
          </a:xfrm>
          <a:prstGeom prst="rect">
            <a:avLst/>
          </a:prstGeom>
          <a:ln w="0">
            <a:noFill/>
          </a:ln>
        </p:spPr>
      </p:pic>
      <p:pic>
        <p:nvPicPr>
          <p:cNvPr id="222" name="" descr=""/>
          <p:cNvPicPr/>
          <p:nvPr/>
        </p:nvPicPr>
        <p:blipFill>
          <a:blip r:embed="rId2"/>
          <a:stretch/>
        </p:blipFill>
        <p:spPr>
          <a:xfrm>
            <a:off x="4491720" y="4530600"/>
            <a:ext cx="5172840" cy="2559960"/>
          </a:xfrm>
          <a:prstGeom prst="rect">
            <a:avLst/>
          </a:prstGeom>
          <a:ln w="0">
            <a:noFill/>
          </a:ln>
        </p:spPr>
      </p:pic>
      <p:sp>
        <p:nvSpPr>
          <p:cNvPr id="223" name="CustomShape 2"/>
          <p:cNvSpPr/>
          <p:nvPr/>
        </p:nvSpPr>
        <p:spPr>
          <a:xfrm>
            <a:off x="576000" y="3979080"/>
            <a:ext cx="3669120" cy="149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Above, scribe’s colophon: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‘</a:t>
            </a: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here ends the register of Blessed Pope Gregory…’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ustomShape 3"/>
          <p:cNvSpPr/>
          <p:nvPr/>
        </p:nvSpPr>
        <p:spPr>
          <a:xfrm>
            <a:off x="4967640" y="1080000"/>
            <a:ext cx="4389480" cy="394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‘</a:t>
            </a: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This book was given by Master D[avi]d of London to the Church of the Blessed Mary of M[er]ton. Whoever takes or in any other way loses or gives as a pledge or lends it outside the monastery or or rubs this title out or changes it, let him be anathema.’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ustomShape 4"/>
          <p:cNvSpPr/>
          <p:nvPr/>
        </p:nvSpPr>
        <p:spPr>
          <a:xfrm>
            <a:off x="1440000" y="5580000"/>
            <a:ext cx="2841120" cy="1257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Right, </a:t>
            </a:r>
            <a:r>
              <a:rPr b="0" i="1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ex libris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(mark of ownership)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Brit. Lib. Royal MS 9 E xii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7" dur="indefinite" restart="never" nodeType="tmRoot">
          <p:childTnLst>
            <p:seq>
              <p:cTn id="18" dur="indefinite" nodeType="mainSeq">
                <p:childTnLst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" name="" descr=""/>
          <p:cNvPicPr/>
          <p:nvPr/>
        </p:nvPicPr>
        <p:blipFill>
          <a:blip r:embed="rId1"/>
          <a:stretch/>
        </p:blipFill>
        <p:spPr>
          <a:xfrm>
            <a:off x="332640" y="894240"/>
            <a:ext cx="4145040" cy="5765760"/>
          </a:xfrm>
          <a:prstGeom prst="rect">
            <a:avLst/>
          </a:prstGeom>
          <a:ln w="0">
            <a:noFill/>
          </a:ln>
        </p:spPr>
      </p:pic>
      <p:sp>
        <p:nvSpPr>
          <p:cNvPr id="227" name="CustomShape 1"/>
          <p:cNvSpPr/>
          <p:nvPr/>
        </p:nvSpPr>
        <p:spPr>
          <a:xfrm>
            <a:off x="647640" y="36360"/>
            <a:ext cx="8853120" cy="63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Reading a manuscript</a:t>
            </a:r>
            <a:endParaRPr b="0" lang="en-GB" sz="3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ustomShape 2"/>
          <p:cNvSpPr/>
          <p:nvPr/>
        </p:nvSpPr>
        <p:spPr>
          <a:xfrm>
            <a:off x="5580000" y="6840000"/>
            <a:ext cx="4536000" cy="540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Gloss – formal explanatory notes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ustomShape 10"/>
          <p:cNvSpPr/>
          <p:nvPr/>
        </p:nvSpPr>
        <p:spPr>
          <a:xfrm>
            <a:off x="180000" y="6840000"/>
            <a:ext cx="3780000" cy="540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informal explanatory notes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0" name="" descr=""/>
          <p:cNvPicPr/>
          <p:nvPr/>
        </p:nvPicPr>
        <p:blipFill>
          <a:blip r:embed="rId2"/>
          <a:stretch/>
        </p:blipFill>
        <p:spPr>
          <a:xfrm>
            <a:off x="5580000" y="912600"/>
            <a:ext cx="4111560" cy="59043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" descr=""/>
          <p:cNvPicPr/>
          <p:nvPr/>
        </p:nvPicPr>
        <p:blipFill>
          <a:blip r:embed="rId1"/>
          <a:stretch/>
        </p:blipFill>
        <p:spPr>
          <a:xfrm>
            <a:off x="2294640" y="180000"/>
            <a:ext cx="5401440" cy="7200000"/>
          </a:xfrm>
          <a:prstGeom prst="rect">
            <a:avLst/>
          </a:prstGeom>
          <a:ln w="0">
            <a:noFill/>
          </a:ln>
        </p:spPr>
      </p:pic>
      <p:sp>
        <p:nvSpPr>
          <p:cNvPr id="232" name="TextShape 1"/>
          <p:cNvSpPr/>
          <p:nvPr/>
        </p:nvSpPr>
        <p:spPr>
          <a:xfrm>
            <a:off x="7740000" y="4464000"/>
            <a:ext cx="2039760" cy="61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</a:rPr>
              <a:t>Oxford Bodleian 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</a:rPr>
              <a:t>MS. Bod. 555, f.116v.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CustomShape 1"/>
          <p:cNvSpPr/>
          <p:nvPr/>
        </p:nvSpPr>
        <p:spPr>
          <a:xfrm>
            <a:off x="647640" y="36360"/>
            <a:ext cx="8853120" cy="63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Reading a manuscript – saints and symbols</a:t>
            </a:r>
            <a:endParaRPr b="0" lang="en-GB" sz="3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ustomShape 2"/>
          <p:cNvSpPr/>
          <p:nvPr/>
        </p:nvSpPr>
        <p:spPr>
          <a:xfrm>
            <a:off x="3240000" y="6264000"/>
            <a:ext cx="4714560" cy="46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Peter with the key to heaven</a:t>
            </a:r>
            <a:endParaRPr b="0" lang="en-GB" sz="26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5" name="" descr=""/>
          <p:cNvPicPr/>
          <p:nvPr/>
        </p:nvPicPr>
        <p:blipFill>
          <a:blip r:embed="rId1"/>
          <a:stretch/>
        </p:blipFill>
        <p:spPr>
          <a:xfrm>
            <a:off x="2519640" y="1440000"/>
            <a:ext cx="5613840" cy="46065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23" dur="indefinite" restart="never" nodeType="tmRoot">
          <p:childTnLst>
            <p:seq>
              <p:cTn id="24" dur="indefinite" nodeType="mainSeq">
                <p:childTnLst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" name="" descr=""/>
          <p:cNvPicPr/>
          <p:nvPr/>
        </p:nvPicPr>
        <p:blipFill>
          <a:blip r:embed="rId1"/>
          <a:stretch/>
        </p:blipFill>
        <p:spPr>
          <a:xfrm>
            <a:off x="215640" y="36000"/>
            <a:ext cx="4749480" cy="7449480"/>
          </a:xfrm>
          <a:prstGeom prst="rect">
            <a:avLst/>
          </a:prstGeom>
          <a:ln w="0">
            <a:noFill/>
          </a:ln>
        </p:spPr>
      </p:pic>
      <p:sp>
        <p:nvSpPr>
          <p:cNvPr id="237" name="CustomShape 1"/>
          <p:cNvSpPr/>
          <p:nvPr/>
        </p:nvSpPr>
        <p:spPr>
          <a:xfrm>
            <a:off x="5255280" y="2808000"/>
            <a:ext cx="4461480" cy="158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A pope, king, bishop and two others kneeling before an altar, praying to Christ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ustomShape 2"/>
          <p:cNvSpPr/>
          <p:nvPr/>
        </p:nvSpPr>
        <p:spPr>
          <a:xfrm>
            <a:off x="5255280" y="4950000"/>
            <a:ext cx="4461480" cy="19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600" spc="-35" strike="noStrike">
                <a:solidFill>
                  <a:srgbClr val="ffffff"/>
                </a:solidFill>
                <a:latin typeface="Gill Sans"/>
                <a:ea typeface="SimSun"/>
              </a:rPr>
              <a:t>Bas-de-page (bottom of the page) scenes – this one shows Christina of Tyre, thrown into the sea by her father the Roman governor and rescued by angels.</a:t>
            </a:r>
            <a:endParaRPr b="0" lang="en-GB" sz="2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ustomShape 3"/>
          <p:cNvSpPr/>
          <p:nvPr/>
        </p:nvSpPr>
        <p:spPr>
          <a:xfrm>
            <a:off x="5255280" y="396000"/>
            <a:ext cx="4461480" cy="212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French Psalter-Hours, 13</a:t>
            </a:r>
            <a:r>
              <a:rPr b="0" lang="en-GB" sz="2800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 century [s.xiii</a:t>
            </a:r>
            <a:r>
              <a:rPr b="0" lang="en-GB" sz="2800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ex</a:t>
            </a: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] (Amiens), Morgan Library 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MS M.729 fol. 332v 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0" name="" descr=""/>
          <p:cNvPicPr/>
          <p:nvPr/>
        </p:nvPicPr>
        <p:blipFill>
          <a:blip r:embed="rId1"/>
          <a:stretch/>
        </p:blipFill>
        <p:spPr>
          <a:xfrm>
            <a:off x="2638440" y="1440"/>
            <a:ext cx="4533120" cy="7557840"/>
          </a:xfrm>
          <a:prstGeom prst="rect">
            <a:avLst/>
          </a:prstGeom>
          <a:ln w="0">
            <a:noFill/>
          </a:ln>
        </p:spPr>
      </p:pic>
      <p:sp>
        <p:nvSpPr>
          <p:cNvPr id="241" name="CustomShape 1"/>
          <p:cNvSpPr/>
          <p:nvPr/>
        </p:nvSpPr>
        <p:spPr>
          <a:xfrm>
            <a:off x="720000" y="510120"/>
            <a:ext cx="1703880" cy="438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Border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ustomShape 2"/>
          <p:cNvSpPr/>
          <p:nvPr/>
        </p:nvSpPr>
        <p:spPr>
          <a:xfrm>
            <a:off x="107640" y="1135080"/>
            <a:ext cx="172584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Historiated initial (Doeg kills Nob…)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CustomShape 3"/>
          <p:cNvSpPr/>
          <p:nvPr/>
        </p:nvSpPr>
        <p:spPr>
          <a:xfrm>
            <a:off x="7127280" y="360000"/>
            <a:ext cx="2735280" cy="1173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3200" spc="-1" strike="noStrike">
                <a:solidFill>
                  <a:srgbClr val="ffffff"/>
                </a:solidFill>
                <a:latin typeface="Luminari"/>
                <a:ea typeface="DejaVu Sans"/>
              </a:rPr>
              <a:t>Macclesfield Psalter</a:t>
            </a:r>
            <a:endParaRPr b="0" lang="en-GB" sz="3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CustomShape 4"/>
          <p:cNvSpPr/>
          <p:nvPr/>
        </p:nvSpPr>
        <p:spPr>
          <a:xfrm>
            <a:off x="7499520" y="1579680"/>
            <a:ext cx="2145600" cy="114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  <a:ea typeface="DejaVu Sans"/>
              </a:rPr>
              <a:t>(14</a:t>
            </a:r>
            <a:r>
              <a:rPr b="0" lang="en-GB" sz="1800" spc="-1" strike="noStrike" baseline="33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0" lang="en-GB" sz="1800" spc="-1" strike="noStrike">
                <a:solidFill>
                  <a:srgbClr val="ffffff"/>
                </a:solidFill>
                <a:latin typeface="Gill Sans"/>
                <a:ea typeface="DejaVu Sans"/>
              </a:rPr>
              <a:t> century, or s.xiv</a:t>
            </a:r>
            <a:r>
              <a:rPr b="0" lang="en-GB" sz="1800" spc="-1" strike="noStrike">
                <a:solidFill>
                  <a:srgbClr val="ffffff"/>
                </a:solidFill>
                <a:latin typeface="Gill Sans"/>
                <a:ea typeface="DejaVu Sans"/>
              </a:rPr>
              <a:t>; digitised – look it up; also look up the Gorleston Psalter)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ustomShape 5"/>
          <p:cNvSpPr/>
          <p:nvPr/>
        </p:nvSpPr>
        <p:spPr>
          <a:xfrm>
            <a:off x="7343280" y="5517360"/>
            <a:ext cx="2373840" cy="175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  <a:ea typeface="DejaVu Sans"/>
              </a:rPr>
              <a:t>Bas-de-page drollery, including one of the many killer snails of the Middle Ages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Line 6"/>
          <p:cNvSpPr/>
          <p:nvPr/>
        </p:nvSpPr>
        <p:spPr>
          <a:xfrm>
            <a:off x="1835640" y="1584000"/>
            <a:ext cx="1296000" cy="216000"/>
          </a:xfrm>
          <a:prstGeom prst="line">
            <a:avLst/>
          </a:prstGeom>
          <a:ln w="0">
            <a:solidFill>
              <a:srgbClr val="ff0000"/>
            </a:solidFill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Line 7"/>
          <p:cNvSpPr/>
          <p:nvPr/>
        </p:nvSpPr>
        <p:spPr>
          <a:xfrm>
            <a:off x="2051640" y="864000"/>
            <a:ext cx="501120" cy="216000"/>
          </a:xfrm>
          <a:prstGeom prst="line">
            <a:avLst/>
          </a:prstGeom>
          <a:ln w="0">
            <a:solidFill>
              <a:srgbClr val="ff0000"/>
            </a:solidFill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CustomShape 8"/>
          <p:cNvSpPr/>
          <p:nvPr/>
        </p:nvSpPr>
        <p:spPr>
          <a:xfrm>
            <a:off x="827640" y="3528000"/>
            <a:ext cx="1653840" cy="7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Decorated initial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Line 9"/>
          <p:cNvSpPr/>
          <p:nvPr/>
        </p:nvSpPr>
        <p:spPr>
          <a:xfrm>
            <a:off x="1979640" y="3960000"/>
            <a:ext cx="1080000" cy="85320"/>
          </a:xfrm>
          <a:prstGeom prst="line">
            <a:avLst/>
          </a:prstGeom>
          <a:ln w="0">
            <a:solidFill>
              <a:srgbClr val="ff0000"/>
            </a:solidFill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90000" rIns="90000" tIns="40320" bIns="40320" anchor="t" anchorCtr="1">
            <a:noAutofit/>
          </a:bodyPr>
          <a:p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50" name="" descr=""/>
          <p:cNvPicPr/>
          <p:nvPr/>
        </p:nvPicPr>
        <p:blipFill>
          <a:blip r:embed="rId2"/>
          <a:stretch/>
        </p:blipFill>
        <p:spPr>
          <a:xfrm>
            <a:off x="576000" y="4807440"/>
            <a:ext cx="1600920" cy="1095120"/>
          </a:xfrm>
          <a:prstGeom prst="rect">
            <a:avLst/>
          </a:prstGeom>
          <a:ln w="0">
            <a:noFill/>
          </a:ln>
        </p:spPr>
      </p:pic>
      <p:pic>
        <p:nvPicPr>
          <p:cNvPr id="251" name="" descr=""/>
          <p:cNvPicPr/>
          <p:nvPr/>
        </p:nvPicPr>
        <p:blipFill>
          <a:blip r:embed="rId3"/>
          <a:stretch/>
        </p:blipFill>
        <p:spPr>
          <a:xfrm>
            <a:off x="348480" y="6192000"/>
            <a:ext cx="2098080" cy="10465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CustomShape 1"/>
          <p:cNvSpPr/>
          <p:nvPr/>
        </p:nvSpPr>
        <p:spPr>
          <a:xfrm>
            <a:off x="503640" y="301320"/>
            <a:ext cx="9068760" cy="125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5860" spc="-1" strike="noStrike">
                <a:solidFill>
                  <a:srgbClr val="ffffff"/>
                </a:solidFill>
                <a:latin typeface="Luminari"/>
                <a:ea typeface="DejaVu Sans"/>
              </a:rPr>
              <a:t>Painters and Patrons</a:t>
            </a:r>
            <a:endParaRPr b="0" lang="en-GB" sz="586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53" name="" descr=""/>
          <p:cNvPicPr/>
          <p:nvPr/>
        </p:nvPicPr>
        <p:blipFill>
          <a:blip r:embed="rId1"/>
          <a:stretch/>
        </p:blipFill>
        <p:spPr>
          <a:xfrm>
            <a:off x="431640" y="1634040"/>
            <a:ext cx="4624920" cy="2971800"/>
          </a:xfrm>
          <a:prstGeom prst="rect">
            <a:avLst/>
          </a:prstGeom>
          <a:ln w="0">
            <a:noFill/>
          </a:ln>
        </p:spPr>
      </p:pic>
      <p:pic>
        <p:nvPicPr>
          <p:cNvPr id="254" name="" descr=""/>
          <p:cNvPicPr/>
          <p:nvPr/>
        </p:nvPicPr>
        <p:blipFill>
          <a:blip r:embed="rId2"/>
          <a:stretch/>
        </p:blipFill>
        <p:spPr>
          <a:xfrm>
            <a:off x="5513400" y="3402000"/>
            <a:ext cx="3699360" cy="3507840"/>
          </a:xfrm>
          <a:prstGeom prst="rect">
            <a:avLst/>
          </a:prstGeom>
          <a:ln w="0">
            <a:noFill/>
          </a:ln>
        </p:spPr>
      </p:pic>
      <p:sp>
        <p:nvSpPr>
          <p:cNvPr id="255" name="CustomShape 2"/>
          <p:cNvSpPr/>
          <p:nvPr/>
        </p:nvSpPr>
        <p:spPr>
          <a:xfrm>
            <a:off x="647640" y="4858200"/>
            <a:ext cx="4461480" cy="19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The de Brailes Hours (c.1240).  Above, the artist William de Brailes (</a:t>
            </a:r>
            <a:r>
              <a:rPr b="0" i="1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W. de brailes qui me depeint</a:t>
            </a:r>
            <a:r>
              <a:rPr b="0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 [William De Brailes who painted me])</a:t>
            </a:r>
            <a:endParaRPr b="0" lang="en-GB" sz="2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CustomShape 3"/>
          <p:cNvSpPr/>
          <p:nvPr/>
        </p:nvSpPr>
        <p:spPr>
          <a:xfrm>
            <a:off x="5471280" y="2678760"/>
            <a:ext cx="3957480" cy="63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600" spc="-1" strike="noStrike">
                <a:solidFill>
                  <a:srgbClr val="000000"/>
                </a:solidFill>
                <a:latin typeface="Gill Sans"/>
                <a:ea typeface="DejaVu Sans"/>
              </a:rPr>
              <a:t>Below, possibly the patron</a:t>
            </a:r>
            <a:endParaRPr b="0" lang="en-GB" sz="26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7" name="" descr=""/>
          <p:cNvPicPr/>
          <p:nvPr/>
        </p:nvPicPr>
        <p:blipFill>
          <a:blip r:embed="rId1"/>
          <a:stretch/>
        </p:blipFill>
        <p:spPr>
          <a:xfrm>
            <a:off x="1314000" y="1143720"/>
            <a:ext cx="7395120" cy="4917600"/>
          </a:xfrm>
          <a:prstGeom prst="rect">
            <a:avLst/>
          </a:prstGeom>
          <a:ln w="0">
            <a:noFill/>
          </a:ln>
        </p:spPr>
      </p:pic>
      <p:sp>
        <p:nvSpPr>
          <p:cNvPr id="258" name="CustomShape 1"/>
          <p:cNvSpPr/>
          <p:nvPr/>
        </p:nvSpPr>
        <p:spPr>
          <a:xfrm>
            <a:off x="648000" y="504000"/>
            <a:ext cx="9192240" cy="35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  <a:ea typeface="DejaVu Sans"/>
              </a:rPr>
              <a:t>Evidence of use – monk’s blood or a sneaky glass of wine? c.1290, Roderick Bowen, Lampeter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CustomShape 1"/>
          <p:cNvSpPr/>
          <p:nvPr/>
        </p:nvSpPr>
        <p:spPr>
          <a:xfrm>
            <a:off x="523800" y="1005840"/>
            <a:ext cx="4657320" cy="6120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marL="216000" indent="-2142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1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Psalter</a:t>
            </a: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 – the Psalms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 marL="216000" indent="-2142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1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Breviary</a:t>
            </a: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: various liturgical texts used to perform the Divine Office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 marL="216000" indent="-2142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1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Bibles</a:t>
            </a: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 with glosses and glosses on the glosses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 marL="216000" indent="-2142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1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Book of hours</a:t>
            </a: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 – could comprise a calendar of the liturgical year, excerpts from the four Gospels, hours of the Virgin, Psalms, prayers to particular saints, Office of the Dead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 marL="216000" indent="-2142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1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Antiphoner</a:t>
            </a: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 – a service book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CustomShape 2"/>
          <p:cNvSpPr/>
          <p:nvPr/>
        </p:nvSpPr>
        <p:spPr>
          <a:xfrm>
            <a:off x="503640" y="49320"/>
            <a:ext cx="9068760" cy="1028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3600" spc="-1" strike="noStrike">
                <a:solidFill>
                  <a:srgbClr val="000000"/>
                </a:solidFill>
                <a:latin typeface="Luminari"/>
                <a:ea typeface="DejaVu Sans"/>
              </a:rPr>
              <a:t>Some Types of Religious Manuscripts</a:t>
            </a:r>
            <a:endParaRPr b="0" lang="en-GB" sz="36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61" name="" descr=""/>
          <p:cNvPicPr/>
          <p:nvPr/>
        </p:nvPicPr>
        <p:blipFill>
          <a:blip r:embed="rId1"/>
          <a:stretch/>
        </p:blipFill>
        <p:spPr>
          <a:xfrm>
            <a:off x="5349960" y="1320480"/>
            <a:ext cx="3934800" cy="5733720"/>
          </a:xfrm>
          <a:prstGeom prst="rect">
            <a:avLst/>
          </a:prstGeom>
          <a:ln w="0">
            <a:noFill/>
          </a:ln>
        </p:spPr>
      </p:pic>
      <p:sp>
        <p:nvSpPr>
          <p:cNvPr id="262" name="CustomShape 3"/>
          <p:cNvSpPr/>
          <p:nvPr/>
        </p:nvSpPr>
        <p:spPr>
          <a:xfrm>
            <a:off x="3347640" y="6624000"/>
            <a:ext cx="1972440" cy="35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  <a:ea typeface="DejaVu Sans"/>
              </a:rPr>
              <a:t>The Luttrell Psalter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376</TotalTime>
  <Application>LibreOffice/7.6.2.1$MacOSX_AARCH64 LibreOffice_project/56f7684011345957bbf33a7ee678afaf4d2ba333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2023-10-29T18:40:00Z</dcterms:created>
  <dc:creator>KRH </dc:creator>
  <dc:description/>
  <dc:language>en-GB</dc:language>
  <cp:lastModifiedBy>KRH</cp:lastModifiedBy>
  <dcterms:modified xsi:type="dcterms:W3CDTF">2023-11-06T09:01:59Z</dcterms:modified>
  <cp:revision>4</cp:revision>
  <dc:subject/>
  <dc:title/>
</cp:coreProperties>
</file>