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0" r:id="rId3"/>
    <p:sldId id="266" r:id="rId4"/>
    <p:sldId id="267" r:id="rId5"/>
    <p:sldId id="264" r:id="rId6"/>
    <p:sldId id="268" r:id="rId7"/>
    <p:sldId id="273" r:id="rId8"/>
    <p:sldId id="269" r:id="rId9"/>
    <p:sldId id="275" r:id="rId10"/>
    <p:sldId id="276" r:id="rId11"/>
    <p:sldId id="277" r:id="rId12"/>
    <p:sldId id="279" r:id="rId13"/>
    <p:sldId id="280" r:id="rId14"/>
    <p:sldId id="278"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FFD5"/>
    <a:srgbClr val="A3FFA3"/>
    <a:srgbClr val="FFFFA3"/>
    <a:srgbClr val="FFFF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028" autoAdjust="0"/>
    <p:restoredTop sz="91562" autoAdjust="0"/>
  </p:normalViewPr>
  <p:slideViewPr>
    <p:cSldViewPr snapToGrid="0">
      <p:cViewPr>
        <p:scale>
          <a:sx n="60" d="100"/>
          <a:sy n="60" d="100"/>
        </p:scale>
        <p:origin x="1752" y="5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9D7FA1-FF29-458B-AB8B-4E62D66C1456}" type="datetimeFigureOut">
              <a:rPr lang="en-GB" smtClean="0"/>
              <a:t>10/05/2020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DF0553-82E3-4530-88F7-DC00865ED97C}" type="slidenum">
              <a:rPr lang="en-GB" smtClean="0"/>
              <a:t>‹#›</a:t>
            </a:fld>
            <a:endParaRPr lang="en-GB"/>
          </a:p>
        </p:txBody>
      </p:sp>
    </p:spTree>
    <p:extLst>
      <p:ext uri="{BB962C8B-B14F-4D97-AF65-F5344CB8AC3E}">
        <p14:creationId xmlns:p14="http://schemas.microsoft.com/office/powerpoint/2010/main" val="2104357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Welsh_language"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en.wikipedia.org/wiki/Ministry_of_Housing,_Communities_and_Local_Government" TargetMode="External"/><Relationship Id="rId4" Type="http://schemas.openxmlformats.org/officeDocument/2006/relationships/hyperlink" Target="https://en.wikipedia.org/wiki/Executive_agenc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been under the same ownership since 2001 by Cintra and </a:t>
            </a:r>
            <a:r>
              <a:rPr lang="en-GB" sz="1200" kern="1200" dirty="0" err="1">
                <a:solidFill>
                  <a:schemeClr val="tx1"/>
                </a:solidFill>
                <a:effectLst/>
                <a:latin typeface="+mn-lt"/>
                <a:ea typeface="+mn-ea"/>
                <a:cs typeface="+mn-cs"/>
              </a:rPr>
              <a:t>Maxquaire</a:t>
            </a:r>
            <a:r>
              <a:rPr lang="en-GB" sz="1200" kern="1200" dirty="0">
                <a:solidFill>
                  <a:schemeClr val="tx1"/>
                </a:solidFill>
                <a:effectLst/>
                <a:latin typeface="+mn-lt"/>
                <a:ea typeface="+mn-ea"/>
                <a:cs typeface="+mn-cs"/>
              </a:rPr>
              <a:t> Bank who purchased it from Bristol City Council and First Group (</a:t>
            </a:r>
            <a:r>
              <a:rPr lang="en-GB" sz="1200" dirty="0">
                <a:solidFill>
                  <a:schemeClr val="bg1"/>
                </a:solidFill>
              </a:rPr>
              <a:t>Bristol International Airport, 2005, 2006; Bristol Airport Limited, 2018;</a:t>
            </a:r>
            <a:r>
              <a:rPr lang="en-GB" sz="1200" dirty="0"/>
              <a:t> </a:t>
            </a:r>
            <a:r>
              <a:rPr lang="en-GB" sz="1200" dirty="0">
                <a:solidFill>
                  <a:schemeClr val="bg1"/>
                </a:solidFill>
              </a:rPr>
              <a:t>Airport Technology, 2020). </a:t>
            </a:r>
            <a:r>
              <a:rPr lang="en-GB" sz="1200" kern="1200" dirty="0">
                <a:solidFill>
                  <a:schemeClr val="tx1"/>
                </a:solidFill>
                <a:effectLst/>
                <a:latin typeface="+mn-lt"/>
                <a:ea typeface="+mn-ea"/>
                <a:cs typeface="+mn-cs"/>
              </a:rPr>
              <a:t>Government White Paper document ‘</a:t>
            </a:r>
            <a:r>
              <a:rPr lang="en-GB" sz="1200" i="1" kern="1200" dirty="0">
                <a:solidFill>
                  <a:schemeClr val="tx1"/>
                </a:solidFill>
                <a:effectLst/>
                <a:latin typeface="+mn-lt"/>
                <a:ea typeface="+mn-ea"/>
                <a:cs typeface="+mn-cs"/>
              </a:rPr>
              <a:t>The Future of Air Transport’</a:t>
            </a:r>
            <a:r>
              <a:rPr lang="en-GB" sz="1200" kern="1200" dirty="0">
                <a:solidFill>
                  <a:schemeClr val="tx1"/>
                </a:solidFill>
                <a:effectLst/>
                <a:latin typeface="+mn-lt"/>
                <a:ea typeface="+mn-ea"/>
                <a:cs typeface="+mn-cs"/>
              </a:rPr>
              <a:t>  published suggested that air travel was to increase to 10-12 million for Bristol Airport by 2030 but BIA predictions suggested only 8 million. But either way the current capacity of the airport wouldn’t support either of these figures. As part of </a:t>
            </a:r>
            <a:r>
              <a:rPr lang="en-GB" sz="1200" i="1" kern="1200" dirty="0">
                <a:solidFill>
                  <a:schemeClr val="tx1"/>
                </a:solidFill>
                <a:effectLst/>
                <a:latin typeface="+mn-lt"/>
                <a:ea typeface="+mn-ea"/>
                <a:cs typeface="+mn-cs"/>
              </a:rPr>
              <a:t>BIA Master Plan 2006-2030</a:t>
            </a:r>
            <a:r>
              <a:rPr lang="en-GB" sz="1200" kern="1200" dirty="0">
                <a:solidFill>
                  <a:schemeClr val="tx1"/>
                </a:solidFill>
                <a:effectLst/>
                <a:latin typeface="+mn-lt"/>
                <a:ea typeface="+mn-ea"/>
                <a:cs typeface="+mn-cs"/>
              </a:rPr>
              <a:t> a redevelopment was proposed to improve aesthetics, meet demand but with minimal impact by redeveloping old infrastructures and adding some new ones. This redevelopment would cost around £80 million and take place over 5 years but before any work could take place in line with legislation at the time BIA needed to conduct an Environmental scoping report. Redevelopment and expansion of its North terminal Additional airport infrastructure &amp; facilities.-catering, a new fire station, fuel store, car park, hotel and more aircraft stands</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2</a:t>
            </a:fld>
            <a:endParaRPr lang="en-GB"/>
          </a:p>
        </p:txBody>
      </p:sp>
    </p:spTree>
    <p:extLst>
      <p:ext uri="{BB962C8B-B14F-4D97-AF65-F5344CB8AC3E}">
        <p14:creationId xmlns:p14="http://schemas.microsoft.com/office/powerpoint/2010/main" val="339697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Entec</a:t>
            </a:r>
            <a:r>
              <a:rPr lang="en-GB" dirty="0"/>
              <a:t> consultancy was chosen to conduct the EIA report on behalf of BIA little information could be gathered from their prior works but they went on to work for other prestigious projects</a:t>
            </a:r>
          </a:p>
        </p:txBody>
      </p:sp>
      <p:sp>
        <p:nvSpPr>
          <p:cNvPr id="4" name="Slide Number Placeholder 3"/>
          <p:cNvSpPr>
            <a:spLocks noGrp="1"/>
          </p:cNvSpPr>
          <p:nvPr>
            <p:ph type="sldNum" sz="quarter" idx="5"/>
          </p:nvPr>
        </p:nvSpPr>
        <p:spPr/>
        <p:txBody>
          <a:bodyPr/>
          <a:lstStyle/>
          <a:p>
            <a:fld id="{56DF0553-82E3-4530-88F7-DC00865ED97C}" type="slidenum">
              <a:rPr lang="en-GB" smtClean="0"/>
              <a:t>3</a:t>
            </a:fld>
            <a:endParaRPr lang="en-GB"/>
          </a:p>
        </p:txBody>
      </p:sp>
    </p:spTree>
    <p:extLst>
      <p:ext uri="{BB962C8B-B14F-4D97-AF65-F5344CB8AC3E}">
        <p14:creationId xmlns:p14="http://schemas.microsoft.com/office/powerpoint/2010/main" val="119865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Topical areas overviewed by the report are found in the table and compared to a more recent EIA by Heathrow International Airport. Which you can see there have been some post-legislation changes. Gatwicks scoping report was conducted by the </a:t>
            </a:r>
            <a:r>
              <a:rPr lang="en-GB" sz="1200" b="1" kern="1200" dirty="0">
                <a:solidFill>
                  <a:schemeClr val="tx1"/>
                </a:solidFill>
                <a:effectLst/>
                <a:latin typeface="+mn-lt"/>
                <a:ea typeface="+mn-ea"/>
                <a:cs typeface="+mn-cs"/>
              </a:rPr>
              <a:t>Planning Inspectorate for England and Wales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PINS</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3"/>
              </a:rPr>
              <a:t>Welsh</a:t>
            </a:r>
            <a:r>
              <a:rPr lang="en-GB" sz="1200"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Yr</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Arolygiaeth</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Gynllunio</a:t>
            </a:r>
            <a:r>
              <a:rPr lang="en-GB" sz="1200" kern="1200" dirty="0">
                <a:solidFill>
                  <a:schemeClr val="tx1"/>
                </a:solidFill>
                <a:effectLst/>
                <a:latin typeface="+mn-lt"/>
                <a:ea typeface="+mn-ea"/>
                <a:cs typeface="+mn-cs"/>
              </a:rPr>
              <a:t>) is an </a:t>
            </a:r>
            <a:r>
              <a:rPr lang="en-GB" sz="1200" u="sng" kern="1200" dirty="0">
                <a:solidFill>
                  <a:schemeClr val="tx1"/>
                </a:solidFill>
                <a:effectLst/>
                <a:latin typeface="+mn-lt"/>
                <a:ea typeface="+mn-ea"/>
                <a:cs typeface="+mn-cs"/>
                <a:hlinkClick r:id="rId4"/>
              </a:rPr>
              <a:t>executive agency</a:t>
            </a:r>
            <a:r>
              <a:rPr lang="en-GB" sz="1200" kern="1200" dirty="0">
                <a:solidFill>
                  <a:schemeClr val="tx1"/>
                </a:solidFill>
                <a:effectLst/>
                <a:latin typeface="+mn-lt"/>
                <a:ea typeface="+mn-ea"/>
                <a:cs typeface="+mn-cs"/>
              </a:rPr>
              <a:t> of the </a:t>
            </a:r>
            <a:r>
              <a:rPr lang="en-GB" sz="1200" u="sng" kern="1200" dirty="0">
                <a:solidFill>
                  <a:schemeClr val="tx1"/>
                </a:solidFill>
                <a:effectLst/>
                <a:latin typeface="+mn-lt"/>
                <a:ea typeface="+mn-ea"/>
                <a:cs typeface="+mn-cs"/>
                <a:hlinkClick r:id="rId5"/>
              </a:rPr>
              <a:t>Ministry of Housing, Communities and Local Government</a:t>
            </a:r>
            <a:r>
              <a:rPr lang="en-GB" sz="1200" kern="1200" dirty="0">
                <a:solidFill>
                  <a:schemeClr val="tx1"/>
                </a:solidFill>
                <a:effectLst/>
                <a:latin typeface="+mn-lt"/>
                <a:ea typeface="+mn-ea"/>
                <a:cs typeface="+mn-cs"/>
              </a:rPr>
              <a:t> of the UK government with responsibility to make decisions and provide recommendations and advice on a range of land use planning-related issues across England and Wales. </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4</a:t>
            </a:fld>
            <a:endParaRPr lang="en-GB"/>
          </a:p>
        </p:txBody>
      </p:sp>
    </p:spTree>
    <p:extLst>
      <p:ext uri="{BB962C8B-B14F-4D97-AF65-F5344CB8AC3E}">
        <p14:creationId xmlns:p14="http://schemas.microsoft.com/office/powerpoint/2010/main" val="524437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 the approach taken by BIA COMPARED TO Gatwick airport which had a more specific/detailed approach with time constraints</a:t>
            </a:r>
          </a:p>
        </p:txBody>
      </p:sp>
      <p:sp>
        <p:nvSpPr>
          <p:cNvPr id="4" name="Slide Number Placeholder 3"/>
          <p:cNvSpPr>
            <a:spLocks noGrp="1"/>
          </p:cNvSpPr>
          <p:nvPr>
            <p:ph type="sldNum" sz="quarter" idx="5"/>
          </p:nvPr>
        </p:nvSpPr>
        <p:spPr/>
        <p:txBody>
          <a:bodyPr/>
          <a:lstStyle/>
          <a:p>
            <a:fld id="{56DF0553-82E3-4530-88F7-DC00865ED97C}" type="slidenum">
              <a:rPr lang="en-GB" smtClean="0"/>
              <a:t>5</a:t>
            </a:fld>
            <a:endParaRPr lang="en-GB"/>
          </a:p>
        </p:txBody>
      </p:sp>
    </p:spTree>
    <p:extLst>
      <p:ext uri="{BB962C8B-B14F-4D97-AF65-F5344CB8AC3E}">
        <p14:creationId xmlns:p14="http://schemas.microsoft.com/office/powerpoint/2010/main" val="4285245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oversights of the time are a lack of transparency with the projects alternative approaches such as the location, scale and lack of in-depth assessment. Its mentioned in BIA report but not discusses in detail when it is a legal requirement of legislation even at the time. It should have been developed a lot more clearly. Gatwicks report was much more comprehensive and covered about 4 pages and 3 different scenarios options what were specific and detailed in their justification. Scenario one to remain a single use runway. S2 -use technology to increase the capacity of the main runway, leading to progressive growth through more efficient operations. S3- to safeguard additional runways in the South</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6</a:t>
            </a:fld>
            <a:endParaRPr lang="en-GB"/>
          </a:p>
        </p:txBody>
      </p:sp>
    </p:spTree>
    <p:extLst>
      <p:ext uri="{BB962C8B-B14F-4D97-AF65-F5344CB8AC3E}">
        <p14:creationId xmlns:p14="http://schemas.microsoft.com/office/powerpoint/2010/main" val="1960946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Blue box outlines BIAs depth when it comes t cumulative effects and just says it will consider them and when appropriate. It’s not discussed or detailed within the report. Whereas Gatwick is more extensive following relevant policy legislation and guidance provided by best practice and government advice. No changes in the legislation forced a more detailed approach to this in GA EIA it is just a natural extension based on what is expected to be provided and a more detailed report has a higher change of being excepted plus there is a greater understanding of CE in the scientific field. </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7</a:t>
            </a:fld>
            <a:endParaRPr lang="en-GB"/>
          </a:p>
        </p:txBody>
      </p:sp>
    </p:spTree>
    <p:extLst>
      <p:ext uri="{BB962C8B-B14F-4D97-AF65-F5344CB8AC3E}">
        <p14:creationId xmlns:p14="http://schemas.microsoft.com/office/powerpoint/2010/main" val="333762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Compensatory/mitigatory measures were poorly discussed in BIA report and the proposal has been declined by the council on several occasions most recently in 2019. They simply can not provide suitable mitigation measures that allows the parties involved to reach national/ regional and European targets to reduce climate change, provision for biodiversity and keep the residents happy. Mitigation was split in to two types those classified as significant needing further identification and those determined not significant needing no further mitigation. Those discussed only outline the next steps but were not very detailed in how they planned to achieve them. This was done for each of the topical areas i.e. noise, vibration, biology, etc Gatwicks was far more detailed and clearly outlined the impact, all possible effects and proposed suitable mitigation and how it was to be successfully installed/implemented. Plus many topical areas such as climate change and biodiversity are a greater priority than what they were 15 years ago</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8</a:t>
            </a:fld>
            <a:endParaRPr lang="en-GB"/>
          </a:p>
        </p:txBody>
      </p:sp>
    </p:spTree>
    <p:extLst>
      <p:ext uri="{BB962C8B-B14F-4D97-AF65-F5344CB8AC3E}">
        <p14:creationId xmlns:p14="http://schemas.microsoft.com/office/powerpoint/2010/main" val="2087220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Public engagement complied with the parameters of the legislation at the time and held meetings and allowed for feedback from the community but received criticism like many other EIAs at the time and even in modern EIAs for being restrictive in the types of feedback they receive by restricting audiences through inappropriate timings or locations for meetings. Even with online resources many of the older generations don’t know how to use technology and online resources.</a:t>
            </a:r>
          </a:p>
          <a:p>
            <a:r>
              <a:rPr lang="en-GB" sz="1200" kern="1200" dirty="0">
                <a:solidFill>
                  <a:schemeClr val="tx1"/>
                </a:solidFill>
                <a:effectLst/>
                <a:latin typeface="+mn-lt"/>
                <a:ea typeface="+mn-ea"/>
                <a:cs typeface="+mn-cs"/>
              </a:rPr>
              <a:t>There have been no further developments with the legislation to enforce greater efforts from developers to pacify the public/stakeholders directly impacted by a development but approval if essential for a project to progress so every effort should be made to address the concerns. Now PE is a greater discussed topical areas but even today this is criticised for failing to provide suitable engagement opportunities. HIA are now a core part of the EIA but is still a developing field that requires feedback from the public.</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9</a:t>
            </a:fld>
            <a:endParaRPr lang="en-GB"/>
          </a:p>
        </p:txBody>
      </p:sp>
    </p:spTree>
    <p:extLst>
      <p:ext uri="{BB962C8B-B14F-4D97-AF65-F5344CB8AC3E}">
        <p14:creationId xmlns:p14="http://schemas.microsoft.com/office/powerpoint/2010/main" val="3785995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Investigations into noise and vibration were at the time discussed but were not investigated in enough depth compared to assessments that would be made today. You only have to look at Gatwick and Heathrow airports today to see that its fundamental not only for residents but its impacts on biodiversity. This is reflected in the development of the technology being used and its extent into more permanent monitoring all year round indefinitely in all London airports and just because Bristol is set in a semi-rural location why shouldn’t it be more extensively monitored. The cost of this long-term monitoring must be considered and not just in the immediate areas but in important areas further away such as SACS, </a:t>
            </a:r>
            <a:r>
              <a:rPr lang="en-GB" sz="1200" kern="1200" dirty="0" err="1">
                <a:solidFill>
                  <a:schemeClr val="tx1"/>
                </a:solidFill>
                <a:effectLst/>
                <a:latin typeface="+mn-lt"/>
                <a:ea typeface="+mn-ea"/>
                <a:cs typeface="+mn-cs"/>
              </a:rPr>
              <a:t>mendip</a:t>
            </a:r>
            <a:r>
              <a:rPr lang="en-GB" sz="1200" kern="1200" dirty="0">
                <a:solidFill>
                  <a:schemeClr val="tx1"/>
                </a:solidFill>
                <a:effectLst/>
                <a:latin typeface="+mn-lt"/>
                <a:ea typeface="+mn-ea"/>
                <a:cs typeface="+mn-cs"/>
              </a:rPr>
              <a:t> levels and Bristol City as a few examples. Public engagement in relation to this is now mandatory and on paper well discussed but again in reality developers still manage to find loop-holes in addressing suitable engagement opportunities. GA covers this over 12 pages in detail including implementation of mitigation and compensation</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10</a:t>
            </a:fld>
            <a:endParaRPr lang="en-GB"/>
          </a:p>
        </p:txBody>
      </p:sp>
    </p:spTree>
    <p:extLst>
      <p:ext uri="{BB962C8B-B14F-4D97-AF65-F5344CB8AC3E}">
        <p14:creationId xmlns:p14="http://schemas.microsoft.com/office/powerpoint/2010/main" val="2545916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Environmental investigations were lacking in their scope and longevity. Much of the report consisted of data collected from desktop studies and no local experts or groups were consulted in any great detail to draw firm conclusions without conducting their own surveys on site over the appropriate seasons. next steps were outlined but not carried out something that with more modern EIAs would be actioned and included in the report A walkthrough of the site to outline the next steps but is not specific enough to give the local authority an indication as to what important species could be impacted onsite -hence the decline of the application following this scoping report. GA ..</a:t>
            </a:r>
          </a:p>
          <a:p>
            <a:r>
              <a:rPr lang="en-GB" sz="1200" kern="1200" dirty="0">
                <a:solidFill>
                  <a:schemeClr val="tx1"/>
                </a:solidFill>
                <a:effectLst/>
                <a:latin typeface="+mn-lt"/>
                <a:ea typeface="+mn-ea"/>
                <a:cs typeface="+mn-cs"/>
              </a:rPr>
              <a:t>The consultancy did not outline in the report any certificates they own or work under as an institution to ensure that the work carried out was to a high standard recognised in the UK. In a modern EIA these issues would need to be clearly addressed and the investigations needed would have to be specific and detailed in their scope. </a:t>
            </a:r>
          </a:p>
          <a:p>
            <a:r>
              <a:rPr lang="en-GB" sz="1200" kern="1200" dirty="0">
                <a:solidFill>
                  <a:schemeClr val="tx1"/>
                </a:solidFill>
                <a:effectLst/>
                <a:latin typeface="+mn-lt"/>
                <a:ea typeface="+mn-ea"/>
                <a:cs typeface="+mn-cs"/>
              </a:rPr>
              <a:t>Table EIA/ES process compared to what was actually done and what would need to be done now to for recommendations </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11</a:t>
            </a:fld>
            <a:endParaRPr lang="en-GB"/>
          </a:p>
        </p:txBody>
      </p:sp>
    </p:spTree>
    <p:extLst>
      <p:ext uri="{BB962C8B-B14F-4D97-AF65-F5344CB8AC3E}">
        <p14:creationId xmlns:p14="http://schemas.microsoft.com/office/powerpoint/2010/main" val="931352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show the differences between the theory process in 2005 &amp; 2019 both provided by Glasson. Note they haven’t changed in context</a:t>
            </a:r>
          </a:p>
        </p:txBody>
      </p:sp>
      <p:sp>
        <p:nvSpPr>
          <p:cNvPr id="4" name="Slide Number Placeholder 3"/>
          <p:cNvSpPr>
            <a:spLocks noGrp="1"/>
          </p:cNvSpPr>
          <p:nvPr>
            <p:ph type="sldNum" sz="quarter" idx="5"/>
          </p:nvPr>
        </p:nvSpPr>
        <p:spPr/>
        <p:txBody>
          <a:bodyPr/>
          <a:lstStyle/>
          <a:p>
            <a:fld id="{56DF0553-82E3-4530-88F7-DC00865ED97C}" type="slidenum">
              <a:rPr lang="en-GB" smtClean="0"/>
              <a:t>12</a:t>
            </a:fld>
            <a:endParaRPr lang="en-GB"/>
          </a:p>
        </p:txBody>
      </p:sp>
    </p:spTree>
    <p:extLst>
      <p:ext uri="{BB962C8B-B14F-4D97-AF65-F5344CB8AC3E}">
        <p14:creationId xmlns:p14="http://schemas.microsoft.com/office/powerpoint/2010/main" val="1962144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Screening (need for project)</a:t>
            </a:r>
          </a:p>
          <a:p>
            <a:r>
              <a:rPr lang="en-GB" sz="1200" kern="1200" dirty="0">
                <a:solidFill>
                  <a:schemeClr val="tx1"/>
                </a:solidFill>
                <a:effectLst/>
                <a:latin typeface="+mn-lt"/>
                <a:ea typeface="+mn-ea"/>
                <a:cs typeface="+mn-cs"/>
              </a:rPr>
              <a:t>Should consider social, cultural, economic and environmental demands including international, national and local commitments and directives policies guidelines. Most airports are expansions are based on increasing passenger numbers and economic growth but now climate change commitments will reflect on the success of application</a:t>
            </a:r>
          </a:p>
          <a:p>
            <a:r>
              <a:rPr lang="en-GB" sz="1200" u="sng" kern="1200" dirty="0">
                <a:solidFill>
                  <a:schemeClr val="tx1"/>
                </a:solidFill>
                <a:effectLst/>
                <a:latin typeface="+mn-lt"/>
                <a:ea typeface="+mn-ea"/>
                <a:cs typeface="+mn-cs"/>
              </a:rPr>
              <a:t>Scoping</a:t>
            </a:r>
          </a:p>
          <a:p>
            <a:r>
              <a:rPr lang="en-GB" sz="1200" kern="1200" dirty="0">
                <a:solidFill>
                  <a:schemeClr val="tx1"/>
                </a:solidFill>
                <a:effectLst/>
                <a:latin typeface="+mn-lt"/>
                <a:ea typeface="+mn-ea"/>
                <a:cs typeface="+mn-cs"/>
              </a:rPr>
              <a:t>Since developed further to include more perspectives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Social-economic, climate change, health and well-being (Slide 4) continuously becoming more comprehensive in the focus of the process</a:t>
            </a:r>
          </a:p>
          <a:p>
            <a:r>
              <a:rPr lang="en-GB" sz="1200" u="sng" kern="1200" dirty="0">
                <a:solidFill>
                  <a:schemeClr val="tx1"/>
                </a:solidFill>
                <a:effectLst/>
                <a:latin typeface="+mn-lt"/>
                <a:ea typeface="+mn-ea"/>
                <a:cs typeface="+mn-cs"/>
              </a:rPr>
              <a:t>Alternatives</a:t>
            </a:r>
          </a:p>
          <a:p>
            <a:r>
              <a:rPr lang="en-GB" sz="1200" kern="1200" dirty="0">
                <a:solidFill>
                  <a:schemeClr val="tx1"/>
                </a:solidFill>
                <a:effectLst/>
                <a:latin typeface="+mn-lt"/>
                <a:ea typeface="+mn-ea"/>
                <a:cs typeface="+mn-cs"/>
              </a:rPr>
              <a:t>Provide an in-depth assessment multiple scenarios justified and explained within the report. </a:t>
            </a:r>
          </a:p>
          <a:p>
            <a:r>
              <a:rPr lang="en-GB" sz="1200" u="sng" kern="1200" dirty="0">
                <a:solidFill>
                  <a:schemeClr val="tx1"/>
                </a:solidFill>
                <a:effectLst/>
                <a:latin typeface="+mn-lt"/>
                <a:ea typeface="+mn-ea"/>
                <a:cs typeface="+mn-cs"/>
              </a:rPr>
              <a:t>Environmental baseline</a:t>
            </a:r>
          </a:p>
          <a:p>
            <a:r>
              <a:rPr lang="en-GB" sz="1200" kern="1200" dirty="0">
                <a:solidFill>
                  <a:schemeClr val="tx1"/>
                </a:solidFill>
                <a:effectLst/>
                <a:latin typeface="+mn-lt"/>
                <a:ea typeface="+mn-ea"/>
                <a:cs typeface="+mn-cs"/>
              </a:rPr>
              <a:t>Utilize baseline dataset but also consult local groups/experts &amp; conduct the surveys necessary as part of the EIA report. Conduct surveys as part of the report prior to submission</a:t>
            </a:r>
          </a:p>
          <a:p>
            <a:r>
              <a:rPr lang="en-GB" sz="1200" u="sng" kern="1200" dirty="0">
                <a:solidFill>
                  <a:schemeClr val="tx1"/>
                </a:solidFill>
                <a:effectLst/>
                <a:latin typeface="+mn-lt"/>
                <a:ea typeface="+mn-ea"/>
                <a:cs typeface="+mn-cs"/>
              </a:rPr>
              <a:t>Identify key impacts</a:t>
            </a:r>
          </a:p>
          <a:p>
            <a:r>
              <a:rPr lang="en-GB" sz="1200" kern="1200" dirty="0">
                <a:solidFill>
                  <a:schemeClr val="tx1"/>
                </a:solidFill>
                <a:effectLst/>
                <a:latin typeface="+mn-lt"/>
                <a:ea typeface="+mn-ea"/>
                <a:cs typeface="+mn-cs"/>
              </a:rPr>
              <a:t>New considerations are continuously being added based on new discoveries/research/environmental pressures/needs. Should expand within the report and not just say the next steps are...</a:t>
            </a:r>
          </a:p>
          <a:p>
            <a:r>
              <a:rPr lang="en-GB" sz="1200" u="sng" kern="1200" dirty="0">
                <a:solidFill>
                  <a:schemeClr val="tx1"/>
                </a:solidFill>
                <a:effectLst/>
                <a:latin typeface="+mn-lt"/>
                <a:ea typeface="+mn-ea"/>
                <a:cs typeface="+mn-cs"/>
              </a:rPr>
              <a:t>Evaluation of significant impacts</a:t>
            </a:r>
          </a:p>
          <a:p>
            <a:r>
              <a:rPr lang="en-GB" sz="1200" kern="1200" dirty="0">
                <a:solidFill>
                  <a:schemeClr val="tx1"/>
                </a:solidFill>
                <a:effectLst/>
                <a:latin typeface="+mn-lt"/>
                <a:ea typeface="+mn-ea"/>
                <a:cs typeface="+mn-cs"/>
              </a:rPr>
              <a:t>This should be expanded to non-significant impacts to show full consideration that they are in fact non-significant based on evidence and not opinion of one ecologist. As its not known what accreditation or experience they have to verify this</a:t>
            </a:r>
          </a:p>
          <a:p>
            <a:r>
              <a:rPr lang="en-GB" sz="1200" u="sng" kern="1200" dirty="0">
                <a:solidFill>
                  <a:schemeClr val="tx1"/>
                </a:solidFill>
                <a:effectLst/>
                <a:latin typeface="+mn-lt"/>
                <a:ea typeface="+mn-ea"/>
                <a:cs typeface="+mn-cs"/>
              </a:rPr>
              <a:t>Identification of mitigating measures</a:t>
            </a:r>
          </a:p>
          <a:p>
            <a:r>
              <a:rPr lang="en-GB" sz="1200" kern="1200" dirty="0">
                <a:solidFill>
                  <a:schemeClr val="tx1"/>
                </a:solidFill>
                <a:effectLst/>
                <a:latin typeface="+mn-lt"/>
                <a:ea typeface="+mn-ea"/>
                <a:cs typeface="+mn-cs"/>
              </a:rPr>
              <a:t>Are now more comprehensive &amp; reflective of the environment beyond just ecology. Discussed specifically &amp; in detail within the report including how they are to be successfully implemented </a:t>
            </a:r>
          </a:p>
          <a:p>
            <a:r>
              <a:rPr lang="en-GB" sz="1200" u="sng" kern="1200" dirty="0">
                <a:solidFill>
                  <a:schemeClr val="tx1"/>
                </a:solidFill>
                <a:effectLst/>
                <a:latin typeface="+mn-lt"/>
                <a:ea typeface="+mn-ea"/>
                <a:cs typeface="+mn-cs"/>
              </a:rPr>
              <a:t>EIA presentation</a:t>
            </a:r>
          </a:p>
          <a:p>
            <a:r>
              <a:rPr lang="en-GB" sz="1200" kern="1200" dirty="0">
                <a:solidFill>
                  <a:schemeClr val="tx1"/>
                </a:solidFill>
                <a:effectLst/>
                <a:latin typeface="+mn-lt"/>
                <a:ea typeface="+mn-ea"/>
                <a:cs typeface="+mn-cs"/>
              </a:rPr>
              <a:t>Conducted in the same professional manor on behalf of the developer by an appropriate </a:t>
            </a:r>
            <a:r>
              <a:rPr lang="en-GB" sz="1200" i="1" kern="1200" dirty="0">
                <a:solidFill>
                  <a:schemeClr val="tx1"/>
                </a:solidFill>
                <a:effectLst/>
                <a:latin typeface="+mn-lt"/>
                <a:ea typeface="+mn-ea"/>
                <a:cs typeface="+mn-cs"/>
              </a:rPr>
              <a:t>accredited</a:t>
            </a:r>
            <a:r>
              <a:rPr lang="en-GB" sz="1200" kern="1200" dirty="0">
                <a:solidFill>
                  <a:schemeClr val="tx1"/>
                </a:solidFill>
                <a:effectLst/>
                <a:latin typeface="+mn-lt"/>
                <a:ea typeface="+mn-ea"/>
                <a:cs typeface="+mn-cs"/>
              </a:rPr>
              <a:t> consultancy. In general, more detail &amp;analysis across all aspects of the report </a:t>
            </a:r>
            <a:r>
              <a:rPr lang="en-GB" sz="1200" b="1" kern="1200" dirty="0">
                <a:solidFill>
                  <a:schemeClr val="tx1"/>
                </a:solidFill>
                <a:effectLst/>
                <a:latin typeface="+mn-lt"/>
                <a:ea typeface="+mn-ea"/>
                <a:cs typeface="+mn-cs"/>
              </a:rPr>
              <a:t>BIA:178 pages GA:256 Pages</a:t>
            </a:r>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Submission/review/decision making</a:t>
            </a:r>
          </a:p>
          <a:p>
            <a:r>
              <a:rPr lang="en-GB" sz="1200" kern="1200" dirty="0">
                <a:solidFill>
                  <a:schemeClr val="tx1"/>
                </a:solidFill>
                <a:effectLst/>
                <a:latin typeface="+mn-lt"/>
                <a:ea typeface="+mn-ea"/>
                <a:cs typeface="+mn-cs"/>
              </a:rPr>
              <a:t>Reports have become more detailed to increase the chances of approval by the Local authority (rather than for the environmental benefits)</a:t>
            </a:r>
          </a:p>
          <a:p>
            <a:r>
              <a:rPr lang="en-GB" sz="1200" u="sng" kern="1200" dirty="0">
                <a:solidFill>
                  <a:schemeClr val="tx1"/>
                </a:solidFill>
                <a:effectLst/>
                <a:latin typeface="+mn-lt"/>
                <a:ea typeface="+mn-ea"/>
                <a:cs typeface="+mn-cs"/>
              </a:rPr>
              <a:t>Post monitoring</a:t>
            </a:r>
          </a:p>
          <a:p>
            <a:r>
              <a:rPr lang="en-GB" sz="1200" kern="1200" dirty="0">
                <a:solidFill>
                  <a:schemeClr val="tx1"/>
                </a:solidFill>
                <a:effectLst/>
                <a:latin typeface="+mn-lt"/>
                <a:ea typeface="+mn-ea"/>
                <a:cs typeface="+mn-cs"/>
              </a:rPr>
              <a:t>Now mandatory by regulations! Although some developments still do not fore fill this as well as they should</a:t>
            </a:r>
          </a:p>
          <a:p>
            <a:r>
              <a:rPr lang="en-GB" sz="1200" u="sng" kern="1200" dirty="0">
                <a:solidFill>
                  <a:schemeClr val="tx1"/>
                </a:solidFill>
                <a:effectLst/>
                <a:latin typeface="+mn-lt"/>
                <a:ea typeface="+mn-ea"/>
                <a:cs typeface="+mn-cs"/>
              </a:rPr>
              <a:t>Audit of mitigation and monitoring measures</a:t>
            </a:r>
          </a:p>
          <a:p>
            <a:r>
              <a:rPr lang="en-GB" sz="1200" kern="1200" dirty="0">
                <a:solidFill>
                  <a:schemeClr val="tx1"/>
                </a:solidFill>
                <a:effectLst/>
                <a:latin typeface="+mn-lt"/>
                <a:ea typeface="+mn-ea"/>
                <a:cs typeface="+mn-cs"/>
              </a:rPr>
              <a:t>Some local authorities are stricter than others with following through on their check-ups to ensure developments are complying with regulations</a:t>
            </a:r>
          </a:p>
          <a:p>
            <a:endParaRPr lang="en-GB" dirty="0"/>
          </a:p>
        </p:txBody>
      </p:sp>
      <p:sp>
        <p:nvSpPr>
          <p:cNvPr id="4" name="Slide Number Placeholder 3"/>
          <p:cNvSpPr>
            <a:spLocks noGrp="1"/>
          </p:cNvSpPr>
          <p:nvPr>
            <p:ph type="sldNum" sz="quarter" idx="5"/>
          </p:nvPr>
        </p:nvSpPr>
        <p:spPr/>
        <p:txBody>
          <a:bodyPr/>
          <a:lstStyle/>
          <a:p>
            <a:fld id="{56DF0553-82E3-4530-88F7-DC00865ED97C}" type="slidenum">
              <a:rPr lang="en-GB" smtClean="0"/>
              <a:t>13</a:t>
            </a:fld>
            <a:endParaRPr lang="en-GB"/>
          </a:p>
        </p:txBody>
      </p:sp>
    </p:spTree>
    <p:extLst>
      <p:ext uri="{BB962C8B-B14F-4D97-AF65-F5344CB8AC3E}">
        <p14:creationId xmlns:p14="http://schemas.microsoft.com/office/powerpoint/2010/main" val="266183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81B78-93D2-44C7-853F-E1FD770A15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3B5030-62FD-48E9-BF1B-767CE5E084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276756-5A9E-46FC-82EF-149BAAB98263}"/>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49143134-817E-41B8-BCAA-58FEECFC0E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8A33D-25D4-400E-99BA-793E9352DC38}"/>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1142768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8C326-02A9-403B-B167-A2A88AE42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D0898-E5C1-4FC3-8772-4DA1192CDF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60F4FE-4806-47DB-A767-5FB66C6E245C}"/>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5E5A8921-1405-426B-AFB6-D322915D72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929AC-4F61-42EA-93D5-CC0D180842EE}"/>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1204685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C5D4-DB34-40AF-AD9C-243D66AB83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2466B6-8099-4D19-B5C3-1D5096C7A5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5283F5-8825-4E7D-A5E0-85E7F0911C80}"/>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61A3B4A8-4EF3-4C2F-8E99-1E7B6C626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433E2-510A-47DF-82C6-6EBDF87486C4}"/>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3268972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0299-C014-4F45-B7BD-9281B22B84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6AD575-BA1A-4046-A833-77716FF7DC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47665E-0329-467F-8CFB-A2F1D2D280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A083DC-AB03-43D8-865D-47C4FC9A1740}"/>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6" name="Footer Placeholder 5">
            <a:extLst>
              <a:ext uri="{FF2B5EF4-FFF2-40B4-BE49-F238E27FC236}">
                <a16:creationId xmlns:a16="http://schemas.microsoft.com/office/drawing/2014/main" id="{69DB9CCB-BFAE-4087-A334-524EFC582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33866E-8887-491E-931C-930DE72D72FC}"/>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718964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53D82-3DBB-436A-90EE-CBA7AE7A79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156801-7CE3-46A0-A5D0-F4200C3B8C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ECB6D4-7335-485D-9B0D-D71B0A23D6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285F96-1E02-42F5-ABA7-F3EB61FE82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3B3172-E275-402B-B9B2-DE8F7B802C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BB1731-B1E4-498F-A3EB-1579975BD229}"/>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8" name="Footer Placeholder 7">
            <a:extLst>
              <a:ext uri="{FF2B5EF4-FFF2-40B4-BE49-F238E27FC236}">
                <a16:creationId xmlns:a16="http://schemas.microsoft.com/office/drawing/2014/main" id="{0E078817-D43C-4F64-AB90-5BEE8A22C9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ED5DC2-1AC8-46AF-8CA5-981458E9E343}"/>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971454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29172-59D2-4DD3-9D48-853811EA68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8F4847-C2FE-4F66-95D7-D3975D04751B}"/>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4" name="Footer Placeholder 3">
            <a:extLst>
              <a:ext uri="{FF2B5EF4-FFF2-40B4-BE49-F238E27FC236}">
                <a16:creationId xmlns:a16="http://schemas.microsoft.com/office/drawing/2014/main" id="{D76CCB26-780B-4A80-BB4B-73D26A92CA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D5371A-6F9B-4170-95AC-1144C3F62410}"/>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272855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55EF0B-9D49-494D-9ECF-C11A56B884B9}"/>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3" name="Footer Placeholder 2">
            <a:extLst>
              <a:ext uri="{FF2B5EF4-FFF2-40B4-BE49-F238E27FC236}">
                <a16:creationId xmlns:a16="http://schemas.microsoft.com/office/drawing/2014/main" id="{B49B0A71-D958-43A7-9202-47A795DFB3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1D5568-71CF-44E6-94A7-D5F277B30676}"/>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1477454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D9F03-3DCB-4AEB-BEDC-3E171D8D87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8FD2E3-1FC2-4189-A57A-5E6FE1E2BC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896150-BFBB-46E1-866C-134393420F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C0671E-28D6-496B-812A-24CA81F24954}"/>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6" name="Footer Placeholder 5">
            <a:extLst>
              <a:ext uri="{FF2B5EF4-FFF2-40B4-BE49-F238E27FC236}">
                <a16:creationId xmlns:a16="http://schemas.microsoft.com/office/drawing/2014/main" id="{4A7798D4-03B0-4BD2-9EF0-0F4A32AEEB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4DA82-E568-4CF7-86A8-CACAF974F303}"/>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2399681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FCFA-C0CD-4D1C-90E0-3375C3EDE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05DF39-5EE0-4FE8-934C-73A8CF6028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5A1D3B-4B06-4173-9658-51B2E9A5C5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ABA61-B322-4166-B9F9-51EC63F42945}"/>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6" name="Footer Placeholder 5">
            <a:extLst>
              <a:ext uri="{FF2B5EF4-FFF2-40B4-BE49-F238E27FC236}">
                <a16:creationId xmlns:a16="http://schemas.microsoft.com/office/drawing/2014/main" id="{EBACF5E1-3971-40E6-BA90-DB908BE8E5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BA0F1-31B6-404A-BF12-FE51C9CFF0DE}"/>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619604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15FD2-8D5B-4F7A-85E0-2DCA3F5C5E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9B70F2-42AE-4C1C-8C3D-7028E958F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5B401-8939-4958-B0D6-985D63452B26}"/>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5C18D1AE-E7DF-440E-8091-7644917767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4B44B6-3D6B-428E-AE81-F2A58048F5A8}"/>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3463531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8A225D-6849-4B58-AC67-098A2AB94B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3E524F-DA31-4EFE-AD11-7B81CC639A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A3732-C7E8-4616-9772-7413BB7E63E4}"/>
              </a:ext>
            </a:extLst>
          </p:cNvPr>
          <p:cNvSpPr>
            <a:spLocks noGrp="1"/>
          </p:cNvSpPr>
          <p:nvPr>
            <p:ph type="dt" sz="half" idx="10"/>
          </p:nvPr>
        </p:nvSpPr>
        <p:spPr/>
        <p:txBody>
          <a:body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C1ADF4B4-6870-40DE-8357-62ECD2D2C1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26FD81-6B5C-4BFB-94C2-E4F4D20FE6FF}"/>
              </a:ext>
            </a:extLst>
          </p:cNvPr>
          <p:cNvSpPr>
            <a:spLocks noGrp="1"/>
          </p:cNvSpPr>
          <p:nvPr>
            <p:ph type="sldNum" sz="quarter" idx="12"/>
          </p:nvPr>
        </p:nvSpPr>
        <p:spPr/>
        <p:txBody>
          <a:bodyPr/>
          <a:lstStyle/>
          <a:p>
            <a:fld id="{E35DE831-9424-4B3A-947C-3D5C80555FF5}" type="slidenum">
              <a:rPr lang="en-GB" smtClean="0"/>
              <a:t>‹#›</a:t>
            </a:fld>
            <a:endParaRPr lang="en-GB"/>
          </a:p>
        </p:txBody>
      </p:sp>
    </p:spTree>
    <p:extLst>
      <p:ext uri="{BB962C8B-B14F-4D97-AF65-F5344CB8AC3E}">
        <p14:creationId xmlns:p14="http://schemas.microsoft.com/office/powerpoint/2010/main" val="1961500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5F190D-EEEE-432B-B297-29F3AA1F01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F366F-2163-413B-B864-6DFA8885FA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366CA-9F0C-4083-8275-063094AAA6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20582E-42A3-4A0A-9B92-13972D4FF403}" type="datetimeFigureOut">
              <a:rPr lang="en-GB" smtClean="0"/>
              <a:t>07/05/2020</a:t>
            </a:fld>
            <a:endParaRPr lang="en-GB"/>
          </a:p>
        </p:txBody>
      </p:sp>
      <p:sp>
        <p:nvSpPr>
          <p:cNvPr id="5" name="Footer Placeholder 4">
            <a:extLst>
              <a:ext uri="{FF2B5EF4-FFF2-40B4-BE49-F238E27FC236}">
                <a16:creationId xmlns:a16="http://schemas.microsoft.com/office/drawing/2014/main" id="{E726824D-B19D-4AC3-B5AA-1C4F1BE311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A40057-3E20-477B-9A22-7914F30F89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DE831-9424-4B3A-947C-3D5C80555FF5}" type="slidenum">
              <a:rPr lang="en-GB" smtClean="0"/>
              <a:t>‹#›</a:t>
            </a:fld>
            <a:endParaRPr lang="en-GB"/>
          </a:p>
        </p:txBody>
      </p:sp>
    </p:spTree>
    <p:extLst>
      <p:ext uri="{BB962C8B-B14F-4D97-AF65-F5344CB8AC3E}">
        <p14:creationId xmlns:p14="http://schemas.microsoft.com/office/powerpoint/2010/main" val="2147814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gif"/></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bristol247.com/news-and-features/news/bristol-airport-expansion-elephant-in-the-room-or-economic-necessity/" TargetMode="External"/><Relationship Id="rId3" Type="http://schemas.openxmlformats.org/officeDocument/2006/relationships/hyperlink" Target="https://www.endsreport.com/article/1673668/council-rejects-bristol-airport-expansion-environmental-grounds" TargetMode="External"/><Relationship Id="rId7" Type="http://schemas.openxmlformats.org/officeDocument/2006/relationships/hyperlink" Target="https://www.legislation.gov.uk/uksi/2017/571/schedule/4/made?view=plain" TargetMode="External"/><Relationship Id="rId2" Type="http://schemas.openxmlformats.org/officeDocument/2006/relationships/hyperlink" Target="http://airportfocusinternational.com/bristol-airport-welcomes-government-support/" TargetMode="External"/><Relationship Id="rId1" Type="http://schemas.openxmlformats.org/officeDocument/2006/relationships/slideLayout" Target="../slideLayouts/slideLayout2.xml"/><Relationship Id="rId6" Type="http://schemas.openxmlformats.org/officeDocument/2006/relationships/hyperlink" Target="https://www.gov.uk/guidance/environmental-impact-assessment" TargetMode="External"/><Relationship Id="rId11" Type="http://schemas.openxmlformats.org/officeDocument/2006/relationships/hyperlink" Target="https://en.wikipedia.org/wiki/BristolAirport" TargetMode="External"/><Relationship Id="rId5" Type="http://schemas.openxmlformats.org/officeDocument/2006/relationships/hyperlink" Target="https://www.gov.uk/guidance/wild-birds-surveys-and-mitigation-for-development-projects" TargetMode="External"/><Relationship Id="rId10" Type="http://schemas.openxmlformats.org/officeDocument/2006/relationships/hyperlink" Target="https://www.bristolpost.co.uk/news/bristol-news/bristol-airport-reveals-next-phase-1566408" TargetMode="External"/><Relationship Id="rId4" Type="http://schemas.openxmlformats.org/officeDocument/2006/relationships/hyperlink" Target="https://www.airport-technology.com/projects/bristol-international-airport/" TargetMode="External"/><Relationship Id="rId9" Type="http://schemas.openxmlformats.org/officeDocument/2006/relationships/hyperlink" Target="https://www.bristolpost.co.uk/news/bristol-news/bristol-airport-expansion-parking-council-3833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sign on the side of a road&#10;&#10;Description automatically generated">
            <a:extLst>
              <a:ext uri="{FF2B5EF4-FFF2-40B4-BE49-F238E27FC236}">
                <a16:creationId xmlns:a16="http://schemas.microsoft.com/office/drawing/2014/main" id="{5A646899-3A0C-49FE-87A1-500732412AF3}"/>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2863" b="13182"/>
          <a:stretch/>
        </p:blipFill>
        <p:spPr>
          <a:xfrm>
            <a:off x="-1" y="10"/>
            <a:ext cx="12191980" cy="6857990"/>
          </a:xfrm>
          <a:prstGeom prst="rect">
            <a:avLst/>
          </a:prstGeom>
        </p:spPr>
      </p:pic>
      <p:sp>
        <p:nvSpPr>
          <p:cNvPr id="11" name="Rectangle 10">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C3939B-22EC-44D0-A1B5-F083639A716A}"/>
              </a:ext>
            </a:extLst>
          </p:cNvPr>
          <p:cNvSpPr>
            <a:spLocks noGrp="1"/>
          </p:cNvSpPr>
          <p:nvPr>
            <p:ph type="ctrTitle"/>
          </p:nvPr>
        </p:nvSpPr>
        <p:spPr>
          <a:xfrm>
            <a:off x="422458" y="5499400"/>
            <a:ext cx="6973204" cy="1261872"/>
          </a:xfrm>
        </p:spPr>
        <p:txBody>
          <a:bodyPr anchor="ctr">
            <a:normAutofit fontScale="90000"/>
          </a:bodyPr>
          <a:lstStyle/>
          <a:p>
            <a:pPr algn="l"/>
            <a:r>
              <a:rPr lang="en-GB" sz="4800" dirty="0">
                <a:solidFill>
                  <a:schemeClr val="tx2"/>
                </a:solidFill>
              </a:rPr>
              <a:t>Bristol International Airport Scoping Report 2005</a:t>
            </a:r>
            <a:br>
              <a:rPr lang="en-GB" sz="4800" dirty="0">
                <a:solidFill>
                  <a:schemeClr val="tx2"/>
                </a:solidFill>
              </a:rPr>
            </a:br>
            <a:endParaRPr lang="en-GB" sz="4800" dirty="0">
              <a:solidFill>
                <a:schemeClr val="tx1">
                  <a:lumMod val="85000"/>
                  <a:lumOff val="15000"/>
                </a:schemeClr>
              </a:solidFill>
            </a:endParaRPr>
          </a:p>
        </p:txBody>
      </p:sp>
      <p:cxnSp>
        <p:nvCxnSpPr>
          <p:cNvPr id="13" name="Straight Connector 12">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8" name="Subtitle 7">
            <a:extLst>
              <a:ext uri="{FF2B5EF4-FFF2-40B4-BE49-F238E27FC236}">
                <a16:creationId xmlns:a16="http://schemas.microsoft.com/office/drawing/2014/main" id="{ED7142BB-9231-4422-BCDD-CEFE6A9CF22E}"/>
              </a:ext>
            </a:extLst>
          </p:cNvPr>
          <p:cNvSpPr>
            <a:spLocks noGrp="1"/>
          </p:cNvSpPr>
          <p:nvPr>
            <p:ph type="subTitle" idx="1"/>
          </p:nvPr>
        </p:nvSpPr>
        <p:spPr>
          <a:xfrm>
            <a:off x="7924800" y="5499400"/>
            <a:ext cx="4149012" cy="839333"/>
          </a:xfrm>
        </p:spPr>
        <p:txBody>
          <a:bodyPr>
            <a:normAutofit/>
          </a:bodyPr>
          <a:lstStyle/>
          <a:p>
            <a:r>
              <a:rPr lang="en-GB" sz="3600" dirty="0">
                <a:solidFill>
                  <a:schemeClr val="tx1">
                    <a:lumMod val="85000"/>
                    <a:lumOff val="15000"/>
                  </a:schemeClr>
                </a:solidFill>
              </a:rPr>
              <a:t>EIA Process</a:t>
            </a:r>
            <a:endParaRPr lang="en-GB" sz="3600" dirty="0"/>
          </a:p>
        </p:txBody>
      </p:sp>
      <p:sp>
        <p:nvSpPr>
          <p:cNvPr id="10" name="Rectangle 9">
            <a:extLst>
              <a:ext uri="{FF2B5EF4-FFF2-40B4-BE49-F238E27FC236}">
                <a16:creationId xmlns:a16="http://schemas.microsoft.com/office/drawing/2014/main" id="{729D53E0-5EAE-4064-9002-BF30A0BF91DF}"/>
              </a:ext>
            </a:extLst>
          </p:cNvPr>
          <p:cNvSpPr/>
          <p:nvPr/>
        </p:nvSpPr>
        <p:spPr>
          <a:xfrm>
            <a:off x="11374022" y="6425136"/>
            <a:ext cx="839756" cy="461665"/>
          </a:xfrm>
          <a:prstGeom prst="rect">
            <a:avLst/>
          </a:prstGeom>
        </p:spPr>
        <p:txBody>
          <a:bodyPr wrap="square">
            <a:spAutoFit/>
          </a:bodyPr>
          <a:lstStyle/>
          <a:p>
            <a:pPr algn="r"/>
            <a:r>
              <a:rPr lang="en-GB" sz="1200" dirty="0"/>
              <a:t>ACBA7004</a:t>
            </a:r>
          </a:p>
          <a:p>
            <a:pPr algn="r"/>
            <a:r>
              <a:rPr lang="en-GB" sz="1200" dirty="0">
                <a:solidFill>
                  <a:schemeClr val="tx1">
                    <a:lumMod val="85000"/>
                    <a:lumOff val="15000"/>
                  </a:schemeClr>
                </a:solidFill>
              </a:rPr>
              <a:t>1805491</a:t>
            </a:r>
            <a:endParaRPr lang="en-GB" sz="1200" dirty="0"/>
          </a:p>
        </p:txBody>
      </p:sp>
      <p:pic>
        <p:nvPicPr>
          <p:cNvPr id="12" name="Picture 2">
            <a:extLst>
              <a:ext uri="{FF2B5EF4-FFF2-40B4-BE49-F238E27FC236}">
                <a16:creationId xmlns:a16="http://schemas.microsoft.com/office/drawing/2014/main" id="{DE3198E2-46AF-42EA-BE83-AA60AC3AC4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21931" cy="680270"/>
          </a:xfrm>
          <a:prstGeom prst="rect">
            <a:avLst/>
          </a:prstGeom>
          <a:solidFill>
            <a:schemeClr val="tx1"/>
          </a:solidFill>
        </p:spPr>
      </p:pic>
      <p:sp>
        <p:nvSpPr>
          <p:cNvPr id="15" name="Rectangle 14">
            <a:extLst>
              <a:ext uri="{FF2B5EF4-FFF2-40B4-BE49-F238E27FC236}">
                <a16:creationId xmlns:a16="http://schemas.microsoft.com/office/drawing/2014/main" id="{16503661-8CD0-403E-AE4D-9A1F999E22FD}"/>
              </a:ext>
            </a:extLst>
          </p:cNvPr>
          <p:cNvSpPr/>
          <p:nvPr/>
        </p:nvSpPr>
        <p:spPr>
          <a:xfrm>
            <a:off x="9848260" y="4615041"/>
            <a:ext cx="2343719" cy="276999"/>
          </a:xfrm>
          <a:prstGeom prst="rect">
            <a:avLst/>
          </a:prstGeom>
          <a:solidFill>
            <a:schemeClr val="bg1">
              <a:alpha val="66000"/>
            </a:schemeClr>
          </a:solidFill>
        </p:spPr>
        <p:txBody>
          <a:bodyPr wrap="none">
            <a:spAutoFit/>
          </a:bodyPr>
          <a:lstStyle/>
          <a:p>
            <a:r>
              <a:rPr lang="en-GB" sz="1200" dirty="0"/>
              <a:t>(Airport Focus International, 2018)</a:t>
            </a:r>
          </a:p>
        </p:txBody>
      </p:sp>
    </p:spTree>
    <p:extLst>
      <p:ext uri="{BB962C8B-B14F-4D97-AF65-F5344CB8AC3E}">
        <p14:creationId xmlns:p14="http://schemas.microsoft.com/office/powerpoint/2010/main" val="35674311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45E1-5938-4A08-AB90-4AC8A975C2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A939A9-0CCF-46FB-901A-CD5475EA2C1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5C3168D-AAB2-44ED-91DC-F49CD40E2C08}"/>
              </a:ext>
            </a:extLst>
          </p:cNvPr>
          <p:cNvPicPr>
            <a:picLocks noChangeAspect="1"/>
          </p:cNvPicPr>
          <p:nvPr/>
        </p:nvPicPr>
        <p:blipFill rotWithShape="1">
          <a:blip r:embed="rId3"/>
          <a:srcRect l="-364" r="364"/>
          <a:stretch/>
        </p:blipFill>
        <p:spPr>
          <a:xfrm>
            <a:off x="44028" y="-345233"/>
            <a:ext cx="12086321" cy="7357188"/>
          </a:xfrm>
          <a:prstGeom prst="rect">
            <a:avLst/>
          </a:prstGeom>
        </p:spPr>
      </p:pic>
      <p:sp>
        <p:nvSpPr>
          <p:cNvPr id="5" name="Rectangle 4">
            <a:extLst>
              <a:ext uri="{FF2B5EF4-FFF2-40B4-BE49-F238E27FC236}">
                <a16:creationId xmlns:a16="http://schemas.microsoft.com/office/drawing/2014/main" id="{96F5F1E4-89E2-4E32-843E-5C24B484D86B}"/>
              </a:ext>
            </a:extLst>
          </p:cNvPr>
          <p:cNvSpPr/>
          <p:nvPr/>
        </p:nvSpPr>
        <p:spPr>
          <a:xfrm>
            <a:off x="5937939" y="6596631"/>
            <a:ext cx="6210033" cy="276999"/>
          </a:xfrm>
          <a:prstGeom prst="rect">
            <a:avLst/>
          </a:prstGeom>
        </p:spPr>
        <p:txBody>
          <a:bodyPr wrap="none">
            <a:spAutoFit/>
          </a:bodyPr>
          <a:lstStyle/>
          <a:p>
            <a:r>
              <a:rPr lang="en-GB" sz="1200" dirty="0">
                <a:solidFill>
                  <a:schemeClr val="bg1"/>
                </a:solidFill>
              </a:rPr>
              <a:t>(Bristol International Airport, 2005, 2006; Bristol Airport Limited, 2018;</a:t>
            </a:r>
            <a:r>
              <a:rPr lang="en-GB" sz="1200" dirty="0"/>
              <a:t> </a:t>
            </a:r>
            <a:r>
              <a:rPr lang="en-GB" sz="1200" dirty="0">
                <a:solidFill>
                  <a:schemeClr val="bg1"/>
                </a:solidFill>
              </a:rPr>
              <a:t>Airport Technology, 2020)</a:t>
            </a:r>
          </a:p>
        </p:txBody>
      </p:sp>
      <p:sp>
        <p:nvSpPr>
          <p:cNvPr id="6" name="TextBox 5">
            <a:extLst>
              <a:ext uri="{FF2B5EF4-FFF2-40B4-BE49-F238E27FC236}">
                <a16:creationId xmlns:a16="http://schemas.microsoft.com/office/drawing/2014/main" id="{CDA9D950-10C9-49D1-A788-8F272F5928A3}"/>
              </a:ext>
            </a:extLst>
          </p:cNvPr>
          <p:cNvSpPr txBox="1"/>
          <p:nvPr/>
        </p:nvSpPr>
        <p:spPr>
          <a:xfrm>
            <a:off x="61651" y="0"/>
            <a:ext cx="3377681" cy="769441"/>
          </a:xfrm>
          <a:prstGeom prst="rect">
            <a:avLst/>
          </a:prstGeom>
          <a:noFill/>
        </p:spPr>
        <p:txBody>
          <a:bodyPr wrap="square" rtlCol="0">
            <a:spAutoFit/>
          </a:bodyPr>
          <a:lstStyle/>
          <a:p>
            <a:r>
              <a:rPr lang="en-GB" sz="4400" dirty="0">
                <a:solidFill>
                  <a:schemeClr val="bg1"/>
                </a:solidFill>
              </a:rPr>
              <a:t>Overview</a:t>
            </a:r>
          </a:p>
        </p:txBody>
      </p:sp>
    </p:spTree>
    <p:extLst>
      <p:ext uri="{BB962C8B-B14F-4D97-AF65-F5344CB8AC3E}">
        <p14:creationId xmlns:p14="http://schemas.microsoft.com/office/powerpoint/2010/main" val="110891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4DD108-495C-42FE-BD10-D48EBF87F827}"/>
              </a:ext>
            </a:extLst>
          </p:cNvPr>
          <p:cNvSpPr>
            <a:spLocks noGrp="1"/>
          </p:cNvSpPr>
          <p:nvPr>
            <p:ph idx="1"/>
          </p:nvPr>
        </p:nvSpPr>
        <p:spPr>
          <a:xfrm>
            <a:off x="838200" y="1876286"/>
            <a:ext cx="4522132" cy="2239506"/>
          </a:xfrm>
          <a:solidFill>
            <a:schemeClr val="accent2">
              <a:lumMod val="20000"/>
              <a:lumOff val="80000"/>
            </a:schemeClr>
          </a:solidFill>
        </p:spPr>
        <p:txBody>
          <a:bodyPr>
            <a:normAutofit/>
          </a:bodyPr>
          <a:lstStyle/>
          <a:p>
            <a:pPr marL="0" indent="0">
              <a:buNone/>
            </a:pPr>
            <a:r>
              <a:rPr lang="en-GB" sz="2000" dirty="0"/>
              <a:t>Little is known about their involvement in projects prior to BIA project</a:t>
            </a:r>
          </a:p>
          <a:p>
            <a:pPr marL="0" indent="0">
              <a:buNone/>
            </a:pPr>
            <a:r>
              <a:rPr lang="en-GB" sz="2000" dirty="0"/>
              <a:t>Due to the scale of project it is likely they are a well-respected consultancy</a:t>
            </a:r>
          </a:p>
          <a:p>
            <a:pPr marL="0" indent="0">
              <a:buNone/>
            </a:pPr>
            <a:r>
              <a:rPr lang="en-GB" sz="2000" dirty="0"/>
              <a:t>Despite very little evidence of previous projects</a:t>
            </a:r>
          </a:p>
        </p:txBody>
      </p:sp>
      <p:sp>
        <p:nvSpPr>
          <p:cNvPr id="4" name="Rectangle 3">
            <a:extLst>
              <a:ext uri="{FF2B5EF4-FFF2-40B4-BE49-F238E27FC236}">
                <a16:creationId xmlns:a16="http://schemas.microsoft.com/office/drawing/2014/main" id="{747AC7A2-A3D5-4DC2-9173-90CDCEE29CDC}"/>
              </a:ext>
            </a:extLst>
          </p:cNvPr>
          <p:cNvSpPr/>
          <p:nvPr/>
        </p:nvSpPr>
        <p:spPr>
          <a:xfrm>
            <a:off x="4267200" y="6581001"/>
            <a:ext cx="8235820" cy="276999"/>
          </a:xfrm>
          <a:prstGeom prst="rect">
            <a:avLst/>
          </a:prstGeom>
        </p:spPr>
        <p:txBody>
          <a:bodyPr wrap="square">
            <a:spAutoFit/>
          </a:bodyPr>
          <a:lstStyle/>
          <a:p>
            <a:r>
              <a:rPr lang="en-GB" sz="1200" dirty="0"/>
              <a:t>(Bristol International Airport, 2005, 2006; </a:t>
            </a:r>
            <a:r>
              <a:rPr lang="en-GB" sz="1200" dirty="0" err="1"/>
              <a:t>Entec</a:t>
            </a:r>
            <a:r>
              <a:rPr lang="en-GB" sz="1200" dirty="0"/>
              <a:t> UK Limited, 2009a; 2009b; </a:t>
            </a:r>
            <a:r>
              <a:rPr lang="en-GB" sz="1200" dirty="0" err="1"/>
              <a:t>Entec</a:t>
            </a:r>
            <a:r>
              <a:rPr lang="en-GB" sz="1200" dirty="0"/>
              <a:t> UK Limited, 2011; Airport Technology, 2020)</a:t>
            </a:r>
          </a:p>
        </p:txBody>
      </p:sp>
      <p:sp>
        <p:nvSpPr>
          <p:cNvPr id="8" name="Rectangle 7">
            <a:extLst>
              <a:ext uri="{FF2B5EF4-FFF2-40B4-BE49-F238E27FC236}">
                <a16:creationId xmlns:a16="http://schemas.microsoft.com/office/drawing/2014/main" id="{24FC8CC3-064A-4B5F-970D-458878D0E91A}"/>
              </a:ext>
            </a:extLst>
          </p:cNvPr>
          <p:cNvSpPr/>
          <p:nvPr/>
        </p:nvSpPr>
        <p:spPr>
          <a:xfrm>
            <a:off x="838200" y="4197750"/>
            <a:ext cx="4522132" cy="1938992"/>
          </a:xfrm>
          <a:prstGeom prst="rect">
            <a:avLst/>
          </a:prstGeom>
          <a:solidFill>
            <a:schemeClr val="accent6">
              <a:lumMod val="20000"/>
              <a:lumOff val="80000"/>
            </a:schemeClr>
          </a:solidFill>
        </p:spPr>
        <p:txBody>
          <a:bodyPr wrap="square">
            <a:spAutoFit/>
          </a:bodyPr>
          <a:lstStyle/>
          <a:p>
            <a:r>
              <a:rPr lang="en-GB" dirty="0" err="1"/>
              <a:t>Entec</a:t>
            </a:r>
            <a:r>
              <a:rPr lang="en-GB" dirty="0"/>
              <a:t> went on to work on other prestigious projects including: </a:t>
            </a:r>
          </a:p>
          <a:p>
            <a:pPr marL="285750" indent="-285750">
              <a:buFont typeface="Arial" panose="020B0604020202020204" pitchFamily="34" charset="0"/>
              <a:buChar char="•"/>
            </a:pPr>
            <a:r>
              <a:rPr lang="en-GB" i="1" dirty="0"/>
              <a:t>Planning at the Coast Project 2009</a:t>
            </a:r>
          </a:p>
          <a:p>
            <a:pPr marL="285750" indent="-285750">
              <a:buFont typeface="Arial" panose="020B0604020202020204" pitchFamily="34" charset="0"/>
              <a:buChar char="•"/>
            </a:pPr>
            <a:r>
              <a:rPr lang="en-GB" i="1" dirty="0" err="1"/>
              <a:t>Mersea</a:t>
            </a:r>
            <a:r>
              <a:rPr lang="en-GB" i="1" dirty="0"/>
              <a:t> Homes 2009</a:t>
            </a:r>
          </a:p>
          <a:p>
            <a:pPr marL="285750" indent="-285750">
              <a:buFont typeface="Arial" panose="020B0604020202020204" pitchFamily="34" charset="0"/>
              <a:buChar char="•"/>
            </a:pPr>
            <a:r>
              <a:rPr lang="en-GB" i="1" dirty="0"/>
              <a:t>The Movement Greenwich 2011</a:t>
            </a:r>
            <a:r>
              <a:rPr lang="en-GB" dirty="0"/>
              <a:t> </a:t>
            </a:r>
          </a:p>
          <a:p>
            <a:pPr marL="285750" indent="-285750">
              <a:buFont typeface="Arial" panose="020B0604020202020204" pitchFamily="34" charset="0"/>
              <a:buChar char="•"/>
            </a:pPr>
            <a:endParaRPr lang="en-GB" dirty="0"/>
          </a:p>
          <a:p>
            <a:pPr algn="r"/>
            <a:r>
              <a:rPr lang="en-GB" sz="1200" dirty="0"/>
              <a:t>(</a:t>
            </a:r>
            <a:r>
              <a:rPr lang="en-GB" sz="1200" dirty="0" err="1"/>
              <a:t>Entec</a:t>
            </a:r>
            <a:r>
              <a:rPr lang="en-GB" sz="1200" dirty="0"/>
              <a:t> UK Limited, 2009a, 2009b, 2011)</a:t>
            </a:r>
          </a:p>
        </p:txBody>
      </p:sp>
      <p:pic>
        <p:nvPicPr>
          <p:cNvPr id="10" name="Picture 9" descr="A view of a mountain road&#10;&#10;Description automatically generated">
            <a:extLst>
              <a:ext uri="{FF2B5EF4-FFF2-40B4-BE49-F238E27FC236}">
                <a16:creationId xmlns:a16="http://schemas.microsoft.com/office/drawing/2014/main" id="{E4678257-05AD-41FC-80A0-F5C4C551C4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0335" y="1876286"/>
            <a:ext cx="6456429" cy="4309666"/>
          </a:xfrm>
          <a:prstGeom prst="rect">
            <a:avLst/>
          </a:prstGeom>
        </p:spPr>
      </p:pic>
      <p:sp>
        <p:nvSpPr>
          <p:cNvPr id="11" name="Rectangle 10">
            <a:extLst>
              <a:ext uri="{FF2B5EF4-FFF2-40B4-BE49-F238E27FC236}">
                <a16:creationId xmlns:a16="http://schemas.microsoft.com/office/drawing/2014/main" id="{A8D8E170-10D1-4E85-A633-5725F1B0BA35}"/>
              </a:ext>
            </a:extLst>
          </p:cNvPr>
          <p:cNvSpPr/>
          <p:nvPr/>
        </p:nvSpPr>
        <p:spPr>
          <a:xfrm>
            <a:off x="10871788" y="6122352"/>
            <a:ext cx="1285929" cy="276999"/>
          </a:xfrm>
          <a:prstGeom prst="rect">
            <a:avLst/>
          </a:prstGeom>
        </p:spPr>
        <p:txBody>
          <a:bodyPr wrap="none">
            <a:spAutoFit/>
          </a:bodyPr>
          <a:lstStyle/>
          <a:p>
            <a:r>
              <a:rPr lang="en-GB" sz="1200" dirty="0"/>
              <a:t>Wikipedia (2020) </a:t>
            </a:r>
          </a:p>
        </p:txBody>
      </p:sp>
      <p:pic>
        <p:nvPicPr>
          <p:cNvPr id="12" name="Picture 11">
            <a:extLst>
              <a:ext uri="{FF2B5EF4-FFF2-40B4-BE49-F238E27FC236}">
                <a16:creationId xmlns:a16="http://schemas.microsoft.com/office/drawing/2014/main" id="{66E7E6A6-E0B6-4A27-9A6C-C539E6B67359}"/>
              </a:ext>
            </a:extLst>
          </p:cNvPr>
          <p:cNvPicPr>
            <a:picLocks noChangeAspect="1"/>
          </p:cNvPicPr>
          <p:nvPr/>
        </p:nvPicPr>
        <p:blipFill>
          <a:blip r:embed="rId4"/>
          <a:stretch>
            <a:fillRect/>
          </a:stretch>
        </p:blipFill>
        <p:spPr>
          <a:xfrm>
            <a:off x="838200" y="365125"/>
            <a:ext cx="4424046" cy="1324271"/>
          </a:xfrm>
          <a:prstGeom prst="rect">
            <a:avLst/>
          </a:prstGeom>
        </p:spPr>
      </p:pic>
    </p:spTree>
    <p:extLst>
      <p:ext uri="{BB962C8B-B14F-4D97-AF65-F5344CB8AC3E}">
        <p14:creationId xmlns:p14="http://schemas.microsoft.com/office/powerpoint/2010/main" val="4266284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FCC2D43-39A7-40B6-AE8E-35E399650125}"/>
              </a:ext>
            </a:extLst>
          </p:cNvPr>
          <p:cNvGraphicFramePr>
            <a:graphicFrameLocks noGrp="1"/>
          </p:cNvGraphicFramePr>
          <p:nvPr>
            <p:ph idx="1"/>
            <p:extLst>
              <p:ext uri="{D42A27DB-BD31-4B8C-83A1-F6EECF244321}">
                <p14:modId xmlns:p14="http://schemas.microsoft.com/office/powerpoint/2010/main" val="2295901447"/>
              </p:ext>
            </p:extLst>
          </p:nvPr>
        </p:nvGraphicFramePr>
        <p:xfrm>
          <a:off x="714375" y="651550"/>
          <a:ext cx="9915525" cy="5641594"/>
        </p:xfrm>
        <a:graphic>
          <a:graphicData uri="http://schemas.openxmlformats.org/drawingml/2006/table">
            <a:tbl>
              <a:tblPr firstRow="1" firstCol="1" bandRow="1">
                <a:tableStyleId>{68D230F3-CF80-4859-8CE7-A43EE81993B5}</a:tableStyleId>
              </a:tblPr>
              <a:tblGrid>
                <a:gridCol w="4724466">
                  <a:extLst>
                    <a:ext uri="{9D8B030D-6E8A-4147-A177-3AD203B41FA5}">
                      <a16:colId xmlns:a16="http://schemas.microsoft.com/office/drawing/2014/main" val="2642792278"/>
                    </a:ext>
                  </a:extLst>
                </a:gridCol>
                <a:gridCol w="5191059">
                  <a:extLst>
                    <a:ext uri="{9D8B030D-6E8A-4147-A177-3AD203B41FA5}">
                      <a16:colId xmlns:a16="http://schemas.microsoft.com/office/drawing/2014/main" val="1799484671"/>
                    </a:ext>
                  </a:extLst>
                </a:gridCol>
              </a:tblGrid>
              <a:tr h="287241">
                <a:tc>
                  <a:txBody>
                    <a:bodyPr/>
                    <a:lstStyle/>
                    <a:p>
                      <a:pPr algn="just">
                        <a:lnSpc>
                          <a:spcPct val="115000"/>
                        </a:lnSpc>
                        <a:spcAft>
                          <a:spcPts val="0"/>
                        </a:spcAft>
                      </a:pPr>
                      <a:r>
                        <a:rPr lang="en-GB" sz="1800" dirty="0">
                          <a:effectLst/>
                        </a:rPr>
                        <a:t>BIA Scoping Topics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0"/>
                        </a:spcAft>
                      </a:pPr>
                      <a:r>
                        <a:rPr lang="en-GB" sz="1800">
                          <a:effectLst/>
                        </a:rPr>
                        <a:t>Gatwick Airport Scoping Topics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229739"/>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Air</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dirty="0">
                          <a:effectLst/>
                        </a:rPr>
                        <a:t>Air Quality</a:t>
                      </a:r>
                      <a:endParaRPr lang="en-GB" sz="180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453420237"/>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Archaeology, Culture and Heritage</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Historical Environment</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3965857636"/>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Biodiversity</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dirty="0">
                          <a:effectLst/>
                        </a:rPr>
                        <a:t>Ecology and Nature  </a:t>
                      </a:r>
                      <a:endParaRPr lang="en-GB" sz="180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64970661"/>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Community</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algn="just">
                        <a:lnSpc>
                          <a:spcPct val="115000"/>
                        </a:lnSpc>
                        <a:spcAft>
                          <a:spcPts val="0"/>
                        </a:spcAft>
                      </a:pPr>
                      <a:r>
                        <a:rPr lang="en-GB" sz="1800" dirty="0">
                          <a:effectLst/>
                        </a:rPr>
                        <a:t>   </a:t>
                      </a:r>
                      <a:r>
                        <a:rPr lang="en-GB" sz="1800" i="1" dirty="0">
                          <a:effectLst/>
                        </a:rPr>
                        <a:t>(broken down into specific sections below)</a:t>
                      </a: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4530707"/>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dirty="0">
                          <a:effectLst/>
                        </a:rPr>
                        <a:t>Geology and Land Quality</a:t>
                      </a:r>
                      <a:endParaRPr lang="en-GB" sz="1800" b="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Geology and Ground Conditions</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190663739"/>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Landscape and Visual</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Landscape, Townscape and Visual Resources</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3018995053"/>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Noise</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rowSpan="2">
                  <a:txBody>
                    <a:bodyPr/>
                    <a:lstStyle/>
                    <a:p>
                      <a:pPr marL="342900" lvl="0" indent="-342900" algn="just">
                        <a:lnSpc>
                          <a:spcPct val="115000"/>
                        </a:lnSpc>
                        <a:spcAft>
                          <a:spcPts val="0"/>
                        </a:spcAft>
                        <a:buFont typeface="Symbol" panose="05050102010706020507" pitchFamily="18" charset="2"/>
                        <a:buChar char=""/>
                      </a:pPr>
                      <a:r>
                        <a:rPr lang="en-GB" sz="1800" dirty="0">
                          <a:effectLst/>
                        </a:rPr>
                        <a:t>Noise and Vibration</a:t>
                      </a:r>
                      <a:endParaRPr lang="en-GB" sz="180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3634268018"/>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Vortex and Vibration</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vMerge="1">
                  <a:txBody>
                    <a:bodyPr/>
                    <a:lstStyle/>
                    <a:p>
                      <a:endParaRPr lang="en-GB"/>
                    </a:p>
                  </a:txBody>
                  <a:tcPr/>
                </a:tc>
                <a:extLst>
                  <a:ext uri="{0D108BD9-81ED-4DB2-BD59-A6C34878D82A}">
                    <a16:rowId xmlns:a16="http://schemas.microsoft.com/office/drawing/2014/main" val="3269556243"/>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Transport</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Traffic and Transport</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4211384301"/>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a:effectLst/>
                        </a:rPr>
                        <a:t>Water Resource Quality</a:t>
                      </a:r>
                      <a:endParaRPr lang="en-GB" sz="1800" b="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Water Environment</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1502490266"/>
                  </a:ext>
                </a:extLst>
              </a:tr>
              <a:tr h="287241">
                <a:tc>
                  <a:txBody>
                    <a:bodyPr/>
                    <a:lstStyle/>
                    <a:p>
                      <a:pPr marL="342900" lvl="0" indent="-342900" algn="just">
                        <a:lnSpc>
                          <a:spcPct val="115000"/>
                        </a:lnSpc>
                        <a:spcAft>
                          <a:spcPts val="0"/>
                        </a:spcAft>
                        <a:buFont typeface="Symbol" panose="05050102010706020507" pitchFamily="18" charset="2"/>
                        <a:buChar char=""/>
                      </a:pPr>
                      <a:r>
                        <a:rPr lang="en-GB" sz="1800" b="0" dirty="0">
                          <a:effectLst/>
                        </a:rPr>
                        <a:t>Cumulative Effects</a:t>
                      </a:r>
                      <a:endParaRPr lang="en-GB" sz="1800" b="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Cumulative Effects and inter-relationships</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624210003"/>
                  </a:ext>
                </a:extLst>
              </a:tr>
              <a:tr h="287241">
                <a:tc rowSpan="7">
                  <a:txBody>
                    <a:bodyPr/>
                    <a:lstStyle/>
                    <a:p>
                      <a:pPr marL="457200" algn="just">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15000"/>
                        </a:lnSpc>
                        <a:spcAft>
                          <a:spcPts val="0"/>
                        </a:spcAft>
                        <a:buFont typeface="Symbol" panose="05050102010706020507" pitchFamily="18" charset="2"/>
                        <a:buChar char=""/>
                      </a:pPr>
                      <a:r>
                        <a:rPr lang="en-GB" sz="1800">
                          <a:effectLst/>
                        </a:rPr>
                        <a:t>Climate Change and Carbon</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977105670"/>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a:effectLst/>
                        </a:rPr>
                        <a:t>Socio-economic effects</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1030789103"/>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a:effectLst/>
                        </a:rPr>
                        <a:t>Health and Well-being</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967321025"/>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a:effectLst/>
                        </a:rPr>
                        <a:t>Agricultural Land Use and Recreation</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3108060935"/>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a:effectLst/>
                        </a:rPr>
                        <a:t>Waste</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3595202601"/>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a:effectLst/>
                        </a:rPr>
                        <a:t>Major Accidents and Disasters</a:t>
                      </a:r>
                      <a:endParaRPr lang="en-GB" sz="18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382407558"/>
                  </a:ext>
                </a:extLst>
              </a:tr>
              <a:tr h="287241">
                <a:tc vMerge="1">
                  <a:txBody>
                    <a:bodyPr/>
                    <a:lstStyle/>
                    <a:p>
                      <a:endParaRPr lang="en-GB"/>
                    </a:p>
                  </a:txBody>
                  <a:tcPr/>
                </a:tc>
                <a:tc>
                  <a:txBody>
                    <a:bodyPr/>
                    <a:lstStyle/>
                    <a:p>
                      <a:pPr marL="342900" lvl="0" indent="-342900" algn="just">
                        <a:lnSpc>
                          <a:spcPct val="115000"/>
                        </a:lnSpc>
                        <a:spcAft>
                          <a:spcPts val="0"/>
                        </a:spcAft>
                        <a:buFont typeface="Symbol" panose="05050102010706020507" pitchFamily="18" charset="2"/>
                        <a:buChar char=""/>
                      </a:pPr>
                      <a:r>
                        <a:rPr lang="en-GB" sz="1800" dirty="0">
                          <a:effectLst/>
                        </a:rPr>
                        <a:t>Trans-boundary Effects</a:t>
                      </a:r>
                      <a:endParaRPr lang="en-GB" sz="1800" dirty="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421645090"/>
                  </a:ext>
                </a:extLst>
              </a:tr>
            </a:tbl>
          </a:graphicData>
        </a:graphic>
      </p:graphicFrame>
      <p:grpSp>
        <p:nvGrpSpPr>
          <p:cNvPr id="6" name="Group 5">
            <a:extLst>
              <a:ext uri="{FF2B5EF4-FFF2-40B4-BE49-F238E27FC236}">
                <a16:creationId xmlns:a16="http://schemas.microsoft.com/office/drawing/2014/main" id="{FCCB61AE-AE05-4067-AB55-36052B4D2AEF}"/>
              </a:ext>
            </a:extLst>
          </p:cNvPr>
          <p:cNvGrpSpPr/>
          <p:nvPr/>
        </p:nvGrpSpPr>
        <p:grpSpPr>
          <a:xfrm>
            <a:off x="4978400" y="1118276"/>
            <a:ext cx="346075" cy="2948899"/>
            <a:chOff x="0" y="-170253"/>
            <a:chExt cx="230588" cy="1991102"/>
          </a:xfrm>
        </p:grpSpPr>
        <p:cxnSp>
          <p:nvCxnSpPr>
            <p:cNvPr id="7" name="Straight Arrow Connector 6">
              <a:extLst>
                <a:ext uri="{FF2B5EF4-FFF2-40B4-BE49-F238E27FC236}">
                  <a16:creationId xmlns:a16="http://schemas.microsoft.com/office/drawing/2014/main" id="{EAECEFFC-E000-4612-AA1E-CCDA2A91FE03}"/>
                </a:ext>
              </a:extLst>
            </p:cNvPr>
            <p:cNvCxnSpPr/>
            <p:nvPr/>
          </p:nvCxnSpPr>
          <p:spPr>
            <a:xfrm>
              <a:off x="0" y="0"/>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09F1ECA-F2CE-4BA8-95CC-09DF26A6995F}"/>
                </a:ext>
              </a:extLst>
            </p:cNvPr>
            <p:cNvCxnSpPr/>
            <p:nvPr/>
          </p:nvCxnSpPr>
          <p:spPr>
            <a:xfrm>
              <a:off x="0" y="206734"/>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CD88512-7736-4B40-8284-4EA056515B6A}"/>
                </a:ext>
              </a:extLst>
            </p:cNvPr>
            <p:cNvCxnSpPr/>
            <p:nvPr/>
          </p:nvCxnSpPr>
          <p:spPr>
            <a:xfrm>
              <a:off x="0" y="405517"/>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C87178D-53D5-47A0-8310-B55CA023E898}"/>
                </a:ext>
              </a:extLst>
            </p:cNvPr>
            <p:cNvCxnSpPr/>
            <p:nvPr/>
          </p:nvCxnSpPr>
          <p:spPr>
            <a:xfrm>
              <a:off x="0" y="834887"/>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E89CD34-6188-4612-8738-A48FA2C553DE}"/>
                </a:ext>
              </a:extLst>
            </p:cNvPr>
            <p:cNvCxnSpPr/>
            <p:nvPr/>
          </p:nvCxnSpPr>
          <p:spPr>
            <a:xfrm>
              <a:off x="0" y="631689"/>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0E4EDB9-B26D-4E42-B4D9-907A00C183C8}"/>
                </a:ext>
              </a:extLst>
            </p:cNvPr>
            <p:cNvCxnSpPr/>
            <p:nvPr/>
          </p:nvCxnSpPr>
          <p:spPr>
            <a:xfrm>
              <a:off x="0" y="-170253"/>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A1B6F5A-B75F-435F-99B0-95BBFC0F176B}"/>
                </a:ext>
              </a:extLst>
            </p:cNvPr>
            <p:cNvCxnSpPr/>
            <p:nvPr/>
          </p:nvCxnSpPr>
          <p:spPr>
            <a:xfrm>
              <a:off x="0" y="1024247"/>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B13310F-D995-4C1C-A4F0-30697449F9E8}"/>
                </a:ext>
              </a:extLst>
            </p:cNvPr>
            <p:cNvCxnSpPr/>
            <p:nvPr/>
          </p:nvCxnSpPr>
          <p:spPr>
            <a:xfrm>
              <a:off x="0" y="1820849"/>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76EBFD4-5FB5-471A-9771-C549BEDBD743}"/>
                </a:ext>
              </a:extLst>
            </p:cNvPr>
            <p:cNvCxnSpPr/>
            <p:nvPr/>
          </p:nvCxnSpPr>
          <p:spPr>
            <a:xfrm>
              <a:off x="0" y="1630018"/>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140164A-D6CD-4BF4-BF19-2A0AAD3FF4FA}"/>
                </a:ext>
              </a:extLst>
            </p:cNvPr>
            <p:cNvCxnSpPr/>
            <p:nvPr/>
          </p:nvCxnSpPr>
          <p:spPr>
            <a:xfrm>
              <a:off x="0" y="1431235"/>
              <a:ext cx="2305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B0F78656-1D04-4C15-87C4-FDF717C01B1A}"/>
              </a:ext>
            </a:extLst>
          </p:cNvPr>
          <p:cNvSpPr/>
          <p:nvPr/>
        </p:nvSpPr>
        <p:spPr>
          <a:xfrm>
            <a:off x="8314913" y="6518227"/>
            <a:ext cx="3877087" cy="339773"/>
          </a:xfrm>
          <a:prstGeom prst="rect">
            <a:avLst/>
          </a:prstGeom>
        </p:spPr>
        <p:txBody>
          <a:bodyPr wrap="none">
            <a:spAutoFit/>
          </a:bodyPr>
          <a:lstStyle/>
          <a:p>
            <a:pPr algn="r">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(Bristol International Airport, 2005; Gatwick Airport, 2019)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88F5C788-A39B-49B3-A5BF-747020339612}"/>
              </a:ext>
            </a:extLst>
          </p:cNvPr>
          <p:cNvSpPr/>
          <p:nvPr/>
        </p:nvSpPr>
        <p:spPr>
          <a:xfrm>
            <a:off x="5391150" y="4198740"/>
            <a:ext cx="5238750" cy="2098004"/>
          </a:xfrm>
          <a:prstGeom prst="rect">
            <a:avLst/>
          </a:prstGeom>
          <a:noFill/>
          <a:ln w="317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1673BBF6-85DD-4B51-AF4A-E50C0BB82916}"/>
              </a:ext>
            </a:extLst>
          </p:cNvPr>
          <p:cNvPicPr>
            <a:picLocks noChangeAspect="1"/>
          </p:cNvPicPr>
          <p:nvPr/>
        </p:nvPicPr>
        <p:blipFill>
          <a:blip r:embed="rId3"/>
          <a:stretch>
            <a:fillRect/>
          </a:stretch>
        </p:blipFill>
        <p:spPr>
          <a:xfrm>
            <a:off x="5391150" y="51900"/>
            <a:ext cx="2724150" cy="504825"/>
          </a:xfrm>
          <a:prstGeom prst="rect">
            <a:avLst/>
          </a:prstGeom>
        </p:spPr>
      </p:pic>
      <p:pic>
        <p:nvPicPr>
          <p:cNvPr id="21" name="Picture 20">
            <a:extLst>
              <a:ext uri="{FF2B5EF4-FFF2-40B4-BE49-F238E27FC236}">
                <a16:creationId xmlns:a16="http://schemas.microsoft.com/office/drawing/2014/main" id="{3FD732E7-8EB4-41F4-8A30-BBA061242D6E}"/>
              </a:ext>
            </a:extLst>
          </p:cNvPr>
          <p:cNvPicPr>
            <a:picLocks noChangeAspect="1"/>
          </p:cNvPicPr>
          <p:nvPr/>
        </p:nvPicPr>
        <p:blipFill rotWithShape="1">
          <a:blip r:embed="rId4"/>
          <a:srcRect l="5167" t="15082" r="45530" b="35506"/>
          <a:stretch/>
        </p:blipFill>
        <p:spPr>
          <a:xfrm>
            <a:off x="714375" y="40004"/>
            <a:ext cx="1762125" cy="528618"/>
          </a:xfrm>
          <a:prstGeom prst="rect">
            <a:avLst/>
          </a:prstGeom>
        </p:spPr>
      </p:pic>
    </p:spTree>
    <p:extLst>
      <p:ext uri="{BB962C8B-B14F-4D97-AF65-F5344CB8AC3E}">
        <p14:creationId xmlns:p14="http://schemas.microsoft.com/office/powerpoint/2010/main" val="4182571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2B75-F84B-4DC1-B405-67AFD8D3B940}"/>
              </a:ext>
            </a:extLst>
          </p:cNvPr>
          <p:cNvSpPr>
            <a:spLocks noGrp="1"/>
          </p:cNvSpPr>
          <p:nvPr>
            <p:ph type="title"/>
          </p:nvPr>
        </p:nvSpPr>
        <p:spPr/>
        <p:txBody>
          <a:bodyPr/>
          <a:lstStyle/>
          <a:p>
            <a:r>
              <a:rPr lang="en-GB" dirty="0"/>
              <a:t>Scoping Approach</a:t>
            </a:r>
            <a:br>
              <a:rPr lang="en-GB" dirty="0"/>
            </a:br>
            <a:endParaRPr lang="en-GB" dirty="0"/>
          </a:p>
        </p:txBody>
      </p:sp>
      <p:pic>
        <p:nvPicPr>
          <p:cNvPr id="8" name="Picture 7">
            <a:extLst>
              <a:ext uri="{FF2B5EF4-FFF2-40B4-BE49-F238E27FC236}">
                <a16:creationId xmlns:a16="http://schemas.microsoft.com/office/drawing/2014/main" id="{4157E9D2-42FA-473B-A962-D4CED8A80F94}"/>
              </a:ext>
            </a:extLst>
          </p:cNvPr>
          <p:cNvPicPr>
            <a:picLocks noChangeAspect="1"/>
          </p:cNvPicPr>
          <p:nvPr/>
        </p:nvPicPr>
        <p:blipFill rotWithShape="1">
          <a:blip r:embed="rId3"/>
          <a:srcRect l="966"/>
          <a:stretch/>
        </p:blipFill>
        <p:spPr>
          <a:xfrm>
            <a:off x="42268" y="2491580"/>
            <a:ext cx="6565359" cy="2676525"/>
          </a:xfrm>
          <a:prstGeom prst="rect">
            <a:avLst/>
          </a:prstGeom>
        </p:spPr>
      </p:pic>
      <p:sp>
        <p:nvSpPr>
          <p:cNvPr id="10" name="Title 1">
            <a:extLst>
              <a:ext uri="{FF2B5EF4-FFF2-40B4-BE49-F238E27FC236}">
                <a16:creationId xmlns:a16="http://schemas.microsoft.com/office/drawing/2014/main" id="{A2F4F95A-622E-49E1-B7E5-03FC1614AEF2}"/>
              </a:ext>
            </a:extLst>
          </p:cNvPr>
          <p:cNvSpPr txBox="1">
            <a:spLocks/>
          </p:cNvSpPr>
          <p:nvPr/>
        </p:nvSpPr>
        <p:spPr>
          <a:xfrm>
            <a:off x="-9614" y="1414521"/>
            <a:ext cx="6565359"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t>Bristol International Airport</a:t>
            </a:r>
          </a:p>
        </p:txBody>
      </p:sp>
      <p:grpSp>
        <p:nvGrpSpPr>
          <p:cNvPr id="14" name="Group 13">
            <a:extLst>
              <a:ext uri="{FF2B5EF4-FFF2-40B4-BE49-F238E27FC236}">
                <a16:creationId xmlns:a16="http://schemas.microsoft.com/office/drawing/2014/main" id="{9A5040C9-2617-4063-BB36-ED400C5BE96C}"/>
              </a:ext>
            </a:extLst>
          </p:cNvPr>
          <p:cNvGrpSpPr/>
          <p:nvPr/>
        </p:nvGrpSpPr>
        <p:grpSpPr>
          <a:xfrm>
            <a:off x="6629400" y="-76788"/>
            <a:ext cx="5562598" cy="6714576"/>
            <a:chOff x="6629400" y="-76788"/>
            <a:chExt cx="5562598" cy="6714576"/>
          </a:xfrm>
        </p:grpSpPr>
        <p:pic>
          <p:nvPicPr>
            <p:cNvPr id="7" name="Picture 6">
              <a:extLst>
                <a:ext uri="{FF2B5EF4-FFF2-40B4-BE49-F238E27FC236}">
                  <a16:creationId xmlns:a16="http://schemas.microsoft.com/office/drawing/2014/main" id="{0989521D-51B2-4619-AC5F-07335B24B76C}"/>
                </a:ext>
              </a:extLst>
            </p:cNvPr>
            <p:cNvPicPr>
              <a:picLocks noChangeAspect="1"/>
            </p:cNvPicPr>
            <p:nvPr/>
          </p:nvPicPr>
          <p:blipFill rotWithShape="1">
            <a:blip r:embed="rId4"/>
            <a:srcRect l="1478"/>
            <a:stretch/>
          </p:blipFill>
          <p:spPr>
            <a:xfrm>
              <a:off x="6639013" y="825950"/>
              <a:ext cx="5552985" cy="5811838"/>
            </a:xfrm>
            <a:prstGeom prst="rect">
              <a:avLst/>
            </a:prstGeom>
          </p:spPr>
        </p:pic>
        <p:sp>
          <p:nvSpPr>
            <p:cNvPr id="12" name="Title 1">
              <a:extLst>
                <a:ext uri="{FF2B5EF4-FFF2-40B4-BE49-F238E27FC236}">
                  <a16:creationId xmlns:a16="http://schemas.microsoft.com/office/drawing/2014/main" id="{593C9E87-51A4-4CA4-B4E8-19A769B4E225}"/>
                </a:ext>
              </a:extLst>
            </p:cNvPr>
            <p:cNvSpPr txBox="1">
              <a:spLocks/>
            </p:cNvSpPr>
            <p:nvPr/>
          </p:nvSpPr>
          <p:spPr>
            <a:xfrm>
              <a:off x="6629400" y="-76788"/>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t>Gatwick Airport</a:t>
              </a:r>
            </a:p>
          </p:txBody>
        </p:sp>
      </p:grpSp>
      <p:sp>
        <p:nvSpPr>
          <p:cNvPr id="13" name="Rectangle 12">
            <a:extLst>
              <a:ext uri="{FF2B5EF4-FFF2-40B4-BE49-F238E27FC236}">
                <a16:creationId xmlns:a16="http://schemas.microsoft.com/office/drawing/2014/main" id="{9495A22A-A47F-45FB-B838-964612AE18CA}"/>
              </a:ext>
            </a:extLst>
          </p:cNvPr>
          <p:cNvSpPr/>
          <p:nvPr/>
        </p:nvSpPr>
        <p:spPr>
          <a:xfrm>
            <a:off x="8447492" y="6597262"/>
            <a:ext cx="6096000" cy="276999"/>
          </a:xfrm>
          <a:prstGeom prst="rect">
            <a:avLst/>
          </a:prstGeom>
        </p:spPr>
        <p:txBody>
          <a:bodyPr>
            <a:spAutoFit/>
          </a:bodyPr>
          <a:lstStyle/>
          <a:p>
            <a:r>
              <a:rPr lang="en-GB" sz="1200" dirty="0">
                <a:ea typeface="Calibri" panose="020F0502020204030204" pitchFamily="34" charset="0"/>
              </a:rPr>
              <a:t>(Bristol International Airport, 2005; </a:t>
            </a:r>
            <a:r>
              <a:rPr lang="en-GB" sz="1200" dirty="0"/>
              <a:t>Gatwick Airport, 2019)</a:t>
            </a:r>
          </a:p>
        </p:txBody>
      </p:sp>
    </p:spTree>
    <p:extLst>
      <p:ext uri="{BB962C8B-B14F-4D97-AF65-F5344CB8AC3E}">
        <p14:creationId xmlns:p14="http://schemas.microsoft.com/office/powerpoint/2010/main" val="168411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4084AA2E-9783-4246-B1F9-0195DC65B484}"/>
              </a:ext>
            </a:extLst>
          </p:cNvPr>
          <p:cNvSpPr/>
          <p:nvPr/>
        </p:nvSpPr>
        <p:spPr>
          <a:xfrm>
            <a:off x="10856586" y="5218031"/>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(Sumner, 2020)</a:t>
            </a:r>
            <a:endParaRPr lang="en-GB" sz="1200" dirty="0"/>
          </a:p>
        </p:txBody>
      </p:sp>
      <p:pic>
        <p:nvPicPr>
          <p:cNvPr id="37" name="Picture 36" descr="A close up of a road&#10;&#10;Description automatically generated">
            <a:extLst>
              <a:ext uri="{FF2B5EF4-FFF2-40B4-BE49-F238E27FC236}">
                <a16:creationId xmlns:a16="http://schemas.microsoft.com/office/drawing/2014/main" id="{1E0F59F2-4B3A-469D-AC38-109DE49FA71B}"/>
              </a:ext>
            </a:extLst>
          </p:cNvPr>
          <p:cNvPicPr>
            <a:picLocks noChangeAspect="1"/>
          </p:cNvPicPr>
          <p:nvPr/>
        </p:nvPicPr>
        <p:blipFill rotWithShape="1">
          <a:blip r:embed="rId3">
            <a:extLst>
              <a:ext uri="{28A0092B-C50C-407E-A947-70E740481C1C}">
                <a14:useLocalDpi xmlns:a14="http://schemas.microsoft.com/office/drawing/2010/main" val="0"/>
              </a:ext>
            </a:extLst>
          </a:blip>
          <a:srcRect r="7127"/>
          <a:stretch/>
        </p:blipFill>
        <p:spPr>
          <a:xfrm>
            <a:off x="7708106" y="1897353"/>
            <a:ext cx="4188617" cy="3382569"/>
          </a:xfrm>
          <a:prstGeom prst="rect">
            <a:avLst/>
          </a:prstGeom>
        </p:spPr>
      </p:pic>
      <p:sp>
        <p:nvSpPr>
          <p:cNvPr id="3" name="Content Placeholder 2">
            <a:extLst>
              <a:ext uri="{FF2B5EF4-FFF2-40B4-BE49-F238E27FC236}">
                <a16:creationId xmlns:a16="http://schemas.microsoft.com/office/drawing/2014/main" id="{28347E36-BA7C-4F07-9BDE-BEA5BEA1D573}"/>
              </a:ext>
            </a:extLst>
          </p:cNvPr>
          <p:cNvSpPr>
            <a:spLocks noGrp="1"/>
          </p:cNvSpPr>
          <p:nvPr>
            <p:ph idx="1"/>
          </p:nvPr>
        </p:nvSpPr>
        <p:spPr>
          <a:xfrm>
            <a:off x="2390775" y="1566070"/>
            <a:ext cx="4909185" cy="942077"/>
          </a:xfrm>
          <a:solidFill>
            <a:schemeClr val="accent5">
              <a:lumMod val="20000"/>
              <a:lumOff val="80000"/>
            </a:schemeClr>
          </a:solidFill>
        </p:spPr>
        <p:txBody>
          <a:bodyPr>
            <a:normAutofit/>
          </a:bodyPr>
          <a:lstStyle/>
          <a:p>
            <a:pPr marL="0" indent="0" algn="ctr">
              <a:buNone/>
            </a:pPr>
            <a:r>
              <a:rPr lang="en-GB" sz="2000" dirty="0"/>
              <a:t>It was mentioned in the scoping report that alternatives were considered but does not discuss what these were</a:t>
            </a:r>
          </a:p>
        </p:txBody>
      </p:sp>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600" b="1" dirty="0"/>
              <a:t>Project Alternatives</a:t>
            </a:r>
          </a:p>
          <a:p>
            <a:pPr algn="ctr"/>
            <a:endParaRPr lang="en-GB" sz="1600" b="1" dirty="0"/>
          </a:p>
          <a:p>
            <a:pPr algn="ctr"/>
            <a:r>
              <a:rPr lang="en-GB" sz="1400" dirty="0"/>
              <a:t>Cumulative Effects </a:t>
            </a:r>
          </a:p>
          <a:p>
            <a:pPr algn="ctr"/>
            <a:endParaRPr lang="en-GB" sz="1400" dirty="0"/>
          </a:p>
          <a:p>
            <a:pPr algn="ctr"/>
            <a:r>
              <a:rPr lang="en-GB" sz="1400" dirty="0"/>
              <a:t>Compensation &amp; Mitigation Measures</a:t>
            </a:r>
          </a:p>
          <a:p>
            <a:pPr algn="ctr"/>
            <a:endParaRPr lang="en-GB" sz="1400" dirty="0"/>
          </a:p>
          <a:p>
            <a:pPr algn="ctr"/>
            <a:r>
              <a:rPr lang="en-GB" sz="1400" dirty="0"/>
              <a:t>Public Engagement &amp; Consultation</a:t>
            </a:r>
          </a:p>
          <a:p>
            <a:pPr algn="ctr"/>
            <a:endParaRPr lang="en-GB" sz="1400" dirty="0"/>
          </a:p>
          <a:p>
            <a:pPr algn="ctr"/>
            <a:r>
              <a:rPr lang="en-GB" sz="1400" dirty="0"/>
              <a:t>Noise &amp; Vibration Monitoring</a:t>
            </a:r>
          </a:p>
          <a:p>
            <a:pPr algn="ctr"/>
            <a:endParaRPr lang="en-GB" sz="1400" dirty="0"/>
          </a:p>
          <a:p>
            <a:pPr algn="ctr"/>
            <a:r>
              <a:rPr lang="en-GB" sz="1400"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cxnSp>
        <p:nvCxnSpPr>
          <p:cNvPr id="6" name="Straight Arrow Connector 5">
            <a:extLst>
              <a:ext uri="{FF2B5EF4-FFF2-40B4-BE49-F238E27FC236}">
                <a16:creationId xmlns:a16="http://schemas.microsoft.com/office/drawing/2014/main" id="{9612C72B-06B1-418D-804D-2B92C1F4F7C2}"/>
              </a:ext>
            </a:extLst>
          </p:cNvPr>
          <p:cNvCxnSpPr>
            <a:cxnSpLocks/>
          </p:cNvCxnSpPr>
          <p:nvPr/>
        </p:nvCxnSpPr>
        <p:spPr>
          <a:xfrm>
            <a:off x="1933575" y="2105025"/>
            <a:ext cx="457200"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32C62CA-62F7-4074-AF11-9954A442F479}"/>
              </a:ext>
            </a:extLst>
          </p:cNvPr>
          <p:cNvGrpSpPr/>
          <p:nvPr/>
        </p:nvGrpSpPr>
        <p:grpSpPr>
          <a:xfrm>
            <a:off x="2371726" y="2508147"/>
            <a:ext cx="4909185" cy="3903541"/>
            <a:chOff x="2371726" y="2508147"/>
            <a:chExt cx="5114928" cy="3903541"/>
          </a:xfrm>
        </p:grpSpPr>
        <p:cxnSp>
          <p:nvCxnSpPr>
            <p:cNvPr id="7" name="Straight Arrow Connector 6">
              <a:extLst>
                <a:ext uri="{FF2B5EF4-FFF2-40B4-BE49-F238E27FC236}">
                  <a16:creationId xmlns:a16="http://schemas.microsoft.com/office/drawing/2014/main" id="{8A540384-1796-4B3D-B127-4EC3A00DABBB}"/>
                </a:ext>
              </a:extLst>
            </p:cNvPr>
            <p:cNvCxnSpPr>
              <a:cxnSpLocks/>
              <a:stCxn id="3" idx="2"/>
              <a:endCxn id="10" idx="0"/>
            </p:cNvCxnSpPr>
            <p:nvPr/>
          </p:nvCxnSpPr>
          <p:spPr>
            <a:xfrm flipH="1">
              <a:off x="4929191" y="2508147"/>
              <a:ext cx="19847" cy="564357"/>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A8BE0E9B-7BEE-4484-91A3-EF976B92C9E6}"/>
                </a:ext>
              </a:extLst>
            </p:cNvPr>
            <p:cNvSpPr txBox="1">
              <a:spLocks/>
            </p:cNvSpPr>
            <p:nvPr/>
          </p:nvSpPr>
          <p:spPr>
            <a:xfrm>
              <a:off x="2371726" y="3072504"/>
              <a:ext cx="5114928" cy="3339184"/>
            </a:xfrm>
            <a:prstGeom prst="rect">
              <a:avLst/>
            </a:prstGeom>
            <a:solidFill>
              <a:srgbClr val="FFFFA3"/>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600"/>
                </a:spcBef>
                <a:buNone/>
              </a:pPr>
              <a:r>
                <a:rPr lang="en-GB" sz="2400" dirty="0"/>
                <a:t>Legislation/Regulations</a:t>
              </a:r>
            </a:p>
            <a:p>
              <a:pPr>
                <a:spcBef>
                  <a:spcPts val="600"/>
                </a:spcBef>
              </a:pPr>
              <a:r>
                <a:rPr lang="en-GB" sz="1600" i="1" dirty="0"/>
                <a:t>Town and Country Planning Act 1990</a:t>
              </a:r>
            </a:p>
            <a:p>
              <a:pPr>
                <a:spcBef>
                  <a:spcPts val="0"/>
                </a:spcBef>
              </a:pPr>
              <a:r>
                <a:rPr lang="en-GB" sz="1600" i="1" dirty="0"/>
                <a:t>Town and Country Planning (Environmental Impact Assessment) (England and Wales) Regulations 1999-SI No 293</a:t>
              </a:r>
              <a:endParaRPr lang="en-GB" sz="1600" dirty="0"/>
            </a:p>
            <a:p>
              <a:pPr marL="0" indent="0">
                <a:buNone/>
              </a:pPr>
              <a:r>
                <a:rPr lang="en-GB" sz="1800" dirty="0"/>
                <a:t>Projects must consider the need for development (justification) &amp; all possible alternatives to achieve the same end results</a:t>
              </a:r>
            </a:p>
            <a:p>
              <a:pPr marL="0" indent="0">
                <a:buNone/>
              </a:pPr>
              <a:endParaRPr lang="en-GB" sz="1000" dirty="0"/>
            </a:p>
            <a:p>
              <a:pPr marL="0" indent="0">
                <a:spcBef>
                  <a:spcPts val="0"/>
                </a:spcBef>
                <a:buNone/>
              </a:pPr>
              <a:r>
                <a:rPr lang="en-GB" sz="2000" i="1" dirty="0"/>
                <a:t>Now:</a:t>
              </a:r>
            </a:p>
            <a:p>
              <a:pPr>
                <a:spcBef>
                  <a:spcPts val="0"/>
                </a:spcBef>
              </a:pPr>
              <a:r>
                <a:rPr lang="en-GB" sz="1800" i="1" dirty="0"/>
                <a:t>The Town and Country Planning (Environmental Impact Assessment) Regulations 2017</a:t>
              </a:r>
              <a:endParaRPr lang="en-GB" sz="1800" dirty="0"/>
            </a:p>
          </p:txBody>
        </p:sp>
      </p:grpSp>
      <p:grpSp>
        <p:nvGrpSpPr>
          <p:cNvPr id="28" name="Group 27">
            <a:extLst>
              <a:ext uri="{FF2B5EF4-FFF2-40B4-BE49-F238E27FC236}">
                <a16:creationId xmlns:a16="http://schemas.microsoft.com/office/drawing/2014/main" id="{6007856B-4FC9-4CC5-B802-EE641E58B4A1}"/>
              </a:ext>
            </a:extLst>
          </p:cNvPr>
          <p:cNvGrpSpPr/>
          <p:nvPr/>
        </p:nvGrpSpPr>
        <p:grpSpPr>
          <a:xfrm>
            <a:off x="7299960" y="534597"/>
            <a:ext cx="4596765" cy="5877090"/>
            <a:chOff x="7299960" y="534596"/>
            <a:chExt cx="4596765" cy="6028129"/>
          </a:xfrm>
        </p:grpSpPr>
        <p:grpSp>
          <p:nvGrpSpPr>
            <p:cNvPr id="27" name="Group 26">
              <a:extLst>
                <a:ext uri="{FF2B5EF4-FFF2-40B4-BE49-F238E27FC236}">
                  <a16:creationId xmlns:a16="http://schemas.microsoft.com/office/drawing/2014/main" id="{40B19083-2AAD-42D8-9092-E0B58661C9F3}"/>
                </a:ext>
              </a:extLst>
            </p:cNvPr>
            <p:cNvGrpSpPr/>
            <p:nvPr/>
          </p:nvGrpSpPr>
          <p:grpSpPr>
            <a:xfrm>
              <a:off x="7299960" y="534596"/>
              <a:ext cx="4596765" cy="6028129"/>
              <a:chOff x="7299960" y="534596"/>
              <a:chExt cx="4596765" cy="6028129"/>
            </a:xfrm>
          </p:grpSpPr>
          <p:cxnSp>
            <p:nvCxnSpPr>
              <p:cNvPr id="17" name="Straight Arrow Connector 16">
                <a:extLst>
                  <a:ext uri="{FF2B5EF4-FFF2-40B4-BE49-F238E27FC236}">
                    <a16:creationId xmlns:a16="http://schemas.microsoft.com/office/drawing/2014/main" id="{A06B15EC-A40A-4106-9944-F4E5DF8631FF}"/>
                  </a:ext>
                </a:extLst>
              </p:cNvPr>
              <p:cNvCxnSpPr>
                <a:cxnSpLocks/>
                <a:stCxn id="3" idx="3"/>
              </p:cNvCxnSpPr>
              <p:nvPr/>
            </p:nvCxnSpPr>
            <p:spPr>
              <a:xfrm flipV="1">
                <a:off x="7299960" y="2075721"/>
                <a:ext cx="396240" cy="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20" name="Content Placeholder 2">
                <a:extLst>
                  <a:ext uri="{FF2B5EF4-FFF2-40B4-BE49-F238E27FC236}">
                    <a16:creationId xmlns:a16="http://schemas.microsoft.com/office/drawing/2014/main" id="{62235604-089E-45D6-81B2-BD44F0DBCDBB}"/>
                  </a:ext>
                </a:extLst>
              </p:cNvPr>
              <p:cNvSpPr txBox="1">
                <a:spLocks/>
              </p:cNvSpPr>
              <p:nvPr/>
            </p:nvSpPr>
            <p:spPr>
              <a:xfrm>
                <a:off x="7708106" y="534596"/>
                <a:ext cx="4188619" cy="6028129"/>
              </a:xfrm>
              <a:prstGeom prst="rect">
                <a:avLst/>
              </a:prstGeom>
              <a:solidFill>
                <a:srgbClr val="D5FFD5"/>
              </a:solidFill>
              <a:ln w="47625">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400" dirty="0"/>
              </a:p>
              <a:p>
                <a:pPr marL="0" indent="0" algn="ctr">
                  <a:spcBef>
                    <a:spcPts val="0"/>
                  </a:spcBef>
                  <a:buNone/>
                </a:pPr>
                <a:r>
                  <a:rPr lang="en-GB" sz="2400" dirty="0"/>
                  <a:t>Gatwick Airport</a:t>
                </a:r>
              </a:p>
              <a:p>
                <a:pPr marL="0" indent="0" algn="ctr">
                  <a:spcBef>
                    <a:spcPts val="0"/>
                  </a:spcBef>
                  <a:buNone/>
                </a:pPr>
                <a:r>
                  <a:rPr lang="en-GB" sz="1800" dirty="0"/>
                  <a:t>Project Alternatives pp 17-22</a:t>
                </a:r>
              </a:p>
              <a:p>
                <a:pPr marL="0" indent="0" algn="ctr">
                  <a:spcBef>
                    <a:spcPts val="0"/>
                  </a:spcBef>
                  <a:buNone/>
                </a:pPr>
                <a:endParaRPr lang="en-GB" sz="1800" dirty="0"/>
              </a:p>
              <a:p>
                <a:pPr>
                  <a:spcBef>
                    <a:spcPts val="600"/>
                  </a:spcBef>
                </a:pPr>
                <a:r>
                  <a:rPr lang="en-GB" sz="1800" dirty="0"/>
                  <a:t>Include </a:t>
                </a:r>
                <a:r>
                  <a:rPr lang="en-GB" sz="1800" b="1" dirty="0"/>
                  <a:t>3</a:t>
                </a:r>
                <a:r>
                  <a:rPr lang="en-GB" sz="1800" dirty="0"/>
                  <a:t> detailed scenarios and the justifications for each while considering the environmental impacts in the EIA/ES</a:t>
                </a:r>
              </a:p>
              <a:p>
                <a:pPr>
                  <a:spcBef>
                    <a:spcPts val="600"/>
                  </a:spcBef>
                </a:pPr>
                <a:endParaRPr lang="en-GB" sz="1800" dirty="0"/>
              </a:p>
              <a:p>
                <a:pPr>
                  <a:spcBef>
                    <a:spcPts val="600"/>
                  </a:spcBef>
                </a:pPr>
                <a:r>
                  <a:rPr lang="en-GB" sz="1800" b="1" dirty="0"/>
                  <a:t>Scenario 1: </a:t>
                </a:r>
                <a:r>
                  <a:rPr lang="en-GB" sz="1800" dirty="0"/>
                  <a:t>Gatwick remains a single-runway operation using the existing main runway</a:t>
                </a:r>
              </a:p>
              <a:p>
                <a:pPr>
                  <a:spcBef>
                    <a:spcPts val="600"/>
                  </a:spcBef>
                </a:pPr>
                <a:endParaRPr lang="en-GB" sz="1800" dirty="0"/>
              </a:p>
              <a:p>
                <a:pPr>
                  <a:spcBef>
                    <a:spcPts val="600"/>
                  </a:spcBef>
                </a:pPr>
                <a:r>
                  <a:rPr lang="en-GB" sz="1800" b="1" dirty="0"/>
                  <a:t>Scenario 2</a:t>
                </a:r>
                <a:r>
                  <a:rPr lang="en-GB" sz="1800" dirty="0"/>
                  <a:t>: where the existing northern runway is routinely used together with the main runway</a:t>
                </a:r>
              </a:p>
              <a:p>
                <a:pPr>
                  <a:spcBef>
                    <a:spcPts val="600"/>
                  </a:spcBef>
                </a:pPr>
                <a:endParaRPr lang="en-GB" sz="1800" dirty="0"/>
              </a:p>
              <a:p>
                <a:pPr>
                  <a:spcBef>
                    <a:spcPts val="600"/>
                  </a:spcBef>
                </a:pPr>
                <a:r>
                  <a:rPr lang="en-GB" sz="1800" b="1" dirty="0"/>
                  <a:t>Scenario 3</a:t>
                </a:r>
                <a:r>
                  <a:rPr lang="en-GB" sz="1800" dirty="0"/>
                  <a:t>: where GAL continues to safeguard for an additional runway to the south. </a:t>
                </a:r>
              </a:p>
            </p:txBody>
          </p:sp>
        </p:grpSp>
        <p:cxnSp>
          <p:nvCxnSpPr>
            <p:cNvPr id="22" name="Straight Arrow Connector 21">
              <a:extLst>
                <a:ext uri="{FF2B5EF4-FFF2-40B4-BE49-F238E27FC236}">
                  <a16:creationId xmlns:a16="http://schemas.microsoft.com/office/drawing/2014/main" id="{96628FE4-223E-418C-843D-43783D02FABB}"/>
                </a:ext>
              </a:extLst>
            </p:cNvPr>
            <p:cNvCxnSpPr/>
            <p:nvPr/>
          </p:nvCxnSpPr>
          <p:spPr>
            <a:xfrm>
              <a:off x="9744075" y="3667125"/>
              <a:ext cx="0" cy="333376"/>
            </a:xfrm>
            <a:prstGeom prst="straightConnector1">
              <a:avLst/>
            </a:prstGeom>
            <a:ln w="47625">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0AB7C74-482E-4012-A689-FAFD3CAFC9B4}"/>
                </a:ext>
              </a:extLst>
            </p:cNvPr>
            <p:cNvCxnSpPr/>
            <p:nvPr/>
          </p:nvCxnSpPr>
          <p:spPr>
            <a:xfrm>
              <a:off x="9705975" y="4857750"/>
              <a:ext cx="0" cy="333376"/>
            </a:xfrm>
            <a:prstGeom prst="straightConnector1">
              <a:avLst/>
            </a:prstGeom>
            <a:ln w="47625">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Rectangle 28">
            <a:extLst>
              <a:ext uri="{FF2B5EF4-FFF2-40B4-BE49-F238E27FC236}">
                <a16:creationId xmlns:a16="http://schemas.microsoft.com/office/drawing/2014/main" id="{9061E37D-EB01-4288-A205-97160F60675A}"/>
              </a:ext>
            </a:extLst>
          </p:cNvPr>
          <p:cNvSpPr/>
          <p:nvPr/>
        </p:nvSpPr>
        <p:spPr>
          <a:xfrm>
            <a:off x="2895600" y="6581159"/>
            <a:ext cx="9601200"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(Bristol International Airport, 2005, 2006; Office of the Deputy Prime Minister, 2006; </a:t>
            </a:r>
            <a:r>
              <a:rPr lang="en-GB" sz="1200" dirty="0"/>
              <a:t>Statutory Instrument, 2018;</a:t>
            </a:r>
            <a:r>
              <a:rPr lang="en-GB" sz="1200" dirty="0">
                <a:latin typeface="Times New Roman" panose="02020603050405020304" pitchFamily="18" charset="0"/>
                <a:ea typeface="Calibri" panose="020F0502020204030204" pitchFamily="34" charset="0"/>
              </a:rPr>
              <a:t> </a:t>
            </a:r>
            <a:r>
              <a:rPr lang="en-GB" sz="1200" dirty="0"/>
              <a:t>Gatwick Airport, 2019; </a:t>
            </a:r>
            <a:r>
              <a:rPr lang="en-GB" sz="1200" dirty="0">
                <a:latin typeface="Times New Roman" panose="02020603050405020304" pitchFamily="18" charset="0"/>
                <a:ea typeface="Calibri" panose="020F0502020204030204" pitchFamily="34" charset="0"/>
              </a:rPr>
              <a:t>Gov, 2019)</a:t>
            </a:r>
            <a:endParaRPr lang="en-GB" sz="1200" dirty="0"/>
          </a:p>
        </p:txBody>
      </p:sp>
      <p:sp>
        <p:nvSpPr>
          <p:cNvPr id="35" name="Title 1">
            <a:extLst>
              <a:ext uri="{FF2B5EF4-FFF2-40B4-BE49-F238E27FC236}">
                <a16:creationId xmlns:a16="http://schemas.microsoft.com/office/drawing/2014/main" id="{B8A81BAB-B02D-4CAC-8CFA-0A41017F7D97}"/>
              </a:ext>
            </a:extLst>
          </p:cNvPr>
          <p:cNvSpPr txBox="1">
            <a:spLocks/>
          </p:cNvSpPr>
          <p:nvPr/>
        </p:nvSpPr>
        <p:spPr>
          <a:xfrm>
            <a:off x="2341721" y="-2303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spTree>
    <p:extLst>
      <p:ext uri="{BB962C8B-B14F-4D97-AF65-F5344CB8AC3E}">
        <p14:creationId xmlns:p14="http://schemas.microsoft.com/office/powerpoint/2010/main" val="282496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Project Alternatives</a:t>
            </a:r>
          </a:p>
          <a:p>
            <a:pPr algn="ctr"/>
            <a:endParaRPr lang="en-GB" sz="1400" dirty="0"/>
          </a:p>
          <a:p>
            <a:pPr algn="ctr"/>
            <a:r>
              <a:rPr lang="en-GB" sz="1600" b="1" dirty="0"/>
              <a:t>Cumulative Effects</a:t>
            </a:r>
          </a:p>
          <a:p>
            <a:pPr algn="ctr"/>
            <a:endParaRPr lang="en-GB" sz="1600" b="1" dirty="0"/>
          </a:p>
          <a:p>
            <a:pPr algn="ctr"/>
            <a:r>
              <a:rPr lang="en-GB" sz="1400" dirty="0"/>
              <a:t>Compensation &amp; Mitigation Measures</a:t>
            </a:r>
          </a:p>
          <a:p>
            <a:pPr algn="ctr"/>
            <a:endParaRPr lang="en-GB" sz="1400" dirty="0"/>
          </a:p>
          <a:p>
            <a:pPr algn="ctr"/>
            <a:r>
              <a:rPr lang="en-GB" sz="1400" dirty="0"/>
              <a:t>Public Engagement &amp; Consultation</a:t>
            </a:r>
          </a:p>
          <a:p>
            <a:pPr algn="ctr"/>
            <a:endParaRPr lang="en-GB" sz="1400" dirty="0"/>
          </a:p>
          <a:p>
            <a:pPr algn="ctr"/>
            <a:r>
              <a:rPr lang="en-GB" sz="1400" dirty="0"/>
              <a:t>Noise &amp; Vibration Monitoring</a:t>
            </a:r>
          </a:p>
          <a:p>
            <a:pPr algn="ctr"/>
            <a:endParaRPr lang="en-GB" sz="1400" dirty="0"/>
          </a:p>
          <a:p>
            <a:pPr algn="ctr"/>
            <a:r>
              <a:rPr lang="en-GB" sz="1400"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cxnSp>
        <p:nvCxnSpPr>
          <p:cNvPr id="6" name="Straight Arrow Connector 5">
            <a:extLst>
              <a:ext uri="{FF2B5EF4-FFF2-40B4-BE49-F238E27FC236}">
                <a16:creationId xmlns:a16="http://schemas.microsoft.com/office/drawing/2014/main" id="{BB3CAAB4-7574-43B1-9065-2D1AB0DBE22E}"/>
              </a:ext>
            </a:extLst>
          </p:cNvPr>
          <p:cNvCxnSpPr>
            <a:cxnSpLocks/>
          </p:cNvCxnSpPr>
          <p:nvPr/>
        </p:nvCxnSpPr>
        <p:spPr>
          <a:xfrm>
            <a:off x="1933575" y="2573111"/>
            <a:ext cx="457200"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206C7C65-1384-4B14-B15E-5BBD806E87A8}"/>
              </a:ext>
            </a:extLst>
          </p:cNvPr>
          <p:cNvSpPr txBox="1">
            <a:spLocks/>
          </p:cNvSpPr>
          <p:nvPr/>
        </p:nvSpPr>
        <p:spPr>
          <a:xfrm>
            <a:off x="2279537" y="-1725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pic>
        <p:nvPicPr>
          <p:cNvPr id="13" name="Picture 12">
            <a:extLst>
              <a:ext uri="{FF2B5EF4-FFF2-40B4-BE49-F238E27FC236}">
                <a16:creationId xmlns:a16="http://schemas.microsoft.com/office/drawing/2014/main" id="{5ABB66BF-DA57-4220-B6B7-39469E894148}"/>
              </a:ext>
            </a:extLst>
          </p:cNvPr>
          <p:cNvPicPr>
            <a:picLocks noChangeAspect="1"/>
          </p:cNvPicPr>
          <p:nvPr/>
        </p:nvPicPr>
        <p:blipFill>
          <a:blip r:embed="rId3"/>
          <a:stretch>
            <a:fillRect/>
          </a:stretch>
        </p:blipFill>
        <p:spPr>
          <a:xfrm>
            <a:off x="2390775" y="1154113"/>
            <a:ext cx="5114925" cy="1819275"/>
          </a:xfrm>
          <a:prstGeom prst="rect">
            <a:avLst/>
          </a:prstGeom>
        </p:spPr>
      </p:pic>
      <p:sp>
        <p:nvSpPr>
          <p:cNvPr id="14" name="TextBox 13">
            <a:extLst>
              <a:ext uri="{FF2B5EF4-FFF2-40B4-BE49-F238E27FC236}">
                <a16:creationId xmlns:a16="http://schemas.microsoft.com/office/drawing/2014/main" id="{B9F460BC-9775-49AD-A0F4-495405F2A878}"/>
              </a:ext>
            </a:extLst>
          </p:cNvPr>
          <p:cNvSpPr txBox="1"/>
          <p:nvPr/>
        </p:nvSpPr>
        <p:spPr>
          <a:xfrm>
            <a:off x="2044813" y="864082"/>
            <a:ext cx="691924" cy="923330"/>
          </a:xfrm>
          <a:prstGeom prst="rect">
            <a:avLst/>
          </a:prstGeom>
          <a:noFill/>
        </p:spPr>
        <p:txBody>
          <a:bodyPr wrap="square" rtlCol="0">
            <a:spAutoFit/>
          </a:bodyPr>
          <a:lstStyle/>
          <a:p>
            <a:r>
              <a:rPr lang="en-GB" sz="5400" dirty="0"/>
              <a:t>“</a:t>
            </a:r>
          </a:p>
        </p:txBody>
      </p:sp>
      <p:sp>
        <p:nvSpPr>
          <p:cNvPr id="16" name="TextBox 15">
            <a:extLst>
              <a:ext uri="{FF2B5EF4-FFF2-40B4-BE49-F238E27FC236}">
                <a16:creationId xmlns:a16="http://schemas.microsoft.com/office/drawing/2014/main" id="{4D21646B-CF6D-4A05-B238-0F0A34188577}"/>
              </a:ext>
            </a:extLst>
          </p:cNvPr>
          <p:cNvSpPr txBox="1"/>
          <p:nvPr/>
        </p:nvSpPr>
        <p:spPr>
          <a:xfrm>
            <a:off x="7227774" y="33086"/>
            <a:ext cx="691924" cy="1754326"/>
          </a:xfrm>
          <a:prstGeom prst="rect">
            <a:avLst/>
          </a:prstGeom>
          <a:noFill/>
        </p:spPr>
        <p:txBody>
          <a:bodyPr wrap="square" rtlCol="0">
            <a:spAutoFit/>
          </a:bodyPr>
          <a:lstStyle/>
          <a:p>
            <a:r>
              <a:rPr lang="en-GB" sz="5400" dirty="0">
                <a:solidFill>
                  <a:schemeClr val="bg1"/>
                </a:solidFill>
              </a:rPr>
              <a:t>“</a:t>
            </a:r>
          </a:p>
          <a:p>
            <a:r>
              <a:rPr lang="en-GB" sz="5400" dirty="0"/>
              <a:t>”</a:t>
            </a:r>
          </a:p>
        </p:txBody>
      </p:sp>
      <p:grpSp>
        <p:nvGrpSpPr>
          <p:cNvPr id="29" name="Group 28">
            <a:extLst>
              <a:ext uri="{FF2B5EF4-FFF2-40B4-BE49-F238E27FC236}">
                <a16:creationId xmlns:a16="http://schemas.microsoft.com/office/drawing/2014/main" id="{02C3613D-5DF7-4519-B8C2-51FE4D0CE9F0}"/>
              </a:ext>
            </a:extLst>
          </p:cNvPr>
          <p:cNvGrpSpPr/>
          <p:nvPr/>
        </p:nvGrpSpPr>
        <p:grpSpPr>
          <a:xfrm>
            <a:off x="7336971" y="1338788"/>
            <a:ext cx="4558563" cy="4624275"/>
            <a:chOff x="7336971" y="1338788"/>
            <a:chExt cx="4558563" cy="4624275"/>
          </a:xfrm>
        </p:grpSpPr>
        <p:sp>
          <p:nvSpPr>
            <p:cNvPr id="11" name="Content Placeholder 2">
              <a:extLst>
                <a:ext uri="{FF2B5EF4-FFF2-40B4-BE49-F238E27FC236}">
                  <a16:creationId xmlns:a16="http://schemas.microsoft.com/office/drawing/2014/main" id="{78D11352-1F38-46E6-8CB7-556040FE4399}"/>
                </a:ext>
              </a:extLst>
            </p:cNvPr>
            <p:cNvSpPr txBox="1">
              <a:spLocks/>
            </p:cNvSpPr>
            <p:nvPr/>
          </p:nvSpPr>
          <p:spPr>
            <a:xfrm>
              <a:off x="7706915" y="1338788"/>
              <a:ext cx="4188619" cy="4624275"/>
            </a:xfrm>
            <a:prstGeom prst="rect">
              <a:avLst/>
            </a:prstGeom>
            <a:solidFill>
              <a:srgbClr val="D5FFD5"/>
            </a:solidFill>
            <a:ln w="38100">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400" dirty="0"/>
            </a:p>
            <a:p>
              <a:pPr marL="0" indent="0" algn="ctr">
                <a:spcBef>
                  <a:spcPts val="0"/>
                </a:spcBef>
                <a:buNone/>
              </a:pPr>
              <a:r>
                <a:rPr lang="en-GB" sz="2400" dirty="0"/>
                <a:t>Gatwick Airport</a:t>
              </a:r>
            </a:p>
            <a:p>
              <a:pPr marL="0" indent="0" algn="ctr">
                <a:spcBef>
                  <a:spcPts val="0"/>
                </a:spcBef>
                <a:buNone/>
              </a:pPr>
              <a:r>
                <a:rPr lang="en-GB" sz="1800" dirty="0"/>
                <a:t>Cumulative Effects (CE) pp 205-213</a:t>
              </a:r>
            </a:p>
            <a:p>
              <a:pPr marL="0" indent="0" algn="ctr">
                <a:spcBef>
                  <a:spcPts val="0"/>
                </a:spcBef>
                <a:buNone/>
              </a:pPr>
              <a:endParaRPr lang="en-GB" sz="1800" dirty="0"/>
            </a:p>
            <a:p>
              <a:pPr marL="0" indent="0" algn="ctr">
                <a:spcBef>
                  <a:spcPts val="0"/>
                </a:spcBef>
                <a:buNone/>
              </a:pPr>
              <a:r>
                <a:rPr lang="en-GB" sz="1800" dirty="0"/>
                <a:t>Extensively discusses CE &amp; inter-relationships (IR) in relation to relevant</a:t>
              </a:r>
            </a:p>
            <a:p>
              <a:pPr marL="0" indent="0" algn="ctr">
                <a:spcBef>
                  <a:spcPts val="0"/>
                </a:spcBef>
                <a:buNone/>
              </a:pPr>
              <a:r>
                <a:rPr lang="en-GB" sz="1800" b="1" dirty="0"/>
                <a:t>Policy, legislation &amp; Guidance</a:t>
              </a:r>
            </a:p>
            <a:p>
              <a:pPr marL="0" indent="0" algn="ctr">
                <a:spcBef>
                  <a:spcPts val="0"/>
                </a:spcBef>
                <a:buNone/>
              </a:pPr>
              <a:endParaRPr lang="en-GB" sz="1800" dirty="0"/>
            </a:p>
            <a:p>
              <a:pPr marL="0" indent="0" algn="ctr">
                <a:spcBef>
                  <a:spcPts val="0"/>
                </a:spcBef>
                <a:buNone/>
              </a:pPr>
              <a:r>
                <a:rPr lang="en-GB" sz="1800" dirty="0"/>
                <a:t>Approach to </a:t>
              </a:r>
              <a:r>
                <a:rPr lang="en-GB" sz="1800" b="1" dirty="0"/>
                <a:t>CE assessment </a:t>
              </a:r>
              <a:r>
                <a:rPr lang="en-GB" sz="1800" dirty="0"/>
                <a:t>is tabulated into 4 activity stages</a:t>
              </a:r>
            </a:p>
            <a:p>
              <a:pPr marL="0" indent="0" algn="ctr">
                <a:spcBef>
                  <a:spcPts val="0"/>
                </a:spcBef>
                <a:buNone/>
              </a:pPr>
              <a:endParaRPr lang="en-GB" sz="1800" dirty="0"/>
            </a:p>
            <a:p>
              <a:pPr marL="0" indent="0" algn="ctr">
                <a:spcBef>
                  <a:spcPts val="0"/>
                </a:spcBef>
                <a:buNone/>
              </a:pPr>
              <a:r>
                <a:rPr lang="en-GB" sz="1800" dirty="0"/>
                <a:t>Approach to </a:t>
              </a:r>
              <a:r>
                <a:rPr lang="en-GB" sz="1800" b="1" dirty="0"/>
                <a:t>IR assessment </a:t>
              </a:r>
              <a:r>
                <a:rPr lang="en-GB" sz="1800" dirty="0"/>
                <a:t>is tabulated into 4 activity stages</a:t>
              </a:r>
            </a:p>
            <a:p>
              <a:pPr marL="0" indent="0" algn="ctr">
                <a:spcBef>
                  <a:spcPts val="0"/>
                </a:spcBef>
                <a:buNone/>
              </a:pPr>
              <a:endParaRPr lang="en-GB" sz="1800" dirty="0"/>
            </a:p>
            <a:p>
              <a:pPr marL="0" indent="0" algn="ctr">
                <a:spcBef>
                  <a:spcPts val="0"/>
                </a:spcBef>
                <a:buNone/>
              </a:pPr>
              <a:r>
                <a:rPr lang="en-GB" sz="1800" dirty="0"/>
                <a:t>Specific </a:t>
              </a:r>
              <a:r>
                <a:rPr lang="en-GB" sz="1800" b="1" dirty="0"/>
                <a:t>mitigation</a:t>
              </a:r>
              <a:r>
                <a:rPr lang="en-GB" sz="1800" dirty="0"/>
                <a:t> is proposed in relation to each identified effect</a:t>
              </a:r>
            </a:p>
            <a:p>
              <a:pPr marL="0" indent="0" algn="ctr">
                <a:spcBef>
                  <a:spcPts val="0"/>
                </a:spcBef>
                <a:buNone/>
              </a:pPr>
              <a:endParaRPr lang="en-GB" sz="1800" dirty="0"/>
            </a:p>
            <a:p>
              <a:pPr marL="0" indent="0" algn="ctr">
                <a:spcBef>
                  <a:spcPts val="0"/>
                </a:spcBef>
                <a:buNone/>
              </a:pPr>
              <a:endParaRPr lang="en-GB" sz="2400" dirty="0"/>
            </a:p>
          </p:txBody>
        </p:sp>
        <p:cxnSp>
          <p:nvCxnSpPr>
            <p:cNvPr id="22" name="Straight Arrow Connector 21">
              <a:extLst>
                <a:ext uri="{FF2B5EF4-FFF2-40B4-BE49-F238E27FC236}">
                  <a16:creationId xmlns:a16="http://schemas.microsoft.com/office/drawing/2014/main" id="{4199C567-1860-400D-A1E9-91546C5BDB62}"/>
                </a:ext>
              </a:extLst>
            </p:cNvPr>
            <p:cNvCxnSpPr>
              <a:cxnSpLocks/>
            </p:cNvCxnSpPr>
            <p:nvPr/>
          </p:nvCxnSpPr>
          <p:spPr>
            <a:xfrm>
              <a:off x="7336971" y="2065679"/>
              <a:ext cx="371135" cy="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grpSp>
      <p:pic>
        <p:nvPicPr>
          <p:cNvPr id="32" name="Picture 31" descr="A close up of a road&#10;&#10;Description automatically generated">
            <a:extLst>
              <a:ext uri="{FF2B5EF4-FFF2-40B4-BE49-F238E27FC236}">
                <a16:creationId xmlns:a16="http://schemas.microsoft.com/office/drawing/2014/main" id="{4BD6A855-1BE9-4334-9EC3-4C546E1BD1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47776" y="3204046"/>
            <a:ext cx="5114917" cy="2877141"/>
          </a:xfrm>
          <a:prstGeom prst="rect">
            <a:avLst/>
          </a:prstGeom>
        </p:spPr>
      </p:pic>
      <p:sp>
        <p:nvSpPr>
          <p:cNvPr id="34" name="Rectangle 33">
            <a:extLst>
              <a:ext uri="{FF2B5EF4-FFF2-40B4-BE49-F238E27FC236}">
                <a16:creationId xmlns:a16="http://schemas.microsoft.com/office/drawing/2014/main" id="{1A29C876-B3EA-4E1E-BE2A-0BF6940A2776}"/>
              </a:ext>
            </a:extLst>
          </p:cNvPr>
          <p:cNvSpPr/>
          <p:nvPr/>
        </p:nvSpPr>
        <p:spPr>
          <a:xfrm>
            <a:off x="6610398" y="6034846"/>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(Pipe, 2019)</a:t>
            </a:r>
            <a:endParaRPr lang="en-GB" sz="1200" dirty="0"/>
          </a:p>
        </p:txBody>
      </p:sp>
      <p:sp>
        <p:nvSpPr>
          <p:cNvPr id="36" name="Rectangle 35">
            <a:extLst>
              <a:ext uri="{FF2B5EF4-FFF2-40B4-BE49-F238E27FC236}">
                <a16:creationId xmlns:a16="http://schemas.microsoft.com/office/drawing/2014/main" id="{50BF6D5B-35AA-4004-B3C9-27B84906C468}"/>
              </a:ext>
            </a:extLst>
          </p:cNvPr>
          <p:cNvSpPr/>
          <p:nvPr/>
        </p:nvSpPr>
        <p:spPr>
          <a:xfrm>
            <a:off x="2662093" y="6396335"/>
            <a:ext cx="9601200" cy="461665"/>
          </a:xfrm>
          <a:prstGeom prst="rect">
            <a:avLst/>
          </a:prstGeom>
        </p:spPr>
        <p:txBody>
          <a:bodyPr wrap="square">
            <a:spAutoFit/>
          </a:bodyPr>
          <a:lstStyle/>
          <a:p>
            <a:pPr algn="r"/>
            <a:r>
              <a:rPr lang="en-GB" sz="1200" dirty="0">
                <a:ea typeface="Calibri" panose="020F0502020204030204" pitchFamily="34" charset="0"/>
              </a:rPr>
              <a:t>(Bristol International Airport, 2005, 2006; Office of the Deputy Prime Minister, 2006; Legislation, 2017; </a:t>
            </a:r>
            <a:r>
              <a:rPr lang="en-GB" sz="1200" dirty="0"/>
              <a:t>Statutory Instrument, 2018;</a:t>
            </a:r>
            <a:r>
              <a:rPr lang="en-GB" sz="1200" dirty="0">
                <a:ea typeface="Calibri" panose="020F0502020204030204" pitchFamily="34" charset="0"/>
              </a:rPr>
              <a:t> </a:t>
            </a:r>
            <a:r>
              <a:rPr lang="en-GB" sz="1200" dirty="0"/>
              <a:t>Gatwick Airport, 2019; </a:t>
            </a:r>
            <a:r>
              <a:rPr lang="en-GB" sz="1200" dirty="0">
                <a:ea typeface="Calibri" panose="020F0502020204030204" pitchFamily="34" charset="0"/>
              </a:rPr>
              <a:t>Gov, 2019)</a:t>
            </a:r>
            <a:endParaRPr lang="en-GB" sz="1200" dirty="0"/>
          </a:p>
        </p:txBody>
      </p:sp>
    </p:spTree>
    <p:extLst>
      <p:ext uri="{BB962C8B-B14F-4D97-AF65-F5344CB8AC3E}">
        <p14:creationId xmlns:p14="http://schemas.microsoft.com/office/powerpoint/2010/main" val="1714862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Picture 39" descr="A large white building&#10;&#10;Description automatically generated">
            <a:extLst>
              <a:ext uri="{FF2B5EF4-FFF2-40B4-BE49-F238E27FC236}">
                <a16:creationId xmlns:a16="http://schemas.microsoft.com/office/drawing/2014/main" id="{239D7B4C-CC04-48C0-95BF-FF7BE63D1E22}"/>
              </a:ext>
            </a:extLst>
          </p:cNvPr>
          <p:cNvPicPr>
            <a:picLocks noChangeAspect="1"/>
          </p:cNvPicPr>
          <p:nvPr/>
        </p:nvPicPr>
        <p:blipFill rotWithShape="1">
          <a:blip r:embed="rId3">
            <a:extLst>
              <a:ext uri="{28A0092B-C50C-407E-A947-70E740481C1C}">
                <a14:useLocalDpi xmlns:a14="http://schemas.microsoft.com/office/drawing/2010/main" val="0"/>
              </a:ext>
            </a:extLst>
          </a:blip>
          <a:srcRect l="6504" t="1824" r="1398"/>
          <a:stretch/>
        </p:blipFill>
        <p:spPr>
          <a:xfrm>
            <a:off x="7722057" y="534597"/>
            <a:ext cx="4180109" cy="2463487"/>
          </a:xfrm>
          <a:prstGeom prst="rect">
            <a:avLst/>
          </a:prstGeom>
        </p:spPr>
      </p:pic>
      <p:sp>
        <p:nvSpPr>
          <p:cNvPr id="42" name="Rectangle 41">
            <a:extLst>
              <a:ext uri="{FF2B5EF4-FFF2-40B4-BE49-F238E27FC236}">
                <a16:creationId xmlns:a16="http://schemas.microsoft.com/office/drawing/2014/main" id="{F360D613-25CC-4F0A-9A4F-7C9FFCF2141A}"/>
              </a:ext>
            </a:extLst>
          </p:cNvPr>
          <p:cNvSpPr/>
          <p:nvPr/>
        </p:nvSpPr>
        <p:spPr>
          <a:xfrm>
            <a:off x="10911486" y="2998084"/>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(wood, 2018)</a:t>
            </a:r>
            <a:endParaRPr lang="en-GB" sz="1200" dirty="0"/>
          </a:p>
        </p:txBody>
      </p:sp>
      <p:pic>
        <p:nvPicPr>
          <p:cNvPr id="44" name="Picture 43" descr="A car parked in a parking lot&#10;&#10;Description automatically generated">
            <a:extLst>
              <a:ext uri="{FF2B5EF4-FFF2-40B4-BE49-F238E27FC236}">
                <a16:creationId xmlns:a16="http://schemas.microsoft.com/office/drawing/2014/main" id="{D9570D67-4283-43D6-A013-7511DA5174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0101" y="3489959"/>
            <a:ext cx="4196624" cy="2320085"/>
          </a:xfrm>
          <a:prstGeom prst="rect">
            <a:avLst/>
          </a:prstGeom>
        </p:spPr>
      </p:pic>
      <p:sp>
        <p:nvSpPr>
          <p:cNvPr id="46" name="Rectangle 45">
            <a:extLst>
              <a:ext uri="{FF2B5EF4-FFF2-40B4-BE49-F238E27FC236}">
                <a16:creationId xmlns:a16="http://schemas.microsoft.com/office/drawing/2014/main" id="{C0AABA3E-3047-45A0-B72A-E2E89C2962DA}"/>
              </a:ext>
            </a:extLst>
          </p:cNvPr>
          <p:cNvSpPr/>
          <p:nvPr/>
        </p:nvSpPr>
        <p:spPr>
          <a:xfrm>
            <a:off x="10909196" y="5784684"/>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(wood, 2018)</a:t>
            </a:r>
            <a:endParaRPr lang="en-GB" sz="1200" dirty="0"/>
          </a:p>
        </p:txBody>
      </p:sp>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Project Alternatives</a:t>
            </a:r>
          </a:p>
          <a:p>
            <a:pPr algn="ctr"/>
            <a:endParaRPr lang="en-GB" sz="1400" dirty="0"/>
          </a:p>
          <a:p>
            <a:pPr algn="ctr"/>
            <a:r>
              <a:rPr lang="en-GB" sz="1400" dirty="0"/>
              <a:t>Cumulative Effects </a:t>
            </a:r>
          </a:p>
          <a:p>
            <a:pPr algn="ctr"/>
            <a:endParaRPr lang="en-GB" sz="1400" dirty="0"/>
          </a:p>
          <a:p>
            <a:pPr algn="ctr"/>
            <a:r>
              <a:rPr lang="en-GB" sz="1600" b="1" dirty="0"/>
              <a:t>Compensation &amp; Mitigation Measures</a:t>
            </a:r>
          </a:p>
          <a:p>
            <a:pPr algn="ctr"/>
            <a:endParaRPr lang="en-GB" sz="1400" dirty="0"/>
          </a:p>
          <a:p>
            <a:pPr algn="ctr"/>
            <a:r>
              <a:rPr lang="en-GB" sz="1400" dirty="0"/>
              <a:t>Public Engagement &amp; Consultation</a:t>
            </a:r>
          </a:p>
          <a:p>
            <a:pPr algn="ctr"/>
            <a:endParaRPr lang="en-GB" sz="1400" dirty="0"/>
          </a:p>
          <a:p>
            <a:pPr algn="ctr"/>
            <a:r>
              <a:rPr lang="en-GB" sz="1400" dirty="0"/>
              <a:t>Noise &amp; Vibration Monitoring</a:t>
            </a:r>
          </a:p>
          <a:p>
            <a:pPr algn="ctr"/>
            <a:endParaRPr lang="en-GB" sz="1400" dirty="0"/>
          </a:p>
          <a:p>
            <a:pPr algn="ctr"/>
            <a:r>
              <a:rPr lang="en-GB" sz="1400"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6" name="Content Placeholder 2">
            <a:extLst>
              <a:ext uri="{FF2B5EF4-FFF2-40B4-BE49-F238E27FC236}">
                <a16:creationId xmlns:a16="http://schemas.microsoft.com/office/drawing/2014/main" id="{7AF89E52-E197-4021-B630-A3D233F91536}"/>
              </a:ext>
            </a:extLst>
          </p:cNvPr>
          <p:cNvSpPr>
            <a:spLocks noGrp="1"/>
          </p:cNvSpPr>
          <p:nvPr>
            <p:ph idx="1"/>
          </p:nvPr>
        </p:nvSpPr>
        <p:spPr>
          <a:xfrm>
            <a:off x="2390775" y="1081698"/>
            <a:ext cx="5095879" cy="1465556"/>
          </a:xfrm>
          <a:solidFill>
            <a:schemeClr val="accent5">
              <a:lumMod val="20000"/>
              <a:lumOff val="80000"/>
            </a:schemeClr>
          </a:solidFill>
        </p:spPr>
        <p:txBody>
          <a:bodyPr>
            <a:normAutofit/>
          </a:bodyPr>
          <a:lstStyle/>
          <a:p>
            <a:pPr marL="0" indent="0" algn="ctr">
              <a:buNone/>
            </a:pPr>
            <a:r>
              <a:rPr lang="en-GB" sz="2000" dirty="0"/>
              <a:t>Not considered in any detail. Compensation &amp; Mitigation are only briefly mentioned in relation to some (not all) environmental measures/noise complaints &amp; are arguably not sufficient compared to EIAs today. </a:t>
            </a:r>
          </a:p>
        </p:txBody>
      </p:sp>
      <p:cxnSp>
        <p:nvCxnSpPr>
          <p:cNvPr id="7" name="Straight Arrow Connector 6">
            <a:extLst>
              <a:ext uri="{FF2B5EF4-FFF2-40B4-BE49-F238E27FC236}">
                <a16:creationId xmlns:a16="http://schemas.microsoft.com/office/drawing/2014/main" id="{95747949-4A6B-4578-BB80-8005FF0EABCD}"/>
              </a:ext>
            </a:extLst>
          </p:cNvPr>
          <p:cNvCxnSpPr>
            <a:cxnSpLocks/>
          </p:cNvCxnSpPr>
          <p:nvPr/>
        </p:nvCxnSpPr>
        <p:spPr>
          <a:xfrm flipV="1">
            <a:off x="2155371" y="1719592"/>
            <a:ext cx="235404" cy="1123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1BDCAE-89AE-45F9-9514-3E0EBFE0C38C}"/>
              </a:ext>
            </a:extLst>
          </p:cNvPr>
          <p:cNvCxnSpPr/>
          <p:nvPr/>
        </p:nvCxnSpPr>
        <p:spPr>
          <a:xfrm>
            <a:off x="2155371" y="1719592"/>
            <a:ext cx="0" cy="135291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3808A7A-81D0-452C-B08D-4CB6302A2A1E}"/>
              </a:ext>
            </a:extLst>
          </p:cNvPr>
          <p:cNvCxnSpPr/>
          <p:nvPr/>
        </p:nvCxnSpPr>
        <p:spPr>
          <a:xfrm flipH="1">
            <a:off x="1933575" y="3072504"/>
            <a:ext cx="221796" cy="0"/>
          </a:xfrm>
          <a:prstGeom prst="line">
            <a:avLst/>
          </a:prstGeom>
          <a:ln w="28575"/>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5329B06A-A9D4-45F6-9759-0F5C296C94F6}"/>
              </a:ext>
            </a:extLst>
          </p:cNvPr>
          <p:cNvGrpSpPr/>
          <p:nvPr/>
        </p:nvGrpSpPr>
        <p:grpSpPr>
          <a:xfrm>
            <a:off x="2383972" y="2547254"/>
            <a:ext cx="5104044" cy="3773144"/>
            <a:chOff x="2383972" y="2547254"/>
            <a:chExt cx="5104044" cy="3773144"/>
          </a:xfrm>
        </p:grpSpPr>
        <p:sp>
          <p:nvSpPr>
            <p:cNvPr id="9" name="Content Placeholder 2">
              <a:extLst>
                <a:ext uri="{FF2B5EF4-FFF2-40B4-BE49-F238E27FC236}">
                  <a16:creationId xmlns:a16="http://schemas.microsoft.com/office/drawing/2014/main" id="{C93C6B3F-B875-47B1-AD7D-DFF5249F7A09}"/>
                </a:ext>
              </a:extLst>
            </p:cNvPr>
            <p:cNvSpPr txBox="1">
              <a:spLocks/>
            </p:cNvSpPr>
            <p:nvPr/>
          </p:nvSpPr>
          <p:spPr>
            <a:xfrm>
              <a:off x="2383972" y="3072504"/>
              <a:ext cx="5104044" cy="3247894"/>
            </a:xfrm>
            <a:prstGeom prst="rect">
              <a:avLst/>
            </a:prstGeom>
            <a:solidFill>
              <a:srgbClr val="FFFFA3"/>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600"/>
                </a:spcBef>
                <a:buNone/>
              </a:pPr>
              <a:r>
                <a:rPr lang="en-GB" sz="2400" dirty="0"/>
                <a:t>Legislation/Regulations</a:t>
              </a:r>
            </a:p>
            <a:p>
              <a:pPr>
                <a:spcBef>
                  <a:spcPts val="600"/>
                </a:spcBef>
              </a:pPr>
              <a:r>
                <a:rPr lang="en-GB" sz="2000" dirty="0"/>
                <a:t>Mitigation measures are to be considered at the screening stage based on the impacts identified</a:t>
              </a:r>
            </a:p>
            <a:p>
              <a:pPr>
                <a:spcBef>
                  <a:spcPts val="600"/>
                </a:spcBef>
              </a:pPr>
              <a:r>
                <a:rPr lang="en-GB" sz="2000" dirty="0"/>
                <a:t>Local authority must consider all the information provided but scrutinise its accuracy and depth </a:t>
              </a:r>
            </a:p>
            <a:p>
              <a:pPr>
                <a:spcBef>
                  <a:spcPts val="600"/>
                </a:spcBef>
              </a:pPr>
              <a:r>
                <a:rPr lang="en-GB" sz="2000" dirty="0"/>
                <a:t>They specifically focus on mitigating significant environmental impacts and how they will be effective</a:t>
              </a:r>
            </a:p>
          </p:txBody>
        </p:sp>
        <p:cxnSp>
          <p:nvCxnSpPr>
            <p:cNvPr id="24" name="Straight Arrow Connector 23">
              <a:extLst>
                <a:ext uri="{FF2B5EF4-FFF2-40B4-BE49-F238E27FC236}">
                  <a16:creationId xmlns:a16="http://schemas.microsoft.com/office/drawing/2014/main" id="{508F051B-1922-4AAC-8B78-908448645057}"/>
                </a:ext>
              </a:extLst>
            </p:cNvPr>
            <p:cNvCxnSpPr>
              <a:cxnSpLocks/>
            </p:cNvCxnSpPr>
            <p:nvPr/>
          </p:nvCxnSpPr>
          <p:spPr>
            <a:xfrm>
              <a:off x="4874758" y="2547254"/>
              <a:ext cx="0" cy="5252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02045ED5-AAC3-48AB-8ED1-BA17D1B95369}"/>
              </a:ext>
            </a:extLst>
          </p:cNvPr>
          <p:cNvGrpSpPr/>
          <p:nvPr/>
        </p:nvGrpSpPr>
        <p:grpSpPr>
          <a:xfrm>
            <a:off x="7228114" y="534597"/>
            <a:ext cx="4668611" cy="5527086"/>
            <a:chOff x="7228114" y="534596"/>
            <a:chExt cx="4668611" cy="5669130"/>
          </a:xfrm>
        </p:grpSpPr>
        <p:cxnSp>
          <p:nvCxnSpPr>
            <p:cNvPr id="30" name="Straight Arrow Connector 29">
              <a:extLst>
                <a:ext uri="{FF2B5EF4-FFF2-40B4-BE49-F238E27FC236}">
                  <a16:creationId xmlns:a16="http://schemas.microsoft.com/office/drawing/2014/main" id="{D657030D-2666-49E2-9C2D-7C3A37C7C26B}"/>
                </a:ext>
              </a:extLst>
            </p:cNvPr>
            <p:cNvCxnSpPr>
              <a:cxnSpLocks/>
            </p:cNvCxnSpPr>
            <p:nvPr/>
          </p:nvCxnSpPr>
          <p:spPr>
            <a:xfrm>
              <a:off x="7228114" y="1761571"/>
              <a:ext cx="47999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1" name="Content Placeholder 2">
              <a:extLst>
                <a:ext uri="{FF2B5EF4-FFF2-40B4-BE49-F238E27FC236}">
                  <a16:creationId xmlns:a16="http://schemas.microsoft.com/office/drawing/2014/main" id="{85E96A44-17A5-459F-8624-A1DC692A7BE3}"/>
                </a:ext>
              </a:extLst>
            </p:cNvPr>
            <p:cNvSpPr txBox="1">
              <a:spLocks/>
            </p:cNvSpPr>
            <p:nvPr/>
          </p:nvSpPr>
          <p:spPr>
            <a:xfrm>
              <a:off x="7708106" y="534596"/>
              <a:ext cx="4188619" cy="5669130"/>
            </a:xfrm>
            <a:prstGeom prst="rect">
              <a:avLst/>
            </a:prstGeom>
            <a:solidFill>
              <a:srgbClr val="D5FFD5"/>
            </a:solidFill>
            <a:ln w="47625">
              <a:solidFill>
                <a:schemeClr val="accent6">
                  <a:lumMod val="75000"/>
                </a:schemeClr>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400" dirty="0"/>
            </a:p>
            <a:p>
              <a:pPr marL="0" indent="0" algn="ctr">
                <a:spcBef>
                  <a:spcPts val="0"/>
                </a:spcBef>
                <a:buNone/>
              </a:pPr>
              <a:r>
                <a:rPr lang="en-GB" sz="2400" dirty="0"/>
                <a:t>Gatwick Airport</a:t>
              </a:r>
            </a:p>
            <a:p>
              <a:pPr marL="0" indent="0" algn="ctr">
                <a:spcBef>
                  <a:spcPts val="0"/>
                </a:spcBef>
                <a:buNone/>
              </a:pPr>
              <a:r>
                <a:rPr lang="en-GB" sz="1800" dirty="0"/>
                <a:t>Compensation &amp; mitigation</a:t>
              </a:r>
            </a:p>
            <a:p>
              <a:pPr marL="0" indent="0" algn="ctr">
                <a:spcBef>
                  <a:spcPts val="0"/>
                </a:spcBef>
                <a:buNone/>
              </a:pPr>
              <a:endParaRPr lang="en-GB" sz="1800" dirty="0"/>
            </a:p>
            <a:p>
              <a:pPr marL="0" indent="0" algn="ctr">
                <a:spcBef>
                  <a:spcPts val="0"/>
                </a:spcBef>
                <a:buNone/>
              </a:pPr>
              <a:r>
                <a:rPr lang="en-GB" sz="1800" dirty="0"/>
                <a:t>Measures discussed in greater detail including implementation throughout</a:t>
              </a:r>
            </a:p>
            <a:p>
              <a:pPr marL="0" indent="0" algn="ctr">
                <a:spcBef>
                  <a:spcPts val="0"/>
                </a:spcBef>
                <a:buNone/>
              </a:pPr>
              <a:endParaRPr lang="en-GB" sz="1800" dirty="0"/>
            </a:p>
            <a:p>
              <a:pPr marL="0" indent="0" algn="ctr">
                <a:spcBef>
                  <a:spcPts val="0"/>
                </a:spcBef>
                <a:buNone/>
              </a:pPr>
              <a:r>
                <a:rPr lang="en-GB" sz="1800" dirty="0"/>
                <a:t>Impacts formally classed as not-significant now have greater consideration</a:t>
              </a:r>
            </a:p>
            <a:p>
              <a:pPr marL="0" indent="0" algn="ctr">
                <a:spcBef>
                  <a:spcPts val="0"/>
                </a:spcBef>
                <a:buNone/>
              </a:pPr>
              <a:endParaRPr lang="en-GB" sz="1800" dirty="0"/>
            </a:p>
            <a:p>
              <a:pPr marL="0" indent="0" algn="ctr">
                <a:spcBef>
                  <a:spcPts val="0"/>
                </a:spcBef>
                <a:buNone/>
              </a:pPr>
              <a:r>
                <a:rPr lang="en-GB" sz="1800" dirty="0"/>
                <a:t>More species are now protected -there are better mitigation measure identified from best practice</a:t>
              </a:r>
            </a:p>
            <a:p>
              <a:pPr marL="0" indent="0" algn="ctr">
                <a:spcBef>
                  <a:spcPts val="0"/>
                </a:spcBef>
                <a:buNone/>
              </a:pPr>
              <a:endParaRPr lang="en-GB" sz="1800" dirty="0"/>
            </a:p>
            <a:p>
              <a:pPr marL="0" indent="0" algn="ctr">
                <a:spcBef>
                  <a:spcPts val="0"/>
                </a:spcBef>
                <a:buNone/>
              </a:pPr>
              <a:r>
                <a:rPr lang="en-GB" sz="1800" dirty="0"/>
                <a:t>Species populations continuously vary &amp; declines result in better provision of mitigation for these species that may not always have been considered. New species may have established in an area</a:t>
              </a:r>
            </a:p>
            <a:p>
              <a:pPr marL="0" indent="0" algn="ctr">
                <a:spcBef>
                  <a:spcPts val="0"/>
                </a:spcBef>
                <a:buNone/>
              </a:pPr>
              <a:endParaRPr lang="en-GB" sz="1800" dirty="0"/>
            </a:p>
            <a:p>
              <a:pPr marL="0" indent="0" algn="ctr">
                <a:spcBef>
                  <a:spcPts val="0"/>
                </a:spcBef>
                <a:buNone/>
              </a:pPr>
              <a:r>
                <a:rPr lang="en-GB" sz="1600" dirty="0"/>
                <a:t>i.e. vortex &amp; noise is now extensively monitored year-round at UK airports &amp; within a greater radius.</a:t>
              </a:r>
            </a:p>
            <a:p>
              <a:pPr marL="0" indent="0" algn="ctr">
                <a:spcBef>
                  <a:spcPts val="0"/>
                </a:spcBef>
                <a:buNone/>
              </a:pPr>
              <a:endParaRPr lang="en-GB" sz="1800" dirty="0"/>
            </a:p>
          </p:txBody>
        </p:sp>
      </p:grpSp>
      <p:sp>
        <p:nvSpPr>
          <p:cNvPr id="36" name="Title 1">
            <a:extLst>
              <a:ext uri="{FF2B5EF4-FFF2-40B4-BE49-F238E27FC236}">
                <a16:creationId xmlns:a16="http://schemas.microsoft.com/office/drawing/2014/main" id="{F109E52D-98A9-4C9E-A09E-BD5221B0C494}"/>
              </a:ext>
            </a:extLst>
          </p:cNvPr>
          <p:cNvSpPr txBox="1">
            <a:spLocks/>
          </p:cNvSpPr>
          <p:nvPr/>
        </p:nvSpPr>
        <p:spPr>
          <a:xfrm>
            <a:off x="2279537" y="-1725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sp>
        <p:nvSpPr>
          <p:cNvPr id="48" name="Rectangle 47">
            <a:extLst>
              <a:ext uri="{FF2B5EF4-FFF2-40B4-BE49-F238E27FC236}">
                <a16:creationId xmlns:a16="http://schemas.microsoft.com/office/drawing/2014/main" id="{1A5983CF-E489-4FC0-9E39-52F85AC4E10D}"/>
              </a:ext>
            </a:extLst>
          </p:cNvPr>
          <p:cNvSpPr/>
          <p:nvPr/>
        </p:nvSpPr>
        <p:spPr>
          <a:xfrm>
            <a:off x="2514600" y="6581441"/>
            <a:ext cx="9910086" cy="461665"/>
          </a:xfrm>
          <a:prstGeom prst="rect">
            <a:avLst/>
          </a:prstGeom>
        </p:spPr>
        <p:txBody>
          <a:bodyPr wrap="square">
            <a:spAutoFit/>
          </a:bodyPr>
          <a:lstStyle/>
          <a:p>
            <a:r>
              <a:rPr lang="en-GB" sz="1200" dirty="0">
                <a:ea typeface="Calibri" panose="020F0502020204030204" pitchFamily="34" charset="0"/>
              </a:rPr>
              <a:t>(Bristol International Airport, 2005; Office of the Deputy Prime Minister, 2006; </a:t>
            </a:r>
            <a:r>
              <a:rPr lang="en-GB" sz="1200" dirty="0"/>
              <a:t>IEMA, 2018; Statutory Instrument, 2018; Gatwick Airport, 2019;</a:t>
            </a:r>
            <a:r>
              <a:rPr lang="en-GB" sz="1200" dirty="0">
                <a:ea typeface="Calibri" panose="020F0502020204030204" pitchFamily="34" charset="0"/>
              </a:rPr>
              <a:t> Gov, 2019)</a:t>
            </a:r>
            <a:endParaRPr lang="en-GB" sz="1200" dirty="0"/>
          </a:p>
          <a:p>
            <a:endParaRPr lang="en-GB" sz="1200" dirty="0"/>
          </a:p>
        </p:txBody>
      </p:sp>
    </p:spTree>
    <p:extLst>
      <p:ext uri="{BB962C8B-B14F-4D97-AF65-F5344CB8AC3E}">
        <p14:creationId xmlns:p14="http://schemas.microsoft.com/office/powerpoint/2010/main" val="240793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descr="A picture containing scene, road&#10;&#10;Description automatically generated">
            <a:extLst>
              <a:ext uri="{FF2B5EF4-FFF2-40B4-BE49-F238E27FC236}">
                <a16:creationId xmlns:a16="http://schemas.microsoft.com/office/drawing/2014/main" id="{3AC56B82-5B19-43A8-B4FA-C50A101CB6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6645" y="1335266"/>
            <a:ext cx="4188619" cy="2315659"/>
          </a:xfrm>
          <a:prstGeom prst="rect">
            <a:avLst/>
          </a:prstGeom>
        </p:spPr>
      </p:pic>
      <p:sp>
        <p:nvSpPr>
          <p:cNvPr id="38" name="Rectangle 37">
            <a:extLst>
              <a:ext uri="{FF2B5EF4-FFF2-40B4-BE49-F238E27FC236}">
                <a16:creationId xmlns:a16="http://schemas.microsoft.com/office/drawing/2014/main" id="{D09E3344-C81B-4A3C-8C3E-66A0818147B8}"/>
              </a:ext>
            </a:extLst>
          </p:cNvPr>
          <p:cNvSpPr/>
          <p:nvPr/>
        </p:nvSpPr>
        <p:spPr>
          <a:xfrm>
            <a:off x="10958445" y="3650925"/>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(wood, 2018)</a:t>
            </a:r>
            <a:endParaRPr lang="en-GB" sz="1200" dirty="0"/>
          </a:p>
        </p:txBody>
      </p:sp>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Project Alternatives</a:t>
            </a:r>
          </a:p>
          <a:p>
            <a:pPr algn="ctr"/>
            <a:endParaRPr lang="en-GB" sz="1400" dirty="0"/>
          </a:p>
          <a:p>
            <a:pPr algn="ctr"/>
            <a:r>
              <a:rPr lang="en-GB" sz="1400" dirty="0"/>
              <a:t>Cumulative Effects </a:t>
            </a:r>
          </a:p>
          <a:p>
            <a:pPr algn="ctr"/>
            <a:endParaRPr lang="en-GB" sz="1400" dirty="0"/>
          </a:p>
          <a:p>
            <a:pPr algn="ctr"/>
            <a:r>
              <a:rPr lang="en-GB" sz="1400" dirty="0"/>
              <a:t>Compensation &amp; Mitigation Measures</a:t>
            </a:r>
          </a:p>
          <a:p>
            <a:pPr algn="ctr"/>
            <a:endParaRPr lang="en-GB" sz="1400" dirty="0"/>
          </a:p>
          <a:p>
            <a:pPr algn="ctr"/>
            <a:r>
              <a:rPr lang="en-GB" sz="1600" b="1" dirty="0"/>
              <a:t>Public Engagement &amp; Consultation</a:t>
            </a:r>
          </a:p>
          <a:p>
            <a:pPr algn="ctr"/>
            <a:endParaRPr lang="en-GB" sz="1400" dirty="0"/>
          </a:p>
          <a:p>
            <a:pPr algn="ctr"/>
            <a:r>
              <a:rPr lang="en-GB" sz="1400" dirty="0"/>
              <a:t>Noise &amp; Vibration Monitoring</a:t>
            </a:r>
          </a:p>
          <a:p>
            <a:pPr algn="ctr"/>
            <a:endParaRPr lang="en-GB" sz="1400" dirty="0"/>
          </a:p>
          <a:p>
            <a:pPr algn="ctr"/>
            <a:r>
              <a:rPr lang="en-GB" sz="1400"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7" name="Title 1">
            <a:extLst>
              <a:ext uri="{FF2B5EF4-FFF2-40B4-BE49-F238E27FC236}">
                <a16:creationId xmlns:a16="http://schemas.microsoft.com/office/drawing/2014/main" id="{7FE52E98-EB7B-46D2-8FCC-F21E820E4C3D}"/>
              </a:ext>
            </a:extLst>
          </p:cNvPr>
          <p:cNvSpPr txBox="1">
            <a:spLocks/>
          </p:cNvSpPr>
          <p:nvPr/>
        </p:nvSpPr>
        <p:spPr>
          <a:xfrm>
            <a:off x="2279537" y="-1725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cxnSp>
        <p:nvCxnSpPr>
          <p:cNvPr id="8" name="Straight Arrow Connector 7">
            <a:extLst>
              <a:ext uri="{FF2B5EF4-FFF2-40B4-BE49-F238E27FC236}">
                <a16:creationId xmlns:a16="http://schemas.microsoft.com/office/drawing/2014/main" id="{A70A732E-FBB0-443A-946E-66AAE139012A}"/>
              </a:ext>
            </a:extLst>
          </p:cNvPr>
          <p:cNvCxnSpPr>
            <a:cxnSpLocks/>
          </p:cNvCxnSpPr>
          <p:nvPr/>
        </p:nvCxnSpPr>
        <p:spPr>
          <a:xfrm flipV="1">
            <a:off x="2164080" y="1673872"/>
            <a:ext cx="235404" cy="1123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7192144-722C-47D6-9B96-22D703CE3BE6}"/>
              </a:ext>
            </a:extLst>
          </p:cNvPr>
          <p:cNvCxnSpPr>
            <a:cxnSpLocks/>
          </p:cNvCxnSpPr>
          <p:nvPr/>
        </p:nvCxnSpPr>
        <p:spPr>
          <a:xfrm>
            <a:off x="2155371" y="1673872"/>
            <a:ext cx="0" cy="202347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ECDCFE6-EA00-48EC-AD96-216A1B3FCF98}"/>
              </a:ext>
            </a:extLst>
          </p:cNvPr>
          <p:cNvCxnSpPr>
            <a:cxnSpLocks/>
          </p:cNvCxnSpPr>
          <p:nvPr/>
        </p:nvCxnSpPr>
        <p:spPr>
          <a:xfrm flipH="1">
            <a:off x="1933576" y="3697344"/>
            <a:ext cx="23050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99F3B0C6-AE83-4E8D-ABE7-7658FE1C3628}"/>
              </a:ext>
            </a:extLst>
          </p:cNvPr>
          <p:cNvSpPr>
            <a:spLocks noGrp="1"/>
          </p:cNvSpPr>
          <p:nvPr>
            <p:ph idx="1"/>
          </p:nvPr>
        </p:nvSpPr>
        <p:spPr>
          <a:xfrm>
            <a:off x="2390775" y="975017"/>
            <a:ext cx="4985380" cy="2453983"/>
          </a:xfrm>
          <a:solidFill>
            <a:schemeClr val="accent5">
              <a:lumMod val="20000"/>
              <a:lumOff val="80000"/>
            </a:schemeClr>
          </a:solidFill>
        </p:spPr>
        <p:txBody>
          <a:bodyPr>
            <a:noAutofit/>
          </a:bodyPr>
          <a:lstStyle/>
          <a:p>
            <a:pPr marL="0" indent="0" algn="ctr">
              <a:buNone/>
            </a:pPr>
            <a:r>
              <a:rPr lang="en-GB" sz="2000" dirty="0"/>
              <a:t>Reasonably considered but some obvious limitations in regards to mitigating against the concerns raised by the public/stakeholders </a:t>
            </a:r>
          </a:p>
          <a:p>
            <a:pPr marL="0" indent="0" algn="ctr">
              <a:buNone/>
            </a:pPr>
            <a:r>
              <a:rPr lang="en-GB" sz="2000" dirty="0"/>
              <a:t>i.e. noise &amp; vortex; visual; environmental; traffic</a:t>
            </a:r>
          </a:p>
          <a:p>
            <a:pPr marL="0" indent="0" algn="ctr">
              <a:buNone/>
            </a:pPr>
            <a:r>
              <a:rPr lang="en-GB" sz="2000" dirty="0"/>
              <a:t>Times, location &amp; frequency of engagement poor</a:t>
            </a:r>
          </a:p>
        </p:txBody>
      </p:sp>
      <p:grpSp>
        <p:nvGrpSpPr>
          <p:cNvPr id="30" name="Group 29">
            <a:extLst>
              <a:ext uri="{FF2B5EF4-FFF2-40B4-BE49-F238E27FC236}">
                <a16:creationId xmlns:a16="http://schemas.microsoft.com/office/drawing/2014/main" id="{CEBBA471-C339-463B-916E-531ED88DE512}"/>
              </a:ext>
            </a:extLst>
          </p:cNvPr>
          <p:cNvGrpSpPr/>
          <p:nvPr/>
        </p:nvGrpSpPr>
        <p:grpSpPr>
          <a:xfrm>
            <a:off x="2399484" y="3278774"/>
            <a:ext cx="5104044" cy="2977888"/>
            <a:chOff x="2399484" y="3278774"/>
            <a:chExt cx="5104044" cy="2977888"/>
          </a:xfrm>
        </p:grpSpPr>
        <p:sp>
          <p:nvSpPr>
            <p:cNvPr id="24" name="Content Placeholder 2">
              <a:extLst>
                <a:ext uri="{FF2B5EF4-FFF2-40B4-BE49-F238E27FC236}">
                  <a16:creationId xmlns:a16="http://schemas.microsoft.com/office/drawing/2014/main" id="{A96FBED8-74A0-4941-8DD0-60598322FE0C}"/>
                </a:ext>
              </a:extLst>
            </p:cNvPr>
            <p:cNvSpPr txBox="1">
              <a:spLocks/>
            </p:cNvSpPr>
            <p:nvPr/>
          </p:nvSpPr>
          <p:spPr>
            <a:xfrm>
              <a:off x="2399484" y="3841998"/>
              <a:ext cx="5104044" cy="2414664"/>
            </a:xfrm>
            <a:prstGeom prst="rect">
              <a:avLst/>
            </a:prstGeom>
            <a:solidFill>
              <a:srgbClr val="FFFFA3"/>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600"/>
                </a:spcBef>
                <a:buNone/>
              </a:pPr>
              <a:r>
                <a:rPr lang="en-GB" sz="2400" dirty="0"/>
                <a:t>Legislation/Regulations</a:t>
              </a:r>
            </a:p>
            <a:p>
              <a:pPr marL="0" indent="0" algn="ctr">
                <a:spcBef>
                  <a:spcPts val="600"/>
                </a:spcBef>
                <a:buNone/>
              </a:pPr>
              <a:r>
                <a:rPr lang="en-GB" sz="2000" dirty="0"/>
                <a:t>PE has always been stipulated within the regulations</a:t>
              </a:r>
            </a:p>
            <a:p>
              <a:pPr marL="0" indent="0" algn="ctr">
                <a:spcBef>
                  <a:spcPts val="600"/>
                </a:spcBef>
                <a:buNone/>
              </a:pPr>
              <a:r>
                <a:rPr lang="en-GB" sz="2000" dirty="0"/>
                <a:t>This has not been amended since the original legislation but PE is expected to be significantly considered by the development as a core part of the EIA process</a:t>
              </a:r>
            </a:p>
          </p:txBody>
        </p:sp>
        <p:cxnSp>
          <p:nvCxnSpPr>
            <p:cNvPr id="26" name="Straight Arrow Connector 25">
              <a:extLst>
                <a:ext uri="{FF2B5EF4-FFF2-40B4-BE49-F238E27FC236}">
                  <a16:creationId xmlns:a16="http://schemas.microsoft.com/office/drawing/2014/main" id="{275ABE05-ED60-43A9-B69B-EEF17BAEEED2}"/>
                </a:ext>
              </a:extLst>
            </p:cNvPr>
            <p:cNvCxnSpPr>
              <a:cxnSpLocks/>
            </p:cNvCxnSpPr>
            <p:nvPr/>
          </p:nvCxnSpPr>
          <p:spPr>
            <a:xfrm>
              <a:off x="4874758" y="3278774"/>
              <a:ext cx="0" cy="5252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C3974F1C-BA4A-49F0-B142-2EA712CBC159}"/>
              </a:ext>
            </a:extLst>
          </p:cNvPr>
          <p:cNvGrpSpPr/>
          <p:nvPr/>
        </p:nvGrpSpPr>
        <p:grpSpPr>
          <a:xfrm>
            <a:off x="7338905" y="976038"/>
            <a:ext cx="4558563" cy="4917874"/>
            <a:chOff x="7336971" y="979560"/>
            <a:chExt cx="4558563" cy="4917874"/>
          </a:xfrm>
        </p:grpSpPr>
        <p:sp>
          <p:nvSpPr>
            <p:cNvPr id="28" name="Content Placeholder 2">
              <a:extLst>
                <a:ext uri="{FF2B5EF4-FFF2-40B4-BE49-F238E27FC236}">
                  <a16:creationId xmlns:a16="http://schemas.microsoft.com/office/drawing/2014/main" id="{8901B9A4-7D57-4ED3-BE6A-88C7862002B5}"/>
                </a:ext>
              </a:extLst>
            </p:cNvPr>
            <p:cNvSpPr txBox="1">
              <a:spLocks/>
            </p:cNvSpPr>
            <p:nvPr/>
          </p:nvSpPr>
          <p:spPr>
            <a:xfrm>
              <a:off x="7706915" y="979560"/>
              <a:ext cx="4188619" cy="4917874"/>
            </a:xfrm>
            <a:prstGeom prst="rect">
              <a:avLst/>
            </a:prstGeom>
            <a:solidFill>
              <a:srgbClr val="D5FFD5"/>
            </a:solidFill>
            <a:ln w="38100">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000" dirty="0"/>
            </a:p>
            <a:p>
              <a:pPr marL="0" indent="0" algn="ctr">
                <a:spcBef>
                  <a:spcPts val="0"/>
                </a:spcBef>
                <a:buNone/>
              </a:pPr>
              <a:r>
                <a:rPr lang="en-GB" sz="2400" dirty="0"/>
                <a:t>Gatwick Airport</a:t>
              </a:r>
            </a:p>
            <a:p>
              <a:pPr marL="0" indent="0" algn="ctr">
                <a:spcBef>
                  <a:spcPts val="0"/>
                </a:spcBef>
                <a:buNone/>
              </a:pPr>
              <a:endParaRPr lang="en-GB" sz="2000" dirty="0"/>
            </a:p>
            <a:p>
              <a:pPr marL="0" indent="0" algn="ctr">
                <a:spcBef>
                  <a:spcPts val="0"/>
                </a:spcBef>
                <a:buNone/>
              </a:pPr>
              <a:r>
                <a:rPr lang="en-GB" sz="2000" dirty="0"/>
                <a:t>On paper PE &amp; consultation is discussed to meet the legal requirements but much like BIAs level of engagement is criticised</a:t>
              </a:r>
            </a:p>
            <a:p>
              <a:pPr marL="0" indent="0" algn="ctr">
                <a:spcBef>
                  <a:spcPts val="0"/>
                </a:spcBef>
                <a:buNone/>
              </a:pPr>
              <a:endParaRPr lang="en-GB" sz="2000" dirty="0"/>
            </a:p>
            <a:p>
              <a:pPr marL="0" indent="0" algn="ctr">
                <a:spcBef>
                  <a:spcPts val="0"/>
                </a:spcBef>
                <a:buNone/>
              </a:pPr>
              <a:r>
                <a:rPr lang="en-GB" sz="2000" dirty="0"/>
                <a:t>Additionally a </a:t>
              </a:r>
              <a:r>
                <a:rPr lang="en-GB" sz="2000" b="1" dirty="0"/>
                <a:t>Health Impact Assessment (HIA)</a:t>
              </a:r>
              <a:r>
                <a:rPr lang="en-GB" sz="2000" dirty="0"/>
                <a:t> is now a legal requirement for as part of the EIA process</a:t>
              </a:r>
            </a:p>
            <a:p>
              <a:pPr marL="0" indent="0" algn="ctr">
                <a:spcBef>
                  <a:spcPts val="0"/>
                </a:spcBef>
                <a:buNone/>
              </a:pPr>
              <a:endParaRPr lang="en-GB" sz="2000" dirty="0"/>
            </a:p>
            <a:p>
              <a:pPr marL="0" indent="0" algn="ctr">
                <a:spcBef>
                  <a:spcPts val="0"/>
                </a:spcBef>
                <a:buNone/>
              </a:pPr>
              <a:r>
                <a:rPr lang="en-GB" sz="2000" dirty="0"/>
                <a:t>This is a developing area that is difficult to measure &amp; even more difficult to effectively mitigate</a:t>
              </a:r>
            </a:p>
            <a:p>
              <a:pPr marL="0" indent="0" algn="ctr">
                <a:spcBef>
                  <a:spcPts val="0"/>
                </a:spcBef>
                <a:buNone/>
              </a:pPr>
              <a:endParaRPr lang="en-GB" sz="2000" dirty="0"/>
            </a:p>
            <a:p>
              <a:pPr marL="0" indent="0" algn="ctr">
                <a:spcBef>
                  <a:spcPts val="0"/>
                </a:spcBef>
                <a:buNone/>
              </a:pPr>
              <a:endParaRPr lang="en-GB" sz="2000" dirty="0"/>
            </a:p>
          </p:txBody>
        </p:sp>
        <p:cxnSp>
          <p:nvCxnSpPr>
            <p:cNvPr id="29" name="Straight Arrow Connector 28">
              <a:extLst>
                <a:ext uri="{FF2B5EF4-FFF2-40B4-BE49-F238E27FC236}">
                  <a16:creationId xmlns:a16="http://schemas.microsoft.com/office/drawing/2014/main" id="{A71D9DD2-45F4-454B-9338-3512C997319B}"/>
                </a:ext>
              </a:extLst>
            </p:cNvPr>
            <p:cNvCxnSpPr>
              <a:cxnSpLocks/>
            </p:cNvCxnSpPr>
            <p:nvPr/>
          </p:nvCxnSpPr>
          <p:spPr>
            <a:xfrm>
              <a:off x="7336971" y="2065679"/>
              <a:ext cx="371135" cy="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D6849959-A883-4489-B60D-E30540696535}"/>
              </a:ext>
            </a:extLst>
          </p:cNvPr>
          <p:cNvSpPr/>
          <p:nvPr/>
        </p:nvSpPr>
        <p:spPr>
          <a:xfrm>
            <a:off x="1933575" y="6460666"/>
            <a:ext cx="10256048" cy="646331"/>
          </a:xfrm>
          <a:prstGeom prst="rect">
            <a:avLst/>
          </a:prstGeom>
        </p:spPr>
        <p:txBody>
          <a:bodyPr wrap="square">
            <a:spAutoFit/>
          </a:bodyPr>
          <a:lstStyle/>
          <a:p>
            <a:pPr algn="r"/>
            <a:r>
              <a:rPr lang="en-GB" sz="1200" dirty="0">
                <a:ea typeface="Calibri" panose="020F0502020204030204" pitchFamily="34" charset="0"/>
              </a:rPr>
              <a:t>(Hughes, 1998; Bristol International Airport, 2005; Office of the Deputy Prime Minister, 2006;</a:t>
            </a:r>
            <a:r>
              <a:rPr lang="en-GB" sz="1200" dirty="0"/>
              <a:t> Chadderton </a:t>
            </a:r>
            <a:r>
              <a:rPr lang="en-GB" sz="1200" i="1" dirty="0"/>
              <a:t>et al., </a:t>
            </a:r>
            <a:r>
              <a:rPr lang="en-GB" sz="1200" dirty="0"/>
              <a:t>2012; Den </a:t>
            </a:r>
            <a:r>
              <a:rPr lang="en-GB" sz="1200" dirty="0" err="1"/>
              <a:t>Broeder</a:t>
            </a:r>
            <a:r>
              <a:rPr lang="en-GB" sz="1200" dirty="0"/>
              <a:t> </a:t>
            </a:r>
            <a:r>
              <a:rPr lang="en-GB" sz="1200" i="1" dirty="0"/>
              <a:t>et al., </a:t>
            </a:r>
            <a:r>
              <a:rPr lang="en-GB" sz="1200" dirty="0"/>
              <a:t>2017;</a:t>
            </a:r>
            <a:r>
              <a:rPr lang="en-GB" sz="1200" dirty="0">
                <a:ea typeface="Calibri" panose="020F0502020204030204" pitchFamily="34" charset="0"/>
              </a:rPr>
              <a:t> </a:t>
            </a:r>
            <a:r>
              <a:rPr lang="en-GB" sz="1200" dirty="0"/>
              <a:t>Cave </a:t>
            </a:r>
            <a:r>
              <a:rPr lang="en-GB" sz="1200" i="1" dirty="0"/>
              <a:t>et al., </a:t>
            </a:r>
            <a:r>
              <a:rPr lang="en-GB" sz="1200" dirty="0"/>
              <a:t>2017; IEMA, 2018; Statutory Instrument, 2018; Gatwick Airport, 2019;</a:t>
            </a:r>
            <a:r>
              <a:rPr lang="en-GB" sz="1200" dirty="0">
                <a:ea typeface="Calibri" panose="020F0502020204030204" pitchFamily="34" charset="0"/>
              </a:rPr>
              <a:t> Gov, 2019)</a:t>
            </a:r>
            <a:endParaRPr lang="en-GB" sz="1200" dirty="0"/>
          </a:p>
          <a:p>
            <a:pPr algn="r"/>
            <a:endParaRPr lang="en-GB" sz="1200" dirty="0"/>
          </a:p>
        </p:txBody>
      </p:sp>
    </p:spTree>
    <p:extLst>
      <p:ext uri="{BB962C8B-B14F-4D97-AF65-F5344CB8AC3E}">
        <p14:creationId xmlns:p14="http://schemas.microsoft.com/office/powerpoint/2010/main" val="4198791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Project Alternatives</a:t>
            </a:r>
          </a:p>
          <a:p>
            <a:pPr algn="ctr"/>
            <a:endParaRPr lang="en-GB" sz="1400" dirty="0"/>
          </a:p>
          <a:p>
            <a:pPr algn="ctr"/>
            <a:r>
              <a:rPr lang="en-GB" sz="1400" dirty="0"/>
              <a:t>Cumulative Effects </a:t>
            </a:r>
          </a:p>
          <a:p>
            <a:pPr algn="ctr"/>
            <a:endParaRPr lang="en-GB" sz="1400" dirty="0"/>
          </a:p>
          <a:p>
            <a:pPr algn="ctr"/>
            <a:r>
              <a:rPr lang="en-GB" sz="1400" dirty="0"/>
              <a:t>Compensation &amp; Mitigation Measures</a:t>
            </a:r>
          </a:p>
          <a:p>
            <a:pPr algn="ctr"/>
            <a:endParaRPr lang="en-GB" sz="1400" dirty="0"/>
          </a:p>
          <a:p>
            <a:pPr algn="ctr"/>
            <a:r>
              <a:rPr lang="en-GB" sz="1400" dirty="0"/>
              <a:t>Public Engagement &amp; Consultation</a:t>
            </a:r>
          </a:p>
          <a:p>
            <a:pPr algn="ctr"/>
            <a:endParaRPr lang="en-GB" sz="1400" dirty="0"/>
          </a:p>
          <a:p>
            <a:pPr algn="ctr"/>
            <a:r>
              <a:rPr lang="en-GB" sz="1600" b="1" dirty="0"/>
              <a:t>Noise &amp; Vibration Monitoring</a:t>
            </a:r>
          </a:p>
          <a:p>
            <a:pPr algn="ctr"/>
            <a:endParaRPr lang="en-GB" sz="1400" dirty="0"/>
          </a:p>
          <a:p>
            <a:pPr algn="ctr"/>
            <a:r>
              <a:rPr lang="en-GB" sz="1400"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6" name="Content Placeholder 2">
            <a:extLst>
              <a:ext uri="{FF2B5EF4-FFF2-40B4-BE49-F238E27FC236}">
                <a16:creationId xmlns:a16="http://schemas.microsoft.com/office/drawing/2014/main" id="{96C5E371-5B93-4DFD-B26C-3223500D4F1F}"/>
              </a:ext>
            </a:extLst>
          </p:cNvPr>
          <p:cNvSpPr>
            <a:spLocks noGrp="1"/>
          </p:cNvSpPr>
          <p:nvPr>
            <p:ph idx="1"/>
          </p:nvPr>
        </p:nvSpPr>
        <p:spPr>
          <a:xfrm>
            <a:off x="2390775" y="1081698"/>
            <a:ext cx="5095879" cy="1465556"/>
          </a:xfrm>
          <a:solidFill>
            <a:schemeClr val="accent5">
              <a:lumMod val="20000"/>
              <a:lumOff val="80000"/>
            </a:schemeClr>
          </a:solidFill>
        </p:spPr>
        <p:txBody>
          <a:bodyPr>
            <a:normAutofit/>
          </a:bodyPr>
          <a:lstStyle/>
          <a:p>
            <a:pPr marL="0" indent="0" algn="ctr">
              <a:buNone/>
            </a:pPr>
            <a:r>
              <a:rPr lang="en-GB" sz="2000" dirty="0"/>
              <a:t>BIA identified certain impacts but to what level was not sufficiently investigated -just outlined in the next steps &amp; as a result no suitable mitigation/compensation measures were produced</a:t>
            </a:r>
          </a:p>
        </p:txBody>
      </p:sp>
      <p:grpSp>
        <p:nvGrpSpPr>
          <p:cNvPr id="7" name="Group 6">
            <a:extLst>
              <a:ext uri="{FF2B5EF4-FFF2-40B4-BE49-F238E27FC236}">
                <a16:creationId xmlns:a16="http://schemas.microsoft.com/office/drawing/2014/main" id="{273CE824-F027-4D85-82C7-C47C67620FFD}"/>
              </a:ext>
            </a:extLst>
          </p:cNvPr>
          <p:cNvGrpSpPr/>
          <p:nvPr/>
        </p:nvGrpSpPr>
        <p:grpSpPr>
          <a:xfrm>
            <a:off x="7228114" y="596930"/>
            <a:ext cx="4716474" cy="5527086"/>
            <a:chOff x="7228114" y="598531"/>
            <a:chExt cx="4716474" cy="5669130"/>
          </a:xfrm>
        </p:grpSpPr>
        <p:sp>
          <p:nvSpPr>
            <p:cNvPr id="9" name="Content Placeholder 2">
              <a:extLst>
                <a:ext uri="{FF2B5EF4-FFF2-40B4-BE49-F238E27FC236}">
                  <a16:creationId xmlns:a16="http://schemas.microsoft.com/office/drawing/2014/main" id="{B9EBED1A-C73F-4285-9245-A065F7DADE02}"/>
                </a:ext>
              </a:extLst>
            </p:cNvPr>
            <p:cNvSpPr txBox="1">
              <a:spLocks/>
            </p:cNvSpPr>
            <p:nvPr/>
          </p:nvSpPr>
          <p:spPr>
            <a:xfrm>
              <a:off x="7755969" y="598531"/>
              <a:ext cx="4188619" cy="5669130"/>
            </a:xfrm>
            <a:prstGeom prst="rect">
              <a:avLst/>
            </a:prstGeom>
            <a:solidFill>
              <a:srgbClr val="D5FFD5"/>
            </a:solidFill>
            <a:ln w="47625">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400" dirty="0"/>
            </a:p>
            <a:p>
              <a:pPr marL="0" indent="0" algn="ctr">
                <a:spcBef>
                  <a:spcPts val="0"/>
                </a:spcBef>
                <a:buNone/>
              </a:pPr>
              <a:r>
                <a:rPr lang="en-GB" sz="2400" dirty="0"/>
                <a:t>Gatwick Airport</a:t>
              </a:r>
            </a:p>
            <a:p>
              <a:pPr marL="0" indent="0" algn="ctr">
                <a:spcBef>
                  <a:spcPts val="0"/>
                </a:spcBef>
                <a:buNone/>
              </a:pPr>
              <a:r>
                <a:rPr lang="en-GB" sz="2400" dirty="0"/>
                <a:t>Pp 132-144</a:t>
              </a:r>
            </a:p>
            <a:p>
              <a:pPr marL="0" indent="0" algn="ctr">
                <a:spcBef>
                  <a:spcPts val="0"/>
                </a:spcBef>
                <a:buNone/>
              </a:pPr>
              <a:endParaRPr lang="en-GB" sz="2400" dirty="0"/>
            </a:p>
            <a:p>
              <a:pPr marL="0" indent="0" algn="ctr">
                <a:spcBef>
                  <a:spcPts val="0"/>
                </a:spcBef>
                <a:buNone/>
              </a:pPr>
              <a:r>
                <a:rPr lang="en-GB" sz="1800" dirty="0"/>
                <a:t>Detailed in-depth approach outlining all possible parameters linked to policy, legislation and guidelines</a:t>
              </a:r>
            </a:p>
            <a:p>
              <a:pPr marL="0" indent="0" algn="ctr">
                <a:spcBef>
                  <a:spcPts val="0"/>
                </a:spcBef>
                <a:buNone/>
              </a:pPr>
              <a:r>
                <a:rPr lang="en-GB" sz="1800" dirty="0"/>
                <a:t> </a:t>
              </a:r>
            </a:p>
            <a:p>
              <a:pPr marL="0" indent="0" algn="ctr">
                <a:spcBef>
                  <a:spcPts val="0"/>
                </a:spcBef>
                <a:buNone/>
              </a:pPr>
              <a:r>
                <a:rPr lang="en-GB" sz="1800" dirty="0"/>
                <a:t>&gt; In scope &amp; level of research available</a:t>
              </a:r>
            </a:p>
            <a:p>
              <a:pPr marL="0" indent="0" algn="ctr">
                <a:spcBef>
                  <a:spcPts val="0"/>
                </a:spcBef>
                <a:buNone/>
              </a:pPr>
              <a:endParaRPr lang="en-GB" sz="1800" dirty="0"/>
            </a:p>
            <a:p>
              <a:pPr marL="0" indent="0" algn="ctr">
                <a:spcBef>
                  <a:spcPts val="0"/>
                </a:spcBef>
                <a:buNone/>
              </a:pPr>
              <a:r>
                <a:rPr lang="en-GB" sz="1800" dirty="0"/>
                <a:t>Establish base line data </a:t>
              </a:r>
            </a:p>
            <a:p>
              <a:pPr marL="0" indent="0" algn="ctr">
                <a:spcBef>
                  <a:spcPts val="0"/>
                </a:spcBef>
                <a:buNone/>
              </a:pPr>
              <a:endParaRPr lang="en-GB" sz="1800" dirty="0"/>
            </a:p>
            <a:p>
              <a:pPr marL="0" indent="0" algn="ctr">
                <a:spcBef>
                  <a:spcPts val="0"/>
                </a:spcBef>
                <a:buNone/>
              </a:pPr>
              <a:r>
                <a:rPr lang="en-GB" sz="1800" dirty="0"/>
                <a:t>Predict trends &amp; outcome scenarios</a:t>
              </a:r>
            </a:p>
            <a:p>
              <a:pPr marL="0" indent="0" algn="ctr">
                <a:spcBef>
                  <a:spcPts val="0"/>
                </a:spcBef>
                <a:buNone/>
              </a:pPr>
              <a:endParaRPr lang="en-GB" sz="1800" dirty="0"/>
            </a:p>
            <a:p>
              <a:pPr marL="0" indent="0" algn="ctr">
                <a:spcBef>
                  <a:spcPts val="0"/>
                </a:spcBef>
                <a:buNone/>
              </a:pPr>
              <a:r>
                <a:rPr lang="en-GB" sz="1800" dirty="0"/>
                <a:t>Public consultation- now mandatory!</a:t>
              </a:r>
            </a:p>
            <a:p>
              <a:pPr marL="0" indent="0" algn="ctr">
                <a:spcBef>
                  <a:spcPts val="0"/>
                </a:spcBef>
                <a:buNone/>
              </a:pPr>
              <a:endParaRPr lang="en-GB" sz="1800" dirty="0"/>
            </a:p>
            <a:p>
              <a:pPr marL="0" indent="0" algn="ctr">
                <a:spcBef>
                  <a:spcPts val="0"/>
                </a:spcBef>
                <a:buNone/>
              </a:pPr>
              <a:r>
                <a:rPr lang="en-GB" sz="1800" dirty="0"/>
                <a:t>Detailed scope and outcome assessment</a:t>
              </a:r>
            </a:p>
            <a:p>
              <a:pPr marL="0" indent="0" algn="ctr">
                <a:spcBef>
                  <a:spcPts val="0"/>
                </a:spcBef>
                <a:buNone/>
              </a:pPr>
              <a:endParaRPr lang="en-GB" sz="1800" dirty="0"/>
            </a:p>
            <a:p>
              <a:pPr marL="0" indent="0" algn="ctr">
                <a:spcBef>
                  <a:spcPts val="0"/>
                </a:spcBef>
                <a:buNone/>
              </a:pPr>
              <a:r>
                <a:rPr lang="en-GB" sz="1800" dirty="0"/>
                <a:t>Detailed mitigation measures proposed</a:t>
              </a:r>
            </a:p>
          </p:txBody>
        </p:sp>
        <p:cxnSp>
          <p:nvCxnSpPr>
            <p:cNvPr id="8" name="Straight Arrow Connector 7">
              <a:extLst>
                <a:ext uri="{FF2B5EF4-FFF2-40B4-BE49-F238E27FC236}">
                  <a16:creationId xmlns:a16="http://schemas.microsoft.com/office/drawing/2014/main" id="{311C2818-0DB9-47E8-B777-47F6D0FC7FB8}"/>
                </a:ext>
              </a:extLst>
            </p:cNvPr>
            <p:cNvCxnSpPr>
              <a:cxnSpLocks/>
            </p:cNvCxnSpPr>
            <p:nvPr/>
          </p:nvCxnSpPr>
          <p:spPr>
            <a:xfrm>
              <a:off x="7228114" y="1761571"/>
              <a:ext cx="47999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sp>
        <p:nvSpPr>
          <p:cNvPr id="13" name="Title 1">
            <a:extLst>
              <a:ext uri="{FF2B5EF4-FFF2-40B4-BE49-F238E27FC236}">
                <a16:creationId xmlns:a16="http://schemas.microsoft.com/office/drawing/2014/main" id="{9FBEC07F-6714-46C1-989F-85D461A7365A}"/>
              </a:ext>
            </a:extLst>
          </p:cNvPr>
          <p:cNvSpPr txBox="1">
            <a:spLocks/>
          </p:cNvSpPr>
          <p:nvPr/>
        </p:nvSpPr>
        <p:spPr>
          <a:xfrm>
            <a:off x="2341721" y="-2303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cxnSp>
        <p:nvCxnSpPr>
          <p:cNvPr id="14" name="Straight Arrow Connector 13">
            <a:extLst>
              <a:ext uri="{FF2B5EF4-FFF2-40B4-BE49-F238E27FC236}">
                <a16:creationId xmlns:a16="http://schemas.microsoft.com/office/drawing/2014/main" id="{A220823D-EE96-4EF8-BB54-F11B371EB995}"/>
              </a:ext>
            </a:extLst>
          </p:cNvPr>
          <p:cNvCxnSpPr>
            <a:cxnSpLocks/>
          </p:cNvCxnSpPr>
          <p:nvPr/>
        </p:nvCxnSpPr>
        <p:spPr>
          <a:xfrm flipV="1">
            <a:off x="2164080" y="1673872"/>
            <a:ext cx="235404" cy="1123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26E4DF8-7B6E-4419-8EC1-D40FE59DFD31}"/>
              </a:ext>
            </a:extLst>
          </p:cNvPr>
          <p:cNvCxnSpPr>
            <a:cxnSpLocks/>
          </p:cNvCxnSpPr>
          <p:nvPr/>
        </p:nvCxnSpPr>
        <p:spPr>
          <a:xfrm>
            <a:off x="2155371" y="1673872"/>
            <a:ext cx="8709" cy="267879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3F49F55-E8FB-469B-BFA6-7DD4C8548F94}"/>
              </a:ext>
            </a:extLst>
          </p:cNvPr>
          <p:cNvCxnSpPr>
            <a:cxnSpLocks/>
          </p:cNvCxnSpPr>
          <p:nvPr/>
        </p:nvCxnSpPr>
        <p:spPr>
          <a:xfrm flipH="1">
            <a:off x="1933576" y="4352664"/>
            <a:ext cx="230504"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19" name="Picture 18" descr="A close up of a plane&#10;&#10;Description automatically generated">
            <a:extLst>
              <a:ext uri="{FF2B5EF4-FFF2-40B4-BE49-F238E27FC236}">
                <a16:creationId xmlns:a16="http://schemas.microsoft.com/office/drawing/2014/main" id="{F47BADC5-E2DA-4122-8723-A2E53D639C68}"/>
              </a:ext>
            </a:extLst>
          </p:cNvPr>
          <p:cNvPicPr>
            <a:picLocks noChangeAspect="1"/>
          </p:cNvPicPr>
          <p:nvPr/>
        </p:nvPicPr>
        <p:blipFill rotWithShape="1">
          <a:blip r:embed="rId3">
            <a:extLst>
              <a:ext uri="{28A0092B-C50C-407E-A947-70E740481C1C}">
                <a14:useLocalDpi xmlns:a14="http://schemas.microsoft.com/office/drawing/2010/main" val="0"/>
              </a:ext>
            </a:extLst>
          </a:blip>
          <a:srcRect l="4370"/>
          <a:stretch/>
        </p:blipFill>
        <p:spPr>
          <a:xfrm>
            <a:off x="2399484" y="2881342"/>
            <a:ext cx="5087170" cy="2785249"/>
          </a:xfrm>
          <a:prstGeom prst="rect">
            <a:avLst/>
          </a:prstGeom>
        </p:spPr>
      </p:pic>
      <p:sp>
        <p:nvSpPr>
          <p:cNvPr id="23" name="Rectangle 22">
            <a:extLst>
              <a:ext uri="{FF2B5EF4-FFF2-40B4-BE49-F238E27FC236}">
                <a16:creationId xmlns:a16="http://schemas.microsoft.com/office/drawing/2014/main" id="{6F29E89C-689B-4016-893C-40DCDF2520D9}"/>
              </a:ext>
            </a:extLst>
          </p:cNvPr>
          <p:cNvSpPr/>
          <p:nvPr/>
        </p:nvSpPr>
        <p:spPr>
          <a:xfrm>
            <a:off x="6574459" y="5664500"/>
            <a:ext cx="1307309" cy="276999"/>
          </a:xfrm>
          <a:prstGeom prst="rect">
            <a:avLst/>
          </a:prstGeom>
        </p:spPr>
        <p:txBody>
          <a:bodyPr wrap="square">
            <a:spAutoFit/>
          </a:bodyPr>
          <a:lstStyle/>
          <a:p>
            <a:r>
              <a:rPr lang="en-GB" sz="1200" dirty="0">
                <a:latin typeface="Times New Roman" panose="02020603050405020304" pitchFamily="18" charset="0"/>
                <a:ea typeface="Calibri" panose="020F0502020204030204" pitchFamily="34" charset="0"/>
              </a:rPr>
              <a:t>(wood, 2018)</a:t>
            </a:r>
            <a:endParaRPr lang="en-GB" sz="1200" dirty="0"/>
          </a:p>
        </p:txBody>
      </p:sp>
      <p:sp>
        <p:nvSpPr>
          <p:cNvPr id="29" name="Rectangle 28">
            <a:extLst>
              <a:ext uri="{FF2B5EF4-FFF2-40B4-BE49-F238E27FC236}">
                <a16:creationId xmlns:a16="http://schemas.microsoft.com/office/drawing/2014/main" id="{6CE3BB34-2346-44B6-905C-141B8181853D}"/>
              </a:ext>
            </a:extLst>
          </p:cNvPr>
          <p:cNvSpPr/>
          <p:nvPr/>
        </p:nvSpPr>
        <p:spPr>
          <a:xfrm>
            <a:off x="2514600" y="6581441"/>
            <a:ext cx="9910086" cy="461665"/>
          </a:xfrm>
          <a:prstGeom prst="rect">
            <a:avLst/>
          </a:prstGeom>
        </p:spPr>
        <p:txBody>
          <a:bodyPr wrap="square">
            <a:spAutoFit/>
          </a:bodyPr>
          <a:lstStyle/>
          <a:p>
            <a:r>
              <a:rPr lang="en-GB" sz="1200" dirty="0">
                <a:ea typeface="Calibri" panose="020F0502020204030204" pitchFamily="34" charset="0"/>
              </a:rPr>
              <a:t>(Bristol International Airport, 2005; Office of the Deputy Prime Minister, 2006; </a:t>
            </a:r>
            <a:r>
              <a:rPr lang="en-GB" sz="1200" dirty="0"/>
              <a:t>IEMA, 2018; Statutory Instrument, 2018; Gatwick Airport, 2019;</a:t>
            </a:r>
            <a:r>
              <a:rPr lang="en-GB" sz="1200" dirty="0">
                <a:ea typeface="Calibri" panose="020F0502020204030204" pitchFamily="34" charset="0"/>
              </a:rPr>
              <a:t> Gov, 2019)</a:t>
            </a:r>
            <a:endParaRPr lang="en-GB" sz="1200" dirty="0"/>
          </a:p>
          <a:p>
            <a:endParaRPr lang="en-GB" sz="1200" dirty="0"/>
          </a:p>
        </p:txBody>
      </p:sp>
    </p:spTree>
    <p:extLst>
      <p:ext uri="{BB962C8B-B14F-4D97-AF65-F5344CB8AC3E}">
        <p14:creationId xmlns:p14="http://schemas.microsoft.com/office/powerpoint/2010/main" val="34870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7E853D3-B2DC-46F2-990A-AB1A725FBA0D}"/>
              </a:ext>
            </a:extLst>
          </p:cNvPr>
          <p:cNvSpPr/>
          <p:nvPr/>
        </p:nvSpPr>
        <p:spPr>
          <a:xfrm>
            <a:off x="9672048" y="5803219"/>
            <a:ext cx="2291333" cy="276999"/>
          </a:xfrm>
          <a:prstGeom prst="rect">
            <a:avLst/>
          </a:prstGeom>
        </p:spPr>
        <p:txBody>
          <a:bodyPr wrap="none">
            <a:spAutoFit/>
          </a:bodyPr>
          <a:lstStyle/>
          <a:p>
            <a:r>
              <a:rPr lang="en-GB" sz="1200" dirty="0">
                <a:ea typeface="Calibri" panose="020F0502020204030204" pitchFamily="34" charset="0"/>
              </a:rPr>
              <a:t>Bristol International Airport, 2005</a:t>
            </a:r>
            <a:endParaRPr lang="en-GB" sz="1200" dirty="0"/>
          </a:p>
        </p:txBody>
      </p:sp>
      <p:pic>
        <p:nvPicPr>
          <p:cNvPr id="25" name="Picture 24">
            <a:extLst>
              <a:ext uri="{FF2B5EF4-FFF2-40B4-BE49-F238E27FC236}">
                <a16:creationId xmlns:a16="http://schemas.microsoft.com/office/drawing/2014/main" id="{F2E254E0-37AF-4BDC-9D8A-6131CFE814FD}"/>
              </a:ext>
            </a:extLst>
          </p:cNvPr>
          <p:cNvPicPr/>
          <p:nvPr/>
        </p:nvPicPr>
        <p:blipFill rotWithShape="1">
          <a:blip r:embed="rId3">
            <a:extLst>
              <a:ext uri="{28A0092B-C50C-407E-A947-70E740481C1C}">
                <a14:useLocalDpi xmlns:a14="http://schemas.microsoft.com/office/drawing/2010/main" val="0"/>
              </a:ext>
            </a:extLst>
          </a:blip>
          <a:srcRect r="1197"/>
          <a:stretch/>
        </p:blipFill>
        <p:spPr bwMode="auto">
          <a:xfrm>
            <a:off x="7673811" y="504021"/>
            <a:ext cx="4222912" cy="5295968"/>
          </a:xfrm>
          <a:prstGeom prst="rect">
            <a:avLst/>
          </a:prstGeom>
          <a:noFill/>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EB55FE34-05BC-4336-9FC4-753B62273C61}"/>
              </a:ext>
            </a:extLst>
          </p:cNvPr>
          <p:cNvSpPr txBox="1"/>
          <p:nvPr/>
        </p:nvSpPr>
        <p:spPr>
          <a:xfrm>
            <a:off x="0" y="0"/>
            <a:ext cx="1933575" cy="7694414"/>
          </a:xfrm>
          <a:prstGeom prst="rect">
            <a:avLst/>
          </a:prstGeom>
          <a:solidFill>
            <a:schemeClr val="bg2"/>
          </a:solidFill>
        </p:spPr>
        <p:txBody>
          <a:bodyPr wrap="square" rtlCol="0">
            <a:spAutoFit/>
          </a:bodyP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Project Alternatives</a:t>
            </a:r>
          </a:p>
          <a:p>
            <a:pPr algn="ctr"/>
            <a:endParaRPr lang="en-GB" sz="1400" dirty="0"/>
          </a:p>
          <a:p>
            <a:pPr algn="ctr"/>
            <a:r>
              <a:rPr lang="en-GB" sz="1400" dirty="0"/>
              <a:t>Cumulative Effects </a:t>
            </a:r>
          </a:p>
          <a:p>
            <a:pPr algn="ctr"/>
            <a:endParaRPr lang="en-GB" sz="1400" dirty="0"/>
          </a:p>
          <a:p>
            <a:pPr algn="ctr"/>
            <a:r>
              <a:rPr lang="en-GB" sz="1400" dirty="0"/>
              <a:t>Compensation &amp; Mitigation Measures</a:t>
            </a:r>
          </a:p>
          <a:p>
            <a:pPr algn="ctr"/>
            <a:endParaRPr lang="en-GB" sz="1400" dirty="0"/>
          </a:p>
          <a:p>
            <a:pPr algn="ctr"/>
            <a:r>
              <a:rPr lang="en-GB" sz="1400" dirty="0"/>
              <a:t>Public Engagement &amp; Consultation</a:t>
            </a:r>
          </a:p>
          <a:p>
            <a:pPr algn="ctr"/>
            <a:endParaRPr lang="en-GB" sz="1400" dirty="0"/>
          </a:p>
          <a:p>
            <a:pPr algn="ctr"/>
            <a:r>
              <a:rPr lang="en-GB" sz="1400" dirty="0"/>
              <a:t>Noise &amp; Vibration Monitoring</a:t>
            </a:r>
          </a:p>
          <a:p>
            <a:pPr algn="ctr"/>
            <a:endParaRPr lang="en-GB" sz="1400" dirty="0"/>
          </a:p>
          <a:p>
            <a:pPr algn="ctr"/>
            <a:r>
              <a:rPr lang="en-GB" sz="1600" b="1" dirty="0"/>
              <a:t>Environmental Investigations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7" name="Title 1">
            <a:extLst>
              <a:ext uri="{FF2B5EF4-FFF2-40B4-BE49-F238E27FC236}">
                <a16:creationId xmlns:a16="http://schemas.microsoft.com/office/drawing/2014/main" id="{B12FCE48-4A4B-4B11-A4B6-4B631A575F5E}"/>
              </a:ext>
            </a:extLst>
          </p:cNvPr>
          <p:cNvSpPr txBox="1">
            <a:spLocks/>
          </p:cNvSpPr>
          <p:nvPr/>
        </p:nvSpPr>
        <p:spPr>
          <a:xfrm>
            <a:off x="2341721" y="-230301"/>
            <a:ext cx="3706586" cy="13532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Limitations </a:t>
            </a:r>
          </a:p>
        </p:txBody>
      </p:sp>
      <p:grpSp>
        <p:nvGrpSpPr>
          <p:cNvPr id="12" name="Group 11">
            <a:extLst>
              <a:ext uri="{FF2B5EF4-FFF2-40B4-BE49-F238E27FC236}">
                <a16:creationId xmlns:a16="http://schemas.microsoft.com/office/drawing/2014/main" id="{D5026508-2823-4043-A2E2-BA5CAE0CA072}"/>
              </a:ext>
            </a:extLst>
          </p:cNvPr>
          <p:cNvGrpSpPr/>
          <p:nvPr/>
        </p:nvGrpSpPr>
        <p:grpSpPr>
          <a:xfrm>
            <a:off x="7228114" y="534597"/>
            <a:ext cx="4668611" cy="5527086"/>
            <a:chOff x="7228114" y="411770"/>
            <a:chExt cx="4668611" cy="5669130"/>
          </a:xfrm>
        </p:grpSpPr>
        <p:cxnSp>
          <p:nvCxnSpPr>
            <p:cNvPr id="13" name="Straight Arrow Connector 12">
              <a:extLst>
                <a:ext uri="{FF2B5EF4-FFF2-40B4-BE49-F238E27FC236}">
                  <a16:creationId xmlns:a16="http://schemas.microsoft.com/office/drawing/2014/main" id="{5950D077-B806-45C0-B119-5CFA465B7B7E}"/>
                </a:ext>
              </a:extLst>
            </p:cNvPr>
            <p:cNvCxnSpPr>
              <a:cxnSpLocks/>
            </p:cNvCxnSpPr>
            <p:nvPr/>
          </p:nvCxnSpPr>
          <p:spPr>
            <a:xfrm>
              <a:off x="7228114" y="1761571"/>
              <a:ext cx="47999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4" name="Content Placeholder 2">
              <a:extLst>
                <a:ext uri="{FF2B5EF4-FFF2-40B4-BE49-F238E27FC236}">
                  <a16:creationId xmlns:a16="http://schemas.microsoft.com/office/drawing/2014/main" id="{66574501-84A3-4145-87EE-68CFDE1C415F}"/>
                </a:ext>
              </a:extLst>
            </p:cNvPr>
            <p:cNvSpPr txBox="1">
              <a:spLocks/>
            </p:cNvSpPr>
            <p:nvPr/>
          </p:nvSpPr>
          <p:spPr>
            <a:xfrm>
              <a:off x="7708106" y="411770"/>
              <a:ext cx="4188619" cy="5669130"/>
            </a:xfrm>
            <a:prstGeom prst="rect">
              <a:avLst/>
            </a:prstGeom>
            <a:solidFill>
              <a:srgbClr val="D5FFD5"/>
            </a:solidFill>
            <a:ln w="47625">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endParaRPr lang="en-GB" sz="2400" dirty="0"/>
            </a:p>
            <a:p>
              <a:pPr marL="0" indent="0" algn="ctr">
                <a:spcBef>
                  <a:spcPts val="0"/>
                </a:spcBef>
                <a:buNone/>
              </a:pPr>
              <a:r>
                <a:rPr lang="en-GB" sz="2400" dirty="0"/>
                <a:t>Gatwick Airport</a:t>
              </a:r>
            </a:p>
            <a:p>
              <a:pPr marL="0" indent="0" algn="ctr">
                <a:spcBef>
                  <a:spcPts val="0"/>
                </a:spcBef>
                <a:buNone/>
              </a:pPr>
              <a:r>
                <a:rPr lang="en-GB" sz="2400" dirty="0"/>
                <a:t>Pp73-81</a:t>
              </a:r>
            </a:p>
            <a:p>
              <a:pPr marL="0" indent="0" algn="ctr">
                <a:spcBef>
                  <a:spcPts val="0"/>
                </a:spcBef>
                <a:buNone/>
              </a:pPr>
              <a:endParaRPr lang="en-GB" sz="2400" dirty="0"/>
            </a:p>
            <a:p>
              <a:pPr marL="0" indent="0" algn="ctr">
                <a:spcBef>
                  <a:spcPts val="0"/>
                </a:spcBef>
                <a:buNone/>
              </a:pPr>
              <a:r>
                <a:rPr lang="en-GB" sz="1800" dirty="0"/>
                <a:t>Detail around the scrutiny of the environment if now far more detailed and considerate of a greater range of species and distances</a:t>
              </a:r>
            </a:p>
            <a:p>
              <a:pPr marL="0" indent="0" algn="ctr">
                <a:spcBef>
                  <a:spcPts val="0"/>
                </a:spcBef>
                <a:buNone/>
              </a:pPr>
              <a:endParaRPr lang="en-GB" sz="1800" dirty="0"/>
            </a:p>
            <a:p>
              <a:pPr marL="0" indent="0" algn="ctr">
                <a:spcBef>
                  <a:spcPts val="0"/>
                </a:spcBef>
                <a:buNone/>
              </a:pPr>
              <a:r>
                <a:rPr lang="en-GB" sz="1800" dirty="0"/>
                <a:t>Mitigation proposed is evidence based and specific about how it will be actioned</a:t>
              </a:r>
            </a:p>
            <a:p>
              <a:pPr marL="0" indent="0" algn="ctr">
                <a:spcBef>
                  <a:spcPts val="0"/>
                </a:spcBef>
                <a:buNone/>
              </a:pPr>
              <a:endParaRPr lang="en-GB" sz="1800" dirty="0"/>
            </a:p>
            <a:p>
              <a:pPr marL="0" indent="0" algn="ctr">
                <a:spcBef>
                  <a:spcPts val="0"/>
                </a:spcBef>
                <a:buNone/>
              </a:pPr>
              <a:r>
                <a:rPr lang="en-GB" sz="1800" dirty="0"/>
                <a:t>Ground surveys are actions as part of the report and results included as part of the report for submission and clarity</a:t>
              </a:r>
            </a:p>
            <a:p>
              <a:pPr marL="0" indent="0" algn="ctr">
                <a:spcBef>
                  <a:spcPts val="0"/>
                </a:spcBef>
                <a:buNone/>
              </a:pPr>
              <a:endParaRPr lang="en-GB" sz="1800" dirty="0"/>
            </a:p>
            <a:p>
              <a:pPr marL="0" indent="0" algn="ctr">
                <a:spcBef>
                  <a:spcPts val="0"/>
                </a:spcBef>
                <a:buNone/>
              </a:pPr>
              <a:r>
                <a:rPr lang="en-GB" sz="1800" b="1" dirty="0"/>
                <a:t>Legislation – Policy – Guidance</a:t>
              </a:r>
            </a:p>
            <a:p>
              <a:pPr marL="0" indent="0" algn="ctr">
                <a:spcBef>
                  <a:spcPts val="0"/>
                </a:spcBef>
                <a:buNone/>
              </a:pPr>
              <a:endParaRPr lang="en-GB" sz="1800" b="1" dirty="0"/>
            </a:p>
            <a:p>
              <a:pPr marL="0" indent="0" algn="ctr">
                <a:spcBef>
                  <a:spcPts val="0"/>
                </a:spcBef>
                <a:buNone/>
              </a:pPr>
              <a:r>
                <a:rPr lang="en-GB" sz="1800" dirty="0"/>
                <a:t>Greater range of habitats &amp; designations recognised</a:t>
              </a:r>
            </a:p>
          </p:txBody>
        </p:sp>
      </p:grpSp>
      <p:sp>
        <p:nvSpPr>
          <p:cNvPr id="16" name="Rectangle 15">
            <a:extLst>
              <a:ext uri="{FF2B5EF4-FFF2-40B4-BE49-F238E27FC236}">
                <a16:creationId xmlns:a16="http://schemas.microsoft.com/office/drawing/2014/main" id="{18C706F9-E296-48F8-B950-6C2F8C4A47F6}"/>
              </a:ext>
            </a:extLst>
          </p:cNvPr>
          <p:cNvSpPr/>
          <p:nvPr/>
        </p:nvSpPr>
        <p:spPr>
          <a:xfrm>
            <a:off x="2341721" y="6391547"/>
            <a:ext cx="9910086" cy="646331"/>
          </a:xfrm>
          <a:prstGeom prst="rect">
            <a:avLst/>
          </a:prstGeom>
        </p:spPr>
        <p:txBody>
          <a:bodyPr wrap="square">
            <a:spAutoFit/>
          </a:bodyPr>
          <a:lstStyle/>
          <a:p>
            <a:pPr algn="r"/>
            <a:r>
              <a:rPr lang="en-GB" sz="1200" dirty="0">
                <a:ea typeface="Calibri" panose="020F0502020204030204" pitchFamily="34" charset="0"/>
              </a:rPr>
              <a:t>(Bristol International Airport, 2005; Office of the Deputy Prime Minister, 2006; Gov, 2015; </a:t>
            </a:r>
            <a:r>
              <a:rPr lang="en-GB" sz="1200" dirty="0" err="1"/>
              <a:t>Awange</a:t>
            </a:r>
            <a:r>
              <a:rPr lang="en-GB" sz="1200" dirty="0"/>
              <a:t>, 2018; Gonzalez, and </a:t>
            </a:r>
            <a:r>
              <a:rPr lang="en-GB" sz="1200" dirty="0" err="1"/>
              <a:t>Enríquez</a:t>
            </a:r>
            <a:r>
              <a:rPr lang="en-GB" sz="1200" dirty="0"/>
              <a:t>-De-Salamanca, 2018; IEMA, 2018; Statutory Instrument, 2018; Glasson </a:t>
            </a:r>
            <a:r>
              <a:rPr lang="en-GB" sz="1200" i="1" dirty="0"/>
              <a:t>et al</a:t>
            </a:r>
            <a:r>
              <a:rPr lang="en-GB" sz="1200" dirty="0"/>
              <a:t>, 2019; Gatwick Airport, 2019;</a:t>
            </a:r>
            <a:r>
              <a:rPr lang="en-GB" sz="1200" dirty="0">
                <a:ea typeface="Calibri" panose="020F0502020204030204" pitchFamily="34" charset="0"/>
              </a:rPr>
              <a:t> Gov, 2019; </a:t>
            </a:r>
            <a:r>
              <a:rPr lang="en-GB" sz="1200" dirty="0" err="1"/>
              <a:t>Kienast</a:t>
            </a:r>
            <a:r>
              <a:rPr lang="en-GB" sz="1200" dirty="0"/>
              <a:t>, </a:t>
            </a:r>
            <a:r>
              <a:rPr lang="en-GB" sz="1200" dirty="0" err="1"/>
              <a:t>Wartmann</a:t>
            </a:r>
            <a:r>
              <a:rPr lang="en-GB" sz="1200" dirty="0"/>
              <a:t> and </a:t>
            </a:r>
            <a:r>
              <a:rPr lang="en-GB" sz="1200" dirty="0" err="1"/>
              <a:t>Hunziker</a:t>
            </a:r>
            <a:r>
              <a:rPr lang="en-GB" sz="1200" dirty="0"/>
              <a:t>, 2019</a:t>
            </a:r>
            <a:r>
              <a:rPr lang="en-GB" sz="1200" dirty="0">
                <a:ea typeface="Calibri" panose="020F0502020204030204" pitchFamily="34" charset="0"/>
              </a:rPr>
              <a:t>)</a:t>
            </a:r>
            <a:endParaRPr lang="en-GB" sz="1200" dirty="0"/>
          </a:p>
          <a:p>
            <a:pPr algn="r"/>
            <a:endParaRPr lang="en-GB" sz="1200" dirty="0"/>
          </a:p>
        </p:txBody>
      </p:sp>
      <p:sp>
        <p:nvSpPr>
          <p:cNvPr id="17" name="Content Placeholder 2">
            <a:extLst>
              <a:ext uri="{FF2B5EF4-FFF2-40B4-BE49-F238E27FC236}">
                <a16:creationId xmlns:a16="http://schemas.microsoft.com/office/drawing/2014/main" id="{573E3B59-33B3-4EF7-804B-43B66FEC25A2}"/>
              </a:ext>
            </a:extLst>
          </p:cNvPr>
          <p:cNvSpPr>
            <a:spLocks noGrp="1"/>
          </p:cNvSpPr>
          <p:nvPr>
            <p:ph idx="1"/>
          </p:nvPr>
        </p:nvSpPr>
        <p:spPr>
          <a:xfrm>
            <a:off x="2390775" y="1081698"/>
            <a:ext cx="5095879" cy="1465556"/>
          </a:xfrm>
          <a:solidFill>
            <a:schemeClr val="accent5">
              <a:lumMod val="20000"/>
              <a:lumOff val="80000"/>
            </a:schemeClr>
          </a:solidFill>
        </p:spPr>
        <p:txBody>
          <a:bodyPr>
            <a:normAutofit lnSpcReduction="10000"/>
          </a:bodyPr>
          <a:lstStyle/>
          <a:p>
            <a:pPr marL="0" indent="0" algn="ctr">
              <a:buNone/>
            </a:pPr>
            <a:r>
              <a:rPr lang="en-GB" sz="2000" dirty="0"/>
              <a:t>Most information was based around the desktop studies.</a:t>
            </a:r>
          </a:p>
          <a:p>
            <a:pPr marL="0" indent="0" algn="ctr">
              <a:buNone/>
            </a:pPr>
            <a:r>
              <a:rPr lang="en-GB" sz="2000" dirty="0"/>
              <a:t>This determined the outline for next steps but were not carried out for the purpose of the scoping report</a:t>
            </a:r>
          </a:p>
        </p:txBody>
      </p:sp>
      <p:cxnSp>
        <p:nvCxnSpPr>
          <p:cNvPr id="18" name="Straight Arrow Connector 17">
            <a:extLst>
              <a:ext uri="{FF2B5EF4-FFF2-40B4-BE49-F238E27FC236}">
                <a16:creationId xmlns:a16="http://schemas.microsoft.com/office/drawing/2014/main" id="{669669B5-9E3B-4079-8279-44C73C344268}"/>
              </a:ext>
            </a:extLst>
          </p:cNvPr>
          <p:cNvCxnSpPr>
            <a:cxnSpLocks/>
          </p:cNvCxnSpPr>
          <p:nvPr/>
        </p:nvCxnSpPr>
        <p:spPr>
          <a:xfrm flipV="1">
            <a:off x="2164080" y="1673872"/>
            <a:ext cx="235404" cy="1123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FE95BA4-13AE-4650-AB4F-3B9C9B8C99DD}"/>
              </a:ext>
            </a:extLst>
          </p:cNvPr>
          <p:cNvCxnSpPr>
            <a:cxnSpLocks/>
          </p:cNvCxnSpPr>
          <p:nvPr/>
        </p:nvCxnSpPr>
        <p:spPr>
          <a:xfrm>
            <a:off x="2155371" y="1673872"/>
            <a:ext cx="0" cy="325573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668EF92-7433-47F9-82BD-3793F8370ACB}"/>
              </a:ext>
            </a:extLst>
          </p:cNvPr>
          <p:cNvCxnSpPr>
            <a:cxnSpLocks/>
          </p:cNvCxnSpPr>
          <p:nvPr/>
        </p:nvCxnSpPr>
        <p:spPr>
          <a:xfrm flipH="1">
            <a:off x="1924867" y="4929607"/>
            <a:ext cx="23050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2381989F-F6A9-4361-8115-6F5503AAC8B3}"/>
              </a:ext>
            </a:extLst>
          </p:cNvPr>
          <p:cNvSpPr/>
          <p:nvPr/>
        </p:nvSpPr>
        <p:spPr>
          <a:xfrm>
            <a:off x="5584159" y="5906064"/>
            <a:ext cx="1978747" cy="276999"/>
          </a:xfrm>
          <a:prstGeom prst="rect">
            <a:avLst/>
          </a:prstGeom>
        </p:spPr>
        <p:txBody>
          <a:bodyPr wrap="none">
            <a:spAutoFit/>
          </a:bodyPr>
          <a:lstStyle/>
          <a:p>
            <a:r>
              <a:rPr lang="en-GB" sz="1200" dirty="0">
                <a:ea typeface="Calibri" panose="020F0502020204030204" pitchFamily="34" charset="0"/>
              </a:rPr>
              <a:t>(</a:t>
            </a:r>
            <a:r>
              <a:rPr lang="en-GB" sz="1200" dirty="0" err="1"/>
              <a:t>Agyepong</a:t>
            </a:r>
            <a:r>
              <a:rPr lang="en-GB" sz="1200" dirty="0"/>
              <a:t>-Parsons, no date)</a:t>
            </a:r>
          </a:p>
        </p:txBody>
      </p:sp>
      <p:pic>
        <p:nvPicPr>
          <p:cNvPr id="27" name="Picture 26" descr="A view of a green field&#10;&#10;Description automatically generated">
            <a:extLst>
              <a:ext uri="{FF2B5EF4-FFF2-40B4-BE49-F238E27FC236}">
                <a16:creationId xmlns:a16="http://schemas.microsoft.com/office/drawing/2014/main" id="{512A5C5C-D6D4-4C4B-9598-EACAFDA403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1489" y="2583851"/>
            <a:ext cx="5030513" cy="3357867"/>
          </a:xfrm>
          <a:prstGeom prst="rect">
            <a:avLst/>
          </a:prstGeom>
        </p:spPr>
      </p:pic>
    </p:spTree>
    <p:extLst>
      <p:ext uri="{BB962C8B-B14F-4D97-AF65-F5344CB8AC3E}">
        <p14:creationId xmlns:p14="http://schemas.microsoft.com/office/powerpoint/2010/main" val="1494025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60D6-90C1-4ED3-8C2A-405AFB47CA07}"/>
              </a:ext>
            </a:extLst>
          </p:cNvPr>
          <p:cNvSpPr>
            <a:spLocks noGrp="1"/>
          </p:cNvSpPr>
          <p:nvPr>
            <p:ph type="title"/>
          </p:nvPr>
        </p:nvSpPr>
        <p:spPr>
          <a:xfrm>
            <a:off x="5390049" y="111602"/>
            <a:ext cx="1219196" cy="743634"/>
          </a:xfrm>
        </p:spPr>
        <p:txBody>
          <a:bodyPr>
            <a:normAutofit/>
          </a:bodyPr>
          <a:lstStyle/>
          <a:p>
            <a:r>
              <a:rPr lang="en-GB" sz="2800" dirty="0"/>
              <a:t>Theory</a:t>
            </a:r>
          </a:p>
        </p:txBody>
      </p:sp>
      <p:pic>
        <p:nvPicPr>
          <p:cNvPr id="4" name="Picture 3">
            <a:extLst>
              <a:ext uri="{FF2B5EF4-FFF2-40B4-BE49-F238E27FC236}">
                <a16:creationId xmlns:a16="http://schemas.microsoft.com/office/drawing/2014/main" id="{158D606A-FF64-46EB-89A8-9AFC9573D991}"/>
              </a:ext>
            </a:extLst>
          </p:cNvPr>
          <p:cNvPicPr/>
          <p:nvPr/>
        </p:nvPicPr>
        <p:blipFill rotWithShape="1">
          <a:blip r:embed="rId3">
            <a:extLst>
              <a:ext uri="{28A0092B-C50C-407E-A947-70E740481C1C}">
                <a14:useLocalDpi xmlns:a14="http://schemas.microsoft.com/office/drawing/2010/main" val="0"/>
              </a:ext>
            </a:extLst>
          </a:blip>
          <a:srcRect l="19323" t="18996" r="44966" b="10997"/>
          <a:stretch/>
        </p:blipFill>
        <p:spPr bwMode="auto">
          <a:xfrm>
            <a:off x="6670394" y="573948"/>
            <a:ext cx="5532483" cy="6284051"/>
          </a:xfrm>
          <a:prstGeom prst="rect">
            <a:avLst/>
          </a:prstGeom>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CE6A0EF1-3A83-4789-9823-55A4352D0A99}"/>
              </a:ext>
            </a:extLst>
          </p:cNvPr>
          <p:cNvSpPr/>
          <p:nvPr/>
        </p:nvSpPr>
        <p:spPr>
          <a:xfrm>
            <a:off x="9955660" y="6566702"/>
            <a:ext cx="1398140" cy="291298"/>
          </a:xfrm>
          <a:prstGeom prst="rect">
            <a:avLst/>
          </a:prstGeom>
        </p:spPr>
        <p:txBody>
          <a:bodyPr wrap="none">
            <a:spAutoFit/>
          </a:bodyPr>
          <a:lstStyle/>
          <a:p>
            <a:pPr marL="228600" algn="r">
              <a:lnSpc>
                <a:spcPct val="115000"/>
              </a:lnSpc>
              <a:spcAft>
                <a:spcPts val="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(Glasson, 2019)</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A1025280-26D5-4D8C-AB2B-9440D88DE7AB}"/>
              </a:ext>
            </a:extLst>
          </p:cNvPr>
          <p:cNvPicPr>
            <a:picLocks noChangeAspect="1"/>
          </p:cNvPicPr>
          <p:nvPr/>
        </p:nvPicPr>
        <p:blipFill rotWithShape="1">
          <a:blip r:embed="rId4"/>
          <a:srcRect r="2794"/>
          <a:stretch/>
        </p:blipFill>
        <p:spPr>
          <a:xfrm>
            <a:off x="685800" y="644653"/>
            <a:ext cx="4835807" cy="6192089"/>
          </a:xfrm>
          <a:prstGeom prst="rect">
            <a:avLst/>
          </a:prstGeom>
        </p:spPr>
      </p:pic>
      <p:sp>
        <p:nvSpPr>
          <p:cNvPr id="9" name="Rectangle 8">
            <a:extLst>
              <a:ext uri="{FF2B5EF4-FFF2-40B4-BE49-F238E27FC236}">
                <a16:creationId xmlns:a16="http://schemas.microsoft.com/office/drawing/2014/main" id="{813CF0E8-0246-45F5-B370-16E125CB6501}"/>
              </a:ext>
            </a:extLst>
          </p:cNvPr>
          <p:cNvSpPr/>
          <p:nvPr/>
        </p:nvSpPr>
        <p:spPr>
          <a:xfrm>
            <a:off x="2528714" y="6615494"/>
            <a:ext cx="3068469" cy="291298"/>
          </a:xfrm>
          <a:prstGeom prst="rect">
            <a:avLst/>
          </a:prstGeom>
        </p:spPr>
        <p:txBody>
          <a:bodyPr wrap="none">
            <a:spAutoFit/>
          </a:bodyPr>
          <a:lstStyle/>
          <a:p>
            <a:pPr marL="228600" algn="r">
              <a:lnSpc>
                <a:spcPct val="115000"/>
              </a:lnSpc>
              <a:spcAft>
                <a:spcPts val="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latin typeface="Times New Roman" panose="02020603050405020304" pitchFamily="18" charset="0"/>
                <a:ea typeface="Calibri" panose="020F0502020204030204" pitchFamily="34" charset="0"/>
                <a:cs typeface="Times New Roman" panose="02020603050405020304" pitchFamily="18" charset="0"/>
              </a:rPr>
              <a:t>Harner</a:t>
            </a:r>
            <a:r>
              <a:rPr lang="en-GB" sz="1200" dirty="0">
                <a:latin typeface="Times New Roman" panose="02020603050405020304" pitchFamily="18" charset="0"/>
                <a:ea typeface="Calibri" panose="020F0502020204030204" pitchFamily="34" charset="0"/>
                <a:cs typeface="Times New Roman" panose="02020603050405020304" pitchFamily="18" charset="0"/>
              </a:rPr>
              <a:t> 2005 adapted from Glasson, 1999)</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684A30BF-7C69-4D52-B9D6-C5763A8CA27D}"/>
              </a:ext>
            </a:extLst>
          </p:cNvPr>
          <p:cNvCxnSpPr>
            <a:cxnSpLocks/>
          </p:cNvCxnSpPr>
          <p:nvPr/>
        </p:nvCxnSpPr>
        <p:spPr>
          <a:xfrm>
            <a:off x="5999647" y="925286"/>
            <a:ext cx="0" cy="5214257"/>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591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035FB5E-3137-462D-8A89-1998F2B74362}"/>
              </a:ext>
            </a:extLst>
          </p:cNvPr>
          <p:cNvSpPr txBox="1">
            <a:spLocks/>
          </p:cNvSpPr>
          <p:nvPr/>
        </p:nvSpPr>
        <p:spPr>
          <a:xfrm>
            <a:off x="6281057" y="1901825"/>
            <a:ext cx="507274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graphicFrame>
        <p:nvGraphicFramePr>
          <p:cNvPr id="8" name="Table 7">
            <a:extLst>
              <a:ext uri="{FF2B5EF4-FFF2-40B4-BE49-F238E27FC236}">
                <a16:creationId xmlns:a16="http://schemas.microsoft.com/office/drawing/2014/main" id="{B64EFC60-A69B-4800-B830-152E84934FE3}"/>
              </a:ext>
            </a:extLst>
          </p:cNvPr>
          <p:cNvGraphicFramePr>
            <a:graphicFrameLocks noGrp="1"/>
          </p:cNvGraphicFramePr>
          <p:nvPr>
            <p:extLst>
              <p:ext uri="{D42A27DB-BD31-4B8C-83A1-F6EECF244321}">
                <p14:modId xmlns:p14="http://schemas.microsoft.com/office/powerpoint/2010/main" val="370862850"/>
              </p:ext>
            </p:extLst>
          </p:nvPr>
        </p:nvGraphicFramePr>
        <p:xfrm>
          <a:off x="0" y="0"/>
          <a:ext cx="12192000" cy="1431471"/>
        </p:xfrm>
        <a:graphic>
          <a:graphicData uri="http://schemas.openxmlformats.org/drawingml/2006/table">
            <a:tbl>
              <a:tblPr firstRow="1" firstCol="1" bandRow="1">
                <a:tableStyleId>{C083E6E3-FA7D-4D7B-A595-EF9225AFEA82}</a:tableStyleId>
              </a:tblPr>
              <a:tblGrid>
                <a:gridCol w="2503714">
                  <a:extLst>
                    <a:ext uri="{9D8B030D-6E8A-4147-A177-3AD203B41FA5}">
                      <a16:colId xmlns:a16="http://schemas.microsoft.com/office/drawing/2014/main" val="1633301683"/>
                    </a:ext>
                  </a:extLst>
                </a:gridCol>
                <a:gridCol w="9688286">
                  <a:extLst>
                    <a:ext uri="{9D8B030D-6E8A-4147-A177-3AD203B41FA5}">
                      <a16:colId xmlns:a16="http://schemas.microsoft.com/office/drawing/2014/main" val="3168896180"/>
                    </a:ext>
                  </a:extLst>
                </a:gridCol>
              </a:tblGrid>
              <a:tr h="279269">
                <a:tc>
                  <a:txBody>
                    <a:bodyPr/>
                    <a:lstStyle/>
                    <a:p>
                      <a:pPr algn="just">
                        <a:lnSpc>
                          <a:spcPct val="107000"/>
                        </a:lnSpc>
                        <a:spcAft>
                          <a:spcPts val="0"/>
                        </a:spcAft>
                      </a:pPr>
                      <a:r>
                        <a:rPr lang="en-GB" sz="1600" dirty="0">
                          <a:effectLst/>
                          <a:latin typeface="+mn-lt"/>
                        </a:rPr>
                        <a:t> Theory steps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Recommended Action</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321391469"/>
                  </a:ext>
                </a:extLst>
              </a:tr>
              <a:tr h="580702">
                <a:tc>
                  <a:txBody>
                    <a:bodyPr/>
                    <a:lstStyle/>
                    <a:p>
                      <a:pPr algn="just">
                        <a:lnSpc>
                          <a:spcPct val="107000"/>
                        </a:lnSpc>
                        <a:spcAft>
                          <a:spcPts val="0"/>
                        </a:spcAft>
                      </a:pPr>
                      <a:r>
                        <a:rPr lang="en-GB" sz="1600" dirty="0">
                          <a:effectLst/>
                          <a:latin typeface="+mn-lt"/>
                        </a:rPr>
                        <a:t>Screening (need for project)</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mpd="sng">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Should consider social, cultural, economic and environmental demands including international, national &amp; local commitments &amp; directives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285212700"/>
                  </a:ext>
                </a:extLst>
              </a:tr>
              <a:tr h="571500">
                <a:tc>
                  <a:txBody>
                    <a:bodyPr/>
                    <a:lstStyle/>
                    <a:p>
                      <a:pPr algn="just">
                        <a:lnSpc>
                          <a:spcPct val="107000"/>
                        </a:lnSpc>
                        <a:spcAft>
                          <a:spcPts val="0"/>
                        </a:spcAft>
                      </a:pPr>
                      <a:r>
                        <a:rPr lang="en-GB" sz="1600" dirty="0">
                          <a:effectLst/>
                          <a:latin typeface="+mn-lt"/>
                        </a:rPr>
                        <a:t>Scoping</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w="12700" cmpd="sng">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Since developed further to include more perspectives i.e. Social-economic, climate change, health and well-being (Slide 4)</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165405570"/>
                  </a:ext>
                </a:extLst>
              </a:tr>
            </a:tbl>
          </a:graphicData>
        </a:graphic>
      </p:graphicFrame>
      <p:sp>
        <p:nvSpPr>
          <p:cNvPr id="10" name="Rectangle 9">
            <a:extLst>
              <a:ext uri="{FF2B5EF4-FFF2-40B4-BE49-F238E27FC236}">
                <a16:creationId xmlns:a16="http://schemas.microsoft.com/office/drawing/2014/main" id="{B9831061-1411-46BA-BDFF-35E3ED7143AA}"/>
              </a:ext>
            </a:extLst>
          </p:cNvPr>
          <p:cNvSpPr/>
          <p:nvPr/>
        </p:nvSpPr>
        <p:spPr>
          <a:xfrm>
            <a:off x="-101600" y="6433297"/>
            <a:ext cx="12357825" cy="461665"/>
          </a:xfrm>
          <a:prstGeom prst="rect">
            <a:avLst/>
          </a:prstGeom>
        </p:spPr>
        <p:txBody>
          <a:bodyPr wrap="square">
            <a:spAutoFit/>
          </a:bodyPr>
          <a:lstStyle/>
          <a:p>
            <a:pPr algn="r"/>
            <a:r>
              <a:rPr lang="en-GB" sz="1200" dirty="0">
                <a:ea typeface="Calibri" panose="020F0502020204030204" pitchFamily="34" charset="0"/>
              </a:rPr>
              <a:t>(Bristol International Airport, 2005, 2006; Office of the Deputy Prime Minister, 2006; IEMA, 2016, 2018; </a:t>
            </a:r>
            <a:r>
              <a:rPr lang="en-GB" sz="1200" dirty="0" err="1"/>
              <a:t>Lantieri</a:t>
            </a:r>
            <a:r>
              <a:rPr lang="en-GB" sz="1200" dirty="0"/>
              <a:t>, </a:t>
            </a:r>
            <a:r>
              <a:rPr lang="en-GB" sz="1200" i="1" dirty="0"/>
              <a:t>et al.</a:t>
            </a:r>
            <a:r>
              <a:rPr lang="en-GB" sz="1200" dirty="0"/>
              <a:t>, 2017; Loomis, and </a:t>
            </a:r>
            <a:r>
              <a:rPr lang="en-GB" sz="1200" dirty="0" err="1"/>
              <a:t>Dziedzic</a:t>
            </a:r>
            <a:r>
              <a:rPr lang="en-GB" sz="1200" dirty="0"/>
              <a:t>, 2018; Statutory Instrument, 2018;</a:t>
            </a:r>
            <a:r>
              <a:rPr lang="en-GB" sz="1200" dirty="0">
                <a:ea typeface="Calibri" panose="020F0502020204030204" pitchFamily="34" charset="0"/>
              </a:rPr>
              <a:t> </a:t>
            </a:r>
            <a:r>
              <a:rPr lang="en-GB" sz="1200" dirty="0"/>
              <a:t>Gatwick Airport, 2019; </a:t>
            </a:r>
            <a:r>
              <a:rPr lang="en-GB" sz="1200" dirty="0">
                <a:ea typeface="Calibri" panose="020F0502020204030204" pitchFamily="34" charset="0"/>
              </a:rPr>
              <a:t>Gov, 2019)</a:t>
            </a:r>
            <a:endParaRPr lang="en-GB" sz="1200" dirty="0"/>
          </a:p>
        </p:txBody>
      </p:sp>
      <p:graphicFrame>
        <p:nvGraphicFramePr>
          <p:cNvPr id="11" name="Table 10">
            <a:extLst>
              <a:ext uri="{FF2B5EF4-FFF2-40B4-BE49-F238E27FC236}">
                <a16:creationId xmlns:a16="http://schemas.microsoft.com/office/drawing/2014/main" id="{4F9610FF-D40A-4A4B-B93A-99A2FCFFD6D8}"/>
              </a:ext>
            </a:extLst>
          </p:cNvPr>
          <p:cNvGraphicFramePr>
            <a:graphicFrameLocks noGrp="1"/>
          </p:cNvGraphicFramePr>
          <p:nvPr>
            <p:extLst>
              <p:ext uri="{D42A27DB-BD31-4B8C-83A1-F6EECF244321}">
                <p14:modId xmlns:p14="http://schemas.microsoft.com/office/powerpoint/2010/main" val="1925814314"/>
              </p:ext>
            </p:extLst>
          </p:nvPr>
        </p:nvGraphicFramePr>
        <p:xfrm>
          <a:off x="0" y="1161596"/>
          <a:ext cx="12192000" cy="1744403"/>
        </p:xfrm>
        <a:graphic>
          <a:graphicData uri="http://schemas.openxmlformats.org/drawingml/2006/table">
            <a:tbl>
              <a:tblPr firstRow="1" firstCol="1" bandRow="1">
                <a:tableStyleId>{C083E6E3-FA7D-4D7B-A595-EF9225AFEA82}</a:tableStyleId>
              </a:tblPr>
              <a:tblGrid>
                <a:gridCol w="2503714">
                  <a:extLst>
                    <a:ext uri="{9D8B030D-6E8A-4147-A177-3AD203B41FA5}">
                      <a16:colId xmlns:a16="http://schemas.microsoft.com/office/drawing/2014/main" val="2323583557"/>
                    </a:ext>
                  </a:extLst>
                </a:gridCol>
                <a:gridCol w="9688286">
                  <a:extLst>
                    <a:ext uri="{9D8B030D-6E8A-4147-A177-3AD203B41FA5}">
                      <a16:colId xmlns:a16="http://schemas.microsoft.com/office/drawing/2014/main" val="1056867232"/>
                    </a:ext>
                  </a:extLst>
                </a:gridCol>
              </a:tblGrid>
              <a:tr h="279269">
                <a:tc>
                  <a:txBody>
                    <a:bodyPr/>
                    <a:lstStyle/>
                    <a:p>
                      <a:endParaRPr lang="en-GB" dirty="0"/>
                    </a:p>
                  </a:txBody>
                  <a:tcPr marL="68580" marR="68580" marT="0" marB="0">
                    <a:lnL>
                      <a:noFill/>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endParaRPr lang="en-GB" dirty="0"/>
                    </a:p>
                  </a:txBody>
                  <a:tcPr marL="68580" marR="68580" marT="0" marB="0">
                    <a:lnL w="12700" cap="flat" cmpd="sng" algn="ctr">
                      <a:solidFill>
                        <a:schemeClr val="tx1"/>
                      </a:solidFill>
                      <a:prstDash val="solid"/>
                      <a:round/>
                      <a:headEnd type="none" w="med" len="med"/>
                      <a:tailEnd type="none" w="med" len="med"/>
                    </a:lnL>
                    <a:lnR>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002688370"/>
                  </a:ext>
                </a:extLst>
              </a:tr>
              <a:tr h="0">
                <a:tc>
                  <a:txBody>
                    <a:bodyPr/>
                    <a:lstStyle/>
                    <a:p>
                      <a:pPr algn="just">
                        <a:lnSpc>
                          <a:spcPct val="107000"/>
                        </a:lnSpc>
                        <a:spcAft>
                          <a:spcPts val="0"/>
                        </a:spcAft>
                      </a:pPr>
                      <a:r>
                        <a:rPr lang="en-GB" sz="1600" dirty="0">
                          <a:effectLst/>
                          <a:latin typeface="+mn-lt"/>
                        </a:rPr>
                        <a:t>Alternatives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mpd="sng">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Provide an in-depth assessment multiple scenarios justified and explained within the report</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139415152"/>
                  </a:ext>
                </a:extLst>
              </a:tr>
              <a:tr h="644333">
                <a:tc>
                  <a:txBody>
                    <a:bodyPr/>
                    <a:lstStyle/>
                    <a:p>
                      <a:pPr algn="just">
                        <a:lnSpc>
                          <a:spcPct val="107000"/>
                        </a:lnSpc>
                        <a:spcAft>
                          <a:spcPts val="0"/>
                        </a:spcAft>
                      </a:pPr>
                      <a:r>
                        <a:rPr lang="en-GB" sz="1600" dirty="0">
                          <a:effectLst/>
                          <a:latin typeface="+mn-lt"/>
                        </a:rPr>
                        <a:t>Environmental Baseline</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Utilize baseline dataset but also consult local groups/experts &amp; conduct the surveys necessary as part of the EIA report</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735970207"/>
                  </a:ext>
                </a:extLst>
              </a:tr>
              <a:tr h="571500">
                <a:tc>
                  <a:txBody>
                    <a:bodyPr/>
                    <a:lstStyle/>
                    <a:p>
                      <a:pPr algn="just">
                        <a:lnSpc>
                          <a:spcPct val="107000"/>
                        </a:lnSpc>
                        <a:spcAft>
                          <a:spcPts val="0"/>
                        </a:spcAft>
                      </a:pPr>
                      <a:r>
                        <a:rPr lang="en-GB" sz="1600" dirty="0">
                          <a:effectLst/>
                          <a:latin typeface="+mn-lt"/>
                        </a:rPr>
                        <a:t>Identify Key Impacts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w="12700" cmpd="sng">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New considerations are continuously being added based on new discoveries/research/ environmental pressures/needs. Should expand within the report and not just say the next steps are...</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637393985"/>
                  </a:ext>
                </a:extLst>
              </a:tr>
            </a:tbl>
          </a:graphicData>
        </a:graphic>
      </p:graphicFrame>
      <p:graphicFrame>
        <p:nvGraphicFramePr>
          <p:cNvPr id="12" name="Table 11">
            <a:extLst>
              <a:ext uri="{FF2B5EF4-FFF2-40B4-BE49-F238E27FC236}">
                <a16:creationId xmlns:a16="http://schemas.microsoft.com/office/drawing/2014/main" id="{CABD8C57-D3B7-4907-808A-23A22D620F45}"/>
              </a:ext>
            </a:extLst>
          </p:cNvPr>
          <p:cNvGraphicFramePr>
            <a:graphicFrameLocks noGrp="1"/>
          </p:cNvGraphicFramePr>
          <p:nvPr>
            <p:extLst>
              <p:ext uri="{D42A27DB-BD31-4B8C-83A1-F6EECF244321}">
                <p14:modId xmlns:p14="http://schemas.microsoft.com/office/powerpoint/2010/main" val="3579020280"/>
              </p:ext>
            </p:extLst>
          </p:nvPr>
        </p:nvGraphicFramePr>
        <p:xfrm>
          <a:off x="0" y="2890759"/>
          <a:ext cx="12192000" cy="1665684"/>
        </p:xfrm>
        <a:graphic>
          <a:graphicData uri="http://schemas.openxmlformats.org/drawingml/2006/table">
            <a:tbl>
              <a:tblPr firstRow="1" firstCol="1" bandRow="1">
                <a:tableStyleId>{C083E6E3-FA7D-4D7B-A595-EF9225AFEA82}</a:tableStyleId>
              </a:tblPr>
              <a:tblGrid>
                <a:gridCol w="2503714">
                  <a:extLst>
                    <a:ext uri="{9D8B030D-6E8A-4147-A177-3AD203B41FA5}">
                      <a16:colId xmlns:a16="http://schemas.microsoft.com/office/drawing/2014/main" val="3676579635"/>
                    </a:ext>
                  </a:extLst>
                </a:gridCol>
                <a:gridCol w="9688286">
                  <a:extLst>
                    <a:ext uri="{9D8B030D-6E8A-4147-A177-3AD203B41FA5}">
                      <a16:colId xmlns:a16="http://schemas.microsoft.com/office/drawing/2014/main" val="1567465510"/>
                    </a:ext>
                  </a:extLst>
                </a:gridCol>
              </a:tblGrid>
              <a:tr h="583961">
                <a:tc>
                  <a:txBody>
                    <a:bodyPr/>
                    <a:lstStyle/>
                    <a:p>
                      <a:pPr>
                        <a:lnSpc>
                          <a:spcPct val="107000"/>
                        </a:lnSpc>
                        <a:spcAft>
                          <a:spcPts val="0"/>
                        </a:spcAft>
                      </a:pPr>
                      <a:r>
                        <a:rPr lang="en-GB" sz="1600" dirty="0">
                          <a:effectLst/>
                          <a:latin typeface="+mn-lt"/>
                        </a:rPr>
                        <a:t>Evaluation of Significant Impacts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nSpc>
                          <a:spcPct val="107000"/>
                        </a:lnSpc>
                        <a:spcAft>
                          <a:spcPts val="0"/>
                        </a:spcAft>
                      </a:pPr>
                      <a:r>
                        <a:rPr lang="en-GB" sz="1600" b="0" dirty="0">
                          <a:effectLst/>
                          <a:latin typeface="+mn-lt"/>
                        </a:rPr>
                        <a:t>This should be expanded to non-significant impacts to show full consideration that they are in fact non-significant based on evidence and not opinion</a:t>
                      </a:r>
                      <a:endParaRPr lang="en-GB" sz="1600" b="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458301437"/>
                  </a:ext>
                </a:extLst>
              </a:tr>
              <a:tr h="571500">
                <a:tc>
                  <a:txBody>
                    <a:bodyPr/>
                    <a:lstStyle/>
                    <a:p>
                      <a:pPr>
                        <a:lnSpc>
                          <a:spcPct val="107000"/>
                        </a:lnSpc>
                        <a:spcAft>
                          <a:spcPts val="0"/>
                        </a:spcAft>
                      </a:pPr>
                      <a:r>
                        <a:rPr lang="en-GB" sz="1600" dirty="0">
                          <a:effectLst/>
                          <a:latin typeface="+mn-lt"/>
                        </a:rPr>
                        <a:t>Identification of Mitigating Measures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mpd="sng">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Are now more comprehensive &amp; reflective of the environment beyond just ecology. Discussed specifically &amp; in detail within the report including how they are to be successfully implemented </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156919474"/>
                  </a:ext>
                </a:extLst>
              </a:tr>
              <a:tr h="279269">
                <a:tc>
                  <a:txBody>
                    <a:bodyPr/>
                    <a:lstStyle/>
                    <a:p>
                      <a:pPr>
                        <a:lnSpc>
                          <a:spcPct val="107000"/>
                        </a:lnSpc>
                        <a:spcAft>
                          <a:spcPts val="0"/>
                        </a:spcAft>
                      </a:pPr>
                      <a:r>
                        <a:rPr lang="en-GB" sz="1600" dirty="0">
                          <a:effectLst/>
                          <a:latin typeface="+mn-lt"/>
                        </a:rPr>
                        <a:t>EIA Presentation</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Conducted in the same professional manor on behalf of the developer by an appropriate accredited consultancy. In general, more detail &amp;analysis across all aspects of the report BIA:178 pages GA:256 Pages </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440190536"/>
                  </a:ext>
                </a:extLst>
              </a:tr>
            </a:tbl>
          </a:graphicData>
        </a:graphic>
      </p:graphicFrame>
      <p:graphicFrame>
        <p:nvGraphicFramePr>
          <p:cNvPr id="13" name="Table 12">
            <a:extLst>
              <a:ext uri="{FF2B5EF4-FFF2-40B4-BE49-F238E27FC236}">
                <a16:creationId xmlns:a16="http://schemas.microsoft.com/office/drawing/2014/main" id="{63A73526-6956-4F11-840F-FE4CEB82F27D}"/>
              </a:ext>
            </a:extLst>
          </p:cNvPr>
          <p:cNvGraphicFramePr>
            <a:graphicFrameLocks noGrp="1"/>
          </p:cNvGraphicFramePr>
          <p:nvPr>
            <p:extLst>
              <p:ext uri="{D42A27DB-BD31-4B8C-83A1-F6EECF244321}">
                <p14:modId xmlns:p14="http://schemas.microsoft.com/office/powerpoint/2010/main" val="2807104370"/>
              </p:ext>
            </p:extLst>
          </p:nvPr>
        </p:nvGraphicFramePr>
        <p:xfrm>
          <a:off x="0" y="4184469"/>
          <a:ext cx="12192000" cy="2228396"/>
        </p:xfrm>
        <a:graphic>
          <a:graphicData uri="http://schemas.openxmlformats.org/drawingml/2006/table">
            <a:tbl>
              <a:tblPr firstRow="1" firstCol="1" bandRow="1">
                <a:tableStyleId>{C083E6E3-FA7D-4D7B-A595-EF9225AFEA82}</a:tableStyleId>
              </a:tblPr>
              <a:tblGrid>
                <a:gridCol w="2503714">
                  <a:extLst>
                    <a:ext uri="{9D8B030D-6E8A-4147-A177-3AD203B41FA5}">
                      <a16:colId xmlns:a16="http://schemas.microsoft.com/office/drawing/2014/main" val="4291610048"/>
                    </a:ext>
                  </a:extLst>
                </a:gridCol>
                <a:gridCol w="9688286">
                  <a:extLst>
                    <a:ext uri="{9D8B030D-6E8A-4147-A177-3AD203B41FA5}">
                      <a16:colId xmlns:a16="http://schemas.microsoft.com/office/drawing/2014/main" val="222157234"/>
                    </a:ext>
                  </a:extLst>
                </a:gridCol>
              </a:tblGrid>
              <a:tr h="513896">
                <a:tc>
                  <a:txBody>
                    <a:bodyPr/>
                    <a:lstStyle/>
                    <a:p>
                      <a:endParaRPr lang="en-GB"/>
                    </a:p>
                  </a:txBody>
                  <a:tcPr marL="68580" marR="68580" marT="0" marB="0">
                    <a:lnL>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endParaRPr lang="en-GB" dirty="0"/>
                    </a:p>
                  </a:txBody>
                  <a:tcPr marL="68580" marR="68580" marT="0" marB="0">
                    <a:lnL w="12700" cap="flat" cmpd="sng" algn="ctr">
                      <a:solidFill>
                        <a:schemeClr val="tx1"/>
                      </a:solidFill>
                      <a:prstDash val="solid"/>
                      <a:round/>
                      <a:headEnd type="none" w="med" len="med"/>
                      <a:tailEnd type="none" w="med" len="med"/>
                    </a:lnL>
                    <a:lnR>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840032259"/>
                  </a:ext>
                </a:extLst>
              </a:tr>
              <a:tr h="571500">
                <a:tc>
                  <a:txBody>
                    <a:bodyPr/>
                    <a:lstStyle/>
                    <a:p>
                      <a:pPr>
                        <a:lnSpc>
                          <a:spcPct val="107000"/>
                        </a:lnSpc>
                        <a:spcAft>
                          <a:spcPts val="0"/>
                        </a:spcAft>
                      </a:pPr>
                      <a:r>
                        <a:rPr lang="en-GB" sz="1600" dirty="0">
                          <a:effectLst/>
                          <a:latin typeface="+mn-lt"/>
                        </a:rPr>
                        <a:t>Submission/Review/ Decision Making</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w="12700" cmpd="sng">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Reports have become more detailed to increase the chances of approval by the Local authority (rather than for the environmental benefits)</a:t>
                      </a:r>
                    </a:p>
                  </a:txBody>
                  <a:tcPr marL="68580" marR="68580" marT="0" marB="0">
                    <a:lnL w="12700" cap="flat" cmpd="sng" algn="ctr">
                      <a:solidFill>
                        <a:schemeClr val="tx1"/>
                      </a:solidFill>
                      <a:prstDash val="solid"/>
                      <a:round/>
                      <a:headEnd type="none" w="med" len="med"/>
                      <a:tailEnd type="none" w="med" len="med"/>
                    </a:lnL>
                    <a:lnR>
                      <a:noFill/>
                    </a:lnR>
                    <a:lnT w="12700" cmpd="sng">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2546988094"/>
                  </a:ext>
                </a:extLst>
              </a:tr>
              <a:tr h="571500">
                <a:tc>
                  <a:txBody>
                    <a:bodyPr/>
                    <a:lstStyle/>
                    <a:p>
                      <a:pPr>
                        <a:lnSpc>
                          <a:spcPct val="107000"/>
                        </a:lnSpc>
                        <a:spcAft>
                          <a:spcPts val="0"/>
                        </a:spcAft>
                      </a:pPr>
                      <a:r>
                        <a:rPr lang="en-GB" sz="1600" dirty="0">
                          <a:effectLst/>
                          <a:latin typeface="+mn-lt"/>
                        </a:rPr>
                        <a:t>Post Monitoring</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Now mandatory by regulations! Although some developments still don’t fore fill this as well as they should</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582360694"/>
                  </a:ext>
                </a:extLst>
              </a:tr>
              <a:tr h="571500">
                <a:tc>
                  <a:txBody>
                    <a:bodyPr/>
                    <a:lstStyle/>
                    <a:p>
                      <a:pPr>
                        <a:lnSpc>
                          <a:spcPct val="107000"/>
                        </a:lnSpc>
                        <a:spcAft>
                          <a:spcPts val="0"/>
                        </a:spcAft>
                      </a:pPr>
                      <a:r>
                        <a:rPr lang="en-GB" sz="1600" dirty="0">
                          <a:effectLst/>
                          <a:latin typeface="+mn-lt"/>
                        </a:rPr>
                        <a:t>Audit of Mitigation &amp; Monitoring Measures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a:noFill/>
                    </a:lnL>
                    <a:lnR w="12700" cap="flat" cmpd="sng" algn="ctr">
                      <a:solidFill>
                        <a:schemeClr val="tx1"/>
                      </a:solidFill>
                      <a:prstDash val="solid"/>
                      <a:round/>
                      <a:headEnd type="none" w="med" len="med"/>
                      <a:tailEnd type="none" w="med" len="med"/>
                    </a:lnR>
                    <a:lnT>
                      <a:noFill/>
                    </a:lnT>
                    <a:lnB w="12700" cmpd="sng">
                      <a:noFill/>
                    </a:lnB>
                    <a:lnTlToBr w="12700" cmpd="sng">
                      <a:noFill/>
                      <a:prstDash val="solid"/>
                    </a:lnTlToBr>
                    <a:lnBlToTr w="12700" cmpd="sng">
                      <a:noFill/>
                      <a:prstDash val="solid"/>
                    </a:lnBlToTr>
                  </a:tcPr>
                </a:tc>
                <a:tc>
                  <a:txBody>
                    <a:bodyPr/>
                    <a:lstStyle/>
                    <a:p>
                      <a:pPr>
                        <a:lnSpc>
                          <a:spcPct val="107000"/>
                        </a:lnSpc>
                        <a:spcAft>
                          <a:spcPts val="0"/>
                        </a:spcAft>
                      </a:pPr>
                      <a:r>
                        <a:rPr lang="en-GB" sz="1600" dirty="0">
                          <a:effectLst/>
                          <a:latin typeface="+mn-lt"/>
                        </a:rPr>
                        <a:t>Some local authorities are stricter than others with following through on their check ups to ensure developments are complying with regulations</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538816314"/>
                  </a:ext>
                </a:extLst>
              </a:tr>
            </a:tbl>
          </a:graphicData>
        </a:graphic>
      </p:graphicFrame>
      <p:cxnSp>
        <p:nvCxnSpPr>
          <p:cNvPr id="15" name="Straight Connector 14">
            <a:extLst>
              <a:ext uri="{FF2B5EF4-FFF2-40B4-BE49-F238E27FC236}">
                <a16:creationId xmlns:a16="http://schemas.microsoft.com/office/drawing/2014/main" id="{17FB1850-7EB5-4DF6-88DE-749508750F63}"/>
              </a:ext>
            </a:extLst>
          </p:cNvPr>
          <p:cNvCxnSpPr/>
          <p:nvPr/>
        </p:nvCxnSpPr>
        <p:spPr>
          <a:xfrm>
            <a:off x="0" y="286203"/>
            <a:ext cx="1219200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917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196AA-C879-4704-B6EC-E52E5EDBB08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A1720C6-EC6A-4176-A4E3-BB5D0D45631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74DB3E7-E619-4689-B47A-EF582D34620C}"/>
              </a:ext>
            </a:extLst>
          </p:cNvPr>
          <p:cNvPicPr>
            <a:picLocks noChangeAspect="1"/>
          </p:cNvPicPr>
          <p:nvPr/>
        </p:nvPicPr>
        <p:blipFill rotWithShape="1">
          <a:blip r:embed="rId2"/>
          <a:srcRect l="-364" r="364"/>
          <a:stretch/>
        </p:blipFill>
        <p:spPr>
          <a:xfrm>
            <a:off x="1219200" y="1164884"/>
            <a:ext cx="9270304" cy="5643021"/>
          </a:xfrm>
          <a:prstGeom prst="rect">
            <a:avLst/>
          </a:prstGeom>
        </p:spPr>
      </p:pic>
      <p:sp>
        <p:nvSpPr>
          <p:cNvPr id="7" name="TextBox 6">
            <a:extLst>
              <a:ext uri="{FF2B5EF4-FFF2-40B4-BE49-F238E27FC236}">
                <a16:creationId xmlns:a16="http://schemas.microsoft.com/office/drawing/2014/main" id="{E5DEAA43-2034-4793-AD0D-84672AD79614}"/>
              </a:ext>
            </a:extLst>
          </p:cNvPr>
          <p:cNvSpPr txBox="1"/>
          <p:nvPr/>
        </p:nvSpPr>
        <p:spPr>
          <a:xfrm>
            <a:off x="1219200" y="0"/>
            <a:ext cx="3968961" cy="1015663"/>
          </a:xfrm>
          <a:prstGeom prst="rect">
            <a:avLst/>
          </a:prstGeom>
          <a:noFill/>
        </p:spPr>
        <p:txBody>
          <a:bodyPr wrap="square" rtlCol="0">
            <a:spAutoFit/>
          </a:bodyPr>
          <a:lstStyle/>
          <a:p>
            <a:r>
              <a:rPr lang="en-GB" sz="6000" dirty="0"/>
              <a:t>Questions?</a:t>
            </a:r>
          </a:p>
        </p:txBody>
      </p:sp>
      <p:sp>
        <p:nvSpPr>
          <p:cNvPr id="9" name="Rectangle 8">
            <a:extLst>
              <a:ext uri="{FF2B5EF4-FFF2-40B4-BE49-F238E27FC236}">
                <a16:creationId xmlns:a16="http://schemas.microsoft.com/office/drawing/2014/main" id="{A4929F37-45A9-42C6-AC9A-9E19D88F76B3}"/>
              </a:ext>
            </a:extLst>
          </p:cNvPr>
          <p:cNvSpPr/>
          <p:nvPr/>
        </p:nvSpPr>
        <p:spPr>
          <a:xfrm>
            <a:off x="7717270" y="6581001"/>
            <a:ext cx="2772234" cy="276999"/>
          </a:xfrm>
          <a:prstGeom prst="rect">
            <a:avLst/>
          </a:prstGeom>
        </p:spPr>
        <p:txBody>
          <a:bodyPr wrap="none">
            <a:spAutoFit/>
          </a:bodyPr>
          <a:lstStyle/>
          <a:p>
            <a:r>
              <a:rPr lang="en-GB" sz="1200" dirty="0">
                <a:solidFill>
                  <a:schemeClr val="bg1"/>
                </a:solidFill>
              </a:rPr>
              <a:t>(Bristol International Airport, 2005, 2006)</a:t>
            </a:r>
          </a:p>
        </p:txBody>
      </p:sp>
    </p:spTree>
    <p:extLst>
      <p:ext uri="{BB962C8B-B14F-4D97-AF65-F5344CB8AC3E}">
        <p14:creationId xmlns:p14="http://schemas.microsoft.com/office/powerpoint/2010/main" val="1587866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77EE84-60E1-4FA6-9EF5-0B879D400B06}"/>
              </a:ext>
            </a:extLst>
          </p:cNvPr>
          <p:cNvSpPr>
            <a:spLocks noGrp="1"/>
          </p:cNvSpPr>
          <p:nvPr>
            <p:ph idx="1"/>
          </p:nvPr>
        </p:nvSpPr>
        <p:spPr>
          <a:xfrm>
            <a:off x="0" y="0"/>
            <a:ext cx="12192000" cy="5931877"/>
          </a:xfrm>
        </p:spPr>
        <p:txBody>
          <a:bodyPr>
            <a:normAutofit fontScale="25000" lnSpcReduction="20000"/>
          </a:bodyPr>
          <a:lstStyle/>
          <a:p>
            <a:pPr marL="0" indent="0">
              <a:spcBef>
                <a:spcPts val="600"/>
              </a:spcBef>
              <a:buNone/>
            </a:pPr>
            <a:r>
              <a:rPr lang="en-GB" sz="4400" dirty="0"/>
              <a:t>Airport Focus International (2018) </a:t>
            </a:r>
            <a:r>
              <a:rPr lang="en-GB" sz="4400" i="1" dirty="0"/>
              <a:t>Bristol International Airport</a:t>
            </a:r>
            <a:r>
              <a:rPr lang="en-GB" sz="4400" dirty="0"/>
              <a:t>. Available at: </a:t>
            </a:r>
            <a:r>
              <a:rPr lang="en-GB" sz="4400" dirty="0">
                <a:hlinkClick r:id="rId2"/>
              </a:rPr>
              <a:t>http://airportfocusinternational.com/bristol-airport-welcomes-government-support/</a:t>
            </a:r>
            <a:r>
              <a:rPr lang="en-GB" sz="4400" dirty="0"/>
              <a:t> (Accessed: 10 May 2020)</a:t>
            </a:r>
          </a:p>
          <a:p>
            <a:pPr marL="0" indent="0">
              <a:spcBef>
                <a:spcPts val="600"/>
              </a:spcBef>
              <a:buNone/>
            </a:pPr>
            <a:r>
              <a:rPr lang="en-GB" sz="4400" dirty="0" err="1"/>
              <a:t>Agyepong</a:t>
            </a:r>
            <a:r>
              <a:rPr lang="en-GB" sz="4400" dirty="0"/>
              <a:t>-Parsons, J. (no date) </a:t>
            </a:r>
            <a:r>
              <a:rPr lang="en-GB" sz="4400" i="1" dirty="0"/>
              <a:t>Council Rejects Bristol Airport Expansion on environmental Grounds</a:t>
            </a:r>
            <a:r>
              <a:rPr lang="en-GB" sz="4400" b="1" dirty="0"/>
              <a:t>. Available at: </a:t>
            </a:r>
            <a:r>
              <a:rPr lang="en-GB" sz="4400" dirty="0">
                <a:hlinkClick r:id="rId3"/>
              </a:rPr>
              <a:t>https://www.endsreport.com/article/1673668/council-rejects-bristol-airport-expansion-environmental-grounds</a:t>
            </a:r>
            <a:endParaRPr lang="en-GB" sz="4400" dirty="0"/>
          </a:p>
          <a:p>
            <a:pPr marL="0" indent="0">
              <a:spcBef>
                <a:spcPts val="600"/>
              </a:spcBef>
              <a:buNone/>
            </a:pPr>
            <a:r>
              <a:rPr lang="en-GB" sz="4400" dirty="0"/>
              <a:t>Airport Technology (2020) </a:t>
            </a:r>
            <a:r>
              <a:rPr lang="en-GB" sz="4400" i="1" dirty="0"/>
              <a:t>Bristol International Airport Expansion</a:t>
            </a:r>
            <a:r>
              <a:rPr lang="en-GB" sz="4400" dirty="0"/>
              <a:t>. Available at: </a:t>
            </a:r>
            <a:r>
              <a:rPr lang="en-GB" sz="4400" u="sng" dirty="0">
                <a:hlinkClick r:id="rId4"/>
              </a:rPr>
              <a:t>https://www.airport-technology.com/projects/bristol-international-airport/</a:t>
            </a:r>
            <a:r>
              <a:rPr lang="en-GB" sz="4400" dirty="0"/>
              <a:t> (Accessed: 05 April 2020)</a:t>
            </a:r>
          </a:p>
          <a:p>
            <a:pPr marL="0" indent="0">
              <a:spcBef>
                <a:spcPts val="600"/>
              </a:spcBef>
              <a:buNone/>
            </a:pPr>
            <a:r>
              <a:rPr lang="en-GB" sz="4400" dirty="0" err="1"/>
              <a:t>Awange</a:t>
            </a:r>
            <a:r>
              <a:rPr lang="en-GB" sz="4400" dirty="0"/>
              <a:t>, J. (2018) ‘Environmental impact assessment’, </a:t>
            </a:r>
            <a:r>
              <a:rPr lang="en-GB" sz="4400" i="1" dirty="0"/>
              <a:t>Environmental Science and Engineering (Subseries: Environmental Science)</a:t>
            </a:r>
            <a:r>
              <a:rPr lang="en-GB" sz="4400" dirty="0"/>
              <a:t>, (9783319584171), pp. 243–272. </a:t>
            </a:r>
            <a:r>
              <a:rPr lang="en-GB" sz="4400" dirty="0" err="1"/>
              <a:t>doi</a:t>
            </a:r>
            <a:r>
              <a:rPr lang="en-GB" sz="4400" dirty="0"/>
              <a:t>: 10.1007/978-3-319-58418-8_13.</a:t>
            </a:r>
          </a:p>
          <a:p>
            <a:pPr marL="0" indent="0">
              <a:spcBef>
                <a:spcPts val="600"/>
              </a:spcBef>
              <a:buNone/>
            </a:pPr>
            <a:r>
              <a:rPr lang="en-GB" sz="4400" dirty="0"/>
              <a:t>Bristol Airport Limited (2018) </a:t>
            </a:r>
            <a:r>
              <a:rPr lang="en-GB" sz="4400" i="1" dirty="0"/>
              <a:t>Development of Bristol Airport to Accommodate 12 million Passengers Per Annum</a:t>
            </a:r>
            <a:r>
              <a:rPr lang="en-GB" sz="4400" dirty="0"/>
              <a:t>.</a:t>
            </a:r>
          </a:p>
          <a:p>
            <a:pPr marL="0" indent="0">
              <a:spcBef>
                <a:spcPts val="600"/>
              </a:spcBef>
              <a:buNone/>
            </a:pPr>
            <a:r>
              <a:rPr lang="en-GB" sz="4400" dirty="0"/>
              <a:t>Bristol International Airport (2005) </a:t>
            </a:r>
            <a:r>
              <a:rPr lang="en-GB" sz="4400" i="1" dirty="0"/>
              <a:t>Bristol International Airport Environmental Impact Assessment of the Expansion of Bristol International Airport</a:t>
            </a:r>
            <a:r>
              <a:rPr lang="en-GB" sz="4400" dirty="0"/>
              <a:t>.</a:t>
            </a:r>
          </a:p>
          <a:p>
            <a:pPr marL="0" indent="0">
              <a:spcBef>
                <a:spcPts val="600"/>
              </a:spcBef>
              <a:buNone/>
            </a:pPr>
            <a:r>
              <a:rPr lang="en-GB" sz="4400" dirty="0"/>
              <a:t>Bristol International Airport (2006) ‘Master Plan 2006 to 2030’, (November). Available at: file:///C:/Users/s117747/Downloads/Bristol Airport Master Plan.pdf.</a:t>
            </a:r>
          </a:p>
          <a:p>
            <a:pPr marL="0" indent="0">
              <a:spcBef>
                <a:spcPts val="600"/>
              </a:spcBef>
              <a:buNone/>
            </a:pPr>
            <a:r>
              <a:rPr lang="en-GB" sz="4400" dirty="0"/>
              <a:t>Cave, B. </a:t>
            </a:r>
            <a:r>
              <a:rPr lang="en-GB" sz="4400" i="1" dirty="0"/>
              <a:t>et al.</a:t>
            </a:r>
            <a:r>
              <a:rPr lang="en-GB" sz="4400" dirty="0"/>
              <a:t> (2017) ‘Health and Environmental Impact Assessment: A Briefing for Public Health Teams in England’, p. 18. Available at: www.facebook.com/PublicHealthEngland.</a:t>
            </a:r>
          </a:p>
          <a:p>
            <a:pPr marL="0" indent="0">
              <a:spcBef>
                <a:spcPts val="600"/>
              </a:spcBef>
              <a:buNone/>
            </a:pPr>
            <a:r>
              <a:rPr lang="en-GB" sz="4400" dirty="0"/>
              <a:t>Chadderton, C. </a:t>
            </a:r>
            <a:r>
              <a:rPr lang="en-GB" sz="4400" i="1" dirty="0"/>
              <a:t>et al.</a:t>
            </a:r>
            <a:r>
              <a:rPr lang="en-GB" sz="4400" dirty="0"/>
              <a:t> (2012) ‘Health Impact Assessment in the UK Planning System: The Possibilities and Limits of Community Engagement’, </a:t>
            </a:r>
            <a:r>
              <a:rPr lang="en-GB" sz="4400" i="1" dirty="0"/>
              <a:t>Health Promotion International</a:t>
            </a:r>
            <a:r>
              <a:rPr lang="en-GB" sz="4400" dirty="0"/>
              <a:t>, 28(4), pp. 533–543. </a:t>
            </a:r>
            <a:r>
              <a:rPr lang="en-GB" sz="4400" dirty="0" err="1"/>
              <a:t>doi</a:t>
            </a:r>
            <a:r>
              <a:rPr lang="en-GB" sz="4400" dirty="0"/>
              <a:t>: 10.1093/</a:t>
            </a:r>
            <a:r>
              <a:rPr lang="en-GB" sz="4400" dirty="0" err="1"/>
              <a:t>heapro</a:t>
            </a:r>
            <a:r>
              <a:rPr lang="en-GB" sz="4400" dirty="0"/>
              <a:t>/das031.</a:t>
            </a:r>
          </a:p>
          <a:p>
            <a:pPr marL="0" indent="0">
              <a:spcBef>
                <a:spcPts val="600"/>
              </a:spcBef>
              <a:buNone/>
            </a:pPr>
            <a:r>
              <a:rPr lang="en-GB" sz="4400" dirty="0"/>
              <a:t>Den </a:t>
            </a:r>
            <a:r>
              <a:rPr lang="en-GB" sz="4400" dirty="0" err="1"/>
              <a:t>Broeder</a:t>
            </a:r>
            <a:r>
              <a:rPr lang="en-GB" sz="4400" dirty="0"/>
              <a:t>, L. </a:t>
            </a:r>
            <a:r>
              <a:rPr lang="en-GB" sz="4400" i="1" dirty="0"/>
              <a:t>et al.</a:t>
            </a:r>
            <a:r>
              <a:rPr lang="en-GB" sz="4400" dirty="0"/>
              <a:t> (2017) ‘Community Participation in Health Impact Assessment. A Scoping Review of the Literature’, </a:t>
            </a:r>
            <a:r>
              <a:rPr lang="en-GB" sz="4400" i="1" dirty="0"/>
              <a:t>Environmental Impact Assessment Review</a:t>
            </a:r>
            <a:r>
              <a:rPr lang="en-GB" sz="4400" dirty="0"/>
              <a:t>. Elsevier, 66(January), pp. 33–42. </a:t>
            </a:r>
            <a:r>
              <a:rPr lang="en-GB" sz="4400" dirty="0" err="1"/>
              <a:t>doi</a:t>
            </a:r>
            <a:r>
              <a:rPr lang="en-GB" sz="4400" dirty="0"/>
              <a:t>: 10.1016/j.eiar.2017.06.004.</a:t>
            </a:r>
          </a:p>
          <a:p>
            <a:pPr marL="0" indent="0">
              <a:spcBef>
                <a:spcPts val="600"/>
              </a:spcBef>
              <a:buNone/>
            </a:pPr>
            <a:r>
              <a:rPr lang="en-GB" sz="4400" dirty="0" err="1"/>
              <a:t>Entec</a:t>
            </a:r>
            <a:r>
              <a:rPr lang="en-GB" sz="4400" dirty="0"/>
              <a:t> UK Limited (2009a) </a:t>
            </a:r>
            <a:r>
              <a:rPr lang="en-GB" sz="4400" i="1" dirty="0"/>
              <a:t>Environment Agency, Natural England, Countryside Council for Wales and the National Trust: Planning at the Coast</a:t>
            </a:r>
            <a:r>
              <a:rPr lang="en-GB" sz="4400" dirty="0"/>
              <a:t>.</a:t>
            </a:r>
          </a:p>
          <a:p>
            <a:pPr marL="0" indent="0">
              <a:spcBef>
                <a:spcPts val="600"/>
              </a:spcBef>
              <a:buNone/>
            </a:pPr>
            <a:r>
              <a:rPr lang="en-GB" sz="4400" dirty="0" err="1"/>
              <a:t>Entec</a:t>
            </a:r>
            <a:r>
              <a:rPr lang="en-GB" sz="4400" dirty="0"/>
              <a:t> UK Limited (2009b) </a:t>
            </a:r>
            <a:r>
              <a:rPr lang="en-GB" sz="4400" i="1" dirty="0" err="1"/>
              <a:t>Mersea</a:t>
            </a:r>
            <a:r>
              <a:rPr lang="en-GB" sz="4400" i="1" dirty="0"/>
              <a:t> Homes Ltd: Mixed-Use Development at North Ipswich</a:t>
            </a:r>
            <a:r>
              <a:rPr lang="en-GB" sz="4400" dirty="0"/>
              <a:t>.</a:t>
            </a:r>
          </a:p>
          <a:p>
            <a:pPr marL="0" indent="0">
              <a:spcBef>
                <a:spcPts val="600"/>
              </a:spcBef>
              <a:buNone/>
            </a:pPr>
            <a:r>
              <a:rPr lang="en-GB" sz="4400" dirty="0" err="1"/>
              <a:t>Entec</a:t>
            </a:r>
            <a:r>
              <a:rPr lang="en-GB" sz="4400" dirty="0"/>
              <a:t> UK Limited (2011) </a:t>
            </a:r>
            <a:r>
              <a:rPr lang="en-GB" sz="4400" i="1" dirty="0"/>
              <a:t>The Movement of Greenwich</a:t>
            </a:r>
            <a:r>
              <a:rPr lang="en-GB" sz="4400" dirty="0"/>
              <a:t>.</a:t>
            </a:r>
          </a:p>
          <a:p>
            <a:pPr marL="0" indent="0">
              <a:spcBef>
                <a:spcPts val="600"/>
              </a:spcBef>
              <a:buNone/>
            </a:pPr>
            <a:r>
              <a:rPr lang="en-GB" sz="4400" dirty="0"/>
              <a:t>Gatwick Airport (2019) </a:t>
            </a:r>
            <a:r>
              <a:rPr lang="en-GB" sz="4400" i="1" dirty="0"/>
              <a:t>Our Northern Runway: Making Best Use of Gatwick Environmental Impact Assessment Scoping Report Volume 1: Main Text</a:t>
            </a:r>
            <a:r>
              <a:rPr lang="en-GB" sz="4400" dirty="0"/>
              <a:t>.</a:t>
            </a:r>
          </a:p>
          <a:p>
            <a:pPr marL="0" indent="0">
              <a:spcBef>
                <a:spcPts val="600"/>
              </a:spcBef>
              <a:buNone/>
            </a:pPr>
            <a:r>
              <a:rPr lang="en-GB" sz="4400" dirty="0"/>
              <a:t>Glasson, T. and C. (2019) </a:t>
            </a:r>
            <a:r>
              <a:rPr lang="en-GB" sz="4400" i="1" dirty="0"/>
              <a:t>An Introduction to Environmental Impact Assessment 4th </a:t>
            </a:r>
            <a:r>
              <a:rPr lang="en-GB" sz="4400" i="1" dirty="0" err="1"/>
              <a:t>Edn</a:t>
            </a:r>
            <a:r>
              <a:rPr lang="en-GB" sz="4400" dirty="0"/>
              <a:t>, </a:t>
            </a:r>
            <a:r>
              <a:rPr lang="en-GB" sz="4400" i="1" dirty="0"/>
              <a:t>The Natural and Build Environment Series</a:t>
            </a:r>
            <a:r>
              <a:rPr lang="en-GB" sz="4400" dirty="0"/>
              <a:t>. </a:t>
            </a:r>
            <a:r>
              <a:rPr lang="en-GB" sz="4400" dirty="0" err="1"/>
              <a:t>doi</a:t>
            </a:r>
            <a:r>
              <a:rPr lang="en-GB" sz="4400" dirty="0"/>
              <a:t>: 10.1080/14615517.2018.1557361. </a:t>
            </a:r>
          </a:p>
          <a:p>
            <a:pPr marL="0" indent="0">
              <a:spcBef>
                <a:spcPts val="600"/>
              </a:spcBef>
              <a:buNone/>
            </a:pPr>
            <a:r>
              <a:rPr lang="en-GB" sz="4400" dirty="0"/>
              <a:t>Gonzalez, A. and </a:t>
            </a:r>
            <a:r>
              <a:rPr lang="en-GB" sz="4400" dirty="0" err="1"/>
              <a:t>Enríquez</a:t>
            </a:r>
            <a:r>
              <a:rPr lang="en-GB" sz="4400" dirty="0"/>
              <a:t>-De-Salamanca, Á. (2018) ‘Spatial Multi-Criteria Analysis in Environmental Assessment: A Review and Reflection on Benefits and Limitations’, </a:t>
            </a:r>
            <a:r>
              <a:rPr lang="en-GB" sz="4400" i="1" dirty="0"/>
              <a:t>Journal of Environmental Assessment Policy and Management</a:t>
            </a:r>
            <a:r>
              <a:rPr lang="en-GB" sz="4400" dirty="0"/>
              <a:t>, 20(3), pp. 1–24. </a:t>
            </a:r>
            <a:r>
              <a:rPr lang="en-GB" sz="4400" dirty="0" err="1"/>
              <a:t>doi</a:t>
            </a:r>
            <a:r>
              <a:rPr lang="en-GB" sz="4400" dirty="0"/>
              <a:t>: 10.1142/S146433321840001X</a:t>
            </a:r>
          </a:p>
          <a:p>
            <a:pPr marL="0" indent="0">
              <a:spcBef>
                <a:spcPts val="600"/>
              </a:spcBef>
              <a:buNone/>
            </a:pPr>
            <a:r>
              <a:rPr lang="en-GB" sz="4400" dirty="0"/>
              <a:t>Gov (2015) </a:t>
            </a:r>
            <a:r>
              <a:rPr lang="en-GB" sz="4400" i="1" dirty="0"/>
              <a:t>Wild Bird: Surveys and Mitigation for Development Projects</a:t>
            </a:r>
            <a:r>
              <a:rPr lang="en-GB" sz="4400" dirty="0"/>
              <a:t>. Available at: </a:t>
            </a:r>
            <a:r>
              <a:rPr lang="en-GB" sz="4400" u="sng" dirty="0">
                <a:hlinkClick r:id="rId5"/>
              </a:rPr>
              <a:t>https://www.gov.uk/guidance/wild-birds-surveys-and-mitigation-for-development-projects</a:t>
            </a:r>
            <a:r>
              <a:rPr lang="en-GB" sz="4400" dirty="0"/>
              <a:t> </a:t>
            </a:r>
          </a:p>
          <a:p>
            <a:pPr marL="0" indent="0">
              <a:spcBef>
                <a:spcPts val="600"/>
              </a:spcBef>
              <a:buNone/>
            </a:pPr>
            <a:r>
              <a:rPr lang="en-GB" sz="4400" dirty="0"/>
              <a:t>Gov (2019) </a:t>
            </a:r>
            <a:r>
              <a:rPr lang="en-GB" sz="4400" i="1" dirty="0"/>
              <a:t>Environmental Impact Assessment</a:t>
            </a:r>
            <a:r>
              <a:rPr lang="en-GB" sz="4400" dirty="0"/>
              <a:t>. Available at:  </a:t>
            </a:r>
            <a:r>
              <a:rPr lang="en-GB" sz="4400" u="sng" dirty="0">
                <a:hlinkClick r:id="rId6"/>
              </a:rPr>
              <a:t>https://www.gov.uk/guidance/environmental-impact-assessment</a:t>
            </a:r>
            <a:r>
              <a:rPr lang="en-GB" sz="4400" dirty="0"/>
              <a:t> (Accessed: 22 March 2020)</a:t>
            </a:r>
          </a:p>
          <a:p>
            <a:pPr marL="0" indent="0">
              <a:spcBef>
                <a:spcPts val="600"/>
              </a:spcBef>
              <a:buNone/>
            </a:pPr>
            <a:r>
              <a:rPr lang="en-GB" sz="4400" dirty="0"/>
              <a:t>Hughes, R. (1998) ‘Environmental impact assessment and stakeholder involvement’, </a:t>
            </a:r>
            <a:r>
              <a:rPr lang="en-GB" sz="4400" i="1" dirty="0"/>
              <a:t>A Directory of Impact Assessment Guidelines</a:t>
            </a:r>
            <a:r>
              <a:rPr lang="en-GB" sz="4400" dirty="0"/>
              <a:t>, (11), pp. 21–31.</a:t>
            </a:r>
          </a:p>
          <a:p>
            <a:pPr marL="0" indent="0">
              <a:spcBef>
                <a:spcPts val="600"/>
              </a:spcBef>
              <a:buNone/>
            </a:pPr>
            <a:r>
              <a:rPr lang="en-GB" sz="4400" dirty="0"/>
              <a:t>IEMA (2016) ‘Environmental Impact Assessment Gide to Delivering Quality Development’, pp. 1–20. Available at: https://www.iema.net/assets/newbuild/documents/Delivering Quality Development.pdf.</a:t>
            </a:r>
          </a:p>
          <a:p>
            <a:pPr marL="0" indent="0">
              <a:spcBef>
                <a:spcPts val="600"/>
              </a:spcBef>
              <a:buNone/>
            </a:pPr>
            <a:r>
              <a:rPr lang="en-GB" sz="4400" dirty="0"/>
              <a:t>IEMA (2018) ‘Planning Aftercare: The Evolution of Mitigation and Monitoring Requirements Following the </a:t>
            </a:r>
            <a:r>
              <a:rPr lang="en-GB" sz="4400" dirty="0" err="1"/>
              <a:t>Implimentation</a:t>
            </a:r>
            <a:r>
              <a:rPr lang="en-GB" sz="4400" dirty="0"/>
              <a:t> of the 2017 EIA Regulations’, (April).</a:t>
            </a:r>
          </a:p>
          <a:p>
            <a:pPr marL="0" indent="0">
              <a:spcBef>
                <a:spcPts val="600"/>
              </a:spcBef>
              <a:buNone/>
            </a:pPr>
            <a:r>
              <a:rPr lang="en-GB" sz="4400" dirty="0" err="1"/>
              <a:t>Kienast</a:t>
            </a:r>
            <a:r>
              <a:rPr lang="en-GB" sz="4400" dirty="0"/>
              <a:t>, F., </a:t>
            </a:r>
            <a:r>
              <a:rPr lang="en-GB" sz="4400" dirty="0" err="1"/>
              <a:t>Wartmann</a:t>
            </a:r>
            <a:r>
              <a:rPr lang="en-GB" sz="4400" dirty="0"/>
              <a:t>, F. M. and </a:t>
            </a:r>
            <a:r>
              <a:rPr lang="en-GB" sz="4400" dirty="0" err="1"/>
              <a:t>Hunziker</a:t>
            </a:r>
            <a:r>
              <a:rPr lang="en-GB" sz="4400" dirty="0"/>
              <a:t>, M. (2019) ‘A review of integrated approaches for landscape monitoring. 10th COUNCIL OF EUROPE CONFERENCE ON Report and draft Reference text Council of Europe Palais de l ’ Europe, Strasbourg’, (May). </a:t>
            </a:r>
          </a:p>
          <a:p>
            <a:pPr marL="0" indent="0">
              <a:spcBef>
                <a:spcPts val="600"/>
              </a:spcBef>
              <a:buNone/>
            </a:pPr>
            <a:r>
              <a:rPr lang="en-GB" sz="4400" dirty="0" err="1"/>
              <a:t>Lantieri</a:t>
            </a:r>
            <a:r>
              <a:rPr lang="en-GB" sz="4400" dirty="0"/>
              <a:t>, A. </a:t>
            </a:r>
            <a:r>
              <a:rPr lang="en-GB" sz="4400" i="1" dirty="0"/>
              <a:t>et al.</a:t>
            </a:r>
            <a:r>
              <a:rPr lang="en-GB" sz="4400" dirty="0"/>
              <a:t> (2017) </a:t>
            </a:r>
            <a:r>
              <a:rPr lang="en-GB" sz="4400" i="1" dirty="0"/>
              <a:t>Environmental Impact Assessment of Projects Guidance on the preparation of the Environmental Impact Assessment Report</a:t>
            </a:r>
            <a:r>
              <a:rPr lang="en-GB" sz="4400" dirty="0"/>
              <a:t>. </a:t>
            </a:r>
            <a:r>
              <a:rPr lang="en-GB" sz="4400" dirty="0" err="1"/>
              <a:t>doi</a:t>
            </a:r>
            <a:r>
              <a:rPr lang="en-GB" sz="4400" dirty="0"/>
              <a:t>: 10.2779/8247.</a:t>
            </a:r>
          </a:p>
          <a:p>
            <a:pPr marL="0" indent="0">
              <a:spcBef>
                <a:spcPts val="600"/>
              </a:spcBef>
              <a:buNone/>
            </a:pPr>
            <a:r>
              <a:rPr lang="en-GB" sz="4400" dirty="0"/>
              <a:t>Loomis, J. J. and </a:t>
            </a:r>
            <a:r>
              <a:rPr lang="en-GB" sz="4400" dirty="0" err="1"/>
              <a:t>Dziedzic</a:t>
            </a:r>
            <a:r>
              <a:rPr lang="en-GB" sz="4400" dirty="0"/>
              <a:t>, M. (2018) ‘Evaluating EIA systems’ effectiveness: A state of the art’, </a:t>
            </a:r>
            <a:r>
              <a:rPr lang="en-GB" sz="4400" i="1" dirty="0"/>
              <a:t>Environmental Impact Assessment Review</a:t>
            </a:r>
            <a:r>
              <a:rPr lang="en-GB" sz="4400" dirty="0"/>
              <a:t>, 68(October 2017), pp. 29–37. </a:t>
            </a:r>
            <a:r>
              <a:rPr lang="en-GB" sz="4400" dirty="0" err="1"/>
              <a:t>doi</a:t>
            </a:r>
            <a:r>
              <a:rPr lang="en-GB" sz="4400" dirty="0"/>
              <a:t>: 10.1016/j.eiar.2017.10.005.</a:t>
            </a:r>
          </a:p>
          <a:p>
            <a:pPr marL="0" indent="0">
              <a:spcBef>
                <a:spcPts val="600"/>
              </a:spcBef>
              <a:buNone/>
            </a:pPr>
            <a:r>
              <a:rPr lang="en-GB" sz="4400" dirty="0"/>
              <a:t>Legislation (2017) </a:t>
            </a:r>
            <a:r>
              <a:rPr lang="en-GB" sz="4400" i="1" dirty="0"/>
              <a:t>Town and Country Planning (Environmental Impact Assessment) Regulations 2017</a:t>
            </a:r>
            <a:r>
              <a:rPr lang="en-GB" sz="4400" dirty="0"/>
              <a:t>. Available at: </a:t>
            </a:r>
            <a:r>
              <a:rPr lang="en-GB" sz="4400" u="sng" dirty="0">
                <a:hlinkClick r:id="rId7"/>
              </a:rPr>
              <a:t>https://www.legislation.gov.uk/uksi/2017/571/schedule/4/made?view=plain</a:t>
            </a:r>
            <a:r>
              <a:rPr lang="en-GB" sz="4400" dirty="0"/>
              <a:t> (Accessed: 10 April 2020)</a:t>
            </a:r>
          </a:p>
          <a:p>
            <a:pPr marL="0" indent="0">
              <a:spcBef>
                <a:spcPts val="600"/>
              </a:spcBef>
              <a:buNone/>
            </a:pPr>
            <a:r>
              <a:rPr lang="en-GB" sz="4400" dirty="0"/>
              <a:t>Pipe, E. (2019) </a:t>
            </a:r>
            <a:r>
              <a:rPr lang="en-GB" sz="4400" i="1" dirty="0"/>
              <a:t>Bristol Airport Expansion: Elephant in the Room or Economic Necessity? </a:t>
            </a:r>
            <a:r>
              <a:rPr lang="en-GB" sz="4400" dirty="0"/>
              <a:t>Available at: </a:t>
            </a:r>
            <a:r>
              <a:rPr lang="en-GB" sz="4400" dirty="0">
                <a:hlinkClick r:id="rId8"/>
              </a:rPr>
              <a:t>https://www.bristol247.com/news-and-features/news/bristol-airport-expansion-elephant-in-the-room-or-economic-necessity/</a:t>
            </a:r>
            <a:r>
              <a:rPr lang="en-GB" sz="4400" dirty="0"/>
              <a:t> (Accessed: 12 May 2020)</a:t>
            </a:r>
          </a:p>
          <a:p>
            <a:pPr marL="0" indent="0">
              <a:spcBef>
                <a:spcPts val="600"/>
              </a:spcBef>
              <a:buNone/>
            </a:pPr>
            <a:r>
              <a:rPr lang="en-GB" sz="4400" dirty="0"/>
              <a:t>Statutory Instrument (2018) </a:t>
            </a:r>
            <a:r>
              <a:rPr lang="en-GB" sz="4400" i="1" dirty="0"/>
              <a:t>Preparation of an Environmental Statement</a:t>
            </a:r>
            <a:r>
              <a:rPr lang="en-GB" sz="4400" dirty="0"/>
              <a:t>, </a:t>
            </a:r>
            <a:r>
              <a:rPr lang="en-GB" sz="4400" i="1" dirty="0"/>
              <a:t>National Infrastructure Planning Handbook 2018</a:t>
            </a:r>
            <a:r>
              <a:rPr lang="en-GB" sz="4400" dirty="0"/>
              <a:t>. </a:t>
            </a:r>
            <a:r>
              <a:rPr lang="en-GB" sz="4400" dirty="0" err="1"/>
              <a:t>doi</a:t>
            </a:r>
            <a:r>
              <a:rPr lang="en-GB" sz="4400" dirty="0"/>
              <a:t>: 10.5040/9781526508126.ch-061.</a:t>
            </a:r>
          </a:p>
          <a:p>
            <a:pPr marL="0" indent="0">
              <a:spcBef>
                <a:spcPts val="600"/>
              </a:spcBef>
              <a:buNone/>
            </a:pPr>
            <a:r>
              <a:rPr lang="en-GB" sz="4400" dirty="0"/>
              <a:t>Sumner, S. (2020) </a:t>
            </a:r>
            <a:r>
              <a:rPr lang="en-GB" sz="4400" i="1" dirty="0"/>
              <a:t>Bristol Airport Expansion Rejected by North Somerset Council</a:t>
            </a:r>
            <a:r>
              <a:rPr lang="en-GB" sz="4400" dirty="0"/>
              <a:t>. Available at: </a:t>
            </a:r>
            <a:r>
              <a:rPr lang="en-GB" sz="4400" dirty="0">
                <a:hlinkClick r:id="rId9"/>
              </a:rPr>
              <a:t>https://www.bristolpost.co.uk/news/bristol-news/bristol-airport-expansion-parking-council-3833024</a:t>
            </a:r>
            <a:r>
              <a:rPr lang="en-GB" sz="4400" dirty="0"/>
              <a:t> (Accessed: 12 May 2020)</a:t>
            </a:r>
          </a:p>
          <a:p>
            <a:pPr marL="0" indent="0">
              <a:spcBef>
                <a:spcPts val="600"/>
              </a:spcBef>
              <a:buNone/>
            </a:pPr>
            <a:r>
              <a:rPr lang="en-GB" sz="4400" dirty="0"/>
              <a:t>Wood, A. (2018) </a:t>
            </a:r>
            <a:r>
              <a:rPr lang="en-GB" sz="4400" i="1" dirty="0"/>
              <a:t>Bristol Airport Reveals Next Phase of Ambitious Expansion Plans</a:t>
            </a:r>
            <a:r>
              <a:rPr lang="en-GB" sz="4400" dirty="0"/>
              <a:t>. Available at: </a:t>
            </a:r>
            <a:r>
              <a:rPr lang="en-GB" sz="4400" dirty="0">
                <a:hlinkClick r:id="rId10"/>
              </a:rPr>
              <a:t>https://www.bristolpost.co.uk/news/bristol-news/bristol-airport-reveals-next-phase-1566408</a:t>
            </a:r>
            <a:r>
              <a:rPr lang="en-GB" sz="4400" dirty="0"/>
              <a:t> (Accessed: 12 May 2020)</a:t>
            </a:r>
          </a:p>
          <a:p>
            <a:pPr marL="0" indent="0">
              <a:spcBef>
                <a:spcPts val="600"/>
              </a:spcBef>
              <a:buNone/>
            </a:pPr>
            <a:r>
              <a:rPr lang="en-GB" sz="4400" dirty="0"/>
              <a:t>Wikipedia (2020) </a:t>
            </a:r>
            <a:r>
              <a:rPr lang="en-GB" sz="4400" i="1" dirty="0"/>
              <a:t>Bristol Airport</a:t>
            </a:r>
            <a:r>
              <a:rPr lang="en-GB" sz="4400" dirty="0"/>
              <a:t>. Available at: </a:t>
            </a:r>
            <a:r>
              <a:rPr lang="en-GB" sz="4400" dirty="0">
                <a:hlinkClick r:id="rId11"/>
              </a:rPr>
              <a:t>https://en.wikipedia.org/wiki/BristolAirport</a:t>
            </a:r>
            <a:r>
              <a:rPr lang="en-GB" sz="4400" dirty="0"/>
              <a:t> (Accessed: 10 May 2020)</a:t>
            </a:r>
          </a:p>
          <a:p>
            <a:pPr marL="0" indent="0">
              <a:buNone/>
            </a:pPr>
            <a:endParaRPr lang="en-GB" sz="900" dirty="0"/>
          </a:p>
          <a:p>
            <a:pPr marL="0" indent="0">
              <a:buNone/>
            </a:pPr>
            <a:endParaRPr lang="en-GB" sz="1100" dirty="0"/>
          </a:p>
          <a:p>
            <a:pPr marL="0" indent="0">
              <a:buNone/>
            </a:pPr>
            <a:r>
              <a:rPr lang="en-GB" sz="1100" dirty="0"/>
              <a:t> </a:t>
            </a:r>
          </a:p>
          <a:p>
            <a:pPr marL="0" indent="0">
              <a:buNone/>
            </a:pPr>
            <a:endParaRPr lang="en-GB" sz="1100" dirty="0"/>
          </a:p>
        </p:txBody>
      </p:sp>
    </p:spTree>
    <p:extLst>
      <p:ext uri="{BB962C8B-B14F-4D97-AF65-F5344CB8AC3E}">
        <p14:creationId xmlns:p14="http://schemas.microsoft.com/office/powerpoint/2010/main" val="3242897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4896</TotalTime>
  <Words>4453</Words>
  <Application>Microsoft Office PowerPoint</Application>
  <PresentationFormat>Widescreen</PresentationFormat>
  <Paragraphs>460</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Symbol</vt:lpstr>
      <vt:lpstr>Times New Roman</vt:lpstr>
      <vt:lpstr>Office Theme</vt:lpstr>
      <vt:lpstr>Bristol International Airport Scoping Report 2005 </vt:lpstr>
      <vt:lpstr>PowerPoint Presentation</vt:lpstr>
      <vt:lpstr>PowerPoint Presentation</vt:lpstr>
      <vt:lpstr>PowerPoint Presentation</vt:lpstr>
      <vt:lpstr>Scoping Approach </vt:lpstr>
      <vt:lpstr>PowerPoint Presentation</vt:lpstr>
      <vt:lpstr>PowerPoint Presentation</vt:lpstr>
      <vt:lpstr>PowerPoint Presentation</vt:lpstr>
      <vt:lpstr>PowerPoint Presentation</vt:lpstr>
      <vt:lpstr>PowerPoint Presentation</vt:lpstr>
      <vt:lpstr>PowerPoint Presentation</vt:lpstr>
      <vt:lpstr>Theory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Bristol International Airport Scooping Report 2005</dc:title>
  <dc:creator>kristina jenkins</dc:creator>
  <cp:lastModifiedBy>kristina jenkins</cp:lastModifiedBy>
  <cp:revision>85</cp:revision>
  <dcterms:created xsi:type="dcterms:W3CDTF">2020-05-10T11:07:13Z</dcterms:created>
  <dcterms:modified xsi:type="dcterms:W3CDTF">2020-05-13T20:46:09Z</dcterms:modified>
</cp:coreProperties>
</file>