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4"/>
  </p:normalViewPr>
  <p:slideViewPr>
    <p:cSldViewPr>
      <p:cViewPr varScale="1">
        <p:scale>
          <a:sx n="102" d="100"/>
          <a:sy n="102" d="100"/>
        </p:scale>
        <p:origin x="138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7FAD0524-0F4C-46AF-A0E7-91994DDDBB62}" type="datetimeFigureOut">
              <a:rPr lang="en-US" smtClean="0"/>
              <a:t>12/15/24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9E794F4-1457-455E-B25A-8A05712257E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 Critical Analysis of Political Rule in Ancient History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410460"/>
            <a:ext cx="4292600" cy="635000"/>
          </a:xfrm>
        </p:spPr>
        <p:txBody>
          <a:bodyPr>
            <a:noAutofit/>
          </a:bodyPr>
          <a:lstStyle/>
          <a:p>
            <a:r>
              <a:rPr lang="en-US" sz="1600" dirty="0"/>
              <a:t>Tyranny and Dictatorship in the Ancient World: A Case Study</a:t>
            </a:r>
          </a:p>
        </p:txBody>
      </p:sp>
    </p:spTree>
    <p:extLst>
      <p:ext uri="{BB962C8B-B14F-4D97-AF65-F5344CB8AC3E}">
        <p14:creationId xmlns:p14="http://schemas.microsoft.com/office/powerpoint/2010/main" val="4168954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This presentation explores the concept of tyranny and dictatorship in the ancient world, focusing on rulers whose political actions violated the principles of good government.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critical analysis will evaluate how political rule in the ancient world was classified as "tyrannical" or "dictatorial.“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Case studies will include King Cambyses II of Persia and Sargon of Akkad.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4332059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50292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Plato (Republic): </a:t>
            </a:r>
            <a:r>
              <a:rPr lang="en-US" dirty="0"/>
              <a:t>Justice is the key to a good government, where rulers should act in the interest of the people, guided by reason.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Aristotle (Politics):</a:t>
            </a:r>
            <a:r>
              <a:rPr lang="en-US" dirty="0"/>
              <a:t> Good government balances monarchy, aristocracy, and democracy. A government becomes corrupt when it serves the rulers' interests rather than the people's.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Confucius: </a:t>
            </a:r>
            <a:r>
              <a:rPr lang="en-US" dirty="0"/>
              <a:t>A ruler must lead by example, adhering to virtues such as benevolence and righteousness.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Principles of Good Government (Ancient Views)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2438400"/>
            <a:ext cx="2095500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735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038600" cy="4608576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Concentration of Power</a:t>
            </a:r>
            <a:r>
              <a:rPr lang="en-US" dirty="0"/>
              <a:t>: Tyrants centralize authority in their own hands.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Abuse of Power</a:t>
            </a:r>
            <a:r>
              <a:rPr lang="en-US" dirty="0"/>
              <a:t>: They rule for personal gain, disregarding laws and ethical norms.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Use of Fear and Violence</a:t>
            </a:r>
            <a:r>
              <a:rPr lang="en-US" dirty="0"/>
              <a:t>: To maintain control, tyrants often employ brutality and force.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Disregard for Justice</a:t>
            </a:r>
            <a:r>
              <a:rPr lang="en-US" dirty="0"/>
              <a:t>: A tyrant does not uphold the law or fairness.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Defines Tyranny or Dictatorship?</a:t>
            </a:r>
          </a:p>
        </p:txBody>
      </p:sp>
      <p:pic>
        <p:nvPicPr>
          <p:cNvPr id="1026" name="Picture 2" descr="Tyranny Dictatorship Vector &amp; Photo (Free Trial) | Bigsto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743200"/>
            <a:ext cx="3962400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363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2672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King Cambyses II of Persia</a:t>
            </a:r>
            <a:r>
              <a:rPr lang="en-US" dirty="0"/>
              <a:t>: Known for his cruelty and erratic rule.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Sargon of Akkad</a:t>
            </a:r>
            <a:r>
              <a:rPr lang="en-US" dirty="0"/>
              <a:t>: A military conqueror who centralized power.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 err="1"/>
              <a:t>Polycrates</a:t>
            </a:r>
            <a:r>
              <a:rPr lang="en-US" b="1" dirty="0"/>
              <a:t> of Samos</a:t>
            </a:r>
            <a:r>
              <a:rPr lang="en-US" dirty="0"/>
              <a:t>: A ruler whose wealth and power led to a dictatorial regime.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Ancient Examples of Tyranny</a:t>
            </a:r>
          </a:p>
        </p:txBody>
      </p:sp>
      <p:pic>
        <p:nvPicPr>
          <p:cNvPr id="2050" name="Picture 2" descr="History of Egypt, by Maspero, Volum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2133600"/>
            <a:ext cx="3438525" cy="393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80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1148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Biography</a:t>
            </a:r>
            <a:r>
              <a:rPr lang="en-US" dirty="0"/>
              <a:t>: Cambyses II (r. 530-522 BCE) was the son of Cyrus the Great and the king of the </a:t>
            </a:r>
            <a:r>
              <a:rPr lang="en-US" dirty="0" err="1"/>
              <a:t>Achaemenid</a:t>
            </a:r>
            <a:r>
              <a:rPr lang="en-US" dirty="0"/>
              <a:t> Empire.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Known for</a:t>
            </a:r>
            <a:r>
              <a:rPr lang="en-US" dirty="0"/>
              <a:t>: His conquest of Egypt and subsequent acts of cruelty, such as burning the sacred </a:t>
            </a:r>
            <a:r>
              <a:rPr lang="en-US" dirty="0" err="1"/>
              <a:t>Apis</a:t>
            </a:r>
            <a:r>
              <a:rPr lang="en-US" dirty="0"/>
              <a:t> bull and murdering his own brother.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Tyrannical acts</a:t>
            </a:r>
            <a:r>
              <a:rPr lang="en-US" dirty="0"/>
              <a:t>: Abuse of power, destruction of religious symbols, and erratic rule.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 1 – King Cambyses II of Persia</a:t>
            </a:r>
          </a:p>
        </p:txBody>
      </p:sp>
      <p:sp>
        <p:nvSpPr>
          <p:cNvPr id="4" name="AutoShape 2" descr="Cambyses' Conquest of Egypt is Ascribed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Cambyses' Conquest of Egypt is Ascribed ...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8" name="Picture 6" descr="Cambyses II and Egypt | TOT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981200"/>
            <a:ext cx="3200400" cy="41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24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114800" cy="4075176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Concentration of Power</a:t>
            </a:r>
            <a:r>
              <a:rPr lang="en-US" dirty="0"/>
              <a:t>: Cambyses rejected traditional Persian methods of governance and imposed his absolute authority.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Abuse of Power</a:t>
            </a:r>
            <a:r>
              <a:rPr lang="en-US" dirty="0"/>
              <a:t>: Cambyses killed anyone who posed a threat to his rule, including members of his family.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Fear and Violence</a:t>
            </a:r>
            <a:r>
              <a:rPr lang="en-US" dirty="0"/>
              <a:t>: His reign was marked by violent repression, including the infamous killing of an Egyptian priest.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Cambyses II's Tyranny: Violations of Good Government</a:t>
            </a:r>
          </a:p>
        </p:txBody>
      </p:sp>
      <p:pic>
        <p:nvPicPr>
          <p:cNvPr id="4098" name="Picture 2" descr="Cambyses II - World History Encyclo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620" y="2057400"/>
            <a:ext cx="3551541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366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1148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Biography</a:t>
            </a:r>
            <a:r>
              <a:rPr lang="en-US" dirty="0"/>
              <a:t>: Sargon of Akkad (r. c. 2334–2279 BCE) founded the </a:t>
            </a:r>
            <a:r>
              <a:rPr lang="en-US" dirty="0" err="1"/>
              <a:t>Akkadian</a:t>
            </a:r>
            <a:r>
              <a:rPr lang="en-US" dirty="0"/>
              <a:t> Empire in Mesopotamia.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Known for</a:t>
            </a:r>
            <a:r>
              <a:rPr lang="en-US" dirty="0"/>
              <a:t>: Military conquest and the creation of a centralized empire.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Tyrannical rule</a:t>
            </a:r>
            <a:r>
              <a:rPr lang="en-US" dirty="0"/>
              <a:t>: His power was centralized around himself, and he forced city-states into submission through military campaigns.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Case Study 2 – Sargon of Akkad</a:t>
            </a: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2057400"/>
            <a:ext cx="2171700" cy="316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9444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191000" cy="4075176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Centralization of Power: </a:t>
            </a:r>
            <a:r>
              <a:rPr lang="en-US" dirty="0"/>
              <a:t>Sargon created a highly centralized state, making all major decisions in his own hands.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Exploitation of Military Power: </a:t>
            </a:r>
            <a:r>
              <a:rPr lang="en-US" dirty="0"/>
              <a:t>His empire expanded through brutal military conquests, absorbing city-states into his rule.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 err="1"/>
              <a:t>Personalism</a:t>
            </a:r>
            <a:r>
              <a:rPr lang="en-US" b="1" dirty="0"/>
              <a:t>: </a:t>
            </a:r>
            <a:r>
              <a:rPr lang="en-US" dirty="0"/>
              <a:t>Sargon’s empire was a "</a:t>
            </a:r>
            <a:r>
              <a:rPr lang="en-US" dirty="0" err="1"/>
              <a:t>personalist</a:t>
            </a:r>
            <a:r>
              <a:rPr lang="en-US" dirty="0"/>
              <a:t>" state where his authority was absolute, undermining local traditions and governance.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Sargon of Akkad’s Tyranny: Violations of Good Government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438400"/>
            <a:ext cx="2181225" cy="2676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3079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0386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Aristotle's view</a:t>
            </a:r>
            <a:r>
              <a:rPr lang="en-US" dirty="0"/>
              <a:t>: Tyranny is the worst form of government, where rulers seek personal gain and disregard the common good.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Plato's view</a:t>
            </a:r>
            <a:r>
              <a:rPr lang="en-US" dirty="0"/>
              <a:t>: Tyranny arises when rulers act according to their desires and not the rational governance of the state.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Modern interpretations</a:t>
            </a:r>
            <a:r>
              <a:rPr lang="en-US" dirty="0"/>
              <a:t>: Ancient views on tyranny continue to influence modern political thought.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Criteria for Tyranny and Dictatorship (Reflection)</a:t>
            </a:r>
          </a:p>
        </p:txBody>
      </p:sp>
      <p:sp>
        <p:nvSpPr>
          <p:cNvPr id="4" name="AutoShape 2" descr="20 of the Best Plato Quotes | Quoteik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4" descr="20 of the Best Plato Quotes | Quoteik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6" descr="20 of the Best Plato Quotes | Quoteikon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514600"/>
            <a:ext cx="375285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3848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8229600" cy="2057400"/>
          </a:xfrm>
        </p:spPr>
        <p:txBody>
          <a:bodyPr/>
          <a:lstStyle/>
          <a:p>
            <a:pPr algn="l"/>
            <a:r>
              <a:rPr lang="en-US" dirty="0"/>
              <a:t>Ancient thinkers classified tyranny based on the ruler’s disregard for justice, abuse of power, and failure to act in the best interest of the people.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Plato</a:t>
            </a:r>
            <a:r>
              <a:rPr lang="en-US" dirty="0"/>
              <a:t>: Tyrants are ruled by their appetites, not by wisdom or justice.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Aristotle</a:t>
            </a:r>
            <a:r>
              <a:rPr lang="en-US" dirty="0"/>
              <a:t>: Tyranny is a corrupt form of monarchy where the ruler exploits his position for personal gain.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Tyranny is Classified (Ancient Standards)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4214813"/>
            <a:ext cx="6983413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631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Ancient definitions</a:t>
            </a:r>
            <a:r>
              <a:rPr lang="en-US" dirty="0"/>
              <a:t>: Tyranny and dictatorship were seen as direct violations of good governance, typically by one ruler.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Modern definitions</a:t>
            </a:r>
            <a:r>
              <a:rPr lang="en-US" dirty="0"/>
              <a:t>: Often more nuanced, considering political, social, and historical context.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Comparison</a:t>
            </a:r>
            <a:r>
              <a:rPr lang="en-US" dirty="0"/>
              <a:t>: How modern tyrants (e.g., dictatorships in the 20th century) align with ancient views of political oppression.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Ancient vs. Modern Views of Tyranny</a:t>
            </a:r>
          </a:p>
        </p:txBody>
      </p:sp>
    </p:spTree>
    <p:extLst>
      <p:ext uri="{BB962C8B-B14F-4D97-AF65-F5344CB8AC3E}">
        <p14:creationId xmlns:p14="http://schemas.microsoft.com/office/powerpoint/2010/main" val="3846891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4038600" cy="40751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 err="1"/>
              <a:t>Polycrates</a:t>
            </a:r>
            <a:r>
              <a:rPr lang="en-US" b="1" dirty="0"/>
              <a:t> of Samos</a:t>
            </a:r>
            <a:r>
              <a:rPr lang="en-US" dirty="0"/>
              <a:t>: Ruler of the Aegean island who established a powerful dictatorship by accumulating wealth through piracy.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Dionysius I of Syracuse</a:t>
            </a:r>
            <a:r>
              <a:rPr lang="en-US" dirty="0"/>
              <a:t>: A ruler who used military force to control Syracuse in Sicily and maintained power through terror.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Ancient Tyrants</a:t>
            </a:r>
          </a:p>
        </p:txBody>
      </p:sp>
      <p:sp>
        <p:nvSpPr>
          <p:cNvPr id="4" name="AutoShape 2" descr="1000 Franks Dionysus - The Great Greek ..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9220" name="Picture 4" descr="1000 Franks Dionysus - The Great Greek Mytholog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05000"/>
            <a:ext cx="436245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707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2246376"/>
          </a:xfrm>
        </p:spPr>
        <p:txBody>
          <a:bodyPr/>
          <a:lstStyle/>
          <a:p>
            <a:pPr algn="l"/>
            <a:r>
              <a:rPr lang="en-US" dirty="0"/>
              <a:t>Philosophers debated whether some tyrants acted in the best interest of their people, even if their methods were harsh.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Machiavelli</a:t>
            </a:r>
            <a:r>
              <a:rPr lang="en-US" dirty="0"/>
              <a:t>: A ruler might need to act ruthlessly for the greater good of the state.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Rousseau</a:t>
            </a:r>
            <a:r>
              <a:rPr lang="en-US" dirty="0"/>
              <a:t>: A social contract can justify the imposition of force if it results in greater social harmony.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Philosophers on </a:t>
            </a:r>
            <a:r>
              <a:rPr lang="en-US" dirty="0" err="1"/>
              <a:t>tyratns</a:t>
            </a:r>
            <a:endParaRPr lang="en-US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4419600"/>
            <a:ext cx="379095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12322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2170176"/>
          </a:xfrm>
        </p:spPr>
        <p:txBody>
          <a:bodyPr/>
          <a:lstStyle/>
          <a:p>
            <a:pPr algn="l"/>
            <a:r>
              <a:rPr lang="en-US" dirty="0"/>
              <a:t>Debate on whether tyrants such as Sargon or Cambyses were justified in their actions.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Machiavelli's "The Prince"</a:t>
            </a:r>
            <a:r>
              <a:rPr lang="en-US" dirty="0"/>
              <a:t>: Rulers might have to engage in morally questionable acts to maintain stability.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Hobbes' "Leviathan"</a:t>
            </a:r>
            <a:r>
              <a:rPr lang="en-US" dirty="0"/>
              <a:t>: Absolute power might be necessary to prevent chaos.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Counterarguments – Can Some Tyrants Be Justified?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495800"/>
            <a:ext cx="310515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93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en-US" dirty="0"/>
              <a:t>Tyranny was evaluated based on: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ruler's actions in maintaining justice.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use of military force and fear to sustain power.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disregard for traditional governance structures.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Examples from ancient history help contextualize these criteria.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Criteria for Evaluating Tyrannical Rule in the Ancient World</a:t>
            </a:r>
          </a:p>
        </p:txBody>
      </p:sp>
    </p:spTree>
    <p:extLst>
      <p:ext uri="{BB962C8B-B14F-4D97-AF65-F5344CB8AC3E}">
        <p14:creationId xmlns:p14="http://schemas.microsoft.com/office/powerpoint/2010/main" val="120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Historical context</a:t>
            </a:r>
            <a:r>
              <a:rPr lang="en-US" dirty="0"/>
              <a:t>: Tyranny cannot be judged in isolation; rulers often acted in response to external threats, internal strife, and societal instability.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b="1" dirty="0"/>
              <a:t>Ancient world challenges</a:t>
            </a:r>
            <a:r>
              <a:rPr lang="en-US" dirty="0"/>
              <a:t>: The need for military power and centralized control often led rulers to adopt dictatorial methods.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Historical Context</a:t>
            </a:r>
          </a:p>
        </p:txBody>
      </p:sp>
      <p:pic>
        <p:nvPicPr>
          <p:cNvPr id="12290" name="Picture 2" descr="The Roman Empire, explained in 40 maps | Vox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3733800"/>
            <a:ext cx="5791200" cy="2419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590800" y="6248400"/>
            <a:ext cx="281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The Roman Empire</a:t>
            </a:r>
          </a:p>
        </p:txBody>
      </p:sp>
    </p:spTree>
    <p:extLst>
      <p:ext uri="{BB962C8B-B14F-4D97-AF65-F5344CB8AC3E}">
        <p14:creationId xmlns:p14="http://schemas.microsoft.com/office/powerpoint/2010/main" val="167225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Tyranny and dictatorship were key themes in ancient political thought, with rulers like Cambyses II and Sargon of Akkad exemplifying abuses of power.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 philosophical reflections on tyranny provide important insights into governance and the limits of power.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These ancient discussions on tyranny remain relevant in understanding modern political regimes.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156041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3846576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Aristotle, </a:t>
            </a:r>
            <a:r>
              <a:rPr lang="en-US" b="1" dirty="0"/>
              <a:t>Politics</a:t>
            </a:r>
            <a:r>
              <a:rPr lang="en-US" dirty="0"/>
              <a:t>, translated by Benjamin Jowett, 1894. Available at: https://www.gutenberg.org/ebooks/6762 [Accessed 6 December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err="1"/>
              <a:t>Briant</a:t>
            </a:r>
            <a:r>
              <a:rPr lang="en-US" dirty="0"/>
              <a:t>, P., </a:t>
            </a:r>
            <a:r>
              <a:rPr lang="en-US" b="1" dirty="0"/>
              <a:t>From Cyrus to Alexander: A History of the Persian Empire</a:t>
            </a:r>
            <a:r>
              <a:rPr lang="en-US" dirty="0"/>
              <a:t>, </a:t>
            </a:r>
            <a:r>
              <a:rPr lang="en-US" dirty="0" err="1"/>
              <a:t>Eisenbrauns</a:t>
            </a:r>
            <a:r>
              <a:rPr lang="en-US" dirty="0"/>
              <a:t>, 2002.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Gibbon, E., </a:t>
            </a:r>
            <a:r>
              <a:rPr lang="en-US" b="1" dirty="0"/>
              <a:t>The History of the Decline and Fall of the Roman Empire</a:t>
            </a:r>
            <a:r>
              <a:rPr lang="en-US" dirty="0"/>
              <a:t>, 6th ed., London: W. </a:t>
            </a:r>
            <a:r>
              <a:rPr lang="en-US" dirty="0" err="1"/>
              <a:t>Strahan</a:t>
            </a:r>
            <a:r>
              <a:rPr lang="en-US" dirty="0"/>
              <a:t>, 1788. Available at: https://www.gutenberg.org/ebooks/25717 [Accessed 6 December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Herodotus, </a:t>
            </a:r>
            <a:r>
              <a:rPr lang="en-US" b="1" dirty="0"/>
              <a:t>The History of Herodotus</a:t>
            </a:r>
            <a:r>
              <a:rPr lang="en-US" dirty="0"/>
              <a:t>, translated by A. D. Godley, Harvard University Press, 1920. Available at: https://www.perseus.tufts.edu/hopper/text?doc=Perseus%3Atext%3A1999.01.0123 [Accessed 6 December 2024].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490165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Hobbes, T., </a:t>
            </a:r>
            <a:r>
              <a:rPr lang="en-US" b="1" dirty="0"/>
              <a:t>Leviathan</a:t>
            </a:r>
            <a:r>
              <a:rPr lang="en-US" dirty="0"/>
              <a:t>, edited by C.B. Macpherson, Penguin Classics, 1982.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err="1"/>
              <a:t>Kuhrt</a:t>
            </a:r>
            <a:r>
              <a:rPr lang="en-US" dirty="0"/>
              <a:t>, A., </a:t>
            </a:r>
            <a:r>
              <a:rPr lang="en-US" b="1" dirty="0"/>
              <a:t>The Ancient Near East: c. 3000–330 BCE</a:t>
            </a:r>
            <a:r>
              <a:rPr lang="en-US" dirty="0"/>
              <a:t>, </a:t>
            </a:r>
            <a:r>
              <a:rPr lang="en-US" dirty="0" err="1"/>
              <a:t>Routledge</a:t>
            </a:r>
            <a:r>
              <a:rPr lang="en-US" dirty="0"/>
              <a:t>, 1995.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Machiavelli, N., </a:t>
            </a:r>
            <a:r>
              <a:rPr lang="en-US" b="1" dirty="0"/>
              <a:t>The Prince</a:t>
            </a:r>
            <a:r>
              <a:rPr lang="en-US" dirty="0"/>
              <a:t>, translated by W. K. Marriott, 1908. Available at: https://www.gutenberg.org/ebooks/1232 [Accessed 6 December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Plato, </a:t>
            </a:r>
            <a:r>
              <a:rPr lang="en-US" b="1" dirty="0"/>
              <a:t>The Republic</a:t>
            </a:r>
            <a:r>
              <a:rPr lang="en-US" dirty="0"/>
              <a:t>, translated by Benjamin Jowett, 1871. Available at: https://www.gutenberg.org/ebooks/1497 [Accessed 6 December 2024].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Strauss, L., </a:t>
            </a:r>
            <a:r>
              <a:rPr lang="en-US" b="1" dirty="0"/>
              <a:t>The City and Man</a:t>
            </a:r>
            <a:r>
              <a:rPr lang="en-US" dirty="0"/>
              <a:t>, University of Chicago Press, 1964.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8949828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1282</TotalTime>
  <Words>1344</Words>
  <Application>Microsoft Macintosh PowerPoint</Application>
  <PresentationFormat>On-screen Show (4:3)</PresentationFormat>
  <Paragraphs>83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Garamond</vt:lpstr>
      <vt:lpstr>BlackTie</vt:lpstr>
      <vt:lpstr>Tyranny and Dictatorship in the Ancient World: A Case Study</vt:lpstr>
      <vt:lpstr>Introduction</vt:lpstr>
      <vt:lpstr>Principles of Good Government (Ancient Views)</vt:lpstr>
      <vt:lpstr>What Defines Tyranny or Dictatorship?</vt:lpstr>
      <vt:lpstr>Ancient Examples of Tyranny</vt:lpstr>
      <vt:lpstr>Case Study 1 – King Cambyses II of Persia</vt:lpstr>
      <vt:lpstr>Cambyses II's Tyranny: Violations of Good Government</vt:lpstr>
      <vt:lpstr>Case Study 2 – Sargon of Akkad</vt:lpstr>
      <vt:lpstr>Sargon of Akkad’s Tyranny: Violations of Good Government</vt:lpstr>
      <vt:lpstr>Criteria for Tyranny and Dictatorship (Reflection)</vt:lpstr>
      <vt:lpstr>How Tyranny is Classified (Ancient Standards)</vt:lpstr>
      <vt:lpstr>Ancient vs. Modern Views of Tyranny</vt:lpstr>
      <vt:lpstr>Other Ancient Tyrants</vt:lpstr>
      <vt:lpstr>Philosophers on tyratns</vt:lpstr>
      <vt:lpstr>Counterarguments – Can Some Tyrants Be Justified?</vt:lpstr>
      <vt:lpstr>Criteria for Evaluating Tyrannical Rule in the Ancient World</vt:lpstr>
      <vt:lpstr>The Role of Historical Context</vt:lpstr>
      <vt:lpstr>Conclusion</vt:lpstr>
      <vt:lpstr>References</vt:lpstr>
      <vt:lpstr>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Tyranny and Dictatorship in the Ancient World: A Case Study</dc:title>
  <dc:creator>Affan Abbasi</dc:creator>
  <cp:lastModifiedBy>Ibrahim Mohamed Mohamed Hussein Mohamed (2132801)</cp:lastModifiedBy>
  <cp:revision>5</cp:revision>
  <dcterms:created xsi:type="dcterms:W3CDTF">2024-12-05T22:09:08Z</dcterms:created>
  <dcterms:modified xsi:type="dcterms:W3CDTF">2024-12-16T13:46:15Z</dcterms:modified>
</cp:coreProperties>
</file>