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77" r:id="rId9"/>
    <p:sldId id="261" r:id="rId10"/>
    <p:sldId id="273" r:id="rId11"/>
    <p:sldId id="275" r:id="rId12"/>
    <p:sldId id="276" r:id="rId13"/>
    <p:sldId id="270" r:id="rId14"/>
    <p:sldId id="266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8930E-95AB-402A-98B2-F9DC64F8A7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778096-B9D7-4FB0-96C9-0353686387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62F27-F828-4A4A-8C48-F303D956D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A0A2A4-F565-45EC-BCDA-CFDAC170A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03BAD-F99E-4DD5-9BBF-44864B152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14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B024B-CABD-4D83-BE5C-58E2B2461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FFBC-BEDC-4567-930C-61E9F9412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3D567-381E-4ED3-A813-0CDFE9DB3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F6707-2E7B-4486-BFD6-E09DB824F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CB60D-A47E-4035-B6FF-3D791D8B4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37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2FFDC-DB8C-479A-8E31-B90F7521D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B33EC3-1D7B-4D5C-987B-2044BEFD19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7BD1A-E8B7-4204-BB30-B1E205BB3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39E97-8A8A-44F5-B183-3A39BCE5E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97942-70BD-4197-B03D-4852DDDC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3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47287-E860-4CDA-9E3F-7F16AE1E8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9533B-DB11-46B0-B3FC-2431C36D1A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C40EB1-E45B-43D3-BF63-28821E931D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E7D7C1-A121-4863-A95B-817FDFCFA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E90A96-EA3E-4D34-B983-520FBFBF8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791D6F-E716-4692-9040-3260A206D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2100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3D803-B7D7-4CD7-A970-D185F5FB4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B53F9-38A1-4CB8-90BA-826C3267E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B835D-3533-48E5-97B5-C1529D56A5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18BCE3-7D37-418F-9ECE-CB6026F61D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393525-07A8-47DB-91E9-D80D30C698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0C88AC7-8D6D-46E9-87E4-53C708CB1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D2A6A1-08B6-47A7-B44A-D0490C9C7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F957DB-F72E-4C48-9910-8D8E5651E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3692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B56D1-0555-4376-AB54-4F305D64D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8AD6C-1CB3-415A-94F5-E97DBFB4A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3F2648-E0BB-42AD-81F6-AF26E5C84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407D2D-701B-465A-A890-907A9CFEBD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028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9996D3-FBC8-448D-856F-155C3A151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6DDA41-E3C3-49C0-A264-A33DA9C56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FF5C5E-E514-4626-8847-7FE4A3DAE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171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6EDBC-1CE1-4CCF-B53E-246571D48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3A6AB-6EDA-46AA-81CC-DD0BA0F70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28BCA-9BA6-4222-83C9-FC494CF7E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2B03B-1BAB-4FB7-899D-FE84CC2D7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936CBC-66FD-48A2-811E-4EC747E30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5B124-0027-4877-8BD9-84B4A5622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44444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1F19F-3819-4A30-BE9C-2C5DD2FC8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871861-BC11-4465-95CC-E68BC11953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23DE8F-03C0-4C40-BFDA-1DCDE7996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820B24-12B2-4ACF-8B11-A3BE76B80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AE37A9-88A1-4F3D-B4D1-B07BBF110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405C8-3BFA-401F-B88B-76A10858D3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76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5AEA8-A4E2-4563-B4FC-14A6601F4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03D425-867A-434A-9FE1-0155057880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4A34C-94FA-4AF0-9DC4-3E37027F4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DA2A63-0D4E-493E-85E4-FBA91D02C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A61D4-2492-4F63-943A-7E4C09121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26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5CDE5A9-35F3-408F-8670-EA9F2A0227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B24336-063A-4B2B-AF4B-BBFE06FB25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A5876-9830-4695-98AE-3FE8BD090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8945E1-0B2B-4668-A331-947934DAD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E755D-3E4A-452B-BF25-EB4ED790F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69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ABC7C1-A12F-42C7-84F5-8427BEF5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53565-B0C6-4759-8DDD-113E59B9BF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78D85-E099-4A84-8FDA-B99B5F7148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0D5FE-D172-48E2-84D2-949103F07660}" type="datetimeFigureOut">
              <a:rPr lang="en-GB" smtClean="0"/>
              <a:t>30/05/2022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8A085E-29D1-4699-8B1E-ABCF57E577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4C779B-177B-4B5D-9393-FD3CB1E1B3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5BF137-AADE-47D5-BFB8-3130B80CDC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04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onottingham/6679287263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urses.lumenlearning.com/suny-foundationsacademicsuccess/chapter/the-student-experience/" TargetMode="External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A531E2-C02F-4B57-9020-6EBAC5EEBF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Employability Skills and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DE2D9B-1CDC-490E-8D3D-665FE33F7C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Tutor - Joanna Fender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Head with Gears">
            <a:extLst>
              <a:ext uri="{FF2B5EF4-FFF2-40B4-BE49-F238E27FC236}">
                <a16:creationId xmlns:a16="http://schemas.microsoft.com/office/drawing/2014/main" id="{C5B0354C-5B9A-40D4-8DCA-DBA50E720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81544" y="1267079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06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CD691-FF75-47CE-A905-B061B5BFA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6100" b="1"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 skills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8D2E1-595A-4E28-943D-49803964A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module aims to make you as employable as possible!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asks you to integrate more into University life.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transferable skills for the workplace.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8" name="Picture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1A7DE03-D862-4B33-B6AE-DF7C8718A0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334" r="23447" b="1"/>
          <a:stretch/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14" name="Picture 13" descr="A picture containing text, newspaper, photo&#10;&#10;Description automatically generated">
            <a:extLst>
              <a:ext uri="{FF2B5EF4-FFF2-40B4-BE49-F238E27FC236}">
                <a16:creationId xmlns:a16="http://schemas.microsoft.com/office/drawing/2014/main" id="{7513A260-56AA-49AD-98E7-824E874895D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4820"/>
          <a:stretch/>
        </p:blipFill>
        <p:spPr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4333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FD39B5-A469-428A-B476-9CEEE2EC9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Session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E43C2-5E4B-45F0-8B9F-10084D245A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define what Employability skills are.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details of the content sessions that we will hold together.</a:t>
            </a:r>
          </a:p>
          <a:p>
            <a:pPr marL="0" indent="0"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395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A603D-849C-402C-9F53-5B783F2D4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Self directed study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5BB69-6B78-4354-89C0-FB09AB5A9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Employability modules such as this one are part SELF DIRECTED or classed as INDEPENDENT STUDY.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your own words, what do those terms mean?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you think they apply to Employability modules?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will be taught sessions which will be timetabled for you. However, you will be allowed to study independently during some sessions.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be learning on your employability module and transferring these skills to the workplace.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405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8ED9-9754-4B2F-9311-DBCA1958B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Indicative content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40441-B35E-46B3-840B-D3A9A3AC0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 of Programme Engagement Hours.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will also accept hours worked as a STUDENT AMBASSADOR or STUDENT MENTOR or STUDENT SUPPORT / GUIDE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need to get around 100 hours of ‘experience’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will also give you hours for attending conferences and events that you can argue are linked with your professional development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CV – Curriculum Vitae</a:t>
            </a:r>
          </a:p>
          <a:p>
            <a:pPr marL="0" indent="0"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4327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2F9287-80A8-4C3D-ABCC-F379917A9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 for the module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84DFF-B18E-420F-B33E-DD2E4044FE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 on and evaluate personal and professional development within the workplace.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evidence of integration into the social, sporting or marketing aspects of university life at UWTSD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performance and translate into transferable skills which will benefit working in health and social care 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33973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66640-48D2-4020-A0AE-1C5BEAC1AE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words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8B95A-8045-4024-A22C-3C295B274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 on</a:t>
            </a:r>
          </a:p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 evidence</a:t>
            </a:r>
          </a:p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performance 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68441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8EEB9-C9BD-4131-BED1-C8936C453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Brief – 4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A575F-54C2-466F-8DC0-18FBD876D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assignment for this module is made up of 4 different components which will make up your Employability Learning Portfolio. They are as follows: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CV – Curriculum Vitae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 of Programme Engagement Hours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Interview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into Uni Life.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33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E1057-F09E-4D68-BD48-4A71F840C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" y="365125"/>
            <a:ext cx="11440160" cy="599017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1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AD555-1DFF-49D4-9BFD-AEA3244F1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409701"/>
            <a:ext cx="11572240" cy="52387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lv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must devise a </a:t>
            </a:r>
            <a:r>
              <a:rPr lang="en-GB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CV – </a:t>
            </a:r>
            <a:r>
              <a:rPr lang="en-GB" sz="2000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Curriculum Vitae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show a summary of their career, qualifications, and education.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CV should provide:</a:t>
            </a:r>
          </a:p>
          <a:p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Contact Information</a:t>
            </a: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ersonal Statement</a:t>
            </a:r>
          </a:p>
          <a:p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Professional Experience </a:t>
            </a: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cademic History</a:t>
            </a: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ey skills and Qualifications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ndustry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wards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rofessional Certifications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ublications</a:t>
            </a:r>
          </a:p>
          <a:p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onferences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ttended and Additional </a:t>
            </a: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raining.</a:t>
            </a:r>
          </a:p>
          <a:p>
            <a:pPr marL="0" lv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507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1512E-306C-44C1-BCBB-7C0CD5F09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 fontScale="90000"/>
          </a:bodyPr>
          <a:lstStyle/>
          <a:p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Component 2 Log of Programme Engagement Hours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DDE13C7-3835-46D0-8EFD-D85F89539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75644997-A491-4B3E-A762-E338F856FA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805113"/>
              </p:ext>
            </p:extLst>
          </p:nvPr>
        </p:nvGraphicFramePr>
        <p:xfrm>
          <a:off x="6099048" y="1102766"/>
          <a:ext cx="5458968" cy="4652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7072">
                  <a:extLst>
                    <a:ext uri="{9D8B030D-6E8A-4147-A177-3AD203B41FA5}">
                      <a16:colId xmlns:a16="http://schemas.microsoft.com/office/drawing/2014/main" val="3281339456"/>
                    </a:ext>
                  </a:extLst>
                </a:gridCol>
                <a:gridCol w="1261872">
                  <a:extLst>
                    <a:ext uri="{9D8B030D-6E8A-4147-A177-3AD203B41FA5}">
                      <a16:colId xmlns:a16="http://schemas.microsoft.com/office/drawing/2014/main" val="3509250770"/>
                    </a:ext>
                  </a:extLst>
                </a:gridCol>
                <a:gridCol w="1414272">
                  <a:extLst>
                    <a:ext uri="{9D8B030D-6E8A-4147-A177-3AD203B41FA5}">
                      <a16:colId xmlns:a16="http://schemas.microsoft.com/office/drawing/2014/main" val="309546845"/>
                    </a:ext>
                  </a:extLst>
                </a:gridCol>
                <a:gridCol w="1825752">
                  <a:extLst>
                    <a:ext uri="{9D8B030D-6E8A-4147-A177-3AD203B41FA5}">
                      <a16:colId xmlns:a16="http://schemas.microsoft.com/office/drawing/2014/main" val="1305688475"/>
                    </a:ext>
                  </a:extLst>
                </a:gridCol>
              </a:tblGrid>
              <a:tr h="811988">
                <a:tc>
                  <a:txBody>
                    <a:bodyPr/>
                    <a:lstStyle/>
                    <a:p>
                      <a:r>
                        <a:rPr lang="en-GB" sz="2200" dirty="0"/>
                        <a:t>Date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Time Started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Time Finished</a:t>
                      </a:r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r>
                        <a:rPr lang="en-GB" sz="2200"/>
                        <a:t>Supervisors</a:t>
                      </a:r>
                    </a:p>
                    <a:p>
                      <a:r>
                        <a:rPr lang="en-GB" sz="2200"/>
                        <a:t>Signature</a:t>
                      </a:r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39701908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28081836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942633415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837072599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414194208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295378995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3762657714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/>
                    </a:p>
                  </a:txBody>
                  <a:tcPr marL="109728" marR="109728" marT="54864" marB="54864"/>
                </a:tc>
                <a:tc>
                  <a:txBody>
                    <a:bodyPr/>
                    <a:lstStyle/>
                    <a:p>
                      <a:endParaRPr lang="en-GB" sz="2200" dirty="0"/>
                    </a:p>
                  </a:txBody>
                  <a:tcPr marL="109728" marR="109728" marT="54864" marB="54864"/>
                </a:tc>
                <a:extLst>
                  <a:ext uri="{0D108BD9-81ED-4DB2-BD59-A6C34878D82A}">
                    <a16:rowId xmlns:a16="http://schemas.microsoft.com/office/drawing/2014/main" val="12589130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2336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8014F-E5C0-4F7E-8EE8-E8C3FD331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6950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CA91B-5D40-4B70-84F6-6FCF5B4EF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925" y="1825624"/>
            <a:ext cx="10810875" cy="4667249"/>
          </a:xfrm>
        </p:spPr>
        <p:txBody>
          <a:bodyPr>
            <a:normAutofit fontScale="70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must attend an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Interview online via Teams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reflectively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discussing their learning throughout the first semester on the programme.  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will be asked to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describe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how they can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transfer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their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from this health programme into the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workplace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evidently thinking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critically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evaluating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their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experiences 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theory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practice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Additionally, students must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highlight integration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into </a:t>
            </a:r>
            <a:r>
              <a:rPr kumimoji="0" lang="en-GB" sz="31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life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through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engagement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such as WhatsApp, groups, or Teams.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Students must treat the interview process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professionally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attend smartly dressed and provide references accordingly. 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Each student will be allocated around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 to 10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GB" sz="31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mins</a:t>
            </a: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per interview.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interviews will contain the module lead and one other lecturer to peer mark.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part of the assignment will be carried out before half term week during session time. Dates will be provided during session, after discussion with you all. </a:t>
            </a:r>
          </a:p>
          <a:p>
            <a:pPr marL="22860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232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BA695-603C-4B1C-986A-7D1C300A2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AAACB-7D7C-41AF-951F-323EE25CC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must highlight integration into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life through online engagement, such as WhatsApp, groups, quizzes or teams.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Sporting activities and any other face to face team activity is now included when undertaken safely.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Union participation or any conventions undertaken are also included.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poster on raising awareness of a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health issue.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405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93E47B-66DE-492A-9D2E-4C51FFBFC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in uwtsd life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F3C14-BA3E-41F5-B140-9BC6E4C73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688" y="325120"/>
            <a:ext cx="6851904" cy="639064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will need to show evidence of integration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could either: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 to Student Union events online currently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Join a Student Union society online currently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you always attend Health Portfolio conferences and guest talks online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Join or support a sports team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Request to attend events or open days as a health portfolio student ambassador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 to help student services by attending study sessions as classroom assistant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you engage with your Peer Mentor and meet them regularly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an event to share with UWTSD for example National Awareness Day.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a WhatsApp page for fellow students to engage and interact.</a:t>
            </a:r>
          </a:p>
        </p:txBody>
      </p:sp>
    </p:spTree>
    <p:extLst>
      <p:ext uri="{BB962C8B-B14F-4D97-AF65-F5344CB8AC3E}">
        <p14:creationId xmlns:p14="http://schemas.microsoft.com/office/powerpoint/2010/main" val="1859143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F0DE7B-F42A-4618-8BFC-9FD82E274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Things to note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FD978-8FA9-448A-B5F2-0BAF44234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 lnSpcReduction="10000"/>
          </a:bodyPr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are assessed on your ability to show development within the workplace.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Integration within university life.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Interview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CV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 of hours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Transferable skills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08445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8FC19-33FE-45E0-B4C4-959E56ED2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95BAE-BFAD-41D7-A54D-8A0C2A871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your emails!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am always sending you opportunities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Union and Student Experience Department also do </a:t>
            </a:r>
          </a:p>
        </p:txBody>
      </p:sp>
    </p:spTree>
    <p:extLst>
      <p:ext uri="{BB962C8B-B14F-4D97-AF65-F5344CB8AC3E}">
        <p14:creationId xmlns:p14="http://schemas.microsoft.com/office/powerpoint/2010/main" val="1606201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A1404-548A-4490-9410-021444179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latin typeface="Times New Roman" panose="02020603050405020304" pitchFamily="18" charset="0"/>
                <a:cs typeface="Times New Roman" panose="02020603050405020304" pitchFamily="18" charset="0"/>
              </a:rPr>
              <a:t>Please Note: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602C6-F54E-47BE-89B3-7737ECA58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is the key word.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can only help you if you inform me of the problem, for example, assessment clarification.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Without showing integration into university life, you will be unable to pass this module.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many opportunities to create integration in uni life online.</a:t>
            </a:r>
          </a:p>
          <a:p>
            <a:pPr marL="0" indent="0"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2961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304</TotalTime>
  <Words>807</Words>
  <Application>Microsoft Office PowerPoint</Application>
  <PresentationFormat>Widescreen</PresentationFormat>
  <Paragraphs>113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Introduction to Employability Skills and Reflection</vt:lpstr>
      <vt:lpstr>Employability skills</vt:lpstr>
      <vt:lpstr>This Session</vt:lpstr>
      <vt:lpstr>Self directed study</vt:lpstr>
      <vt:lpstr>Indicative content</vt:lpstr>
      <vt:lpstr>Learning outcomes for the module</vt:lpstr>
      <vt:lpstr>Key words </vt:lpstr>
      <vt:lpstr>Assignment Brief – 4 Components</vt:lpstr>
      <vt:lpstr>Component 1</vt:lpstr>
      <vt:lpstr>Assignment Component 2 Log of Programme Engagement Hours</vt:lpstr>
      <vt:lpstr>Component 3</vt:lpstr>
      <vt:lpstr>Component 4</vt:lpstr>
      <vt:lpstr>Integration in uwtsd life</vt:lpstr>
      <vt:lpstr>Things to note</vt:lpstr>
      <vt:lpstr>Remember</vt:lpstr>
      <vt:lpstr>Please Note: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skills</dc:title>
  <dc:creator>Joanna</dc:creator>
  <cp:lastModifiedBy>Joanna Fender</cp:lastModifiedBy>
  <cp:revision>97</cp:revision>
  <dcterms:created xsi:type="dcterms:W3CDTF">2019-09-27T17:22:51Z</dcterms:created>
  <dcterms:modified xsi:type="dcterms:W3CDTF">2022-05-30T11:42:14Z</dcterms:modified>
</cp:coreProperties>
</file>