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78" r:id="rId3"/>
    <p:sldId id="276" r:id="rId4"/>
    <p:sldId id="259" r:id="rId5"/>
    <p:sldId id="260" r:id="rId6"/>
    <p:sldId id="261" r:id="rId7"/>
    <p:sldId id="291" r:id="rId8"/>
    <p:sldId id="274" r:id="rId9"/>
    <p:sldId id="269" r:id="rId10"/>
    <p:sldId id="277" r:id="rId11"/>
    <p:sldId id="280" r:id="rId12"/>
    <p:sldId id="285" r:id="rId13"/>
    <p:sldId id="286" r:id="rId14"/>
    <p:sldId id="287" r:id="rId15"/>
    <p:sldId id="288" r:id="rId16"/>
    <p:sldId id="289" r:id="rId17"/>
    <p:sldId id="290" r:id="rId18"/>
    <p:sldId id="264" r:id="rId19"/>
    <p:sldId id="273" r:id="rId20"/>
    <p:sldId id="270" r:id="rId21"/>
    <p:sldId id="267" r:id="rId22"/>
  </p:sldIdLst>
  <p:sldSz cx="12192000" cy="6858000"/>
  <p:notesSz cx="6669088" cy="97536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AE27C2-775C-E91E-75F9-1138FC5BFD0B}" v="406" dt="2025-08-18T14:02:39.400"/>
    <p1510:client id="{2253DD3D-F508-DA6F-A7FC-4D9893E8964C}" v="11" dt="2025-08-19T07:44:06.795"/>
    <p1510:client id="{C2881ED3-93E4-942B-BFBF-D9447459E85C}" v="331" dt="2025-08-19T07:28:46.4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9" d="100"/>
          <a:sy n="99" d="100"/>
        </p:scale>
        <p:origin x="108" y="2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gs" Target="tags/tag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7A6AC2-203B-483D-8B4A-7B5F5688507D}" type="doc">
      <dgm:prSet loTypeId="urn:microsoft.com/office/officeart/2005/8/layout/vList2" loCatId="list" qsTypeId="urn:microsoft.com/office/officeart/2005/8/quickstyle/simple2" qsCatId="simple" csTypeId="urn:microsoft.com/office/officeart/2005/8/colors/accent1_2" csCatId="accent1" phldr="1"/>
      <dgm:spPr/>
      <dgm:t>
        <a:bodyPr/>
        <a:lstStyle/>
        <a:p>
          <a:endParaRPr lang="en-US"/>
        </a:p>
      </dgm:t>
    </dgm:pt>
    <dgm:pt modelId="{7959CB6B-189E-48AA-B7C8-D9041960C095}">
      <dgm:prSet/>
      <dgm:spPr/>
      <dgm:t>
        <a:bodyPr/>
        <a:lstStyle/>
        <a:p>
          <a:r>
            <a:rPr lang="en-GB"/>
            <a:t>The Firearms (Amendment) Act 1968 was in place.</a:t>
          </a:r>
          <a:endParaRPr lang="en-US"/>
        </a:p>
      </dgm:t>
    </dgm:pt>
    <dgm:pt modelId="{1AB29246-6951-458A-B742-F728CA08EEAB}" type="parTrans" cxnId="{628BF478-F09F-4C55-B8FF-E44BA4EB6B66}">
      <dgm:prSet/>
      <dgm:spPr/>
      <dgm:t>
        <a:bodyPr/>
        <a:lstStyle/>
        <a:p>
          <a:endParaRPr lang="en-US"/>
        </a:p>
      </dgm:t>
    </dgm:pt>
    <dgm:pt modelId="{1DD9EDFE-1BC9-4470-AEC2-83167B549338}" type="sibTrans" cxnId="{628BF478-F09F-4C55-B8FF-E44BA4EB6B66}">
      <dgm:prSet/>
      <dgm:spPr/>
      <dgm:t>
        <a:bodyPr/>
        <a:lstStyle/>
        <a:p>
          <a:endParaRPr lang="en-US"/>
        </a:p>
      </dgm:t>
    </dgm:pt>
    <dgm:pt modelId="{05601762-7AC7-470A-8BA8-1E0EFF9BA20F}">
      <dgm:prSet/>
      <dgm:spPr/>
      <dgm:t>
        <a:bodyPr/>
        <a:lstStyle/>
        <a:p>
          <a:r>
            <a:rPr lang="en-GB"/>
            <a:t>The Act made it mandatory for registering the owning of shotguns and banning semi-automatic weapons.</a:t>
          </a:r>
          <a:endParaRPr lang="en-US"/>
        </a:p>
      </dgm:t>
    </dgm:pt>
    <dgm:pt modelId="{87B90F6F-409E-43C8-9ABF-17FF18069D5E}" type="parTrans" cxnId="{66FD91BB-EF31-48A2-8FD2-D01C282D87D0}">
      <dgm:prSet/>
      <dgm:spPr/>
      <dgm:t>
        <a:bodyPr/>
        <a:lstStyle/>
        <a:p>
          <a:endParaRPr lang="en-US"/>
        </a:p>
      </dgm:t>
    </dgm:pt>
    <dgm:pt modelId="{2EE8C600-B0C8-49C5-A634-0541DFB84038}" type="sibTrans" cxnId="{66FD91BB-EF31-48A2-8FD2-D01C282D87D0}">
      <dgm:prSet/>
      <dgm:spPr/>
      <dgm:t>
        <a:bodyPr/>
        <a:lstStyle/>
        <a:p>
          <a:endParaRPr lang="en-US"/>
        </a:p>
      </dgm:t>
    </dgm:pt>
    <dgm:pt modelId="{48E3926A-E45E-4AF3-8F93-AB21B3838D23}">
      <dgm:prSet/>
      <dgm:spPr/>
      <dgm:t>
        <a:bodyPr/>
        <a:lstStyle/>
        <a:p>
          <a:r>
            <a:rPr lang="en-GB"/>
            <a:t>Prior to 1996 there were 200,000 legally-registered handguns in the UK.</a:t>
          </a:r>
          <a:endParaRPr lang="en-US"/>
        </a:p>
      </dgm:t>
    </dgm:pt>
    <dgm:pt modelId="{7ADE87CD-0728-4C19-A28F-8DC84C320CC2}" type="parTrans" cxnId="{764A0EC5-D2A8-4E52-8740-75DD66B198DE}">
      <dgm:prSet/>
      <dgm:spPr/>
      <dgm:t>
        <a:bodyPr/>
        <a:lstStyle/>
        <a:p>
          <a:endParaRPr lang="en-US"/>
        </a:p>
      </dgm:t>
    </dgm:pt>
    <dgm:pt modelId="{F9800576-E5EF-49A2-98A1-8CB35FC46B02}" type="sibTrans" cxnId="{764A0EC5-D2A8-4E52-8740-75DD66B198DE}">
      <dgm:prSet/>
      <dgm:spPr/>
      <dgm:t>
        <a:bodyPr/>
        <a:lstStyle/>
        <a:p>
          <a:endParaRPr lang="en-US"/>
        </a:p>
      </dgm:t>
    </dgm:pt>
    <dgm:pt modelId="{19DC2AD2-1476-4E4E-AD73-1F17D4F5A41B}" type="pres">
      <dgm:prSet presAssocID="{707A6AC2-203B-483D-8B4A-7B5F5688507D}" presName="linear" presStyleCnt="0">
        <dgm:presLayoutVars>
          <dgm:animLvl val="lvl"/>
          <dgm:resizeHandles val="exact"/>
        </dgm:presLayoutVars>
      </dgm:prSet>
      <dgm:spPr/>
    </dgm:pt>
    <dgm:pt modelId="{144500A7-BAEA-49E6-B0F4-177DA9ED600B}" type="pres">
      <dgm:prSet presAssocID="{7959CB6B-189E-48AA-B7C8-D9041960C095}" presName="parentText" presStyleLbl="node1" presStyleIdx="0" presStyleCnt="3">
        <dgm:presLayoutVars>
          <dgm:chMax val="0"/>
          <dgm:bulletEnabled val="1"/>
        </dgm:presLayoutVars>
      </dgm:prSet>
      <dgm:spPr/>
    </dgm:pt>
    <dgm:pt modelId="{8752C14E-1667-4990-97EB-3F1DCF4053C6}" type="pres">
      <dgm:prSet presAssocID="{1DD9EDFE-1BC9-4470-AEC2-83167B549338}" presName="spacer" presStyleCnt="0"/>
      <dgm:spPr/>
    </dgm:pt>
    <dgm:pt modelId="{8F83C862-9B5C-42F6-AA6F-DE105DBBB05E}" type="pres">
      <dgm:prSet presAssocID="{05601762-7AC7-470A-8BA8-1E0EFF9BA20F}" presName="parentText" presStyleLbl="node1" presStyleIdx="1" presStyleCnt="3">
        <dgm:presLayoutVars>
          <dgm:chMax val="0"/>
          <dgm:bulletEnabled val="1"/>
        </dgm:presLayoutVars>
      </dgm:prSet>
      <dgm:spPr/>
    </dgm:pt>
    <dgm:pt modelId="{71E8D4DD-4B26-4E99-A833-5B77DE253D2C}" type="pres">
      <dgm:prSet presAssocID="{2EE8C600-B0C8-49C5-A634-0541DFB84038}" presName="spacer" presStyleCnt="0"/>
      <dgm:spPr/>
    </dgm:pt>
    <dgm:pt modelId="{D01E122F-5264-4E37-A1EF-C76C7847C533}" type="pres">
      <dgm:prSet presAssocID="{48E3926A-E45E-4AF3-8F93-AB21B3838D23}" presName="parentText" presStyleLbl="node1" presStyleIdx="2" presStyleCnt="3">
        <dgm:presLayoutVars>
          <dgm:chMax val="0"/>
          <dgm:bulletEnabled val="1"/>
        </dgm:presLayoutVars>
      </dgm:prSet>
      <dgm:spPr/>
    </dgm:pt>
  </dgm:ptLst>
  <dgm:cxnLst>
    <dgm:cxn modelId="{D3D07138-4670-4FA9-9CAA-7892D0691261}" type="presOf" srcId="{7959CB6B-189E-48AA-B7C8-D9041960C095}" destId="{144500A7-BAEA-49E6-B0F4-177DA9ED600B}" srcOrd="0" destOrd="0" presId="urn:microsoft.com/office/officeart/2005/8/layout/vList2"/>
    <dgm:cxn modelId="{628BF478-F09F-4C55-B8FF-E44BA4EB6B66}" srcId="{707A6AC2-203B-483D-8B4A-7B5F5688507D}" destId="{7959CB6B-189E-48AA-B7C8-D9041960C095}" srcOrd="0" destOrd="0" parTransId="{1AB29246-6951-458A-B742-F728CA08EEAB}" sibTransId="{1DD9EDFE-1BC9-4470-AEC2-83167B549338}"/>
    <dgm:cxn modelId="{486CF49B-7C8F-4D2F-A28F-2EE8C29678B6}" type="presOf" srcId="{48E3926A-E45E-4AF3-8F93-AB21B3838D23}" destId="{D01E122F-5264-4E37-A1EF-C76C7847C533}" srcOrd="0" destOrd="0" presId="urn:microsoft.com/office/officeart/2005/8/layout/vList2"/>
    <dgm:cxn modelId="{39FA4AAA-99F1-4CFD-945B-0A1E617D798C}" type="presOf" srcId="{05601762-7AC7-470A-8BA8-1E0EFF9BA20F}" destId="{8F83C862-9B5C-42F6-AA6F-DE105DBBB05E}" srcOrd="0" destOrd="0" presId="urn:microsoft.com/office/officeart/2005/8/layout/vList2"/>
    <dgm:cxn modelId="{66FD91BB-EF31-48A2-8FD2-D01C282D87D0}" srcId="{707A6AC2-203B-483D-8B4A-7B5F5688507D}" destId="{05601762-7AC7-470A-8BA8-1E0EFF9BA20F}" srcOrd="1" destOrd="0" parTransId="{87B90F6F-409E-43C8-9ABF-17FF18069D5E}" sibTransId="{2EE8C600-B0C8-49C5-A634-0541DFB84038}"/>
    <dgm:cxn modelId="{764A0EC5-D2A8-4E52-8740-75DD66B198DE}" srcId="{707A6AC2-203B-483D-8B4A-7B5F5688507D}" destId="{48E3926A-E45E-4AF3-8F93-AB21B3838D23}" srcOrd="2" destOrd="0" parTransId="{7ADE87CD-0728-4C19-A28F-8DC84C320CC2}" sibTransId="{F9800576-E5EF-49A2-98A1-8CB35FC46B02}"/>
    <dgm:cxn modelId="{CB707ED1-1A5E-40A3-81D5-FB403CAB3CC9}" type="presOf" srcId="{707A6AC2-203B-483D-8B4A-7B5F5688507D}" destId="{19DC2AD2-1476-4E4E-AD73-1F17D4F5A41B}" srcOrd="0" destOrd="0" presId="urn:microsoft.com/office/officeart/2005/8/layout/vList2"/>
    <dgm:cxn modelId="{9853B52C-1CC3-466F-833A-47B8C40E5F3B}" type="presParOf" srcId="{19DC2AD2-1476-4E4E-AD73-1F17D4F5A41B}" destId="{144500A7-BAEA-49E6-B0F4-177DA9ED600B}" srcOrd="0" destOrd="0" presId="urn:microsoft.com/office/officeart/2005/8/layout/vList2"/>
    <dgm:cxn modelId="{AEBB4E60-5806-4528-B1E2-947BAA05C418}" type="presParOf" srcId="{19DC2AD2-1476-4E4E-AD73-1F17D4F5A41B}" destId="{8752C14E-1667-4990-97EB-3F1DCF4053C6}" srcOrd="1" destOrd="0" presId="urn:microsoft.com/office/officeart/2005/8/layout/vList2"/>
    <dgm:cxn modelId="{000DEEFF-8F59-4C38-A70D-9636CA5043C7}" type="presParOf" srcId="{19DC2AD2-1476-4E4E-AD73-1F17D4F5A41B}" destId="{8F83C862-9B5C-42F6-AA6F-DE105DBBB05E}" srcOrd="2" destOrd="0" presId="urn:microsoft.com/office/officeart/2005/8/layout/vList2"/>
    <dgm:cxn modelId="{48AE05DB-8821-4FB4-9F9B-45FA8E16DA6E}" type="presParOf" srcId="{19DC2AD2-1476-4E4E-AD73-1F17D4F5A41B}" destId="{71E8D4DD-4B26-4E99-A833-5B77DE253D2C}" srcOrd="3" destOrd="0" presId="urn:microsoft.com/office/officeart/2005/8/layout/vList2"/>
    <dgm:cxn modelId="{973F0C67-43D3-4C52-A57C-C7CAE3FF0692}" type="presParOf" srcId="{19DC2AD2-1476-4E4E-AD73-1F17D4F5A41B}" destId="{D01E122F-5264-4E37-A1EF-C76C7847C533}"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B0FC112-E225-483D-BB45-80D0C0D02693}" type="doc">
      <dgm:prSet loTypeId="urn:microsoft.com/office/officeart/2016/7/layout/LinearBlockProcessNumbered" loCatId="process" qsTypeId="urn:microsoft.com/office/officeart/2005/8/quickstyle/simple1" qsCatId="simple" csTypeId="urn:microsoft.com/office/officeart/2005/8/colors/accent1_2" csCatId="accent1" phldr="1"/>
      <dgm:spPr/>
      <dgm:t>
        <a:bodyPr/>
        <a:lstStyle/>
        <a:p>
          <a:endParaRPr lang="en-US"/>
        </a:p>
      </dgm:t>
    </dgm:pt>
    <dgm:pt modelId="{FC52639C-C4AF-4A4B-A981-340984314A60}">
      <dgm:prSet/>
      <dgm:spPr/>
      <dgm:t>
        <a:bodyPr/>
        <a:lstStyle/>
        <a:p>
          <a:pPr rtl="0"/>
          <a:r>
            <a:rPr lang="en-GB"/>
            <a:t>The Cullen Report resulted from the Dunblane massacre.</a:t>
          </a:r>
          <a:endParaRPr lang="en-US"/>
        </a:p>
      </dgm:t>
    </dgm:pt>
    <dgm:pt modelId="{59B40789-1EE2-4A87-BE7D-EAA3B6498753}" type="parTrans" cxnId="{CF397D9E-E384-4C50-AFD4-45513C6A3145}">
      <dgm:prSet/>
      <dgm:spPr/>
      <dgm:t>
        <a:bodyPr/>
        <a:lstStyle/>
        <a:p>
          <a:endParaRPr lang="en-US"/>
        </a:p>
      </dgm:t>
    </dgm:pt>
    <dgm:pt modelId="{A164D8C5-DA55-44B6-838D-4AA0253E5DE7}" type="sibTrans" cxnId="{CF397D9E-E384-4C50-AFD4-45513C6A3145}">
      <dgm:prSet phldrT="01"/>
      <dgm:spPr/>
      <dgm:t>
        <a:bodyPr/>
        <a:lstStyle/>
        <a:p>
          <a:r>
            <a:rPr lang="en-US"/>
            <a:t>01</a:t>
          </a:r>
        </a:p>
      </dgm:t>
    </dgm:pt>
    <dgm:pt modelId="{223D3E53-00E4-4922-A981-E5859EDC6BEF}">
      <dgm:prSet/>
      <dgm:spPr/>
      <dgm:t>
        <a:bodyPr/>
        <a:lstStyle/>
        <a:p>
          <a:r>
            <a:rPr lang="en-GB"/>
            <a:t>Recommended that the government introduce tighter controls on gun ownership.</a:t>
          </a:r>
          <a:endParaRPr lang="en-US"/>
        </a:p>
      </dgm:t>
    </dgm:pt>
    <dgm:pt modelId="{11E39316-2FBD-4380-9E39-BC2B098C5759}" type="parTrans" cxnId="{64BB12FF-0DD8-497C-90EF-F6B9EF9615B6}">
      <dgm:prSet/>
      <dgm:spPr/>
      <dgm:t>
        <a:bodyPr/>
        <a:lstStyle/>
        <a:p>
          <a:endParaRPr lang="en-US"/>
        </a:p>
      </dgm:t>
    </dgm:pt>
    <dgm:pt modelId="{053715F1-7E20-4AB9-BD6F-B82083853B07}" type="sibTrans" cxnId="{64BB12FF-0DD8-497C-90EF-F6B9EF9615B6}">
      <dgm:prSet phldrT="02"/>
      <dgm:spPr/>
      <dgm:t>
        <a:bodyPr/>
        <a:lstStyle/>
        <a:p>
          <a:r>
            <a:rPr lang="en-US"/>
            <a:t>02</a:t>
          </a:r>
        </a:p>
      </dgm:t>
    </dgm:pt>
    <dgm:pt modelId="{ECC1AAEF-CDD1-4B82-9810-743AF58282D1}">
      <dgm:prSet/>
      <dgm:spPr/>
      <dgm:t>
        <a:bodyPr/>
        <a:lstStyle/>
        <a:p>
          <a:pPr rtl="0"/>
          <a:r>
            <a:rPr lang="en-GB">
              <a:latin typeface="Aptos Display" panose="02110004020202020204"/>
            </a:rPr>
            <a:t>The report </a:t>
          </a:r>
          <a:r>
            <a:rPr lang="en-GB"/>
            <a:t>asked for the potential to ban on private ownership of firearms.</a:t>
          </a:r>
          <a:endParaRPr lang="en-US">
            <a:latin typeface="Aptos Display" panose="02110004020202020204"/>
          </a:endParaRPr>
        </a:p>
      </dgm:t>
    </dgm:pt>
    <dgm:pt modelId="{662C1F3B-5F35-4687-8803-910E41101009}" type="parTrans" cxnId="{7D529483-573A-4036-9965-D1AEC75B5F34}">
      <dgm:prSet/>
      <dgm:spPr/>
      <dgm:t>
        <a:bodyPr/>
        <a:lstStyle/>
        <a:p>
          <a:endParaRPr lang="en-US"/>
        </a:p>
      </dgm:t>
    </dgm:pt>
    <dgm:pt modelId="{45B91575-5E4B-4C40-B1BA-6405E3E99B6D}" type="sibTrans" cxnId="{7D529483-573A-4036-9965-D1AEC75B5F34}">
      <dgm:prSet phldrT="03"/>
      <dgm:spPr/>
      <dgm:t>
        <a:bodyPr/>
        <a:lstStyle/>
        <a:p>
          <a:r>
            <a:rPr lang="en-US"/>
            <a:t>03</a:t>
          </a:r>
        </a:p>
      </dgm:t>
    </dgm:pt>
    <dgm:pt modelId="{E9C02917-F8C8-4466-8852-2E6A72B12A3F}">
      <dgm:prSet/>
      <dgm:spPr/>
      <dgm:t>
        <a:bodyPr/>
        <a:lstStyle/>
        <a:p>
          <a:r>
            <a:rPr lang="en-GB"/>
            <a:t>The Firearms Act of 1997 was brought in and it banned “High Calibre” handguns and rifle calibres greater than .22 calibre.</a:t>
          </a:r>
          <a:endParaRPr lang="en-US"/>
        </a:p>
      </dgm:t>
    </dgm:pt>
    <dgm:pt modelId="{816188E8-8C15-4AE9-9303-02A4D085CD53}" type="parTrans" cxnId="{14A9217B-1321-4477-B9A1-0FF62CD70F5B}">
      <dgm:prSet/>
      <dgm:spPr/>
      <dgm:t>
        <a:bodyPr/>
        <a:lstStyle/>
        <a:p>
          <a:endParaRPr lang="en-US"/>
        </a:p>
      </dgm:t>
    </dgm:pt>
    <dgm:pt modelId="{76F4FA60-5595-4C95-AB0F-3064D8E8F0E8}" type="sibTrans" cxnId="{14A9217B-1321-4477-B9A1-0FF62CD70F5B}">
      <dgm:prSet phldrT="04"/>
      <dgm:spPr/>
      <dgm:t>
        <a:bodyPr/>
        <a:lstStyle/>
        <a:p>
          <a:r>
            <a:rPr lang="en-US"/>
            <a:t>04</a:t>
          </a:r>
        </a:p>
      </dgm:t>
    </dgm:pt>
    <dgm:pt modelId="{EFA31F2E-7E5C-4227-8B7C-F442EE7AC816}" type="pres">
      <dgm:prSet presAssocID="{1B0FC112-E225-483D-BB45-80D0C0D02693}" presName="Name0" presStyleCnt="0">
        <dgm:presLayoutVars>
          <dgm:animLvl val="lvl"/>
          <dgm:resizeHandles val="exact"/>
        </dgm:presLayoutVars>
      </dgm:prSet>
      <dgm:spPr/>
    </dgm:pt>
    <dgm:pt modelId="{E172066F-305C-444C-9973-4D6C093C6E2C}" type="pres">
      <dgm:prSet presAssocID="{FC52639C-C4AF-4A4B-A981-340984314A60}" presName="compositeNode" presStyleCnt="0">
        <dgm:presLayoutVars>
          <dgm:bulletEnabled val="1"/>
        </dgm:presLayoutVars>
      </dgm:prSet>
      <dgm:spPr/>
    </dgm:pt>
    <dgm:pt modelId="{D42F0EA7-AF9C-4983-A786-D7C1EE20A49F}" type="pres">
      <dgm:prSet presAssocID="{FC52639C-C4AF-4A4B-A981-340984314A60}" presName="bgRect" presStyleLbl="alignNode1" presStyleIdx="0" presStyleCnt="4"/>
      <dgm:spPr/>
    </dgm:pt>
    <dgm:pt modelId="{F1A676ED-77E8-4CD0-96FE-DC0B3F30F60D}" type="pres">
      <dgm:prSet presAssocID="{A164D8C5-DA55-44B6-838D-4AA0253E5DE7}" presName="sibTransNodeRect" presStyleLbl="alignNode1" presStyleIdx="0" presStyleCnt="4">
        <dgm:presLayoutVars>
          <dgm:chMax val="0"/>
          <dgm:bulletEnabled val="1"/>
        </dgm:presLayoutVars>
      </dgm:prSet>
      <dgm:spPr/>
    </dgm:pt>
    <dgm:pt modelId="{F4326A1A-20C4-45B6-A5F8-C54A44A6E853}" type="pres">
      <dgm:prSet presAssocID="{FC52639C-C4AF-4A4B-A981-340984314A60}" presName="nodeRect" presStyleLbl="alignNode1" presStyleIdx="0" presStyleCnt="4">
        <dgm:presLayoutVars>
          <dgm:bulletEnabled val="1"/>
        </dgm:presLayoutVars>
      </dgm:prSet>
      <dgm:spPr/>
    </dgm:pt>
    <dgm:pt modelId="{065F6F1C-498A-4E97-90FA-3E3F225867FF}" type="pres">
      <dgm:prSet presAssocID="{A164D8C5-DA55-44B6-838D-4AA0253E5DE7}" presName="sibTrans" presStyleCnt="0"/>
      <dgm:spPr/>
    </dgm:pt>
    <dgm:pt modelId="{4E1F209F-51DC-4647-8C44-E910F833DC89}" type="pres">
      <dgm:prSet presAssocID="{223D3E53-00E4-4922-A981-E5859EDC6BEF}" presName="compositeNode" presStyleCnt="0">
        <dgm:presLayoutVars>
          <dgm:bulletEnabled val="1"/>
        </dgm:presLayoutVars>
      </dgm:prSet>
      <dgm:spPr/>
    </dgm:pt>
    <dgm:pt modelId="{9A4B42F4-6085-43C4-BA76-CA62141B2E67}" type="pres">
      <dgm:prSet presAssocID="{223D3E53-00E4-4922-A981-E5859EDC6BEF}" presName="bgRect" presStyleLbl="alignNode1" presStyleIdx="1" presStyleCnt="4"/>
      <dgm:spPr/>
    </dgm:pt>
    <dgm:pt modelId="{BFDC0B91-EAC9-4B6C-B13E-83DB13FAF9BF}" type="pres">
      <dgm:prSet presAssocID="{053715F1-7E20-4AB9-BD6F-B82083853B07}" presName="sibTransNodeRect" presStyleLbl="alignNode1" presStyleIdx="1" presStyleCnt="4">
        <dgm:presLayoutVars>
          <dgm:chMax val="0"/>
          <dgm:bulletEnabled val="1"/>
        </dgm:presLayoutVars>
      </dgm:prSet>
      <dgm:spPr/>
    </dgm:pt>
    <dgm:pt modelId="{CA6B218D-A271-4E26-89FA-E1A7ED48A0E6}" type="pres">
      <dgm:prSet presAssocID="{223D3E53-00E4-4922-A981-E5859EDC6BEF}" presName="nodeRect" presStyleLbl="alignNode1" presStyleIdx="1" presStyleCnt="4">
        <dgm:presLayoutVars>
          <dgm:bulletEnabled val="1"/>
        </dgm:presLayoutVars>
      </dgm:prSet>
      <dgm:spPr/>
    </dgm:pt>
    <dgm:pt modelId="{39A4BB1A-106F-4D8E-A8AA-49857C8565C9}" type="pres">
      <dgm:prSet presAssocID="{053715F1-7E20-4AB9-BD6F-B82083853B07}" presName="sibTrans" presStyleCnt="0"/>
      <dgm:spPr/>
    </dgm:pt>
    <dgm:pt modelId="{B3857255-ACE2-43E2-9208-4C4EF4C18E2B}" type="pres">
      <dgm:prSet presAssocID="{ECC1AAEF-CDD1-4B82-9810-743AF58282D1}" presName="compositeNode" presStyleCnt="0">
        <dgm:presLayoutVars>
          <dgm:bulletEnabled val="1"/>
        </dgm:presLayoutVars>
      </dgm:prSet>
      <dgm:spPr/>
    </dgm:pt>
    <dgm:pt modelId="{1893464E-5096-404E-ADE8-5BCDDEB9F544}" type="pres">
      <dgm:prSet presAssocID="{ECC1AAEF-CDD1-4B82-9810-743AF58282D1}" presName="bgRect" presStyleLbl="alignNode1" presStyleIdx="2" presStyleCnt="4"/>
      <dgm:spPr/>
    </dgm:pt>
    <dgm:pt modelId="{F23E12F0-2D47-4C3A-BD24-C819845CFAF8}" type="pres">
      <dgm:prSet presAssocID="{45B91575-5E4B-4C40-B1BA-6405E3E99B6D}" presName="sibTransNodeRect" presStyleLbl="alignNode1" presStyleIdx="2" presStyleCnt="4">
        <dgm:presLayoutVars>
          <dgm:chMax val="0"/>
          <dgm:bulletEnabled val="1"/>
        </dgm:presLayoutVars>
      </dgm:prSet>
      <dgm:spPr/>
    </dgm:pt>
    <dgm:pt modelId="{6F0C78B4-5D67-4016-9999-2B97AFF4F7B6}" type="pres">
      <dgm:prSet presAssocID="{ECC1AAEF-CDD1-4B82-9810-743AF58282D1}" presName="nodeRect" presStyleLbl="alignNode1" presStyleIdx="2" presStyleCnt="4">
        <dgm:presLayoutVars>
          <dgm:bulletEnabled val="1"/>
        </dgm:presLayoutVars>
      </dgm:prSet>
      <dgm:spPr/>
    </dgm:pt>
    <dgm:pt modelId="{13197586-EDCB-4CD2-B4DD-1E30C6706368}" type="pres">
      <dgm:prSet presAssocID="{45B91575-5E4B-4C40-B1BA-6405E3E99B6D}" presName="sibTrans" presStyleCnt="0"/>
      <dgm:spPr/>
    </dgm:pt>
    <dgm:pt modelId="{129E4DD4-F908-4A97-BC14-38759F878D3E}" type="pres">
      <dgm:prSet presAssocID="{E9C02917-F8C8-4466-8852-2E6A72B12A3F}" presName="compositeNode" presStyleCnt="0">
        <dgm:presLayoutVars>
          <dgm:bulletEnabled val="1"/>
        </dgm:presLayoutVars>
      </dgm:prSet>
      <dgm:spPr/>
    </dgm:pt>
    <dgm:pt modelId="{89065971-F9AC-4D43-B4C6-A8C09B291A7A}" type="pres">
      <dgm:prSet presAssocID="{E9C02917-F8C8-4466-8852-2E6A72B12A3F}" presName="bgRect" presStyleLbl="alignNode1" presStyleIdx="3" presStyleCnt="4"/>
      <dgm:spPr/>
    </dgm:pt>
    <dgm:pt modelId="{D2F46619-752C-4E2E-A9DB-F2D69BFC2B49}" type="pres">
      <dgm:prSet presAssocID="{76F4FA60-5595-4C95-AB0F-3064D8E8F0E8}" presName="sibTransNodeRect" presStyleLbl="alignNode1" presStyleIdx="3" presStyleCnt="4">
        <dgm:presLayoutVars>
          <dgm:chMax val="0"/>
          <dgm:bulletEnabled val="1"/>
        </dgm:presLayoutVars>
      </dgm:prSet>
      <dgm:spPr/>
    </dgm:pt>
    <dgm:pt modelId="{57671CDB-7594-4D9F-A441-9C71B8548700}" type="pres">
      <dgm:prSet presAssocID="{E9C02917-F8C8-4466-8852-2E6A72B12A3F}" presName="nodeRect" presStyleLbl="alignNode1" presStyleIdx="3" presStyleCnt="4">
        <dgm:presLayoutVars>
          <dgm:bulletEnabled val="1"/>
        </dgm:presLayoutVars>
      </dgm:prSet>
      <dgm:spPr/>
    </dgm:pt>
  </dgm:ptLst>
  <dgm:cxnLst>
    <dgm:cxn modelId="{F4D6B50F-2246-4754-AD6B-A780661AE769}" type="presOf" srcId="{1B0FC112-E225-483D-BB45-80D0C0D02693}" destId="{EFA31F2E-7E5C-4227-8B7C-F442EE7AC816}" srcOrd="0" destOrd="0" presId="urn:microsoft.com/office/officeart/2016/7/layout/LinearBlockProcessNumbered"/>
    <dgm:cxn modelId="{67C8B01E-2742-4A06-8AE8-E40BF2134678}" type="presOf" srcId="{45B91575-5E4B-4C40-B1BA-6405E3E99B6D}" destId="{F23E12F0-2D47-4C3A-BD24-C819845CFAF8}" srcOrd="0" destOrd="0" presId="urn:microsoft.com/office/officeart/2016/7/layout/LinearBlockProcessNumbered"/>
    <dgm:cxn modelId="{7C9E2523-1201-4D32-ABF9-537DEC736DF0}" type="presOf" srcId="{76F4FA60-5595-4C95-AB0F-3064D8E8F0E8}" destId="{D2F46619-752C-4E2E-A9DB-F2D69BFC2B49}" srcOrd="0" destOrd="0" presId="urn:microsoft.com/office/officeart/2016/7/layout/LinearBlockProcessNumbered"/>
    <dgm:cxn modelId="{49F2CA68-6562-48C0-A891-25BC26CC5A00}" type="presOf" srcId="{FC52639C-C4AF-4A4B-A981-340984314A60}" destId="{D42F0EA7-AF9C-4983-A786-D7C1EE20A49F}" srcOrd="0" destOrd="0" presId="urn:microsoft.com/office/officeart/2016/7/layout/LinearBlockProcessNumbered"/>
    <dgm:cxn modelId="{2D8E7854-29A8-419A-B64F-ADB343EF17F5}" type="presOf" srcId="{E9C02917-F8C8-4466-8852-2E6A72B12A3F}" destId="{57671CDB-7594-4D9F-A441-9C71B8548700}" srcOrd="1" destOrd="0" presId="urn:microsoft.com/office/officeart/2016/7/layout/LinearBlockProcessNumbered"/>
    <dgm:cxn modelId="{09057D58-9BE1-4690-9A8A-DA3BAD408B73}" type="presOf" srcId="{FC52639C-C4AF-4A4B-A981-340984314A60}" destId="{F4326A1A-20C4-45B6-A5F8-C54A44A6E853}" srcOrd="1" destOrd="0" presId="urn:microsoft.com/office/officeart/2016/7/layout/LinearBlockProcessNumbered"/>
    <dgm:cxn modelId="{14A9217B-1321-4477-B9A1-0FF62CD70F5B}" srcId="{1B0FC112-E225-483D-BB45-80D0C0D02693}" destId="{E9C02917-F8C8-4466-8852-2E6A72B12A3F}" srcOrd="3" destOrd="0" parTransId="{816188E8-8C15-4AE9-9303-02A4D085CD53}" sibTransId="{76F4FA60-5595-4C95-AB0F-3064D8E8F0E8}"/>
    <dgm:cxn modelId="{93218282-A85B-4694-883A-BD5061DF48A2}" type="presOf" srcId="{A164D8C5-DA55-44B6-838D-4AA0253E5DE7}" destId="{F1A676ED-77E8-4CD0-96FE-DC0B3F30F60D}" srcOrd="0" destOrd="0" presId="urn:microsoft.com/office/officeart/2016/7/layout/LinearBlockProcessNumbered"/>
    <dgm:cxn modelId="{7D529483-573A-4036-9965-D1AEC75B5F34}" srcId="{1B0FC112-E225-483D-BB45-80D0C0D02693}" destId="{ECC1AAEF-CDD1-4B82-9810-743AF58282D1}" srcOrd="2" destOrd="0" parTransId="{662C1F3B-5F35-4687-8803-910E41101009}" sibTransId="{45B91575-5E4B-4C40-B1BA-6405E3E99B6D}"/>
    <dgm:cxn modelId="{CF397D9E-E384-4C50-AFD4-45513C6A3145}" srcId="{1B0FC112-E225-483D-BB45-80D0C0D02693}" destId="{FC52639C-C4AF-4A4B-A981-340984314A60}" srcOrd="0" destOrd="0" parTransId="{59B40789-1EE2-4A87-BE7D-EAA3B6498753}" sibTransId="{A164D8C5-DA55-44B6-838D-4AA0253E5DE7}"/>
    <dgm:cxn modelId="{2DA5E9A2-A574-4194-B198-B89E7A4C60B8}" type="presOf" srcId="{E9C02917-F8C8-4466-8852-2E6A72B12A3F}" destId="{89065971-F9AC-4D43-B4C6-A8C09B291A7A}" srcOrd="0" destOrd="0" presId="urn:microsoft.com/office/officeart/2016/7/layout/LinearBlockProcessNumbered"/>
    <dgm:cxn modelId="{F5213BAC-CB9E-4977-8A36-DFDD24F71107}" type="presOf" srcId="{223D3E53-00E4-4922-A981-E5859EDC6BEF}" destId="{9A4B42F4-6085-43C4-BA76-CA62141B2E67}" srcOrd="0" destOrd="0" presId="urn:microsoft.com/office/officeart/2016/7/layout/LinearBlockProcessNumbered"/>
    <dgm:cxn modelId="{F90EF2D2-A5A6-4F5A-9266-6FEE5E4DF1E9}" type="presOf" srcId="{ECC1AAEF-CDD1-4B82-9810-743AF58282D1}" destId="{6F0C78B4-5D67-4016-9999-2B97AFF4F7B6}" srcOrd="1" destOrd="0" presId="urn:microsoft.com/office/officeart/2016/7/layout/LinearBlockProcessNumbered"/>
    <dgm:cxn modelId="{C8F32CD3-1DF2-4CC3-BBD7-6AE4A05CED78}" type="presOf" srcId="{053715F1-7E20-4AB9-BD6F-B82083853B07}" destId="{BFDC0B91-EAC9-4B6C-B13E-83DB13FAF9BF}" srcOrd="0" destOrd="0" presId="urn:microsoft.com/office/officeart/2016/7/layout/LinearBlockProcessNumbered"/>
    <dgm:cxn modelId="{583BDFE8-2F89-4ADF-92D7-6EAE1C903AC5}" type="presOf" srcId="{223D3E53-00E4-4922-A981-E5859EDC6BEF}" destId="{CA6B218D-A271-4E26-89FA-E1A7ED48A0E6}" srcOrd="1" destOrd="0" presId="urn:microsoft.com/office/officeart/2016/7/layout/LinearBlockProcessNumbered"/>
    <dgm:cxn modelId="{BE7073F6-A483-445F-902C-AA4EB613A303}" type="presOf" srcId="{ECC1AAEF-CDD1-4B82-9810-743AF58282D1}" destId="{1893464E-5096-404E-ADE8-5BCDDEB9F544}" srcOrd="0" destOrd="0" presId="urn:microsoft.com/office/officeart/2016/7/layout/LinearBlockProcessNumbered"/>
    <dgm:cxn modelId="{64BB12FF-0DD8-497C-90EF-F6B9EF9615B6}" srcId="{1B0FC112-E225-483D-BB45-80D0C0D02693}" destId="{223D3E53-00E4-4922-A981-E5859EDC6BEF}" srcOrd="1" destOrd="0" parTransId="{11E39316-2FBD-4380-9E39-BC2B098C5759}" sibTransId="{053715F1-7E20-4AB9-BD6F-B82083853B07}"/>
    <dgm:cxn modelId="{A98636EF-88D5-4FB6-B88F-57C2F64096C5}" type="presParOf" srcId="{EFA31F2E-7E5C-4227-8B7C-F442EE7AC816}" destId="{E172066F-305C-444C-9973-4D6C093C6E2C}" srcOrd="0" destOrd="0" presId="urn:microsoft.com/office/officeart/2016/7/layout/LinearBlockProcessNumbered"/>
    <dgm:cxn modelId="{1BB71E8F-27BF-4309-BA87-456DCBA5EFAB}" type="presParOf" srcId="{E172066F-305C-444C-9973-4D6C093C6E2C}" destId="{D42F0EA7-AF9C-4983-A786-D7C1EE20A49F}" srcOrd="0" destOrd="0" presId="urn:microsoft.com/office/officeart/2016/7/layout/LinearBlockProcessNumbered"/>
    <dgm:cxn modelId="{99FEC126-1AB4-4B4F-8D64-7BF824B6ABC3}" type="presParOf" srcId="{E172066F-305C-444C-9973-4D6C093C6E2C}" destId="{F1A676ED-77E8-4CD0-96FE-DC0B3F30F60D}" srcOrd="1" destOrd="0" presId="urn:microsoft.com/office/officeart/2016/7/layout/LinearBlockProcessNumbered"/>
    <dgm:cxn modelId="{B7BC21BF-093E-465E-9AFE-17FCB758E6D9}" type="presParOf" srcId="{E172066F-305C-444C-9973-4D6C093C6E2C}" destId="{F4326A1A-20C4-45B6-A5F8-C54A44A6E853}" srcOrd="2" destOrd="0" presId="urn:microsoft.com/office/officeart/2016/7/layout/LinearBlockProcessNumbered"/>
    <dgm:cxn modelId="{2C40EA95-66A2-400E-A9BA-CAEE01EFD4CA}" type="presParOf" srcId="{EFA31F2E-7E5C-4227-8B7C-F442EE7AC816}" destId="{065F6F1C-498A-4E97-90FA-3E3F225867FF}" srcOrd="1" destOrd="0" presId="urn:microsoft.com/office/officeart/2016/7/layout/LinearBlockProcessNumbered"/>
    <dgm:cxn modelId="{98DC1EEF-5FCF-4F5C-B6E2-763C55BCB6D6}" type="presParOf" srcId="{EFA31F2E-7E5C-4227-8B7C-F442EE7AC816}" destId="{4E1F209F-51DC-4647-8C44-E910F833DC89}" srcOrd="2" destOrd="0" presId="urn:microsoft.com/office/officeart/2016/7/layout/LinearBlockProcessNumbered"/>
    <dgm:cxn modelId="{7598B6E7-C2F4-4428-866E-A6004B5B87B5}" type="presParOf" srcId="{4E1F209F-51DC-4647-8C44-E910F833DC89}" destId="{9A4B42F4-6085-43C4-BA76-CA62141B2E67}" srcOrd="0" destOrd="0" presId="urn:microsoft.com/office/officeart/2016/7/layout/LinearBlockProcessNumbered"/>
    <dgm:cxn modelId="{F221DF2B-FFF7-4B34-9B14-0E583F9B83D3}" type="presParOf" srcId="{4E1F209F-51DC-4647-8C44-E910F833DC89}" destId="{BFDC0B91-EAC9-4B6C-B13E-83DB13FAF9BF}" srcOrd="1" destOrd="0" presId="urn:microsoft.com/office/officeart/2016/7/layout/LinearBlockProcessNumbered"/>
    <dgm:cxn modelId="{A7416108-5173-45A4-B4FD-619371D286B8}" type="presParOf" srcId="{4E1F209F-51DC-4647-8C44-E910F833DC89}" destId="{CA6B218D-A271-4E26-89FA-E1A7ED48A0E6}" srcOrd="2" destOrd="0" presId="urn:microsoft.com/office/officeart/2016/7/layout/LinearBlockProcessNumbered"/>
    <dgm:cxn modelId="{758EDC9B-408F-4ADC-BE19-DB07FD8214A3}" type="presParOf" srcId="{EFA31F2E-7E5C-4227-8B7C-F442EE7AC816}" destId="{39A4BB1A-106F-4D8E-A8AA-49857C8565C9}" srcOrd="3" destOrd="0" presId="urn:microsoft.com/office/officeart/2016/7/layout/LinearBlockProcessNumbered"/>
    <dgm:cxn modelId="{8739C1A6-E8AA-47AF-A78F-4D2CB61B5643}" type="presParOf" srcId="{EFA31F2E-7E5C-4227-8B7C-F442EE7AC816}" destId="{B3857255-ACE2-43E2-9208-4C4EF4C18E2B}" srcOrd="4" destOrd="0" presId="urn:microsoft.com/office/officeart/2016/7/layout/LinearBlockProcessNumbered"/>
    <dgm:cxn modelId="{235EC9BF-4CD7-434E-A9DE-A20088E2D748}" type="presParOf" srcId="{B3857255-ACE2-43E2-9208-4C4EF4C18E2B}" destId="{1893464E-5096-404E-ADE8-5BCDDEB9F544}" srcOrd="0" destOrd="0" presId="urn:microsoft.com/office/officeart/2016/7/layout/LinearBlockProcessNumbered"/>
    <dgm:cxn modelId="{3790DA22-085F-4833-9C90-6A9D18038430}" type="presParOf" srcId="{B3857255-ACE2-43E2-9208-4C4EF4C18E2B}" destId="{F23E12F0-2D47-4C3A-BD24-C819845CFAF8}" srcOrd="1" destOrd="0" presId="urn:microsoft.com/office/officeart/2016/7/layout/LinearBlockProcessNumbered"/>
    <dgm:cxn modelId="{F03EA310-826F-4324-B8D6-4B11B3FD08BA}" type="presParOf" srcId="{B3857255-ACE2-43E2-9208-4C4EF4C18E2B}" destId="{6F0C78B4-5D67-4016-9999-2B97AFF4F7B6}" srcOrd="2" destOrd="0" presId="urn:microsoft.com/office/officeart/2016/7/layout/LinearBlockProcessNumbered"/>
    <dgm:cxn modelId="{839E3C80-8FA1-4131-83B7-9823980B6A21}" type="presParOf" srcId="{EFA31F2E-7E5C-4227-8B7C-F442EE7AC816}" destId="{13197586-EDCB-4CD2-B4DD-1E30C6706368}" srcOrd="5" destOrd="0" presId="urn:microsoft.com/office/officeart/2016/7/layout/LinearBlockProcessNumbered"/>
    <dgm:cxn modelId="{102CF129-D3CA-4BF0-8F5E-87F2179DB136}" type="presParOf" srcId="{EFA31F2E-7E5C-4227-8B7C-F442EE7AC816}" destId="{129E4DD4-F908-4A97-BC14-38759F878D3E}" srcOrd="6" destOrd="0" presId="urn:microsoft.com/office/officeart/2016/7/layout/LinearBlockProcessNumbered"/>
    <dgm:cxn modelId="{A48A9C5A-AF54-413B-8254-640F3A81FE4D}" type="presParOf" srcId="{129E4DD4-F908-4A97-BC14-38759F878D3E}" destId="{89065971-F9AC-4D43-B4C6-A8C09B291A7A}" srcOrd="0" destOrd="0" presId="urn:microsoft.com/office/officeart/2016/7/layout/LinearBlockProcessNumbered"/>
    <dgm:cxn modelId="{96D1AF31-3F34-43E1-8A7A-36783D50364D}" type="presParOf" srcId="{129E4DD4-F908-4A97-BC14-38759F878D3E}" destId="{D2F46619-752C-4E2E-A9DB-F2D69BFC2B49}" srcOrd="1" destOrd="0" presId="urn:microsoft.com/office/officeart/2016/7/layout/LinearBlockProcessNumbered"/>
    <dgm:cxn modelId="{FABC574D-B402-46D6-B98B-6D0866220A1B}" type="presParOf" srcId="{129E4DD4-F908-4A97-BC14-38759F878D3E}" destId="{57671CDB-7594-4D9F-A441-9C71B8548700}"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4500A7-BAEA-49E6-B0F4-177DA9ED600B}">
      <dsp:nvSpPr>
        <dsp:cNvPr id="0" name=""/>
        <dsp:cNvSpPr/>
      </dsp:nvSpPr>
      <dsp:spPr>
        <a:xfrm>
          <a:off x="0" y="41510"/>
          <a:ext cx="10515600" cy="135749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The Firearms (Amendment) Act 1968 was in place.</a:t>
          </a:r>
          <a:endParaRPr lang="en-US" sz="3400" kern="1200"/>
        </a:p>
      </dsp:txBody>
      <dsp:txXfrm>
        <a:off x="66267" y="107777"/>
        <a:ext cx="10383066" cy="1224958"/>
      </dsp:txXfrm>
    </dsp:sp>
    <dsp:sp modelId="{8F83C862-9B5C-42F6-AA6F-DE105DBBB05E}">
      <dsp:nvSpPr>
        <dsp:cNvPr id="0" name=""/>
        <dsp:cNvSpPr/>
      </dsp:nvSpPr>
      <dsp:spPr>
        <a:xfrm>
          <a:off x="0" y="1496922"/>
          <a:ext cx="10515600" cy="135749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The Act made it mandatory for registering the owning of shotguns and banning semi-automatic weapons.</a:t>
          </a:r>
          <a:endParaRPr lang="en-US" sz="3400" kern="1200"/>
        </a:p>
      </dsp:txBody>
      <dsp:txXfrm>
        <a:off x="66267" y="1563189"/>
        <a:ext cx="10383066" cy="1224958"/>
      </dsp:txXfrm>
    </dsp:sp>
    <dsp:sp modelId="{D01E122F-5264-4E37-A1EF-C76C7847C533}">
      <dsp:nvSpPr>
        <dsp:cNvPr id="0" name=""/>
        <dsp:cNvSpPr/>
      </dsp:nvSpPr>
      <dsp:spPr>
        <a:xfrm>
          <a:off x="0" y="2952335"/>
          <a:ext cx="10515600" cy="135749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Prior to 1996 there were 200,000 legally-registered handguns in the UK.</a:t>
          </a:r>
          <a:endParaRPr lang="en-US" sz="3400" kern="1200"/>
        </a:p>
      </dsp:txBody>
      <dsp:txXfrm>
        <a:off x="66267" y="3018602"/>
        <a:ext cx="10383066" cy="12249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2F0EA7-AF9C-4983-A786-D7C1EE20A49F}">
      <dsp:nvSpPr>
        <dsp:cNvPr id="0" name=""/>
        <dsp:cNvSpPr/>
      </dsp:nvSpPr>
      <dsp:spPr>
        <a:xfrm>
          <a:off x="213" y="550072"/>
          <a:ext cx="2577217" cy="309266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572" tIns="0" rIns="254572" bIns="330200" numCol="1" spcCol="1270" anchor="t" anchorCtr="0">
          <a:noAutofit/>
        </a:bodyPr>
        <a:lstStyle/>
        <a:p>
          <a:pPr marL="0" lvl="0" indent="0" algn="l" defTabSz="711200" rtl="0">
            <a:lnSpc>
              <a:spcPct val="90000"/>
            </a:lnSpc>
            <a:spcBef>
              <a:spcPct val="0"/>
            </a:spcBef>
            <a:spcAft>
              <a:spcPct val="35000"/>
            </a:spcAft>
            <a:buNone/>
          </a:pPr>
          <a:r>
            <a:rPr lang="en-GB" sz="1600" kern="1200"/>
            <a:t>The Cullen Report resulted from the Dunblane massacre.</a:t>
          </a:r>
          <a:endParaRPr lang="en-US" sz="1600" kern="1200"/>
        </a:p>
      </dsp:txBody>
      <dsp:txXfrm>
        <a:off x="213" y="1787136"/>
        <a:ext cx="2577217" cy="1855596"/>
      </dsp:txXfrm>
    </dsp:sp>
    <dsp:sp modelId="{F1A676ED-77E8-4CD0-96FE-DC0B3F30F60D}">
      <dsp:nvSpPr>
        <dsp:cNvPr id="0" name=""/>
        <dsp:cNvSpPr/>
      </dsp:nvSpPr>
      <dsp:spPr>
        <a:xfrm>
          <a:off x="213" y="550072"/>
          <a:ext cx="2577217" cy="12370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572" tIns="165100" rIns="254572" bIns="165100" numCol="1" spcCol="1270" anchor="ctr" anchorCtr="0">
          <a:noAutofit/>
        </a:bodyPr>
        <a:lstStyle/>
        <a:p>
          <a:pPr marL="0" lvl="0" indent="0" algn="l" defTabSz="2844800">
            <a:lnSpc>
              <a:spcPct val="90000"/>
            </a:lnSpc>
            <a:spcBef>
              <a:spcPct val="0"/>
            </a:spcBef>
            <a:spcAft>
              <a:spcPct val="35000"/>
            </a:spcAft>
            <a:buNone/>
          </a:pPr>
          <a:r>
            <a:rPr lang="en-US" sz="6400" kern="1200"/>
            <a:t>01</a:t>
          </a:r>
        </a:p>
      </dsp:txBody>
      <dsp:txXfrm>
        <a:off x="213" y="550072"/>
        <a:ext cx="2577217" cy="1237064"/>
      </dsp:txXfrm>
    </dsp:sp>
    <dsp:sp modelId="{9A4B42F4-6085-43C4-BA76-CA62141B2E67}">
      <dsp:nvSpPr>
        <dsp:cNvPr id="0" name=""/>
        <dsp:cNvSpPr/>
      </dsp:nvSpPr>
      <dsp:spPr>
        <a:xfrm>
          <a:off x="2783608" y="550072"/>
          <a:ext cx="2577217" cy="309266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572" tIns="0" rIns="254572" bIns="330200" numCol="1" spcCol="1270" anchor="t" anchorCtr="0">
          <a:noAutofit/>
        </a:bodyPr>
        <a:lstStyle/>
        <a:p>
          <a:pPr marL="0" lvl="0" indent="0" algn="l" defTabSz="711200">
            <a:lnSpc>
              <a:spcPct val="90000"/>
            </a:lnSpc>
            <a:spcBef>
              <a:spcPct val="0"/>
            </a:spcBef>
            <a:spcAft>
              <a:spcPct val="35000"/>
            </a:spcAft>
            <a:buNone/>
          </a:pPr>
          <a:r>
            <a:rPr lang="en-GB" sz="1600" kern="1200"/>
            <a:t>Recommended that the government introduce tighter controls on gun ownership.</a:t>
          </a:r>
          <a:endParaRPr lang="en-US" sz="1600" kern="1200"/>
        </a:p>
      </dsp:txBody>
      <dsp:txXfrm>
        <a:off x="2783608" y="1787136"/>
        <a:ext cx="2577217" cy="1855596"/>
      </dsp:txXfrm>
    </dsp:sp>
    <dsp:sp modelId="{BFDC0B91-EAC9-4B6C-B13E-83DB13FAF9BF}">
      <dsp:nvSpPr>
        <dsp:cNvPr id="0" name=""/>
        <dsp:cNvSpPr/>
      </dsp:nvSpPr>
      <dsp:spPr>
        <a:xfrm>
          <a:off x="2783608" y="550072"/>
          <a:ext cx="2577217" cy="12370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572" tIns="165100" rIns="254572" bIns="165100" numCol="1" spcCol="1270" anchor="ctr" anchorCtr="0">
          <a:noAutofit/>
        </a:bodyPr>
        <a:lstStyle/>
        <a:p>
          <a:pPr marL="0" lvl="0" indent="0" algn="l" defTabSz="2844800">
            <a:lnSpc>
              <a:spcPct val="90000"/>
            </a:lnSpc>
            <a:spcBef>
              <a:spcPct val="0"/>
            </a:spcBef>
            <a:spcAft>
              <a:spcPct val="35000"/>
            </a:spcAft>
            <a:buNone/>
          </a:pPr>
          <a:r>
            <a:rPr lang="en-US" sz="6400" kern="1200"/>
            <a:t>02</a:t>
          </a:r>
        </a:p>
      </dsp:txBody>
      <dsp:txXfrm>
        <a:off x="2783608" y="550072"/>
        <a:ext cx="2577217" cy="1237064"/>
      </dsp:txXfrm>
    </dsp:sp>
    <dsp:sp modelId="{1893464E-5096-404E-ADE8-5BCDDEB9F544}">
      <dsp:nvSpPr>
        <dsp:cNvPr id="0" name=""/>
        <dsp:cNvSpPr/>
      </dsp:nvSpPr>
      <dsp:spPr>
        <a:xfrm>
          <a:off x="5567003" y="550072"/>
          <a:ext cx="2577217" cy="309266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572" tIns="0" rIns="254572" bIns="330200" numCol="1" spcCol="1270" anchor="t" anchorCtr="0">
          <a:noAutofit/>
        </a:bodyPr>
        <a:lstStyle/>
        <a:p>
          <a:pPr marL="0" lvl="0" indent="0" algn="l" defTabSz="711200" rtl="0">
            <a:lnSpc>
              <a:spcPct val="90000"/>
            </a:lnSpc>
            <a:spcBef>
              <a:spcPct val="0"/>
            </a:spcBef>
            <a:spcAft>
              <a:spcPct val="35000"/>
            </a:spcAft>
            <a:buNone/>
          </a:pPr>
          <a:r>
            <a:rPr lang="en-GB" sz="1600" kern="1200">
              <a:latin typeface="Aptos Display" panose="02110004020202020204"/>
            </a:rPr>
            <a:t>The report </a:t>
          </a:r>
          <a:r>
            <a:rPr lang="en-GB" sz="1600" kern="1200"/>
            <a:t>asked for the potential to ban on private ownership of firearms.</a:t>
          </a:r>
          <a:endParaRPr lang="en-US" sz="1600" kern="1200">
            <a:latin typeface="Aptos Display" panose="02110004020202020204"/>
          </a:endParaRPr>
        </a:p>
      </dsp:txBody>
      <dsp:txXfrm>
        <a:off x="5567003" y="1787136"/>
        <a:ext cx="2577217" cy="1855596"/>
      </dsp:txXfrm>
    </dsp:sp>
    <dsp:sp modelId="{F23E12F0-2D47-4C3A-BD24-C819845CFAF8}">
      <dsp:nvSpPr>
        <dsp:cNvPr id="0" name=""/>
        <dsp:cNvSpPr/>
      </dsp:nvSpPr>
      <dsp:spPr>
        <a:xfrm>
          <a:off x="5567003" y="550072"/>
          <a:ext cx="2577217" cy="12370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572" tIns="165100" rIns="254572" bIns="165100" numCol="1" spcCol="1270" anchor="ctr" anchorCtr="0">
          <a:noAutofit/>
        </a:bodyPr>
        <a:lstStyle/>
        <a:p>
          <a:pPr marL="0" lvl="0" indent="0" algn="l" defTabSz="2844800">
            <a:lnSpc>
              <a:spcPct val="90000"/>
            </a:lnSpc>
            <a:spcBef>
              <a:spcPct val="0"/>
            </a:spcBef>
            <a:spcAft>
              <a:spcPct val="35000"/>
            </a:spcAft>
            <a:buNone/>
          </a:pPr>
          <a:r>
            <a:rPr lang="en-US" sz="6400" kern="1200"/>
            <a:t>03</a:t>
          </a:r>
        </a:p>
      </dsp:txBody>
      <dsp:txXfrm>
        <a:off x="5567003" y="550072"/>
        <a:ext cx="2577217" cy="1237064"/>
      </dsp:txXfrm>
    </dsp:sp>
    <dsp:sp modelId="{89065971-F9AC-4D43-B4C6-A8C09B291A7A}">
      <dsp:nvSpPr>
        <dsp:cNvPr id="0" name=""/>
        <dsp:cNvSpPr/>
      </dsp:nvSpPr>
      <dsp:spPr>
        <a:xfrm>
          <a:off x="8350398" y="550072"/>
          <a:ext cx="2577217" cy="309266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572" tIns="0" rIns="254572" bIns="330200" numCol="1" spcCol="1270" anchor="t" anchorCtr="0">
          <a:noAutofit/>
        </a:bodyPr>
        <a:lstStyle/>
        <a:p>
          <a:pPr marL="0" lvl="0" indent="0" algn="l" defTabSz="711200">
            <a:lnSpc>
              <a:spcPct val="90000"/>
            </a:lnSpc>
            <a:spcBef>
              <a:spcPct val="0"/>
            </a:spcBef>
            <a:spcAft>
              <a:spcPct val="35000"/>
            </a:spcAft>
            <a:buNone/>
          </a:pPr>
          <a:r>
            <a:rPr lang="en-GB" sz="1600" kern="1200"/>
            <a:t>The Firearms Act of 1997 was brought in and it banned “High Calibre” handguns and rifle calibres greater than .22 calibre.</a:t>
          </a:r>
          <a:endParaRPr lang="en-US" sz="1600" kern="1200"/>
        </a:p>
      </dsp:txBody>
      <dsp:txXfrm>
        <a:off x="8350398" y="1787136"/>
        <a:ext cx="2577217" cy="1855596"/>
      </dsp:txXfrm>
    </dsp:sp>
    <dsp:sp modelId="{D2F46619-752C-4E2E-A9DB-F2D69BFC2B49}">
      <dsp:nvSpPr>
        <dsp:cNvPr id="0" name=""/>
        <dsp:cNvSpPr/>
      </dsp:nvSpPr>
      <dsp:spPr>
        <a:xfrm>
          <a:off x="8350398" y="550072"/>
          <a:ext cx="2577217" cy="12370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572" tIns="165100" rIns="254572" bIns="165100" numCol="1" spcCol="1270" anchor="ctr" anchorCtr="0">
          <a:noAutofit/>
        </a:bodyPr>
        <a:lstStyle/>
        <a:p>
          <a:pPr marL="0" lvl="0" indent="0" algn="l" defTabSz="2844800">
            <a:lnSpc>
              <a:spcPct val="90000"/>
            </a:lnSpc>
            <a:spcBef>
              <a:spcPct val="0"/>
            </a:spcBef>
            <a:spcAft>
              <a:spcPct val="35000"/>
            </a:spcAft>
            <a:buNone/>
          </a:pPr>
          <a:r>
            <a:rPr lang="en-US" sz="6400" kern="1200"/>
            <a:t>04</a:t>
          </a:r>
        </a:p>
      </dsp:txBody>
      <dsp:txXfrm>
        <a:off x="8350398" y="550072"/>
        <a:ext cx="2577217" cy="123706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0532EFE-46AE-4D8C-A6F9-21ACFD265EE6}" type="datetimeFigureOut">
              <a:rPr lang="en-GB" smtClean="0"/>
              <a:t>23/10/2025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C7C961C-82A9-4A87-95B3-573B7960F2FA}" type="slidenum">
              <a:rPr lang="en-GB" smtClean="0"/>
              <a:t>‹#›</a:t>
            </a:fld>
            <a:endParaRPr lang="en-GB"/>
          </a:p>
        </p:txBody>
      </p:sp>
    </p:spTree>
    <p:extLst>
      <p:ext uri="{BB962C8B-B14F-4D97-AF65-F5344CB8AC3E}">
        <p14:creationId xmlns:p14="http://schemas.microsoft.com/office/powerpoint/2010/main" val="36263465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theguardian.com/theguardian/2013/mar/14/dunblane-massacre-scotland-killing"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latin typeface="Calibri"/>
                <a:cs typeface="Calibri"/>
              </a:rPr>
              <a:t>Quick introduction</a:t>
            </a:r>
          </a:p>
        </p:txBody>
      </p:sp>
      <p:sp>
        <p:nvSpPr>
          <p:cNvPr id="4" name="Slide Number Placeholder 3"/>
          <p:cNvSpPr>
            <a:spLocks noGrp="1"/>
          </p:cNvSpPr>
          <p:nvPr>
            <p:ph type="sldNum" sz="quarter" idx="5"/>
          </p:nvPr>
        </p:nvSpPr>
        <p:spPr/>
        <p:txBody>
          <a:bodyPr/>
          <a:lstStyle/>
          <a:p>
            <a:fld id="{DC7C961C-82A9-4A87-95B3-573B7960F2FA}" type="slidenum">
              <a:rPr lang="en-GB" smtClean="0"/>
              <a:t>1</a:t>
            </a:fld>
            <a:endParaRPr lang="en-GB"/>
          </a:p>
        </p:txBody>
      </p:sp>
    </p:spTree>
    <p:extLst>
      <p:ext uri="{BB962C8B-B14F-4D97-AF65-F5344CB8AC3E}">
        <p14:creationId xmlns:p14="http://schemas.microsoft.com/office/powerpoint/2010/main" val="25097379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cs typeface="Calibri"/>
              </a:rPr>
              <a:t>Before 1996 the legislation in UK was:</a:t>
            </a:r>
          </a:p>
          <a:p>
            <a:pPr marL="171450" indent="-171450">
              <a:buFont typeface="Arial"/>
              <a:buChar char="•"/>
            </a:pPr>
            <a:r>
              <a:rPr lang="en-US">
                <a:latin typeface="Calibri"/>
                <a:cs typeface="Calibri"/>
              </a:rPr>
              <a:t>The Firearms (Amendment) Act 1968 was in place</a:t>
            </a:r>
          </a:p>
          <a:p>
            <a:pPr marL="628650" lvl="1" indent="-171450">
              <a:buFont typeface="Courier New"/>
              <a:buChar char="o"/>
            </a:pPr>
            <a:r>
              <a:rPr lang="en-US">
                <a:latin typeface="Calibri"/>
                <a:cs typeface="Calibri"/>
              </a:rPr>
              <a:t>It was mandatory for the </a:t>
            </a:r>
            <a:r>
              <a:rPr lang="en-US" err="1">
                <a:latin typeface="Calibri"/>
                <a:cs typeface="Calibri"/>
              </a:rPr>
              <a:t>registring</a:t>
            </a:r>
            <a:r>
              <a:rPr lang="en-US">
                <a:latin typeface="Calibri"/>
                <a:cs typeface="Calibri"/>
              </a:rPr>
              <a:t> shotguns and the banning of semi- automatic weapons.</a:t>
            </a:r>
          </a:p>
          <a:p>
            <a:pPr marL="628650" lvl="1" indent="-171450">
              <a:buFont typeface="Courier New"/>
              <a:buChar char="o"/>
            </a:pPr>
            <a:r>
              <a:rPr lang="en-US">
                <a:latin typeface="Calibri"/>
                <a:cs typeface="Calibri"/>
              </a:rPr>
              <a:t>Prior to 1996 there were 200,000 legally- registered handguns in the UK.</a:t>
            </a:r>
          </a:p>
        </p:txBody>
      </p:sp>
      <p:sp>
        <p:nvSpPr>
          <p:cNvPr id="4" name="Slide Number Placeholder 3"/>
          <p:cNvSpPr>
            <a:spLocks noGrp="1"/>
          </p:cNvSpPr>
          <p:nvPr>
            <p:ph type="sldNum" sz="quarter" idx="5"/>
          </p:nvPr>
        </p:nvSpPr>
        <p:spPr/>
        <p:txBody>
          <a:bodyPr/>
          <a:lstStyle/>
          <a:p>
            <a:fld id="{DC7C961C-82A9-4A87-95B3-573B7960F2FA}" type="slidenum">
              <a:rPr lang="en-GB" smtClean="0"/>
              <a:t>4</a:t>
            </a:fld>
            <a:endParaRPr lang="en-GB"/>
          </a:p>
        </p:txBody>
      </p:sp>
    </p:spTree>
    <p:extLst>
      <p:ext uri="{BB962C8B-B14F-4D97-AF65-F5344CB8AC3E}">
        <p14:creationId xmlns:p14="http://schemas.microsoft.com/office/powerpoint/2010/main" val="29281091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https://www.theguardian.com/theguardian/2013/mar/14/dunblane-massacre-scotland-killing</a:t>
            </a:r>
            <a:endParaRPr lang="en-US"/>
          </a:p>
          <a:p>
            <a:endParaRPr lang="en-GB"/>
          </a:p>
          <a:p>
            <a:pPr marL="171450" indent="-171450">
              <a:buFont typeface="Arial"/>
              <a:buChar char="•"/>
            </a:pPr>
            <a:r>
              <a:rPr lang="en-GB"/>
              <a:t>Thomas Hamilton walked into a school and killed 16 small children and a teacher.</a:t>
            </a:r>
          </a:p>
          <a:p>
            <a:pPr marL="171450" indent="-171450">
              <a:buFont typeface="Arial"/>
              <a:buChar char="•"/>
            </a:pPr>
            <a:r>
              <a:rPr lang="en-GB"/>
              <a:t>The whole incident took 3 minutes.</a:t>
            </a:r>
          </a:p>
          <a:p>
            <a:pPr marL="171450" indent="-171450">
              <a:buFont typeface="Arial"/>
              <a:buChar char="•"/>
            </a:pPr>
            <a:r>
              <a:rPr lang="en-GB"/>
              <a:t>Hamilton was a disgraced former scout master.</a:t>
            </a:r>
          </a:p>
          <a:p>
            <a:pPr marL="171450" indent="-171450">
              <a:buFont typeface="Arial"/>
              <a:buChar char="•"/>
            </a:pPr>
            <a:r>
              <a:rPr lang="en-GB"/>
              <a:t>Hamilton killed himself after the attack.</a:t>
            </a:r>
          </a:p>
          <a:p>
            <a:pPr marL="171450" indent="-171450">
              <a:buFont typeface="Arial"/>
              <a:buChar char="•"/>
            </a:pPr>
            <a:r>
              <a:rPr lang="en-GB"/>
              <a:t>The incident brought in tighter gun laws in the UK.</a:t>
            </a:r>
          </a:p>
          <a:p>
            <a:pPr marL="171450" indent="-171450">
              <a:buFont typeface="Arial"/>
              <a:buChar char="•"/>
            </a:pPr>
            <a:r>
              <a:rPr lang="en-GB"/>
              <a:t>Famous person attended that school at the time?</a:t>
            </a:r>
          </a:p>
        </p:txBody>
      </p:sp>
      <p:sp>
        <p:nvSpPr>
          <p:cNvPr id="4" name="Slide Number Placeholder 3"/>
          <p:cNvSpPr>
            <a:spLocks noGrp="1"/>
          </p:cNvSpPr>
          <p:nvPr>
            <p:ph type="sldNum" sz="quarter" idx="5"/>
          </p:nvPr>
        </p:nvSpPr>
        <p:spPr/>
        <p:txBody>
          <a:bodyPr/>
          <a:lstStyle/>
          <a:p>
            <a:fld id="{DC7C961C-82A9-4A87-95B3-573B7960F2FA}" type="slidenum">
              <a:rPr lang="en-GB" smtClean="0"/>
              <a:t>5</a:t>
            </a:fld>
            <a:endParaRPr lang="en-GB"/>
          </a:p>
        </p:txBody>
      </p:sp>
    </p:spTree>
    <p:extLst>
      <p:ext uri="{BB962C8B-B14F-4D97-AF65-F5344CB8AC3E}">
        <p14:creationId xmlns:p14="http://schemas.microsoft.com/office/powerpoint/2010/main" val="16988968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GB">
                <a:latin typeface="Calibri"/>
                <a:cs typeface="Calibri"/>
              </a:rPr>
              <a:t>The Cullen report resulted from the Dunblane massacre.</a:t>
            </a:r>
          </a:p>
          <a:p>
            <a:pPr marL="285750" indent="-285750">
              <a:buFont typeface="Arial"/>
              <a:buChar char="•"/>
            </a:pPr>
            <a:r>
              <a:rPr lang="en-GB">
                <a:latin typeface="Calibri"/>
                <a:cs typeface="Calibri"/>
              </a:rPr>
              <a:t>Recommended that the government introduce tighter controls on gun ownership.</a:t>
            </a:r>
          </a:p>
          <a:p>
            <a:pPr marL="285750" indent="-285750">
              <a:buFont typeface="Arial"/>
              <a:buChar char="•"/>
            </a:pPr>
            <a:r>
              <a:rPr lang="en-GB">
                <a:latin typeface="Calibri"/>
                <a:cs typeface="Calibri"/>
              </a:rPr>
              <a:t>The firearms act of 1997 was brought in and it banned "High Calibre" handguns and rifles calibres greater than .22 calibre.</a:t>
            </a:r>
          </a:p>
          <a:p>
            <a:pPr marL="285750" indent="-285750">
              <a:buFont typeface="Arial"/>
              <a:buChar char="•"/>
            </a:pPr>
            <a:endParaRPr lang="en-GB">
              <a:latin typeface="Calibri"/>
              <a:cs typeface="Calibri"/>
            </a:endParaRPr>
          </a:p>
        </p:txBody>
      </p:sp>
      <p:sp>
        <p:nvSpPr>
          <p:cNvPr id="4" name="Slide Number Placeholder 3"/>
          <p:cNvSpPr>
            <a:spLocks noGrp="1"/>
          </p:cNvSpPr>
          <p:nvPr>
            <p:ph type="sldNum" sz="quarter" idx="5"/>
          </p:nvPr>
        </p:nvSpPr>
        <p:spPr/>
        <p:txBody>
          <a:bodyPr/>
          <a:lstStyle/>
          <a:p>
            <a:fld id="{DC7C961C-82A9-4A87-95B3-573B7960F2FA}" type="slidenum">
              <a:rPr lang="en-GB" smtClean="0"/>
              <a:t>6</a:t>
            </a:fld>
            <a:endParaRPr lang="en-GB"/>
          </a:p>
        </p:txBody>
      </p:sp>
    </p:spTree>
    <p:extLst>
      <p:ext uri="{BB962C8B-B14F-4D97-AF65-F5344CB8AC3E}">
        <p14:creationId xmlns:p14="http://schemas.microsoft.com/office/powerpoint/2010/main" val="26193123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DC7D18-F08E-187C-8A01-087998F4C7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C856D8-CEC9-5A30-B7F7-7DD9BB96334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FED0F7-F44E-5414-D8BC-2771F8F11EDD}"/>
              </a:ext>
            </a:extLst>
          </p:cNvPr>
          <p:cNvSpPr>
            <a:spLocks noGrp="1"/>
          </p:cNvSpPr>
          <p:nvPr>
            <p:ph type="body" idx="1"/>
          </p:nvPr>
        </p:nvSpPr>
        <p:spPr/>
        <p:txBody>
          <a:bodyPr/>
          <a:lstStyle/>
          <a:p>
            <a:pPr marL="285750" indent="-285750">
              <a:buFont typeface="Arial"/>
              <a:buChar char="•"/>
            </a:pPr>
            <a:r>
              <a:rPr lang="en-GB">
                <a:latin typeface="Calibri"/>
                <a:cs typeface="Calibri"/>
              </a:rPr>
              <a:t>The Cullen report resulted from the Dunblane massacre.</a:t>
            </a:r>
          </a:p>
          <a:p>
            <a:pPr marL="285750" indent="-285750">
              <a:buFont typeface="Arial"/>
              <a:buChar char="•"/>
            </a:pPr>
            <a:r>
              <a:rPr lang="en-GB">
                <a:latin typeface="Calibri"/>
                <a:cs typeface="Calibri"/>
              </a:rPr>
              <a:t>Recommended that the government introduce tighter controls on gun ownership.</a:t>
            </a:r>
          </a:p>
          <a:p>
            <a:pPr marL="285750" indent="-285750">
              <a:buFont typeface="Arial"/>
              <a:buChar char="•"/>
            </a:pPr>
            <a:r>
              <a:rPr lang="en-GB">
                <a:latin typeface="Calibri"/>
                <a:cs typeface="Calibri"/>
              </a:rPr>
              <a:t>The firearms act of 1997 was brought in and it banned "High Calibre" handguns and rifles calibres greater than .22 calibre.</a:t>
            </a:r>
          </a:p>
          <a:p>
            <a:pPr marL="285750" indent="-285750">
              <a:buFont typeface="Arial"/>
              <a:buChar char="•"/>
            </a:pPr>
            <a:endParaRPr lang="en-GB">
              <a:latin typeface="Calibri"/>
              <a:cs typeface="Calibri"/>
            </a:endParaRPr>
          </a:p>
        </p:txBody>
      </p:sp>
      <p:sp>
        <p:nvSpPr>
          <p:cNvPr id="4" name="Slide Number Placeholder 3">
            <a:extLst>
              <a:ext uri="{FF2B5EF4-FFF2-40B4-BE49-F238E27FC236}">
                <a16:creationId xmlns:a16="http://schemas.microsoft.com/office/drawing/2014/main" id="{89AF4F11-F9D3-4F41-61C5-C37C1552A546}"/>
              </a:ext>
            </a:extLst>
          </p:cNvPr>
          <p:cNvSpPr>
            <a:spLocks noGrp="1"/>
          </p:cNvSpPr>
          <p:nvPr>
            <p:ph type="sldNum" sz="quarter" idx="5"/>
          </p:nvPr>
        </p:nvSpPr>
        <p:spPr/>
        <p:txBody>
          <a:bodyPr/>
          <a:lstStyle/>
          <a:p>
            <a:fld id="{DC7C961C-82A9-4A87-95B3-573B7960F2FA}" type="slidenum">
              <a:rPr lang="en-GB" smtClean="0"/>
              <a:t>7</a:t>
            </a:fld>
            <a:endParaRPr lang="en-GB"/>
          </a:p>
        </p:txBody>
      </p:sp>
    </p:spTree>
    <p:extLst>
      <p:ext uri="{BB962C8B-B14F-4D97-AF65-F5344CB8AC3E}">
        <p14:creationId xmlns:p14="http://schemas.microsoft.com/office/powerpoint/2010/main" val="13657556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https://www.youtube.com/watch?v=2OzhUKd23DI&amp;t=0s</a:t>
            </a:r>
          </a:p>
        </p:txBody>
      </p:sp>
      <p:sp>
        <p:nvSpPr>
          <p:cNvPr id="4" name="Slide Number Placeholder 3"/>
          <p:cNvSpPr>
            <a:spLocks noGrp="1"/>
          </p:cNvSpPr>
          <p:nvPr>
            <p:ph type="sldNum" sz="quarter" idx="5"/>
          </p:nvPr>
        </p:nvSpPr>
        <p:spPr/>
        <p:txBody>
          <a:bodyPr/>
          <a:lstStyle/>
          <a:p>
            <a:fld id="{DC7C961C-82A9-4A87-95B3-573B7960F2FA}" type="slidenum">
              <a:rPr lang="en-GB" smtClean="0"/>
              <a:t>8</a:t>
            </a:fld>
            <a:endParaRPr lang="en-GB"/>
          </a:p>
        </p:txBody>
      </p:sp>
    </p:spTree>
    <p:extLst>
      <p:ext uri="{BB962C8B-B14F-4D97-AF65-F5344CB8AC3E}">
        <p14:creationId xmlns:p14="http://schemas.microsoft.com/office/powerpoint/2010/main" val="2712814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DC7C961C-82A9-4A87-95B3-573B7960F2FA}" type="slidenum">
              <a:rPr lang="en-GB" smtClean="0"/>
              <a:t>9</a:t>
            </a:fld>
            <a:endParaRPr lang="en-GB"/>
          </a:p>
        </p:txBody>
      </p:sp>
    </p:spTree>
    <p:extLst>
      <p:ext uri="{BB962C8B-B14F-4D97-AF65-F5344CB8AC3E}">
        <p14:creationId xmlns:p14="http://schemas.microsoft.com/office/powerpoint/2010/main" val="24830286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https://www.youtube.com/watch?v=khuWBHsy_2U</a:t>
            </a:r>
          </a:p>
          <a:p>
            <a:endParaRPr lang="en-GB"/>
          </a:p>
        </p:txBody>
      </p:sp>
      <p:sp>
        <p:nvSpPr>
          <p:cNvPr id="4" name="Slide Number Placeholder 3"/>
          <p:cNvSpPr>
            <a:spLocks noGrp="1"/>
          </p:cNvSpPr>
          <p:nvPr>
            <p:ph type="sldNum" sz="quarter" idx="5"/>
          </p:nvPr>
        </p:nvSpPr>
        <p:spPr/>
        <p:txBody>
          <a:bodyPr/>
          <a:lstStyle/>
          <a:p>
            <a:fld id="{DC7C961C-82A9-4A87-95B3-573B7960F2FA}" type="slidenum">
              <a:rPr lang="en-GB" smtClean="0"/>
              <a:t>18</a:t>
            </a:fld>
            <a:endParaRPr lang="en-GB"/>
          </a:p>
        </p:txBody>
      </p:sp>
    </p:spTree>
    <p:extLst>
      <p:ext uri="{BB962C8B-B14F-4D97-AF65-F5344CB8AC3E}">
        <p14:creationId xmlns:p14="http://schemas.microsoft.com/office/powerpoint/2010/main" val="42628836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There were 35 homicides that had been committed by the use of a firearm in the year ending March 2021.</a:t>
            </a:r>
          </a:p>
          <a:p>
            <a:pPr marL="171450" indent="-171450">
              <a:buFont typeface="Arial" panose="020B0604020202020204" pitchFamily="34" charset="0"/>
              <a:buChar char="•"/>
            </a:pPr>
            <a:r>
              <a:rPr lang="en-GB"/>
              <a:t>This accounted for just over 6% of homicides in that year.</a:t>
            </a:r>
          </a:p>
          <a:p>
            <a:pPr marL="171450" indent="-171450">
              <a:buFont typeface="Arial" panose="020B0604020202020204" pitchFamily="34" charset="0"/>
              <a:buChar char="•"/>
            </a:pPr>
            <a:r>
              <a:rPr lang="en-GB"/>
              <a:t>Of these 35 victims, 11% were female and 89% were male.</a:t>
            </a:r>
          </a:p>
        </p:txBody>
      </p:sp>
      <p:sp>
        <p:nvSpPr>
          <p:cNvPr id="4" name="Slide Number Placeholder 3"/>
          <p:cNvSpPr>
            <a:spLocks noGrp="1"/>
          </p:cNvSpPr>
          <p:nvPr>
            <p:ph type="sldNum" sz="quarter" idx="5"/>
          </p:nvPr>
        </p:nvSpPr>
        <p:spPr/>
        <p:txBody>
          <a:bodyPr/>
          <a:lstStyle/>
          <a:p>
            <a:fld id="{DC7C961C-82A9-4A87-95B3-573B7960F2FA}" type="slidenum">
              <a:rPr lang="en-GB" smtClean="0"/>
              <a:t>19</a:t>
            </a:fld>
            <a:endParaRPr lang="en-GB"/>
          </a:p>
        </p:txBody>
      </p:sp>
    </p:spTree>
    <p:extLst>
      <p:ext uri="{BB962C8B-B14F-4D97-AF65-F5344CB8AC3E}">
        <p14:creationId xmlns:p14="http://schemas.microsoft.com/office/powerpoint/2010/main" val="37401303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C7C961C-82A9-4A87-95B3-573B7960F2FA}" type="slidenum">
              <a:rPr lang="en-GB" smtClean="0"/>
              <a:t>20</a:t>
            </a:fld>
            <a:endParaRPr lang="en-GB"/>
          </a:p>
        </p:txBody>
      </p:sp>
    </p:spTree>
    <p:extLst>
      <p:ext uri="{BB962C8B-B14F-4D97-AF65-F5344CB8AC3E}">
        <p14:creationId xmlns:p14="http://schemas.microsoft.com/office/powerpoint/2010/main" val="31858589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C7C961C-82A9-4A87-95B3-573B7960F2FA}" type="slidenum">
              <a:rPr lang="en-GB" smtClean="0"/>
              <a:t>21</a:t>
            </a:fld>
            <a:endParaRPr lang="en-GB"/>
          </a:p>
        </p:txBody>
      </p:sp>
    </p:spTree>
    <p:extLst>
      <p:ext uri="{BB962C8B-B14F-4D97-AF65-F5344CB8AC3E}">
        <p14:creationId xmlns:p14="http://schemas.microsoft.com/office/powerpoint/2010/main" val="18242414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11EC6-4BF3-7288-8321-1F53BD8EEF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96DC664-60E9-BB33-6C21-A98A1156838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934EFC-4958-C259-2C40-7FA14CEC7945}"/>
              </a:ext>
            </a:extLst>
          </p:cNvPr>
          <p:cNvSpPr>
            <a:spLocks noGrp="1"/>
          </p:cNvSpPr>
          <p:nvPr>
            <p:ph type="dt" sz="half" idx="10"/>
          </p:nvPr>
        </p:nvSpPr>
        <p:spPr/>
        <p:txBody>
          <a:bodyPr/>
          <a:lstStyle/>
          <a:p>
            <a:fld id="{18C2C9C0-6843-43AA-B1CA-9872EAB00EF3}" type="datetimeFigureOut">
              <a:rPr lang="en-GB" smtClean="0"/>
              <a:t>23/10/2025</a:t>
            </a:fld>
            <a:endParaRPr lang="en-GB"/>
          </a:p>
        </p:txBody>
      </p:sp>
      <p:sp>
        <p:nvSpPr>
          <p:cNvPr id="5" name="Footer Placeholder 4">
            <a:extLst>
              <a:ext uri="{FF2B5EF4-FFF2-40B4-BE49-F238E27FC236}">
                <a16:creationId xmlns:a16="http://schemas.microsoft.com/office/drawing/2014/main" id="{F2DEDC2E-FE4F-C461-1F03-674BFB3B19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F68407-4624-0D6C-D42B-077EC0CD60ED}"/>
              </a:ext>
            </a:extLst>
          </p:cNvPr>
          <p:cNvSpPr>
            <a:spLocks noGrp="1"/>
          </p:cNvSpPr>
          <p:nvPr>
            <p:ph type="sldNum" sz="quarter" idx="12"/>
          </p:nvPr>
        </p:nvSpPr>
        <p:spPr/>
        <p:txBody>
          <a:bodyPr/>
          <a:lstStyle/>
          <a:p>
            <a:fld id="{73DC8C73-644E-4443-B929-BA46ADC68A17}" type="slidenum">
              <a:rPr lang="en-GB" smtClean="0"/>
              <a:t>‹#›</a:t>
            </a:fld>
            <a:endParaRPr lang="en-GB"/>
          </a:p>
        </p:txBody>
      </p:sp>
    </p:spTree>
    <p:extLst>
      <p:ext uri="{BB962C8B-B14F-4D97-AF65-F5344CB8AC3E}">
        <p14:creationId xmlns:p14="http://schemas.microsoft.com/office/powerpoint/2010/main" val="1085101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1D0A2-8A76-2304-B6B4-4906666DD2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E00182-5814-41FC-4F43-F08CF165F2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895113-3FF7-6DD1-7AF4-5F0BF08A9304}"/>
              </a:ext>
            </a:extLst>
          </p:cNvPr>
          <p:cNvSpPr>
            <a:spLocks noGrp="1"/>
          </p:cNvSpPr>
          <p:nvPr>
            <p:ph type="dt" sz="half" idx="10"/>
          </p:nvPr>
        </p:nvSpPr>
        <p:spPr/>
        <p:txBody>
          <a:bodyPr/>
          <a:lstStyle/>
          <a:p>
            <a:fld id="{18C2C9C0-6843-43AA-B1CA-9872EAB00EF3}" type="datetimeFigureOut">
              <a:rPr lang="en-GB" smtClean="0"/>
              <a:t>23/10/2025</a:t>
            </a:fld>
            <a:endParaRPr lang="en-GB"/>
          </a:p>
        </p:txBody>
      </p:sp>
      <p:sp>
        <p:nvSpPr>
          <p:cNvPr id="5" name="Footer Placeholder 4">
            <a:extLst>
              <a:ext uri="{FF2B5EF4-FFF2-40B4-BE49-F238E27FC236}">
                <a16:creationId xmlns:a16="http://schemas.microsoft.com/office/drawing/2014/main" id="{7D08B638-4C1D-5F30-3429-E1A2BB34F0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93B5F1-6B75-E1C3-4870-DE6A5E482D7C}"/>
              </a:ext>
            </a:extLst>
          </p:cNvPr>
          <p:cNvSpPr>
            <a:spLocks noGrp="1"/>
          </p:cNvSpPr>
          <p:nvPr>
            <p:ph type="sldNum" sz="quarter" idx="12"/>
          </p:nvPr>
        </p:nvSpPr>
        <p:spPr/>
        <p:txBody>
          <a:bodyPr/>
          <a:lstStyle/>
          <a:p>
            <a:fld id="{73DC8C73-644E-4443-B929-BA46ADC68A17}" type="slidenum">
              <a:rPr lang="en-GB" smtClean="0"/>
              <a:t>‹#›</a:t>
            </a:fld>
            <a:endParaRPr lang="en-GB"/>
          </a:p>
        </p:txBody>
      </p:sp>
    </p:spTree>
    <p:extLst>
      <p:ext uri="{BB962C8B-B14F-4D97-AF65-F5344CB8AC3E}">
        <p14:creationId xmlns:p14="http://schemas.microsoft.com/office/powerpoint/2010/main" val="4200839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8C798-8DC8-6E7E-13D3-4F99942DA18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3D0B696-6FA5-C66B-B447-CB8C13E900A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212592B-B8B7-BADE-178E-69198E1F4555}"/>
              </a:ext>
            </a:extLst>
          </p:cNvPr>
          <p:cNvSpPr>
            <a:spLocks noGrp="1"/>
          </p:cNvSpPr>
          <p:nvPr>
            <p:ph type="dt" sz="half" idx="10"/>
          </p:nvPr>
        </p:nvSpPr>
        <p:spPr/>
        <p:txBody>
          <a:bodyPr/>
          <a:lstStyle/>
          <a:p>
            <a:fld id="{18C2C9C0-6843-43AA-B1CA-9872EAB00EF3}" type="datetimeFigureOut">
              <a:rPr lang="en-GB" smtClean="0"/>
              <a:t>23/10/2025</a:t>
            </a:fld>
            <a:endParaRPr lang="en-GB"/>
          </a:p>
        </p:txBody>
      </p:sp>
      <p:sp>
        <p:nvSpPr>
          <p:cNvPr id="5" name="Footer Placeholder 4">
            <a:extLst>
              <a:ext uri="{FF2B5EF4-FFF2-40B4-BE49-F238E27FC236}">
                <a16:creationId xmlns:a16="http://schemas.microsoft.com/office/drawing/2014/main" id="{AE98386F-5DEF-AE55-018A-985EF33A3B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AE9D52-9CBC-4449-BC8E-C615FC35A603}"/>
              </a:ext>
            </a:extLst>
          </p:cNvPr>
          <p:cNvSpPr>
            <a:spLocks noGrp="1"/>
          </p:cNvSpPr>
          <p:nvPr>
            <p:ph type="sldNum" sz="quarter" idx="12"/>
          </p:nvPr>
        </p:nvSpPr>
        <p:spPr/>
        <p:txBody>
          <a:bodyPr/>
          <a:lstStyle/>
          <a:p>
            <a:fld id="{73DC8C73-644E-4443-B929-BA46ADC68A17}" type="slidenum">
              <a:rPr lang="en-GB" smtClean="0"/>
              <a:t>‹#›</a:t>
            </a:fld>
            <a:endParaRPr lang="en-GB"/>
          </a:p>
        </p:txBody>
      </p:sp>
    </p:spTree>
    <p:extLst>
      <p:ext uri="{BB962C8B-B14F-4D97-AF65-F5344CB8AC3E}">
        <p14:creationId xmlns:p14="http://schemas.microsoft.com/office/powerpoint/2010/main" val="14135132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02810-28D7-64A4-8E21-94BAAC661F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ED42DA-F3AF-D6FC-37D1-B86334D903F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ADBD955-3E7D-7851-D300-CBCB2227F75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67F1F95-CC47-B7F8-4032-E21CC0BD377E}"/>
              </a:ext>
            </a:extLst>
          </p:cNvPr>
          <p:cNvSpPr>
            <a:spLocks noGrp="1"/>
          </p:cNvSpPr>
          <p:nvPr>
            <p:ph type="dt" sz="half" idx="10"/>
          </p:nvPr>
        </p:nvSpPr>
        <p:spPr/>
        <p:txBody>
          <a:bodyPr/>
          <a:lstStyle/>
          <a:p>
            <a:fld id="{18C2C9C0-6843-43AA-B1CA-9872EAB00EF3}" type="datetimeFigureOut">
              <a:rPr lang="en-GB" smtClean="0"/>
              <a:t>23/10/2025</a:t>
            </a:fld>
            <a:endParaRPr lang="en-GB"/>
          </a:p>
        </p:txBody>
      </p:sp>
      <p:sp>
        <p:nvSpPr>
          <p:cNvPr id="6" name="Footer Placeholder 5">
            <a:extLst>
              <a:ext uri="{FF2B5EF4-FFF2-40B4-BE49-F238E27FC236}">
                <a16:creationId xmlns:a16="http://schemas.microsoft.com/office/drawing/2014/main" id="{5E04AB3D-9C1F-42E0-3989-FF7B337E80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F477BF-857E-8F99-1E44-EDE218CCBBF9}"/>
              </a:ext>
            </a:extLst>
          </p:cNvPr>
          <p:cNvSpPr>
            <a:spLocks noGrp="1"/>
          </p:cNvSpPr>
          <p:nvPr>
            <p:ph type="sldNum" sz="quarter" idx="12"/>
          </p:nvPr>
        </p:nvSpPr>
        <p:spPr/>
        <p:txBody>
          <a:bodyPr/>
          <a:lstStyle/>
          <a:p>
            <a:fld id="{73DC8C73-644E-4443-B929-BA46ADC68A17}" type="slidenum">
              <a:rPr lang="en-GB" smtClean="0"/>
              <a:t>‹#›</a:t>
            </a:fld>
            <a:endParaRPr lang="en-GB"/>
          </a:p>
        </p:txBody>
      </p:sp>
    </p:spTree>
    <p:extLst>
      <p:ext uri="{BB962C8B-B14F-4D97-AF65-F5344CB8AC3E}">
        <p14:creationId xmlns:p14="http://schemas.microsoft.com/office/powerpoint/2010/main" val="16092870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4FE36-73CC-7E0C-39D7-5686FF226FE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DDF570-A3E4-D374-D0E3-8854D48CB1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0380512-503D-9399-A6C9-1E1884E3C0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00BBE28-206E-14EC-999C-D66DACA107A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422C6E2-1E8E-E0C5-E78B-DC34FBA2A9F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7593345-01B2-C759-47EC-0D05FB1DFE1D}"/>
              </a:ext>
            </a:extLst>
          </p:cNvPr>
          <p:cNvSpPr>
            <a:spLocks noGrp="1"/>
          </p:cNvSpPr>
          <p:nvPr>
            <p:ph type="dt" sz="half" idx="10"/>
          </p:nvPr>
        </p:nvSpPr>
        <p:spPr/>
        <p:txBody>
          <a:bodyPr/>
          <a:lstStyle/>
          <a:p>
            <a:fld id="{18C2C9C0-6843-43AA-B1CA-9872EAB00EF3}" type="datetimeFigureOut">
              <a:rPr lang="en-GB" smtClean="0"/>
              <a:t>23/10/2025</a:t>
            </a:fld>
            <a:endParaRPr lang="en-GB"/>
          </a:p>
        </p:txBody>
      </p:sp>
      <p:sp>
        <p:nvSpPr>
          <p:cNvPr id="8" name="Footer Placeholder 7">
            <a:extLst>
              <a:ext uri="{FF2B5EF4-FFF2-40B4-BE49-F238E27FC236}">
                <a16:creationId xmlns:a16="http://schemas.microsoft.com/office/drawing/2014/main" id="{26324876-28C7-9860-CC0B-52B6EA20AA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C8BA6D6-80A0-3EA8-0265-4B6528DC620B}"/>
              </a:ext>
            </a:extLst>
          </p:cNvPr>
          <p:cNvSpPr>
            <a:spLocks noGrp="1"/>
          </p:cNvSpPr>
          <p:nvPr>
            <p:ph type="sldNum" sz="quarter" idx="12"/>
          </p:nvPr>
        </p:nvSpPr>
        <p:spPr/>
        <p:txBody>
          <a:bodyPr/>
          <a:lstStyle/>
          <a:p>
            <a:fld id="{73DC8C73-644E-4443-B929-BA46ADC68A17}" type="slidenum">
              <a:rPr lang="en-GB" smtClean="0"/>
              <a:t>‹#›</a:t>
            </a:fld>
            <a:endParaRPr lang="en-GB"/>
          </a:p>
        </p:txBody>
      </p:sp>
    </p:spTree>
    <p:extLst>
      <p:ext uri="{BB962C8B-B14F-4D97-AF65-F5344CB8AC3E}">
        <p14:creationId xmlns:p14="http://schemas.microsoft.com/office/powerpoint/2010/main" val="5288812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C53CE-9E7F-057F-625E-15DB981ACCE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950A1FD-AC95-259D-E5BA-86965C3D518F}"/>
              </a:ext>
            </a:extLst>
          </p:cNvPr>
          <p:cNvSpPr>
            <a:spLocks noGrp="1"/>
          </p:cNvSpPr>
          <p:nvPr>
            <p:ph type="dt" sz="half" idx="10"/>
          </p:nvPr>
        </p:nvSpPr>
        <p:spPr/>
        <p:txBody>
          <a:bodyPr/>
          <a:lstStyle/>
          <a:p>
            <a:fld id="{18C2C9C0-6843-43AA-B1CA-9872EAB00EF3}" type="datetimeFigureOut">
              <a:rPr lang="en-GB" smtClean="0"/>
              <a:t>23/10/2025</a:t>
            </a:fld>
            <a:endParaRPr lang="en-GB"/>
          </a:p>
        </p:txBody>
      </p:sp>
      <p:sp>
        <p:nvSpPr>
          <p:cNvPr id="4" name="Footer Placeholder 3">
            <a:extLst>
              <a:ext uri="{FF2B5EF4-FFF2-40B4-BE49-F238E27FC236}">
                <a16:creationId xmlns:a16="http://schemas.microsoft.com/office/drawing/2014/main" id="{FE66D5FF-FB66-B40A-0AC8-EED7864F9E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D82349D-4586-C7B6-B64B-29092E094431}"/>
              </a:ext>
            </a:extLst>
          </p:cNvPr>
          <p:cNvSpPr>
            <a:spLocks noGrp="1"/>
          </p:cNvSpPr>
          <p:nvPr>
            <p:ph type="sldNum" sz="quarter" idx="12"/>
          </p:nvPr>
        </p:nvSpPr>
        <p:spPr/>
        <p:txBody>
          <a:bodyPr/>
          <a:lstStyle/>
          <a:p>
            <a:fld id="{73DC8C73-644E-4443-B929-BA46ADC68A17}" type="slidenum">
              <a:rPr lang="en-GB" smtClean="0"/>
              <a:t>‹#›</a:t>
            </a:fld>
            <a:endParaRPr lang="en-GB"/>
          </a:p>
        </p:txBody>
      </p:sp>
    </p:spTree>
    <p:extLst>
      <p:ext uri="{BB962C8B-B14F-4D97-AF65-F5344CB8AC3E}">
        <p14:creationId xmlns:p14="http://schemas.microsoft.com/office/powerpoint/2010/main" val="1063597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AF3E43-91D7-25B9-93B0-420271343AA4}"/>
              </a:ext>
            </a:extLst>
          </p:cNvPr>
          <p:cNvSpPr>
            <a:spLocks noGrp="1"/>
          </p:cNvSpPr>
          <p:nvPr>
            <p:ph type="dt" sz="half" idx="10"/>
          </p:nvPr>
        </p:nvSpPr>
        <p:spPr/>
        <p:txBody>
          <a:bodyPr/>
          <a:lstStyle/>
          <a:p>
            <a:fld id="{18C2C9C0-6843-43AA-B1CA-9872EAB00EF3}" type="datetimeFigureOut">
              <a:rPr lang="en-GB" smtClean="0"/>
              <a:t>23/10/2025</a:t>
            </a:fld>
            <a:endParaRPr lang="en-GB"/>
          </a:p>
        </p:txBody>
      </p:sp>
      <p:sp>
        <p:nvSpPr>
          <p:cNvPr id="3" name="Footer Placeholder 2">
            <a:extLst>
              <a:ext uri="{FF2B5EF4-FFF2-40B4-BE49-F238E27FC236}">
                <a16:creationId xmlns:a16="http://schemas.microsoft.com/office/drawing/2014/main" id="{D099D8AD-03C2-ACB4-2D2F-19DB305D5FB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0C96070-F191-90E1-4674-70AE519854C2}"/>
              </a:ext>
            </a:extLst>
          </p:cNvPr>
          <p:cNvSpPr>
            <a:spLocks noGrp="1"/>
          </p:cNvSpPr>
          <p:nvPr>
            <p:ph type="sldNum" sz="quarter" idx="12"/>
          </p:nvPr>
        </p:nvSpPr>
        <p:spPr/>
        <p:txBody>
          <a:bodyPr/>
          <a:lstStyle/>
          <a:p>
            <a:fld id="{73DC8C73-644E-4443-B929-BA46ADC68A17}" type="slidenum">
              <a:rPr lang="en-GB" smtClean="0"/>
              <a:t>‹#›</a:t>
            </a:fld>
            <a:endParaRPr lang="en-GB"/>
          </a:p>
        </p:txBody>
      </p:sp>
    </p:spTree>
    <p:extLst>
      <p:ext uri="{BB962C8B-B14F-4D97-AF65-F5344CB8AC3E}">
        <p14:creationId xmlns:p14="http://schemas.microsoft.com/office/powerpoint/2010/main" val="31431978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58FF8-8C43-FCC4-19AF-AE1B8775E7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4FE3838-24B3-B392-4500-66129B52AB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0E8125F-741A-EE08-96B7-E150FB9497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628419-15E5-B712-8B97-9BE349D9A485}"/>
              </a:ext>
            </a:extLst>
          </p:cNvPr>
          <p:cNvSpPr>
            <a:spLocks noGrp="1"/>
          </p:cNvSpPr>
          <p:nvPr>
            <p:ph type="dt" sz="half" idx="10"/>
          </p:nvPr>
        </p:nvSpPr>
        <p:spPr/>
        <p:txBody>
          <a:bodyPr/>
          <a:lstStyle/>
          <a:p>
            <a:fld id="{18C2C9C0-6843-43AA-B1CA-9872EAB00EF3}" type="datetimeFigureOut">
              <a:rPr lang="en-GB" smtClean="0"/>
              <a:t>23/10/2025</a:t>
            </a:fld>
            <a:endParaRPr lang="en-GB"/>
          </a:p>
        </p:txBody>
      </p:sp>
      <p:sp>
        <p:nvSpPr>
          <p:cNvPr id="6" name="Footer Placeholder 5">
            <a:extLst>
              <a:ext uri="{FF2B5EF4-FFF2-40B4-BE49-F238E27FC236}">
                <a16:creationId xmlns:a16="http://schemas.microsoft.com/office/drawing/2014/main" id="{D07EAEC9-4B59-5272-9646-000AAE0BD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0B7263-2788-2122-4661-7EFF7092E4DE}"/>
              </a:ext>
            </a:extLst>
          </p:cNvPr>
          <p:cNvSpPr>
            <a:spLocks noGrp="1"/>
          </p:cNvSpPr>
          <p:nvPr>
            <p:ph type="sldNum" sz="quarter" idx="12"/>
          </p:nvPr>
        </p:nvSpPr>
        <p:spPr/>
        <p:txBody>
          <a:bodyPr/>
          <a:lstStyle/>
          <a:p>
            <a:fld id="{73DC8C73-644E-4443-B929-BA46ADC68A17}" type="slidenum">
              <a:rPr lang="en-GB" smtClean="0"/>
              <a:t>‹#›</a:t>
            </a:fld>
            <a:endParaRPr lang="en-GB"/>
          </a:p>
        </p:txBody>
      </p:sp>
    </p:spTree>
    <p:extLst>
      <p:ext uri="{BB962C8B-B14F-4D97-AF65-F5344CB8AC3E}">
        <p14:creationId xmlns:p14="http://schemas.microsoft.com/office/powerpoint/2010/main" val="12596239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B1F9D-6743-4C8A-3744-B01A00D3F7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23360DC-4D7B-37DF-602A-463353F0148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AA76CF8-D7A6-2BD3-8434-C776C4FA6C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579766-F219-85BD-B84B-B4F7DE663C1A}"/>
              </a:ext>
            </a:extLst>
          </p:cNvPr>
          <p:cNvSpPr>
            <a:spLocks noGrp="1"/>
          </p:cNvSpPr>
          <p:nvPr>
            <p:ph type="dt" sz="half" idx="10"/>
          </p:nvPr>
        </p:nvSpPr>
        <p:spPr/>
        <p:txBody>
          <a:bodyPr/>
          <a:lstStyle/>
          <a:p>
            <a:fld id="{18C2C9C0-6843-43AA-B1CA-9872EAB00EF3}" type="datetimeFigureOut">
              <a:rPr lang="en-GB" smtClean="0"/>
              <a:t>23/10/2025</a:t>
            </a:fld>
            <a:endParaRPr lang="en-GB"/>
          </a:p>
        </p:txBody>
      </p:sp>
      <p:sp>
        <p:nvSpPr>
          <p:cNvPr id="6" name="Footer Placeholder 5">
            <a:extLst>
              <a:ext uri="{FF2B5EF4-FFF2-40B4-BE49-F238E27FC236}">
                <a16:creationId xmlns:a16="http://schemas.microsoft.com/office/drawing/2014/main" id="{B4B9BD33-5CE9-FC59-E1E3-3630015F30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542AD0-2E26-9E8E-C4AB-B5D43A4EBB06}"/>
              </a:ext>
            </a:extLst>
          </p:cNvPr>
          <p:cNvSpPr>
            <a:spLocks noGrp="1"/>
          </p:cNvSpPr>
          <p:nvPr>
            <p:ph type="sldNum" sz="quarter" idx="12"/>
          </p:nvPr>
        </p:nvSpPr>
        <p:spPr/>
        <p:txBody>
          <a:bodyPr/>
          <a:lstStyle/>
          <a:p>
            <a:fld id="{73DC8C73-644E-4443-B929-BA46ADC68A17}" type="slidenum">
              <a:rPr lang="en-GB" smtClean="0"/>
              <a:t>‹#›</a:t>
            </a:fld>
            <a:endParaRPr lang="en-GB"/>
          </a:p>
        </p:txBody>
      </p:sp>
    </p:spTree>
    <p:extLst>
      <p:ext uri="{BB962C8B-B14F-4D97-AF65-F5344CB8AC3E}">
        <p14:creationId xmlns:p14="http://schemas.microsoft.com/office/powerpoint/2010/main" val="68069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BE286-3D0D-BEDA-2C93-B776BF0046B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7B4788-DDDD-52F3-6C0B-85AF0B2919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BBBBB5-E940-B168-A3CB-2DB5915EDAE3}"/>
              </a:ext>
            </a:extLst>
          </p:cNvPr>
          <p:cNvSpPr>
            <a:spLocks noGrp="1"/>
          </p:cNvSpPr>
          <p:nvPr>
            <p:ph type="dt" sz="half" idx="10"/>
          </p:nvPr>
        </p:nvSpPr>
        <p:spPr/>
        <p:txBody>
          <a:bodyPr/>
          <a:lstStyle/>
          <a:p>
            <a:fld id="{18C2C9C0-6843-43AA-B1CA-9872EAB00EF3}" type="datetimeFigureOut">
              <a:rPr lang="en-GB" smtClean="0"/>
              <a:t>23/10/2025</a:t>
            </a:fld>
            <a:endParaRPr lang="en-GB"/>
          </a:p>
        </p:txBody>
      </p:sp>
      <p:sp>
        <p:nvSpPr>
          <p:cNvPr id="5" name="Footer Placeholder 4">
            <a:extLst>
              <a:ext uri="{FF2B5EF4-FFF2-40B4-BE49-F238E27FC236}">
                <a16:creationId xmlns:a16="http://schemas.microsoft.com/office/drawing/2014/main" id="{1EADBA17-AA39-3136-1AC0-75BFF5FAFE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668A76-2547-8074-EE30-69AF279F9E27}"/>
              </a:ext>
            </a:extLst>
          </p:cNvPr>
          <p:cNvSpPr>
            <a:spLocks noGrp="1"/>
          </p:cNvSpPr>
          <p:nvPr>
            <p:ph type="sldNum" sz="quarter" idx="12"/>
          </p:nvPr>
        </p:nvSpPr>
        <p:spPr/>
        <p:txBody>
          <a:bodyPr/>
          <a:lstStyle/>
          <a:p>
            <a:fld id="{73DC8C73-644E-4443-B929-BA46ADC68A17}" type="slidenum">
              <a:rPr lang="en-GB" smtClean="0"/>
              <a:t>‹#›</a:t>
            </a:fld>
            <a:endParaRPr lang="en-GB"/>
          </a:p>
        </p:txBody>
      </p:sp>
    </p:spTree>
    <p:extLst>
      <p:ext uri="{BB962C8B-B14F-4D97-AF65-F5344CB8AC3E}">
        <p14:creationId xmlns:p14="http://schemas.microsoft.com/office/powerpoint/2010/main" val="33564307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80AA574-181C-2A2D-697F-7E7FF12750F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86B66B-741F-E352-A52D-8F0B8F6DD2A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D81F48-6B43-DE01-DB94-C60D7B126599}"/>
              </a:ext>
            </a:extLst>
          </p:cNvPr>
          <p:cNvSpPr>
            <a:spLocks noGrp="1"/>
          </p:cNvSpPr>
          <p:nvPr>
            <p:ph type="dt" sz="half" idx="10"/>
          </p:nvPr>
        </p:nvSpPr>
        <p:spPr/>
        <p:txBody>
          <a:bodyPr/>
          <a:lstStyle/>
          <a:p>
            <a:fld id="{18C2C9C0-6843-43AA-B1CA-9872EAB00EF3}" type="datetimeFigureOut">
              <a:rPr lang="en-GB" smtClean="0"/>
              <a:t>23/10/2025</a:t>
            </a:fld>
            <a:endParaRPr lang="en-GB"/>
          </a:p>
        </p:txBody>
      </p:sp>
      <p:sp>
        <p:nvSpPr>
          <p:cNvPr id="5" name="Footer Placeholder 4">
            <a:extLst>
              <a:ext uri="{FF2B5EF4-FFF2-40B4-BE49-F238E27FC236}">
                <a16:creationId xmlns:a16="http://schemas.microsoft.com/office/drawing/2014/main" id="{D9276902-00D0-3B73-9E31-5C628F895A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A34F6B-A8C1-F8E8-544D-A9BEF44B923C}"/>
              </a:ext>
            </a:extLst>
          </p:cNvPr>
          <p:cNvSpPr>
            <a:spLocks noGrp="1"/>
          </p:cNvSpPr>
          <p:nvPr>
            <p:ph type="sldNum" sz="quarter" idx="12"/>
          </p:nvPr>
        </p:nvSpPr>
        <p:spPr/>
        <p:txBody>
          <a:bodyPr/>
          <a:lstStyle/>
          <a:p>
            <a:fld id="{73DC8C73-644E-4443-B929-BA46ADC68A17}" type="slidenum">
              <a:rPr lang="en-GB" smtClean="0"/>
              <a:t>‹#›</a:t>
            </a:fld>
            <a:endParaRPr lang="en-GB"/>
          </a:p>
        </p:txBody>
      </p:sp>
    </p:spTree>
    <p:extLst>
      <p:ext uri="{BB962C8B-B14F-4D97-AF65-F5344CB8AC3E}">
        <p14:creationId xmlns:p14="http://schemas.microsoft.com/office/powerpoint/2010/main" val="3846413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563077-0E52-DBA1-B7DF-3AD064A96B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046009-0573-4FEB-B05F-842662905F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4FCBA8-DAD2-025C-B3E4-940C8A99CC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8C2C9C0-6843-43AA-B1CA-9872EAB00EF3}" type="datetimeFigureOut">
              <a:rPr lang="en-GB" smtClean="0"/>
              <a:t>23/10/2025</a:t>
            </a:fld>
            <a:endParaRPr lang="en-GB"/>
          </a:p>
        </p:txBody>
      </p:sp>
      <p:sp>
        <p:nvSpPr>
          <p:cNvPr id="5" name="Footer Placeholder 4">
            <a:extLst>
              <a:ext uri="{FF2B5EF4-FFF2-40B4-BE49-F238E27FC236}">
                <a16:creationId xmlns:a16="http://schemas.microsoft.com/office/drawing/2014/main" id="{6E140B82-99EF-E670-FC55-71A82A01171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26129A3-01F8-F238-87AB-680C1038B4C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3DC8C73-644E-4443-B929-BA46ADC68A17}" type="slidenum">
              <a:rPr lang="en-GB" smtClean="0"/>
              <a:t>‹#›</a:t>
            </a:fld>
            <a:endParaRPr lang="en-GB"/>
          </a:p>
        </p:txBody>
      </p:sp>
    </p:spTree>
    <p:extLst>
      <p:ext uri="{BB962C8B-B14F-4D97-AF65-F5344CB8AC3E}">
        <p14:creationId xmlns:p14="http://schemas.microsoft.com/office/powerpoint/2010/main" val="40898713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Uh038vEBXHw?feature=oembed" TargetMode="Externa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video" Target="https://www.youtube.com/embed/2OzhUKd23DI?feature=oembed" TargetMode="Externa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video" Target="https://www.youtube.com/embed/khuWBHsy_2U?feature=oembed" TargetMode="External"/><Relationship Id="rId4" Type="http://schemas.openxmlformats.org/officeDocument/2006/relationships/image" Target="../media/image13.jpeg"/></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6375FB-A986-9B69-1F1D-4E8FB8F3D32D}"/>
              </a:ext>
            </a:extLst>
          </p:cNvPr>
          <p:cNvSpPr>
            <a:spLocks noGrp="1"/>
          </p:cNvSpPr>
          <p:nvPr>
            <p:ph type="ctrTitle"/>
          </p:nvPr>
        </p:nvSpPr>
        <p:spPr>
          <a:xfrm>
            <a:off x="982639" y="1012536"/>
            <a:ext cx="4613300" cy="3163224"/>
          </a:xfrm>
        </p:spPr>
        <p:txBody>
          <a:bodyPr anchor="t">
            <a:normAutofit/>
          </a:bodyPr>
          <a:lstStyle/>
          <a:p>
            <a:pPr algn="l"/>
            <a:r>
              <a:rPr lang="en-GB" sz="4800"/>
              <a:t>Illegal Firearms and Gun Crime</a:t>
            </a:r>
          </a:p>
        </p:txBody>
      </p:sp>
      <p:sp>
        <p:nvSpPr>
          <p:cNvPr id="27" name="Rectangle 26">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raise threat of crime gangs in Scotland ...">
            <a:extLst>
              <a:ext uri="{FF2B5EF4-FFF2-40B4-BE49-F238E27FC236}">
                <a16:creationId xmlns:a16="http://schemas.microsoft.com/office/drawing/2014/main" id="{1C91F28F-BCF1-952B-2318-8857C5DF1B4E}"/>
              </a:ext>
            </a:extLst>
          </p:cNvPr>
          <p:cNvPicPr>
            <a:picLocks noChangeAspect="1"/>
          </p:cNvPicPr>
          <p:nvPr/>
        </p:nvPicPr>
        <p:blipFill rotWithShape="1">
          <a:blip r:embed="rId3"/>
          <a:srcRect l="26072" r="17927" b="-2"/>
          <a:stretch>
            <a:fillRect/>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Tree>
    <p:extLst>
      <p:ext uri="{BB962C8B-B14F-4D97-AF65-F5344CB8AC3E}">
        <p14:creationId xmlns:p14="http://schemas.microsoft.com/office/powerpoint/2010/main" val="3896229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DC6AC3-7459-C5BD-0F5C-2B42DF6BDE73}"/>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Learning Objectives</a:t>
            </a:r>
          </a:p>
        </p:txBody>
      </p:sp>
      <p:sp>
        <p:nvSpPr>
          <p:cNvPr id="3" name="Content Placeholder 2">
            <a:extLst>
              <a:ext uri="{FF2B5EF4-FFF2-40B4-BE49-F238E27FC236}">
                <a16:creationId xmlns:a16="http://schemas.microsoft.com/office/drawing/2014/main" id="{54AA68A5-12D3-F25D-F2E5-6B0B636973C6}"/>
              </a:ext>
            </a:extLst>
          </p:cNvPr>
          <p:cNvSpPr>
            <a:spLocks noGrp="1"/>
          </p:cNvSpPr>
          <p:nvPr>
            <p:ph idx="1"/>
          </p:nvPr>
        </p:nvSpPr>
        <p:spPr>
          <a:xfrm>
            <a:off x="5956819" y="606348"/>
            <a:ext cx="5408786" cy="5589179"/>
          </a:xfrm>
        </p:spPr>
        <p:txBody>
          <a:bodyPr vert="horz" lIns="91440" tIns="45720" rIns="91440" bIns="45720" rtlCol="0" anchor="ctr">
            <a:normAutofit fontScale="92500" lnSpcReduction="20000"/>
          </a:bodyPr>
          <a:lstStyle/>
          <a:p>
            <a:pPr marL="0" lvl="1" indent="0">
              <a:lnSpc>
                <a:spcPct val="150000"/>
              </a:lnSpc>
              <a:spcBef>
                <a:spcPts val="0"/>
              </a:spcBef>
              <a:spcAft>
                <a:spcPts val="600"/>
              </a:spcAft>
              <a:buNone/>
            </a:pPr>
            <a:r>
              <a:rPr lang="en-GB" dirty="0">
                <a:latin typeface="Aptos"/>
                <a:ea typeface="Calibri"/>
                <a:cs typeface="Calibri"/>
              </a:rPr>
              <a:t>Gain an understanding of the recent history of illegal firearms use of firearms in the UK </a:t>
            </a:r>
            <a:r>
              <a:rPr lang="en-GB">
                <a:latin typeface="Aptos"/>
                <a:ea typeface="Calibri"/>
                <a:cs typeface="Calibri"/>
              </a:rPr>
              <a:t>and firearms legislation, </a:t>
            </a:r>
          </a:p>
          <a:p>
            <a:pPr marL="0" indent="0">
              <a:lnSpc>
                <a:spcPct val="150000"/>
              </a:lnSpc>
              <a:buNone/>
            </a:pPr>
            <a:r>
              <a:rPr lang="en-US" sz="2400">
                <a:solidFill>
                  <a:srgbClr val="231F20"/>
                </a:solidFill>
                <a:latin typeface="Aptos"/>
                <a:ea typeface="Calibri"/>
                <a:cs typeface="Arial"/>
              </a:rPr>
              <a:t>Understand the meaning of the term Serious and </a:t>
            </a:r>
            <a:r>
              <a:rPr lang="en-US" sz="2400" err="1">
                <a:solidFill>
                  <a:srgbClr val="231F20"/>
                </a:solidFill>
                <a:latin typeface="Aptos"/>
                <a:ea typeface="Calibri"/>
                <a:cs typeface="Arial"/>
              </a:rPr>
              <a:t>Organised</a:t>
            </a:r>
            <a:r>
              <a:rPr lang="en-US" sz="2400">
                <a:solidFill>
                  <a:srgbClr val="231F20"/>
                </a:solidFill>
                <a:latin typeface="Aptos"/>
                <a:ea typeface="Calibri"/>
                <a:cs typeface="Arial"/>
              </a:rPr>
              <a:t> Crime (SOC) and </a:t>
            </a:r>
            <a:r>
              <a:rPr lang="en-US" sz="2400" err="1">
                <a:solidFill>
                  <a:srgbClr val="231F20"/>
                </a:solidFill>
                <a:latin typeface="Aptos"/>
                <a:ea typeface="Calibri"/>
                <a:cs typeface="Arial"/>
              </a:rPr>
              <a:t>Organised</a:t>
            </a:r>
            <a:r>
              <a:rPr lang="en-US" sz="2400">
                <a:solidFill>
                  <a:srgbClr val="231F20"/>
                </a:solidFill>
                <a:latin typeface="Aptos"/>
                <a:ea typeface="Calibri"/>
                <a:cs typeface="Arial"/>
              </a:rPr>
              <a:t> Crime Group (OCG) and how they operate. </a:t>
            </a:r>
            <a:endParaRPr lang="en-US" sz="2400" dirty="0">
              <a:solidFill>
                <a:srgbClr val="231F20"/>
              </a:solidFill>
              <a:latin typeface="Aptos"/>
              <a:ea typeface="Calibri"/>
              <a:cs typeface="Arial"/>
            </a:endParaRPr>
          </a:p>
          <a:p>
            <a:pPr marL="0" indent="0">
              <a:lnSpc>
                <a:spcPct val="150000"/>
              </a:lnSpc>
              <a:buNone/>
            </a:pPr>
            <a:r>
              <a:rPr lang="en-US" sz="2400" err="1">
                <a:solidFill>
                  <a:srgbClr val="231F20"/>
                </a:solidFill>
                <a:latin typeface="Aptos"/>
                <a:ea typeface="Calibri"/>
                <a:cs typeface="Arial"/>
              </a:rPr>
              <a:t>Recognise</a:t>
            </a:r>
            <a:r>
              <a:rPr lang="en-US" sz="2400" dirty="0">
                <a:solidFill>
                  <a:srgbClr val="231F20"/>
                </a:solidFill>
                <a:latin typeface="Aptos"/>
                <a:ea typeface="Calibri"/>
                <a:cs typeface="Arial"/>
              </a:rPr>
              <a:t> the impact that SOC has on communities. </a:t>
            </a:r>
          </a:p>
          <a:p>
            <a:pPr marL="0" indent="0">
              <a:lnSpc>
                <a:spcPct val="150000"/>
              </a:lnSpc>
              <a:buNone/>
            </a:pPr>
            <a:r>
              <a:rPr lang="en-US" sz="2400" dirty="0">
                <a:solidFill>
                  <a:srgbClr val="231F20"/>
                </a:solidFill>
                <a:latin typeface="Aptos"/>
                <a:ea typeface="Calibri"/>
                <a:cs typeface="Arial"/>
              </a:rPr>
              <a:t>Understand the measures available to tackle SOC. </a:t>
            </a:r>
          </a:p>
          <a:p>
            <a:pPr marL="457200" lvl="1" indent="0">
              <a:lnSpc>
                <a:spcPct val="150000"/>
              </a:lnSpc>
              <a:spcBef>
                <a:spcPts val="0"/>
              </a:spcBef>
              <a:spcAft>
                <a:spcPts val="600"/>
              </a:spcAft>
              <a:buNone/>
            </a:pPr>
            <a:endParaRPr lang="en-GB" sz="2000" dirty="0">
              <a:latin typeface="Aptos"/>
              <a:ea typeface="Calibri"/>
              <a:cs typeface="Calibri"/>
            </a:endParaRPr>
          </a:p>
        </p:txBody>
      </p:sp>
    </p:spTree>
    <p:extLst>
      <p:ext uri="{BB962C8B-B14F-4D97-AF65-F5344CB8AC3E}">
        <p14:creationId xmlns:p14="http://schemas.microsoft.com/office/powerpoint/2010/main" val="24884076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9D26BA-36A4-9FBA-1237-723354AB293D}"/>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What is a firearm?</a:t>
            </a:r>
          </a:p>
        </p:txBody>
      </p:sp>
      <p:sp>
        <p:nvSpPr>
          <p:cNvPr id="9" name="Content Placeholder 2">
            <a:extLst>
              <a:ext uri="{FF2B5EF4-FFF2-40B4-BE49-F238E27FC236}">
                <a16:creationId xmlns:a16="http://schemas.microsoft.com/office/drawing/2014/main" id="{798E009E-85E7-5769-5600-574F578BBEDE}"/>
              </a:ext>
            </a:extLst>
          </p:cNvPr>
          <p:cNvSpPr>
            <a:spLocks noGrp="1"/>
          </p:cNvSpPr>
          <p:nvPr>
            <p:ph idx="1"/>
          </p:nvPr>
        </p:nvSpPr>
        <p:spPr>
          <a:xfrm>
            <a:off x="6503158" y="649480"/>
            <a:ext cx="4862447" cy="5546047"/>
          </a:xfrm>
        </p:spPr>
        <p:txBody>
          <a:bodyPr anchor="ctr">
            <a:normAutofit/>
          </a:bodyPr>
          <a:lstStyle/>
          <a:p>
            <a:pPr marL="0" indent="0">
              <a:buNone/>
            </a:pPr>
            <a:r>
              <a:rPr lang="en-GB" sz="2000" b="0" i="0">
                <a:effectLst/>
              </a:rPr>
              <a:t>As defined under s.57(1) of the Firearms Act 1968 a firearm is:</a:t>
            </a:r>
          </a:p>
          <a:p>
            <a:r>
              <a:rPr lang="en-GB" sz="2000" b="0" i="0">
                <a:effectLst/>
              </a:rPr>
              <a:t>‘A lethal barrelled weapon of any description from which any shot, bullet or other missile can be discharged’</a:t>
            </a:r>
          </a:p>
          <a:p>
            <a:r>
              <a:rPr lang="en-GB" sz="2000" b="0" i="0">
                <a:effectLst/>
              </a:rPr>
              <a:t>This includes:</a:t>
            </a:r>
          </a:p>
          <a:p>
            <a:r>
              <a:rPr lang="en-GB" sz="2000" b="0" i="0">
                <a:effectLst/>
              </a:rPr>
              <a:t>Any prohibited weapon (see 1.1)</a:t>
            </a:r>
          </a:p>
          <a:p>
            <a:r>
              <a:rPr lang="en-GB" sz="2000" b="0" i="0">
                <a:effectLst/>
              </a:rPr>
              <a:t>Any relevant component part of a lethal or prohibited weapon (see 1.2)</a:t>
            </a:r>
          </a:p>
          <a:p>
            <a:r>
              <a:rPr lang="en-GB" sz="2000" b="0" i="0">
                <a:effectLst/>
              </a:rPr>
              <a:t>Any accessory to any such weapon designed or adapted to diminish the noise or flash caused by firing the weapon (e.g. sound moderator or flash suppressor)</a:t>
            </a:r>
          </a:p>
          <a:p>
            <a:endParaRPr lang="en-GB" sz="2000"/>
          </a:p>
        </p:txBody>
      </p:sp>
    </p:spTree>
    <p:extLst>
      <p:ext uri="{BB962C8B-B14F-4D97-AF65-F5344CB8AC3E}">
        <p14:creationId xmlns:p14="http://schemas.microsoft.com/office/powerpoint/2010/main" val="2219224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0AC343D5-6763-0D44-8794-53098C24FDF7}"/>
              </a:ext>
            </a:extLst>
          </p:cNvPr>
          <p:cNvPicPr>
            <a:picLocks noChangeAspect="1"/>
          </p:cNvPicPr>
          <p:nvPr/>
        </p:nvPicPr>
        <p:blipFill>
          <a:blip r:embed="rId3">
            <a:alphaModFix amt="35000"/>
          </a:blip>
          <a:srcRect b="2500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C816F4BE-37F0-07DB-FE31-4116BEB0E2A3}"/>
              </a:ext>
            </a:extLst>
          </p:cNvPr>
          <p:cNvSpPr>
            <a:spLocks noGrp="1"/>
          </p:cNvSpPr>
          <p:nvPr>
            <p:ph type="title"/>
          </p:nvPr>
        </p:nvSpPr>
        <p:spPr>
          <a:xfrm>
            <a:off x="838200" y="365125"/>
            <a:ext cx="10515600" cy="1325563"/>
          </a:xfrm>
        </p:spPr>
        <p:txBody>
          <a:bodyPr>
            <a:normAutofit/>
          </a:bodyPr>
          <a:lstStyle/>
          <a:p>
            <a:r>
              <a:rPr lang="en-GB">
                <a:solidFill>
                  <a:srgbClr val="FFFFFF"/>
                </a:solidFill>
              </a:rPr>
              <a:t>Pre 1996 Legislation</a:t>
            </a:r>
          </a:p>
        </p:txBody>
      </p:sp>
      <p:graphicFrame>
        <p:nvGraphicFramePr>
          <p:cNvPr id="5" name="Content Placeholder 2">
            <a:extLst>
              <a:ext uri="{FF2B5EF4-FFF2-40B4-BE49-F238E27FC236}">
                <a16:creationId xmlns:a16="http://schemas.microsoft.com/office/drawing/2014/main" id="{389E6B0C-ED11-939F-7142-5C0207D73073}"/>
              </a:ext>
            </a:extLst>
          </p:cNvPr>
          <p:cNvGraphicFramePr>
            <a:graphicFrameLocks noGrp="1"/>
          </p:cNvGraphicFramePr>
          <p:nvPr>
            <p:ph idx="1"/>
            <p:extLst>
              <p:ext uri="{D42A27DB-BD31-4B8C-83A1-F6EECF244321}">
                <p14:modId xmlns:p14="http://schemas.microsoft.com/office/powerpoint/2010/main" val="248629574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0055693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8CD172D-9FFD-D15C-67E5-6FE537D91BCE}"/>
              </a:ext>
            </a:extLst>
          </p:cNvPr>
          <p:cNvSpPr>
            <a:spLocks noGrp="1"/>
          </p:cNvSpPr>
          <p:nvPr>
            <p:ph type="title"/>
          </p:nvPr>
        </p:nvSpPr>
        <p:spPr>
          <a:xfrm>
            <a:off x="838200" y="448721"/>
            <a:ext cx="4707671" cy="1225650"/>
          </a:xfrm>
        </p:spPr>
        <p:txBody>
          <a:bodyPr anchor="b">
            <a:normAutofit/>
          </a:bodyPr>
          <a:lstStyle/>
          <a:p>
            <a:r>
              <a:rPr lang="en-GB" sz="3800">
                <a:solidFill>
                  <a:schemeClr val="bg1"/>
                </a:solidFill>
              </a:rPr>
              <a:t>Dunblane 1996 school massacre</a:t>
            </a:r>
          </a:p>
        </p:txBody>
      </p:sp>
      <p:cxnSp>
        <p:nvCxnSpPr>
          <p:cNvPr id="21" name="Straight Connector 2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7EA357A-470A-CD12-79E0-9D3CA2B04D1B}"/>
              </a:ext>
            </a:extLst>
          </p:cNvPr>
          <p:cNvSpPr>
            <a:spLocks noGrp="1"/>
          </p:cNvSpPr>
          <p:nvPr>
            <p:ph idx="1"/>
          </p:nvPr>
        </p:nvSpPr>
        <p:spPr>
          <a:xfrm>
            <a:off x="897769" y="1909192"/>
            <a:ext cx="4586513" cy="3647710"/>
          </a:xfrm>
        </p:spPr>
        <p:txBody>
          <a:bodyPr>
            <a:normAutofit/>
          </a:bodyPr>
          <a:lstStyle/>
          <a:p>
            <a:r>
              <a:rPr lang="en-GB" sz="2000">
                <a:solidFill>
                  <a:schemeClr val="bg1"/>
                </a:solidFill>
              </a:rPr>
              <a:t>Thomas Hamilton walked into a school and killed 16 small children and a teacher.</a:t>
            </a:r>
          </a:p>
          <a:p>
            <a:r>
              <a:rPr lang="en-GB" sz="2000">
                <a:solidFill>
                  <a:schemeClr val="bg1"/>
                </a:solidFill>
              </a:rPr>
              <a:t>The whole incident took 3 minutes.</a:t>
            </a:r>
          </a:p>
          <a:p>
            <a:r>
              <a:rPr lang="en-GB" sz="2000">
                <a:solidFill>
                  <a:schemeClr val="bg1"/>
                </a:solidFill>
              </a:rPr>
              <a:t>Hamilton was a disgraced former scout master.</a:t>
            </a:r>
          </a:p>
          <a:p>
            <a:r>
              <a:rPr lang="en-GB" sz="2000">
                <a:solidFill>
                  <a:schemeClr val="bg1"/>
                </a:solidFill>
              </a:rPr>
              <a:t>Hamilton killed himself after the attack.</a:t>
            </a:r>
          </a:p>
          <a:p>
            <a:r>
              <a:rPr lang="en-GB" sz="2000">
                <a:solidFill>
                  <a:schemeClr val="bg1"/>
                </a:solidFill>
              </a:rPr>
              <a:t>The incident brought in tighter gun laws in the UK.</a:t>
            </a:r>
          </a:p>
        </p:txBody>
      </p:sp>
      <p:cxnSp>
        <p:nvCxnSpPr>
          <p:cNvPr id="23" name="Straight Connector 2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7" name="Picture 6" descr="A screenshot of a computer&#10;&#10;Description automatically generated">
            <a:extLst>
              <a:ext uri="{FF2B5EF4-FFF2-40B4-BE49-F238E27FC236}">
                <a16:creationId xmlns:a16="http://schemas.microsoft.com/office/drawing/2014/main" id="{8366F2E8-DE31-33CD-2063-B87F39B8BDEB}"/>
              </a:ext>
            </a:extLst>
          </p:cNvPr>
          <p:cNvPicPr>
            <a:picLocks noChangeAspect="1"/>
          </p:cNvPicPr>
          <p:nvPr/>
        </p:nvPicPr>
        <p:blipFill rotWithShape="1">
          <a:blip r:embed="rId3">
            <a:extLst>
              <a:ext uri="{28A0092B-C50C-407E-A947-70E740481C1C}">
                <a14:useLocalDpi xmlns:a14="http://schemas.microsoft.com/office/drawing/2010/main" val="0"/>
              </a:ext>
            </a:extLst>
          </a:blip>
          <a:srcRect l="65587" t="20115" r="14800" b="53185"/>
          <a:stretch/>
        </p:blipFill>
        <p:spPr>
          <a:xfrm>
            <a:off x="6525453" y="1336549"/>
            <a:ext cx="5666547" cy="4184901"/>
          </a:xfrm>
          <a:prstGeom prst="rect">
            <a:avLst/>
          </a:prstGeom>
        </p:spPr>
      </p:pic>
    </p:spTree>
    <p:extLst>
      <p:ext uri="{BB962C8B-B14F-4D97-AF65-F5344CB8AC3E}">
        <p14:creationId xmlns:p14="http://schemas.microsoft.com/office/powerpoint/2010/main" val="2160234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9A2F71-9F4F-8A2A-E5C9-640E99E9FA57}"/>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Dunblane</a:t>
            </a:r>
          </a:p>
        </p:txBody>
      </p:sp>
      <p:pic>
        <p:nvPicPr>
          <p:cNvPr id="6" name="Online Media 5" title="Judy Murray | THE DUNBLANE MASSACRE | Driving Force">
            <a:hlinkClick r:id="" action="ppaction://media"/>
            <a:extLst>
              <a:ext uri="{FF2B5EF4-FFF2-40B4-BE49-F238E27FC236}">
                <a16:creationId xmlns:a16="http://schemas.microsoft.com/office/drawing/2014/main" id="{9D40E3B1-A642-7AA5-3931-F317A29E52B5}"/>
              </a:ext>
            </a:extLst>
          </p:cNvPr>
          <p:cNvPicPr>
            <a:picLocks noGrp="1" noRot="1" noChangeAspect="1"/>
          </p:cNvPicPr>
          <p:nvPr>
            <p:ph idx="1"/>
            <a:videoFile r:link="rId1"/>
          </p:nvPr>
        </p:nvPicPr>
        <p:blipFill>
          <a:blip r:embed="rId4"/>
          <a:stretch>
            <a:fillRect/>
          </a:stretch>
        </p:blipFill>
        <p:spPr>
          <a:xfrm>
            <a:off x="731520" y="1226594"/>
            <a:ext cx="10684100" cy="5376337"/>
          </a:xfrm>
          <a:prstGeom prst="rect">
            <a:avLst/>
          </a:prstGeom>
        </p:spPr>
      </p:pic>
    </p:spTree>
    <p:extLst>
      <p:ext uri="{BB962C8B-B14F-4D97-AF65-F5344CB8AC3E}">
        <p14:creationId xmlns:p14="http://schemas.microsoft.com/office/powerpoint/2010/main" val="1301758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6CC0B37-5491-CFC7-9017-C1F4260628B0}"/>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2811B85-0C2F-334B-2563-53F907F4F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7AA8845-5ECB-4C25-C9F2-7EFD8FD22A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11D3A5B-CB9F-2EB3-F335-53CEB08E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6CD34E36-FB94-47B1-64A4-58E86E635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7410A0-1DA9-D27E-1FE3-003E02724D60}"/>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Legislation after Dunblane</a:t>
            </a:r>
          </a:p>
        </p:txBody>
      </p:sp>
      <p:graphicFrame>
        <p:nvGraphicFramePr>
          <p:cNvPr id="5" name="Content Placeholder 2">
            <a:extLst>
              <a:ext uri="{FF2B5EF4-FFF2-40B4-BE49-F238E27FC236}">
                <a16:creationId xmlns:a16="http://schemas.microsoft.com/office/drawing/2014/main" id="{F82BEAA8-EE86-3390-E2C7-D854B44B73FC}"/>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58322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E3C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Online Media 1" title="How One Mass Shooting Changed the UK's Gun Laws Forever">
            <a:hlinkClick r:id="" action="ppaction://media"/>
            <a:extLst>
              <a:ext uri="{FF2B5EF4-FFF2-40B4-BE49-F238E27FC236}">
                <a16:creationId xmlns:a16="http://schemas.microsoft.com/office/drawing/2014/main" id="{3DF74C58-62B3-D297-CBE5-30ADBC55EF4D}"/>
              </a:ext>
            </a:extLst>
          </p:cNvPr>
          <p:cNvPicPr>
            <a:picLocks noRot="1" noChangeAspect="1"/>
          </p:cNvPicPr>
          <p:nvPr>
            <a:videoFile r:link="rId1"/>
          </p:nvPr>
        </p:nvPicPr>
        <p:blipFill>
          <a:blip r:embed="rId4"/>
          <a:stretch>
            <a:fillRect/>
          </a:stretch>
        </p:blipFill>
        <p:spPr>
          <a:xfrm>
            <a:off x="1165853" y="643467"/>
            <a:ext cx="9860293" cy="5571066"/>
          </a:xfrm>
          <a:prstGeom prst="rect">
            <a:avLst/>
          </a:prstGeom>
        </p:spPr>
      </p:pic>
    </p:spTree>
    <p:extLst>
      <p:ext uri="{BB962C8B-B14F-4D97-AF65-F5344CB8AC3E}">
        <p14:creationId xmlns:p14="http://schemas.microsoft.com/office/powerpoint/2010/main" val="4125607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680F2B-1741-984C-6AE2-CE72CAA07964}"/>
              </a:ext>
            </a:extLst>
          </p:cNvPr>
          <p:cNvSpPr>
            <a:spLocks noGrp="1"/>
          </p:cNvSpPr>
          <p:nvPr>
            <p:ph type="title"/>
          </p:nvPr>
        </p:nvSpPr>
        <p:spPr>
          <a:xfrm>
            <a:off x="826396" y="586855"/>
            <a:ext cx="4230100" cy="3387497"/>
          </a:xfrm>
        </p:spPr>
        <p:txBody>
          <a:bodyPr anchor="b">
            <a:normAutofit/>
          </a:bodyPr>
          <a:lstStyle/>
          <a:p>
            <a:r>
              <a:rPr lang="en-GB" dirty="0">
                <a:solidFill>
                  <a:srgbClr val="FFFFFF"/>
                </a:solidFill>
              </a:rPr>
              <a:t>Illegal firearms in the UK</a:t>
            </a:r>
            <a:endParaRPr lang="en-US" dirty="0"/>
          </a:p>
        </p:txBody>
      </p:sp>
      <p:sp>
        <p:nvSpPr>
          <p:cNvPr id="3" name="Content Placeholder 2">
            <a:extLst>
              <a:ext uri="{FF2B5EF4-FFF2-40B4-BE49-F238E27FC236}">
                <a16:creationId xmlns:a16="http://schemas.microsoft.com/office/drawing/2014/main" id="{75978FAB-20B4-7C61-8F01-558BBE5A1EAF}"/>
              </a:ext>
            </a:extLst>
          </p:cNvPr>
          <p:cNvSpPr>
            <a:spLocks noGrp="1"/>
          </p:cNvSpPr>
          <p:nvPr>
            <p:ph idx="1"/>
          </p:nvPr>
        </p:nvSpPr>
        <p:spPr>
          <a:xfrm>
            <a:off x="5897231" y="585216"/>
            <a:ext cx="5789699" cy="5610311"/>
          </a:xfrm>
        </p:spPr>
        <p:txBody>
          <a:bodyPr vert="horz" lIns="91440" tIns="45720" rIns="91440" bIns="45720" rtlCol="0" anchor="ctr">
            <a:noAutofit/>
          </a:bodyPr>
          <a:lstStyle/>
          <a:p>
            <a:r>
              <a:rPr lang="en-GB" sz="2400"/>
              <a:t>In 2018, according to the Small Arms survey there were an estimated 978,000 unregistered firearms in England, Scotland and Wales.</a:t>
            </a:r>
          </a:p>
          <a:p>
            <a:r>
              <a:rPr lang="en-GB" sz="2400"/>
              <a:t>An NCA operation recovered more than 700 firearms.</a:t>
            </a:r>
          </a:p>
          <a:p>
            <a:r>
              <a:rPr lang="en-GB" sz="2400"/>
              <a:t>This operation was 5 years long and was done in conjunction with Spanish police, UK Border Force and international gun retailers.</a:t>
            </a:r>
          </a:p>
          <a:p>
            <a:r>
              <a:rPr lang="en-GB" sz="2400"/>
              <a:t>This operation focused on Forward-venting blank firearms (FVBF) which are illegal to possess or import in the UK.</a:t>
            </a:r>
          </a:p>
        </p:txBody>
      </p:sp>
    </p:spTree>
    <p:extLst>
      <p:ext uri="{BB962C8B-B14F-4D97-AF65-F5344CB8AC3E}">
        <p14:creationId xmlns:p14="http://schemas.microsoft.com/office/powerpoint/2010/main" val="18590771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 up of a microscope">
            <a:extLst>
              <a:ext uri="{FF2B5EF4-FFF2-40B4-BE49-F238E27FC236}">
                <a16:creationId xmlns:a16="http://schemas.microsoft.com/office/drawing/2014/main" id="{AA54353A-DC0A-D710-40C0-4E87086DF2BC}"/>
              </a:ext>
            </a:extLst>
          </p:cNvPr>
          <p:cNvPicPr>
            <a:picLocks noChangeAspect="1"/>
          </p:cNvPicPr>
          <p:nvPr/>
        </p:nvPicPr>
        <p:blipFill>
          <a:blip r:embed="rId2">
            <a:alphaModFix amt="50000"/>
          </a:blip>
          <a:srcRect r="-1" b="15708"/>
          <a:stretch>
            <a:fillRect/>
          </a:stretch>
        </p:blipFill>
        <p:spPr>
          <a:xfrm>
            <a:off x="20" y="10"/>
            <a:ext cx="12191981" cy="6857989"/>
          </a:xfrm>
          <a:prstGeom prst="rect">
            <a:avLst/>
          </a:prstGeom>
        </p:spPr>
      </p:pic>
      <p:sp>
        <p:nvSpPr>
          <p:cNvPr id="2" name="Title 1">
            <a:extLst>
              <a:ext uri="{FF2B5EF4-FFF2-40B4-BE49-F238E27FC236}">
                <a16:creationId xmlns:a16="http://schemas.microsoft.com/office/drawing/2014/main" id="{93D5EC08-5535-484F-66D2-476477AD0F20}"/>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a:solidFill>
                  <a:schemeClr val="bg1"/>
                </a:solidFill>
              </a:rPr>
              <a:t>The journey of a firearm into the UK</a:t>
            </a:r>
          </a:p>
        </p:txBody>
      </p:sp>
      <p:sp>
        <p:nvSpPr>
          <p:cNvPr id="20"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96163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1FC5669-FC67-0068-CA30-C55A7CECF8D6}"/>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032480-C36A-58D9-BA41-06270097D811}"/>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a:solidFill>
                  <a:schemeClr val="bg1"/>
                </a:solidFill>
              </a:rPr>
              <a:t>Procurement….</a:t>
            </a:r>
            <a:endParaRPr lang="en-US" sz="3200" kern="1200">
              <a:solidFill>
                <a:schemeClr val="bg1"/>
              </a:solidFill>
              <a:latin typeface="+mj-lt"/>
              <a:ea typeface="+mj-ea"/>
              <a:cs typeface="+mj-cs"/>
            </a:endParaRPr>
          </a:p>
        </p:txBody>
      </p:sp>
      <p:pic>
        <p:nvPicPr>
          <p:cNvPr id="9" name="Content Placeholder 6" descr="A map with a group of toy guns&#10;&#10;AI-generated content may be incorrect.">
            <a:extLst>
              <a:ext uri="{FF2B5EF4-FFF2-40B4-BE49-F238E27FC236}">
                <a16:creationId xmlns:a16="http://schemas.microsoft.com/office/drawing/2014/main" id="{1D6F6296-D300-A624-B24D-C2BA6BA774C9}"/>
              </a:ext>
            </a:extLst>
          </p:cNvPr>
          <p:cNvPicPr>
            <a:picLocks noChangeAspect="1"/>
          </p:cNvPicPr>
          <p:nvPr/>
        </p:nvPicPr>
        <p:blipFill>
          <a:blip r:embed="rId2"/>
          <a:stretch>
            <a:fillRect/>
          </a:stretch>
        </p:blipFill>
        <p:spPr>
          <a:xfrm>
            <a:off x="155156" y="1381791"/>
            <a:ext cx="11888727" cy="5321246"/>
          </a:xfrm>
          <a:prstGeom prst="rect">
            <a:avLst/>
          </a:prstGeom>
        </p:spPr>
      </p:pic>
    </p:spTree>
    <p:extLst>
      <p:ext uri="{BB962C8B-B14F-4D97-AF65-F5344CB8AC3E}">
        <p14:creationId xmlns:p14="http://schemas.microsoft.com/office/powerpoint/2010/main" val="3632497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BEAB16C-8403-711A-28E4-AC3062AEB8EF}"/>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D8701C97-23DD-F31A-F06D-1D92BBBD5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1F3F77-7846-6BC1-927D-947273209B13}"/>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Reactivation and 'selling on'….</a:t>
            </a:r>
          </a:p>
        </p:txBody>
      </p:sp>
      <p:pic>
        <p:nvPicPr>
          <p:cNvPr id="7" name="Content Placeholder 6" descr="A close up of a map&#10;&#10;AI-generated content may be incorrect.">
            <a:extLst>
              <a:ext uri="{FF2B5EF4-FFF2-40B4-BE49-F238E27FC236}">
                <a16:creationId xmlns:a16="http://schemas.microsoft.com/office/drawing/2014/main" id="{6E454530-1997-3B66-0A54-6C93174378FC}"/>
              </a:ext>
            </a:extLst>
          </p:cNvPr>
          <p:cNvPicPr>
            <a:picLocks noGrp="1" noChangeAspect="1"/>
          </p:cNvPicPr>
          <p:nvPr>
            <p:ph idx="1"/>
          </p:nvPr>
        </p:nvPicPr>
        <p:blipFill>
          <a:blip r:embed="rId2"/>
          <a:stretch>
            <a:fillRect/>
          </a:stretch>
        </p:blipFill>
        <p:spPr>
          <a:xfrm>
            <a:off x="558333" y="1390624"/>
            <a:ext cx="11213044" cy="5119476"/>
          </a:xfrm>
          <a:prstGeom prst="rect">
            <a:avLst/>
          </a:prstGeom>
        </p:spPr>
      </p:pic>
    </p:spTree>
    <p:extLst>
      <p:ext uri="{BB962C8B-B14F-4D97-AF65-F5344CB8AC3E}">
        <p14:creationId xmlns:p14="http://schemas.microsoft.com/office/powerpoint/2010/main" val="30109224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6607E7D-8928-5F8C-3777-F1EA6AEE9664}"/>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142AFFB1-F25C-D56B-DA7A-EC3079F54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70659D-1AB9-8EB4-EF66-9CF09043430E}"/>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a:solidFill>
                  <a:schemeClr val="bg1"/>
                </a:solidFill>
              </a:rPr>
              <a:t>Transportation.....</a:t>
            </a:r>
            <a:endParaRPr lang="en-US">
              <a:ea typeface="+mj-ea"/>
              <a:cs typeface="+mj-cs"/>
            </a:endParaRPr>
          </a:p>
        </p:txBody>
      </p:sp>
      <p:pic>
        <p:nvPicPr>
          <p:cNvPr id="8" name="Content Placeholder 7">
            <a:extLst>
              <a:ext uri="{FF2B5EF4-FFF2-40B4-BE49-F238E27FC236}">
                <a16:creationId xmlns:a16="http://schemas.microsoft.com/office/drawing/2014/main" id="{FDE961D9-10E1-95C4-9A6D-096D126C68D6}"/>
              </a:ext>
            </a:extLst>
          </p:cNvPr>
          <p:cNvPicPr>
            <a:picLocks noGrp="1" noChangeAspect="1"/>
          </p:cNvPicPr>
          <p:nvPr>
            <p:ph idx="1"/>
          </p:nvPr>
        </p:nvPicPr>
        <p:blipFill>
          <a:blip r:embed="rId2"/>
          <a:stretch>
            <a:fillRect/>
          </a:stretch>
        </p:blipFill>
        <p:spPr>
          <a:xfrm>
            <a:off x="838200" y="1922400"/>
            <a:ext cx="10515600" cy="4157787"/>
          </a:xfrm>
          <a:prstGeom prst="rect">
            <a:avLst/>
          </a:prstGeom>
        </p:spPr>
      </p:pic>
    </p:spTree>
    <p:extLst>
      <p:ext uri="{BB962C8B-B14F-4D97-AF65-F5344CB8AC3E}">
        <p14:creationId xmlns:p14="http://schemas.microsoft.com/office/powerpoint/2010/main" val="6595304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A4CDEA5-0C0F-176A-890C-B2507851E201}"/>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929775A8-7F16-3ACC-9F2A-EAA902CC9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4D4059-C9B8-20DA-64C6-7D7E2F419A52}"/>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a:solidFill>
                  <a:schemeClr val="bg1"/>
                </a:solidFill>
              </a:rPr>
              <a:t>Collection.....</a:t>
            </a:r>
            <a:endParaRPr lang="en-US">
              <a:solidFill>
                <a:schemeClr val="bg1"/>
              </a:solidFill>
              <a:ea typeface="+mj-ea"/>
              <a:cs typeface="+mj-cs"/>
            </a:endParaRPr>
          </a:p>
        </p:txBody>
      </p:sp>
      <p:pic>
        <p:nvPicPr>
          <p:cNvPr id="8" name="Content Placeholder 7" descr="A map of a vehicle with objects inside&#10;&#10;AI-generated content may be incorrect.">
            <a:extLst>
              <a:ext uri="{FF2B5EF4-FFF2-40B4-BE49-F238E27FC236}">
                <a16:creationId xmlns:a16="http://schemas.microsoft.com/office/drawing/2014/main" id="{41D024B4-BEAB-D2A2-532A-2D5FF51F2D9E}"/>
              </a:ext>
            </a:extLst>
          </p:cNvPr>
          <p:cNvPicPr>
            <a:picLocks noGrp="1" noChangeAspect="1"/>
          </p:cNvPicPr>
          <p:nvPr>
            <p:ph idx="1"/>
          </p:nvPr>
        </p:nvPicPr>
        <p:blipFill>
          <a:blip r:embed="rId2"/>
          <a:stretch>
            <a:fillRect/>
          </a:stretch>
        </p:blipFill>
        <p:spPr>
          <a:xfrm>
            <a:off x="442434" y="1485939"/>
            <a:ext cx="11417301" cy="5030710"/>
          </a:xfrm>
          <a:prstGeom prst="rect">
            <a:avLst/>
          </a:prstGeom>
        </p:spPr>
      </p:pic>
    </p:spTree>
    <p:extLst>
      <p:ext uri="{BB962C8B-B14F-4D97-AF65-F5344CB8AC3E}">
        <p14:creationId xmlns:p14="http://schemas.microsoft.com/office/powerpoint/2010/main" val="39646113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4C99236-AB07-B284-A659-7B21C623007C}"/>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4A596883-5656-E286-7218-6FF60A6A6D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178B52-7264-0F50-650B-239F2C07236C}"/>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a:solidFill>
                  <a:schemeClr val="bg1"/>
                </a:solidFill>
              </a:rPr>
              <a:t>Firearms in the UK.....</a:t>
            </a:r>
            <a:endParaRPr lang="en-US">
              <a:solidFill>
                <a:schemeClr val="bg1"/>
              </a:solidFill>
              <a:ea typeface="+mj-ea"/>
              <a:cs typeface="+mj-cs"/>
            </a:endParaRPr>
          </a:p>
        </p:txBody>
      </p:sp>
      <p:pic>
        <p:nvPicPr>
          <p:cNvPr id="5" name="Content Placeholder 4" descr="An object on a map&#10;&#10;AI-generated content may be incorrect.">
            <a:extLst>
              <a:ext uri="{FF2B5EF4-FFF2-40B4-BE49-F238E27FC236}">
                <a16:creationId xmlns:a16="http://schemas.microsoft.com/office/drawing/2014/main" id="{D221D573-A83C-CAEF-6B3D-D54CAE967F18}"/>
              </a:ext>
            </a:extLst>
          </p:cNvPr>
          <p:cNvPicPr>
            <a:picLocks noGrp="1" noChangeAspect="1"/>
          </p:cNvPicPr>
          <p:nvPr>
            <p:ph idx="1"/>
          </p:nvPr>
        </p:nvPicPr>
        <p:blipFill>
          <a:blip r:embed="rId2"/>
          <a:stretch>
            <a:fillRect/>
          </a:stretch>
        </p:blipFill>
        <p:spPr>
          <a:xfrm>
            <a:off x="555691" y="1596107"/>
            <a:ext cx="11218329" cy="4948084"/>
          </a:xfrm>
          <a:prstGeom prst="rect">
            <a:avLst/>
          </a:prstGeom>
        </p:spPr>
      </p:pic>
    </p:spTree>
    <p:extLst>
      <p:ext uri="{BB962C8B-B14F-4D97-AF65-F5344CB8AC3E}">
        <p14:creationId xmlns:p14="http://schemas.microsoft.com/office/powerpoint/2010/main" val="2037257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482E2FA-17EA-CC5C-0A96-7F20A17ADB55}"/>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19CD4666-1A3D-388A-0DA2-BFDAEF39DD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82CDA1-BCD0-BA50-B5EE-68863F373A2C}"/>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a:solidFill>
                  <a:schemeClr val="bg1"/>
                </a:solidFill>
              </a:rPr>
              <a:t>Firearms in the UK.....</a:t>
            </a:r>
            <a:endParaRPr lang="en-US">
              <a:solidFill>
                <a:schemeClr val="bg1"/>
              </a:solidFill>
              <a:ea typeface="+mj-ea"/>
              <a:cs typeface="+mj-cs"/>
            </a:endParaRPr>
          </a:p>
        </p:txBody>
      </p:sp>
      <p:pic>
        <p:nvPicPr>
          <p:cNvPr id="5" name="Content Placeholder 4" descr="An object on a map&#10;&#10;AI-generated content may be incorrect.">
            <a:extLst>
              <a:ext uri="{FF2B5EF4-FFF2-40B4-BE49-F238E27FC236}">
                <a16:creationId xmlns:a16="http://schemas.microsoft.com/office/drawing/2014/main" id="{18F51F91-907E-99C8-78D4-04D8FEABB1B0}"/>
              </a:ext>
            </a:extLst>
          </p:cNvPr>
          <p:cNvPicPr>
            <a:picLocks noGrp="1" noChangeAspect="1"/>
          </p:cNvPicPr>
          <p:nvPr>
            <p:ph idx="1"/>
          </p:nvPr>
        </p:nvPicPr>
        <p:blipFill>
          <a:blip r:embed="rId2"/>
          <a:stretch>
            <a:fillRect/>
          </a:stretch>
        </p:blipFill>
        <p:spPr>
          <a:xfrm>
            <a:off x="555691" y="1596107"/>
            <a:ext cx="11218329" cy="4948084"/>
          </a:xfrm>
          <a:prstGeom prst="rect">
            <a:avLst/>
          </a:prstGeom>
        </p:spPr>
      </p:pic>
    </p:spTree>
    <p:extLst>
      <p:ext uri="{BB962C8B-B14F-4D97-AF65-F5344CB8AC3E}">
        <p14:creationId xmlns:p14="http://schemas.microsoft.com/office/powerpoint/2010/main" val="17912012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EEE9E68-022D-B7A9-8F91-A8EC3384076A}"/>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EA6C7175-CB4D-6827-C565-E815A1AB5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108D35-764D-FC12-2B29-DEDD08BAC580}"/>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a:solidFill>
                  <a:schemeClr val="bg1"/>
                </a:solidFill>
              </a:rPr>
              <a:t>Online Purchase.....</a:t>
            </a:r>
            <a:endParaRPr lang="en-US">
              <a:solidFill>
                <a:schemeClr val="bg1"/>
              </a:solidFill>
              <a:ea typeface="+mj-ea"/>
              <a:cs typeface="+mj-cs"/>
            </a:endParaRPr>
          </a:p>
        </p:txBody>
      </p:sp>
      <p:sp>
        <p:nvSpPr>
          <p:cNvPr id="4" name="Content Placeholder 3">
            <a:extLst>
              <a:ext uri="{FF2B5EF4-FFF2-40B4-BE49-F238E27FC236}">
                <a16:creationId xmlns:a16="http://schemas.microsoft.com/office/drawing/2014/main" id="{5BE797AA-7C9E-A4B7-6CC5-CD6B6B765944}"/>
              </a:ext>
            </a:extLst>
          </p:cNvPr>
          <p:cNvSpPr>
            <a:spLocks noGrp="1"/>
          </p:cNvSpPr>
          <p:nvPr>
            <p:ph idx="1"/>
          </p:nvPr>
        </p:nvSpPr>
        <p:spPr/>
        <p:txBody>
          <a:bodyPr/>
          <a:lstStyle/>
          <a:p>
            <a:endParaRPr lang="en-US"/>
          </a:p>
        </p:txBody>
      </p:sp>
      <p:pic>
        <p:nvPicPr>
          <p:cNvPr id="7" name="Content Placeholder 3" descr="A box with wires and wires wrapped in plastic&#10;&#10;AI-generated content may be incorrect.">
            <a:extLst>
              <a:ext uri="{FF2B5EF4-FFF2-40B4-BE49-F238E27FC236}">
                <a16:creationId xmlns:a16="http://schemas.microsoft.com/office/drawing/2014/main" id="{29872C58-36F0-293C-D69A-7D2A1B10079A}"/>
              </a:ext>
            </a:extLst>
          </p:cNvPr>
          <p:cNvPicPr>
            <a:picLocks noChangeAspect="1"/>
          </p:cNvPicPr>
          <p:nvPr/>
        </p:nvPicPr>
        <p:blipFill>
          <a:blip r:embed="rId2"/>
          <a:stretch>
            <a:fillRect/>
          </a:stretch>
        </p:blipFill>
        <p:spPr>
          <a:xfrm>
            <a:off x="403652" y="1458397"/>
            <a:ext cx="11210262" cy="5003168"/>
          </a:xfrm>
          <a:prstGeom prst="rect">
            <a:avLst/>
          </a:prstGeom>
        </p:spPr>
      </p:pic>
    </p:spTree>
    <p:extLst>
      <p:ext uri="{BB962C8B-B14F-4D97-AF65-F5344CB8AC3E}">
        <p14:creationId xmlns:p14="http://schemas.microsoft.com/office/powerpoint/2010/main" val="21754252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Online Media 5" title="Ross Kemp and the Armed Police | Coming Face to Face With an Illegal Arms Dealer | ITV">
            <a:hlinkClick r:id="" action="ppaction://media"/>
            <a:extLst>
              <a:ext uri="{FF2B5EF4-FFF2-40B4-BE49-F238E27FC236}">
                <a16:creationId xmlns:a16="http://schemas.microsoft.com/office/drawing/2014/main" id="{34C9F759-5C25-DF98-9B07-51AAAFBCFAAE}"/>
              </a:ext>
            </a:extLst>
          </p:cNvPr>
          <p:cNvPicPr>
            <a:picLocks noRot="1" noChangeAspect="1"/>
          </p:cNvPicPr>
          <p:nvPr>
            <a:videoFile r:link="rId1"/>
          </p:nvPr>
        </p:nvPicPr>
        <p:blipFill>
          <a:blip r:embed="rId4"/>
          <a:stretch>
            <a:fillRect/>
          </a:stretch>
        </p:blipFill>
        <p:spPr>
          <a:xfrm>
            <a:off x="836177" y="457200"/>
            <a:ext cx="10519646" cy="5943600"/>
          </a:xfrm>
          <a:prstGeom prst="rect">
            <a:avLst/>
          </a:prstGeom>
        </p:spPr>
      </p:pic>
    </p:spTree>
    <p:extLst>
      <p:ext uri="{BB962C8B-B14F-4D97-AF65-F5344CB8AC3E}">
        <p14:creationId xmlns:p14="http://schemas.microsoft.com/office/powerpoint/2010/main" val="3487094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8" name="Rectangle 1057">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C28E80-EE01-8904-3889-8504CD5ED6CC}"/>
              </a:ext>
            </a:extLst>
          </p:cNvPr>
          <p:cNvSpPr>
            <a:spLocks noGrp="1"/>
          </p:cNvSpPr>
          <p:nvPr>
            <p:ph type="title"/>
          </p:nvPr>
        </p:nvSpPr>
        <p:spPr>
          <a:xfrm>
            <a:off x="855661" y="502020"/>
            <a:ext cx="5604451" cy="1642970"/>
          </a:xfrm>
        </p:spPr>
        <p:txBody>
          <a:bodyPr anchor="b">
            <a:normAutofit/>
          </a:bodyPr>
          <a:lstStyle/>
          <a:p>
            <a:r>
              <a:rPr lang="en-GB" sz="4000"/>
              <a:t>Homicide using firearms</a:t>
            </a:r>
          </a:p>
        </p:txBody>
      </p:sp>
      <p:sp>
        <p:nvSpPr>
          <p:cNvPr id="3" name="Content Placeholder 2">
            <a:extLst>
              <a:ext uri="{FF2B5EF4-FFF2-40B4-BE49-F238E27FC236}">
                <a16:creationId xmlns:a16="http://schemas.microsoft.com/office/drawing/2014/main" id="{E2878D1E-5B0E-746D-49FC-F1B4DDB66BCE}"/>
              </a:ext>
            </a:extLst>
          </p:cNvPr>
          <p:cNvSpPr>
            <a:spLocks noGrp="1"/>
          </p:cNvSpPr>
          <p:nvPr>
            <p:ph idx="1"/>
          </p:nvPr>
        </p:nvSpPr>
        <p:spPr>
          <a:xfrm>
            <a:off x="773950" y="2405894"/>
            <a:ext cx="5686162" cy="3535083"/>
          </a:xfrm>
        </p:spPr>
        <p:txBody>
          <a:bodyPr vert="horz" lIns="91440" tIns="45720" rIns="91440" bIns="45720" rtlCol="0" anchor="t">
            <a:normAutofit/>
          </a:bodyPr>
          <a:lstStyle/>
          <a:p>
            <a:pPr marL="0" indent="0">
              <a:buNone/>
            </a:pPr>
            <a:r>
              <a:rPr lang="en-GB" sz="2000"/>
              <a:t>In the year ending March </a:t>
            </a:r>
            <a:r>
              <a:rPr lang="en-GB" sz="2000" dirty="0"/>
              <a:t>2024</a:t>
            </a:r>
            <a:r>
              <a:rPr lang="en-GB" sz="2000"/>
              <a:t>, there were </a:t>
            </a:r>
            <a:r>
              <a:rPr lang="en-GB" sz="2000" dirty="0"/>
              <a:t>22 </a:t>
            </a:r>
            <a:r>
              <a:rPr lang="en-GB" sz="2000"/>
              <a:t>homicides committed by the use of a firearm.</a:t>
            </a:r>
            <a:endParaRPr lang="en-US" sz="2000"/>
          </a:p>
          <a:p>
            <a:pPr marL="0" indent="0">
              <a:buNone/>
            </a:pPr>
            <a:r>
              <a:rPr lang="en-GB" sz="2000"/>
              <a:t>This accounted for just </a:t>
            </a:r>
            <a:r>
              <a:rPr lang="en-GB" sz="2000" dirty="0"/>
              <a:t>4</a:t>
            </a:r>
            <a:r>
              <a:rPr lang="en-GB" sz="2000"/>
              <a:t>% of homicides in that year</a:t>
            </a:r>
            <a:r>
              <a:rPr lang="en-GB" sz="2000" dirty="0"/>
              <a:t> (total 570).</a:t>
            </a:r>
          </a:p>
          <a:p>
            <a:pPr marL="0" indent="0">
              <a:buNone/>
            </a:pPr>
            <a:r>
              <a:rPr lang="en-GB" sz="2000"/>
              <a:t>Of these</a:t>
            </a:r>
            <a:r>
              <a:rPr lang="en-GB" sz="2000" dirty="0"/>
              <a:t> 22 </a:t>
            </a:r>
            <a:r>
              <a:rPr lang="en-GB" sz="2000"/>
              <a:t>victims, </a:t>
            </a:r>
            <a:r>
              <a:rPr lang="en-GB" sz="2000" dirty="0"/>
              <a:t>27</a:t>
            </a:r>
            <a:r>
              <a:rPr lang="en-GB" sz="2000"/>
              <a:t>% were female and </a:t>
            </a:r>
            <a:r>
              <a:rPr lang="en-GB" sz="2000" dirty="0"/>
              <a:t>73</a:t>
            </a:r>
            <a:r>
              <a:rPr lang="en-GB" sz="2000"/>
              <a:t>% were male.</a:t>
            </a:r>
            <a:endParaRPr lang="en-GB" sz="2000" dirty="0"/>
          </a:p>
        </p:txBody>
      </p:sp>
      <p:sp>
        <p:nvSpPr>
          <p:cNvPr id="1060" name="Rectangle 1059">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2" name="Rectangle 1061">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64" name="Rectangle 1063">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66" name="Rectangle 1065">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Crime Scenes – The Forensics Library">
            <a:extLst>
              <a:ext uri="{FF2B5EF4-FFF2-40B4-BE49-F238E27FC236}">
                <a16:creationId xmlns:a16="http://schemas.microsoft.com/office/drawing/2014/main" id="{03542A53-9987-8C93-BFC7-B612606CB77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9951" b="-1"/>
          <a:stretch/>
        </p:blipFill>
        <p:spPr bwMode="auto">
          <a:xfrm>
            <a:off x="7075967" y="1754957"/>
            <a:ext cx="4170530" cy="33799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80525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5CDD5C-4E01-AE09-2E58-A69D2B0F0F50}"/>
              </a:ext>
            </a:extLst>
          </p:cNvPr>
          <p:cNvSpPr>
            <a:spLocks noGrp="1"/>
          </p:cNvSpPr>
          <p:nvPr>
            <p:ph type="title"/>
          </p:nvPr>
        </p:nvSpPr>
        <p:spPr>
          <a:xfrm>
            <a:off x="1371599" y="5510253"/>
            <a:ext cx="9895951" cy="1033669"/>
          </a:xfrm>
        </p:spPr>
        <p:txBody>
          <a:bodyPr>
            <a:normAutofit/>
          </a:bodyPr>
          <a:lstStyle/>
          <a:p>
            <a:r>
              <a:rPr lang="en-GB" sz="4000">
                <a:solidFill>
                  <a:srgbClr val="FFFFFF"/>
                </a:solidFill>
              </a:rPr>
              <a:t>Operation Trident</a:t>
            </a:r>
          </a:p>
        </p:txBody>
      </p:sp>
      <p:pic>
        <p:nvPicPr>
          <p:cNvPr id="4" name="Picture 3" descr="A black background with white text&#10;&#10;Description automatically generated">
            <a:extLst>
              <a:ext uri="{FF2B5EF4-FFF2-40B4-BE49-F238E27FC236}">
                <a16:creationId xmlns:a16="http://schemas.microsoft.com/office/drawing/2014/main" id="{1C11409C-86FF-F26B-854A-5CB3A0E24690}"/>
              </a:ext>
            </a:extLst>
          </p:cNvPr>
          <p:cNvPicPr>
            <a:picLocks noChangeAspect="1"/>
          </p:cNvPicPr>
          <p:nvPr/>
        </p:nvPicPr>
        <p:blipFill>
          <a:blip r:embed="rId3"/>
          <a:stretch>
            <a:fillRect/>
          </a:stretch>
        </p:blipFill>
        <p:spPr>
          <a:xfrm>
            <a:off x="7988420" y="5376543"/>
            <a:ext cx="3985797" cy="1374266"/>
          </a:xfrm>
          <a:prstGeom prst="rect">
            <a:avLst/>
          </a:prstGeom>
        </p:spPr>
      </p:pic>
      <p:sp>
        <p:nvSpPr>
          <p:cNvPr id="3" name="Content Placeholder 2">
            <a:extLst>
              <a:ext uri="{FF2B5EF4-FFF2-40B4-BE49-F238E27FC236}">
                <a16:creationId xmlns:a16="http://schemas.microsoft.com/office/drawing/2014/main" id="{49109B37-7E5D-4CA8-4A32-F7392CD8664E}"/>
              </a:ext>
            </a:extLst>
          </p:cNvPr>
          <p:cNvSpPr>
            <a:spLocks noGrp="1"/>
          </p:cNvSpPr>
          <p:nvPr>
            <p:ph idx="1"/>
          </p:nvPr>
        </p:nvSpPr>
        <p:spPr>
          <a:xfrm rot="-10800000" flipV="1">
            <a:off x="137817" y="841305"/>
            <a:ext cx="11782237" cy="4043570"/>
          </a:xfrm>
        </p:spPr>
        <p:txBody>
          <a:bodyPr vert="horz" lIns="91440" tIns="45720" rIns="91440" bIns="45720" rtlCol="0" anchor="ctr">
            <a:noAutofit/>
          </a:bodyPr>
          <a:lstStyle/>
          <a:p>
            <a:pPr>
              <a:lnSpc>
                <a:spcPct val="150000"/>
              </a:lnSpc>
            </a:pPr>
            <a:r>
              <a:rPr lang="en-GB" sz="2400" dirty="0"/>
              <a:t>Originally a Metropolitan Police Specialist Unit to tackle gun crime in London’s Afro-Caribbean communities after there had been several fatal shootings.</a:t>
            </a:r>
            <a:endParaRPr lang="en-US"/>
          </a:p>
          <a:p>
            <a:pPr>
              <a:lnSpc>
                <a:spcPct val="150000"/>
              </a:lnSpc>
            </a:pPr>
            <a:r>
              <a:rPr lang="en-GB" sz="2400" dirty="0">
                <a:latin typeface="Aptos"/>
                <a:ea typeface="Verdana"/>
              </a:rPr>
              <a:t>It now exists as a dedicated unit within the Metropolitan Police, which helps officers in local police stations investigate shootings and collate intelligence from across the capital on suspected gunmen, firearms suppliers and gun converters. This information is then used to arrest suspects, stop shootings from happening and disrupting the flow of weapons. The unit also works with customs and immigration officials and other agencies in the UK and Jamaica to gather intelligence and identify suspects.</a:t>
            </a:r>
            <a:endParaRPr lang="en-GB" sz="2400">
              <a:latin typeface="Aptos"/>
            </a:endParaRPr>
          </a:p>
          <a:p>
            <a:endParaRPr lang="en-GB" sz="2400" dirty="0"/>
          </a:p>
        </p:txBody>
      </p:sp>
    </p:spTree>
    <p:extLst>
      <p:ext uri="{BB962C8B-B14F-4D97-AF65-F5344CB8AC3E}">
        <p14:creationId xmlns:p14="http://schemas.microsoft.com/office/powerpoint/2010/main" val="38151262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DD93E7AA-D4AE-6E23-59DB-249898C00E5C}"/>
              </a:ext>
            </a:extLst>
          </p:cNvPr>
          <p:cNvSpPr>
            <a:spLocks noGrp="1"/>
          </p:cNvSpPr>
          <p:nvPr>
            <p:ph type="title"/>
          </p:nvPr>
        </p:nvSpPr>
        <p:spPr>
          <a:xfrm>
            <a:off x="823442" y="921715"/>
            <a:ext cx="5163022" cy="2635993"/>
          </a:xfrm>
        </p:spPr>
        <p:txBody>
          <a:bodyPr vert="horz" lIns="91440" tIns="45720" rIns="91440" bIns="45720" rtlCol="0" anchor="b">
            <a:normAutofit/>
          </a:bodyPr>
          <a:lstStyle/>
          <a:p>
            <a:r>
              <a:rPr lang="en-US" sz="4800" kern="1200">
                <a:solidFill>
                  <a:schemeClr val="tx1"/>
                </a:solidFill>
                <a:latin typeface="+mj-lt"/>
                <a:ea typeface="+mj-ea"/>
                <a:cs typeface="+mj-cs"/>
              </a:rPr>
              <a:t>Any Questions?</a:t>
            </a:r>
          </a:p>
        </p:txBody>
      </p:sp>
      <p:sp>
        <p:nvSpPr>
          <p:cNvPr id="28" name="Rectangle 27">
            <a:extLst>
              <a:ext uri="{FF2B5EF4-FFF2-40B4-BE49-F238E27FC236}">
                <a16:creationId xmlns:a16="http://schemas.microsoft.com/office/drawing/2014/main" id="{BC05CA36-AD6A-4ABF-9A05-52E5A143D2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022214"/>
            <a:ext cx="12192000" cy="2835786"/>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4331EE8-85A4-4588-8D9E-70E534D47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4022220"/>
            <a:ext cx="8153398" cy="2835780"/>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49D6C862-61CC-4B46-8080-96583D653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022219"/>
            <a:ext cx="12253472" cy="2835781"/>
          </a:xfrm>
          <a:prstGeom prst="rect">
            <a:avLst/>
          </a:prstGeom>
          <a:gradFill>
            <a:gsLst>
              <a:gs pos="39000">
                <a:schemeClr val="accent1">
                  <a:lumMod val="50000"/>
                  <a:alpha val="0"/>
                </a:schemeClr>
              </a:gs>
              <a:gs pos="100000">
                <a:srgbClr val="000000">
                  <a:alpha val="72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0797"/>
            <a:ext cx="12191998" cy="457203"/>
          </a:xfrm>
          <a:prstGeom prst="rect">
            <a:avLst/>
          </a:prstGeom>
          <a:gradFill>
            <a:gsLst>
              <a:gs pos="0">
                <a:srgbClr val="000000">
                  <a:alpha val="43000"/>
                </a:srgbClr>
              </a:gs>
              <a:gs pos="79000">
                <a:schemeClr val="accent1">
                  <a:lumMod val="75000"/>
                  <a:alpha val="22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6529119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83b6b15d-b45e-4742-b6bc-16a4e80c71d8"/>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905</Words>
  <Application>Microsoft Office PowerPoint</Application>
  <PresentationFormat>Widescreen</PresentationFormat>
  <Paragraphs>89</Paragraphs>
  <Slides>21</Slides>
  <Notes>11</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Aptos</vt:lpstr>
      <vt:lpstr>Aptos Display</vt:lpstr>
      <vt:lpstr>Arial</vt:lpstr>
      <vt:lpstr>Calibri</vt:lpstr>
      <vt:lpstr>Courier New</vt:lpstr>
      <vt:lpstr>Office Theme</vt:lpstr>
      <vt:lpstr>Illegal Firearms and Gun Crime</vt:lpstr>
      <vt:lpstr>Learning Objectives</vt:lpstr>
      <vt:lpstr>What is a firearm?</vt:lpstr>
      <vt:lpstr>Pre 1996 Legislation</vt:lpstr>
      <vt:lpstr>Dunblane 1996 school massacre</vt:lpstr>
      <vt:lpstr>Dunblane</vt:lpstr>
      <vt:lpstr>Legislation after Dunblane</vt:lpstr>
      <vt:lpstr>PowerPoint Presentation</vt:lpstr>
      <vt:lpstr>Illegal firearms in the UK</vt:lpstr>
      <vt:lpstr>The journey of a firearm into the UK</vt:lpstr>
      <vt:lpstr>Procurement….</vt:lpstr>
      <vt:lpstr>Reactivation and 'selling on'….</vt:lpstr>
      <vt:lpstr>Transportation.....</vt:lpstr>
      <vt:lpstr>Collection.....</vt:lpstr>
      <vt:lpstr>Firearms in the UK.....</vt:lpstr>
      <vt:lpstr>Firearms in the UK.....</vt:lpstr>
      <vt:lpstr>Online Purchase.....</vt:lpstr>
      <vt:lpstr>PowerPoint Presentation</vt:lpstr>
      <vt:lpstr>Homicide using firearms</vt:lpstr>
      <vt:lpstr>Operation Trident</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Illegal Firearms and Gun Crime</dc:title>
  <dc:creator>Andrew James</dc:creator>
  <cp:lastModifiedBy>Wynne Jones (IMH)</cp:lastModifiedBy>
  <cp:revision>134</cp:revision>
  <cp:lastPrinted>2025-02-12T10:05:38Z</cp:lastPrinted>
  <dcterms:created xsi:type="dcterms:W3CDTF">2024-03-25T10:28:12Z</dcterms:created>
  <dcterms:modified xsi:type="dcterms:W3CDTF">2025-10-23T09:43:58Z</dcterms:modified>
</cp:coreProperties>
</file>