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notesMasterIdLst>
    <p:notesMasterId r:id="rId39"/>
  </p:notesMasterIdLst>
  <p:handoutMasterIdLst>
    <p:handoutMasterId r:id="rId40"/>
  </p:handoutMasterIdLst>
  <p:sldIdLst>
    <p:sldId id="256" r:id="rId2"/>
    <p:sldId id="473" r:id="rId3"/>
    <p:sldId id="508" r:id="rId4"/>
    <p:sldId id="509" r:id="rId5"/>
    <p:sldId id="510" r:id="rId6"/>
    <p:sldId id="511" r:id="rId7"/>
    <p:sldId id="512" r:id="rId8"/>
    <p:sldId id="521" r:id="rId9"/>
    <p:sldId id="522" r:id="rId10"/>
    <p:sldId id="551" r:id="rId11"/>
    <p:sldId id="552" r:id="rId12"/>
    <p:sldId id="554" r:id="rId13"/>
    <p:sldId id="523" r:id="rId14"/>
    <p:sldId id="524" r:id="rId15"/>
    <p:sldId id="525" r:id="rId16"/>
    <p:sldId id="527" r:id="rId17"/>
    <p:sldId id="555" r:id="rId18"/>
    <p:sldId id="526" r:id="rId19"/>
    <p:sldId id="528" r:id="rId20"/>
    <p:sldId id="529" r:id="rId21"/>
    <p:sldId id="530" r:id="rId22"/>
    <p:sldId id="556" r:id="rId23"/>
    <p:sldId id="557" r:id="rId24"/>
    <p:sldId id="536" r:id="rId25"/>
    <p:sldId id="537" r:id="rId26"/>
    <p:sldId id="538" r:id="rId27"/>
    <p:sldId id="539" r:id="rId28"/>
    <p:sldId id="540" r:id="rId29"/>
    <p:sldId id="544" r:id="rId30"/>
    <p:sldId id="541" r:id="rId31"/>
    <p:sldId id="545" r:id="rId32"/>
    <p:sldId id="546" r:id="rId33"/>
    <p:sldId id="547" r:id="rId34"/>
    <p:sldId id="558" r:id="rId35"/>
    <p:sldId id="548" r:id="rId36"/>
    <p:sldId id="550" r:id="rId37"/>
    <p:sldId id="418" r:id="rId38"/>
  </p:sldIdLst>
  <p:sldSz cx="9144000" cy="6858000" type="screen4x3"/>
  <p:notesSz cx="9144000" cy="6858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331B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29371-87FB-4F4D-AB47-2706D65751F0}" type="datetimeFigureOut">
              <a:rPr lang="en-GB" smtClean="0"/>
              <a:pPr/>
              <a:t>30/10/2017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3EF0C-7EB4-4E82-BF7C-4C53F0C14F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432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B64D1-7E7D-4EB9-829A-62A2D03CE4AA}" type="datetimeFigureOut">
              <a:rPr lang="en-GB" smtClean="0"/>
              <a:pPr/>
              <a:t>30/10/2017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193EC-F29A-4802-9DED-69FA59CA1C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803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1BB4D88-01AB-4C18-BD28-0C89BC094654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ED0E861-3FF0-4132-877D-98E1CEA906A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728C56-A700-42D5-9636-0B2B03B88053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806F36-EC1D-4F3D-AF0A-E18899F058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C09EB7-EDD1-4D40-ABB7-BE0CE03C250B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7DE1202-54C2-4D02-84A5-94FA7B826E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F5B3FA63-9085-41A4-81EB-A35E68F75486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E72E4FCE-7C50-4EEF-BFC1-A701B1F46C7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34BE7454-88F5-48FD-B540-F5CC2BA126C1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2950D148-932C-40A6-A29B-E407FC03E1F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7B3044-CBD3-4051-AA03-ADD5DCC2C435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352B25-6D13-4094-9D9D-64D8FA25237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3C328A-DD1F-4DC6-9658-CE9474A21B51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871F100-8EC6-4200-80A1-268DE830E33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B25C40-B787-4F89-9D54-85647DE077AE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D715733-BCE8-484A-84FE-353D7C94E0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fld id="{D39564AC-1B47-4657-ADA3-63A8B6E8E679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2E20FCC1-F0AD-41A7-9F7E-9DD3CC32AA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3143B7-B152-4604-B430-EAB73F6F565C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CD676-3243-49C0-B3F0-1F9B92DDA6F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fld id="{FA840545-D47C-4347-8779-96EC4477FAE3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547AF01A-C4B6-44F0-89E2-30CEF0131A4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1FEDEE2-94F0-4D77-8357-3D6F76566775}" type="datetimeFigureOut">
              <a:rPr lang="en-US" smtClean="0"/>
              <a:pPr>
                <a:defRPr/>
              </a:pPr>
              <a:t>10/30/2017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172E74-130B-4F24-9C78-50C5A64603D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800" b="1" dirty="0" err="1" smtClean="0"/>
              <a:t>BuSINESS</a:t>
            </a:r>
            <a:r>
              <a:rPr lang="en-GB" sz="4800" b="1" dirty="0" smtClean="0"/>
              <a:t>, MARKETING</a:t>
            </a:r>
            <a:br>
              <a:rPr lang="en-GB" sz="4800" b="1" dirty="0" smtClean="0"/>
            </a:br>
            <a:r>
              <a:rPr lang="en-GB" sz="4800" b="1" dirty="0" smtClean="0"/>
              <a:t>&amp; SELF PROMOTION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Course Outline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059832" y="0"/>
          <a:ext cx="6084168" cy="6821250"/>
        </p:xfrm>
        <a:graphic>
          <a:graphicData uri="http://schemas.openxmlformats.org/drawingml/2006/table">
            <a:tbl>
              <a:tblPr/>
              <a:tblGrid>
                <a:gridCol w="917265"/>
                <a:gridCol w="845685"/>
                <a:gridCol w="4321218"/>
              </a:tblGrid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Calibri"/>
                          <a:ea typeface="Calibri"/>
                          <a:cs typeface="Calibri"/>
                        </a:rPr>
                        <a:t>WEEK</a:t>
                      </a: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Calibri"/>
                        </a:rPr>
                        <a:t>Date: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Calibri"/>
                        </a:rPr>
                        <a:t>TOPIC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1: 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2nd Oct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Introduction &amp; Assignment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2: 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9th Oct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Self-Evaluation</a:t>
                      </a:r>
                      <a:r>
                        <a:rPr lang="en-GB" sz="1200" strike="sngStrike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 (CV, Application &amp; Interviews)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513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Wk 3:</a:t>
                      </a:r>
                      <a:endParaRPr lang="en-GB" sz="1200" strike="sngStrike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16th Oct</a:t>
                      </a:r>
                      <a:endParaRPr lang="en-GB" sz="1200" strike="sngStrike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Researching the Market &amp; Scanning the Environment</a:t>
                      </a:r>
                      <a:r>
                        <a:rPr lang="en-GB" sz="1200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 (Taking a Snapshot) </a:t>
                      </a:r>
                      <a:endParaRPr lang="en-GB" sz="1200" strike="sngStrike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Business Planning – The Formal Stuff</a:t>
                      </a:r>
                      <a:r>
                        <a:rPr lang="en-GB" sz="1200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 (Structure, Legal)</a:t>
                      </a:r>
                      <a:endParaRPr lang="en-GB" sz="1200" strike="sngStrike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Introduction to </a:t>
                      </a:r>
                      <a:r>
                        <a:rPr lang="en-GB" sz="1200" b="1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Simply Do Ideas Portal</a:t>
                      </a:r>
                      <a:r>
                        <a:rPr lang="en-GB" sz="1200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 (Canvas and Sign-up</a:t>
                      </a:r>
                      <a:r>
                        <a:rPr lang="en-GB" sz="1200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)</a:t>
                      </a:r>
                      <a:br>
                        <a:rPr lang="en-GB" sz="1200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</a:br>
                      <a:r>
                        <a:rPr lang="en-GB" sz="1200" b="1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STEP 1. Concept</a:t>
                      </a:r>
                      <a:r>
                        <a:rPr lang="en-GB" sz="1200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 (including SWOT Analysis of idea, value proposition, features, benefits)</a:t>
                      </a:r>
                      <a:endParaRPr lang="en-GB" sz="1200" strike="sngStrike" dirty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55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Wk 4:</a:t>
                      </a:r>
                      <a:endParaRPr lang="en-GB" sz="1200" strike="sngStrike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23rd Oct</a:t>
                      </a:r>
                      <a:endParaRPr lang="en-GB" sz="1200" strike="sngStrike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STEP </a:t>
                      </a:r>
                      <a:r>
                        <a:rPr lang="en-GB" sz="1200" b="1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2. </a:t>
                      </a:r>
                      <a:r>
                        <a:rPr lang="en-GB" sz="1200" b="1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Customer </a:t>
                      </a:r>
                      <a:r>
                        <a:rPr lang="en-GB" sz="1200" strike="sngStrike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(market research, demographics, profiling</a:t>
                      </a:r>
                      <a:r>
                        <a:rPr lang="en-GB" sz="1200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STEP 3.</a:t>
                      </a:r>
                      <a:r>
                        <a:rPr lang="en-GB" sz="1200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 </a:t>
                      </a:r>
                      <a:r>
                        <a:rPr lang="en-GB" sz="1200" b="1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Competitors</a:t>
                      </a:r>
                      <a:r>
                        <a:rPr lang="en-GB" sz="1200" strike="sngStrike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 (competitor analysis with 5 Forces)</a:t>
                      </a:r>
                      <a:endParaRPr lang="en-GB" sz="1200" strike="sngStrike" dirty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3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Calibri"/>
                        </a:rPr>
                        <a:t>Wk 5:</a:t>
                      </a:r>
                      <a:endParaRPr lang="en-GB" sz="12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Calibri"/>
                        </a:rPr>
                        <a:t>30th Oct</a:t>
                      </a:r>
                      <a:endParaRPr lang="en-GB" sz="12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Calibri"/>
                        </a:rPr>
                        <a:t>Insight into Marketing</a:t>
                      </a:r>
                      <a:r>
                        <a:rPr lang="en-GB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Calibri"/>
                        </a:rPr>
                        <a:t>  (how to Get, Keep, Grow customers – marketing, self-promotion, elevator pitch, relationship marketing, networking, pricing strategy)</a:t>
                      </a:r>
                      <a:endParaRPr lang="en-GB" sz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6: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6th Nov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FEEDBACK TUTORIAL WEEK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82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7: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13th Nov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STEP 4. Compatibility</a:t>
                      </a:r>
                      <a:r>
                        <a:rPr lang="en-GB" sz="1200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 (going back to self-evaluation, roles and responsibilities, human resource, skills)</a:t>
                      </a: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Insight into Networks </a:t>
                      </a:r>
                      <a:r>
                        <a:rPr lang="en-GB" sz="1200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(the importance of networks, alliances, partnerships – support, advice and suppliers/customers)</a:t>
                      </a: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STEP 5. Contents</a:t>
                      </a:r>
                      <a:r>
                        <a:rPr lang="en-GB" sz="1200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 (distribution, assets, resources, equipment, training)</a:t>
                      </a: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59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8: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20th Nov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STEP 6. Cash</a:t>
                      </a: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 (key costs and income, funding)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Insight into Financial Planning and Projections</a:t>
                      </a: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 (Income, expenditure and profit)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Insight into Funding</a:t>
                      </a: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 (Crowdfunding, loans, grants)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Wk 9: </a:t>
                      </a:r>
                      <a:endParaRPr lang="en-GB" sz="1200" b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27th Nov</a:t>
                      </a:r>
                      <a:endParaRPr lang="en-GB" sz="1200" b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Calibri"/>
                        </a:rPr>
                        <a:t>Recap and Troubleshooting Session</a:t>
                      </a:r>
                      <a:endParaRPr lang="en-GB" sz="1200" b="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10: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4th Dec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Self-study and assignment preparation</a:t>
                      </a: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72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11: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11th Dec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1-2-1 Assignment Support Slots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i="1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Assessment Submission Deadline Week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36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Wk 12: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8th Jan</a:t>
                      </a:r>
                      <a:endParaRPr lang="en-GB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808080"/>
                          </a:solidFill>
                          <a:latin typeface="Calibri"/>
                          <a:ea typeface="Calibri"/>
                          <a:cs typeface="Calibri"/>
                        </a:rPr>
                        <a:t>Feedback to students and module evaluation</a:t>
                      </a: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851" marR="498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800" b="1" dirty="0" smtClean="0"/>
              <a:t>THE MARKETING PLAN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The Marketing Mix – 4 P’s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i="1" dirty="0" smtClean="0">
                <a:solidFill>
                  <a:srgbClr val="00B050"/>
                </a:solidFill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is marketing to you?</a:t>
            </a:r>
            <a:endParaRPr lang="en-GB" i="1" dirty="0" smtClean="0">
              <a:solidFill>
                <a:srgbClr val="00B050"/>
              </a:solidFill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0"/>
            <a:ext cx="6552728" cy="67243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Pricing)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8"/>
            <a:ext cx="828198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MARKET RESEACH</a:t>
            </a:r>
          </a:p>
          <a:p>
            <a:pPr marL="514350" indent="-514350" eaLnBrk="0" hangingPunct="0">
              <a:spcBef>
                <a:spcPct val="50000"/>
              </a:spcBef>
              <a:buAutoNum type="alphaLcPeriod"/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What is the overall market like? 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General description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Size (population, financial value, places)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Environment  Trends (PESTEL analysis)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b.  Customer research and profiling.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 (or service)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Pricing)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9"/>
            <a:ext cx="8281987" cy="4616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2. PRODUCT/SERVICE DESCRIPTION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Your SWOT analysis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Your Value Proposition (and the associated </a:t>
            </a: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brand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Your</a:t>
            </a: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800" b="1" u="sng" dirty="0" smtClean="0">
                <a:latin typeface="Calibri" pitchFamily="34" charset="0"/>
                <a:cs typeface="Calibri" pitchFamily="34" charset="0"/>
              </a:rPr>
              <a:t>UNIQUE SELLING PROPOSITION (USP)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i="1" dirty="0" smtClean="0">
                <a:latin typeface="Calibri" pitchFamily="34" charset="0"/>
                <a:cs typeface="Calibri" pitchFamily="34" charset="0"/>
              </a:rPr>
              <a:t>It is more energy efficient? It uses the latest VR technology? It is more glamorous? It’s quality is market-leading? It is the only one of its kind?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251520" y="1628800"/>
            <a:ext cx="3528392" cy="4939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u="sng" dirty="0" smtClean="0">
                <a:latin typeface="Tahoma" pitchFamily="34" charset="0"/>
                <a:ea typeface="ＭＳ Ｐゴシック" pitchFamily="-112" charset="-128"/>
              </a:rPr>
              <a:t>Features, Advantages &amp; Benefits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Features: facts or characteristics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Advantages: what the features  do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Benefits: what problem is solved or improved</a:t>
            </a:r>
          </a:p>
          <a:p>
            <a:pPr eaLnBrk="0" hangingPunct="0">
              <a:spcBef>
                <a:spcPct val="50000"/>
              </a:spcBef>
            </a:pPr>
            <a:endParaRPr lang="en-GB" i="1" dirty="0" smtClean="0">
              <a:solidFill>
                <a:srgbClr val="002060"/>
              </a:solidFill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i="1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  <a:t>People buy benefits, not features</a:t>
            </a:r>
          </a:p>
          <a:p>
            <a:pPr eaLnBrk="0" hangingPunct="0">
              <a:spcBef>
                <a:spcPct val="50000"/>
              </a:spcBef>
            </a:pPr>
            <a:r>
              <a:rPr lang="en-GB" i="1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  <a:t>FAB = Value Proposition</a:t>
            </a:r>
            <a:endParaRPr lang="en-GB" i="1" dirty="0">
              <a:solidFill>
                <a:srgbClr val="002060"/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grpSp>
        <p:nvGrpSpPr>
          <p:cNvPr id="2" name="Group 6"/>
          <p:cNvGrpSpPr/>
          <p:nvPr/>
        </p:nvGrpSpPr>
        <p:grpSpPr>
          <a:xfrm>
            <a:off x="3779912" y="1628800"/>
            <a:ext cx="5112568" cy="4968552"/>
            <a:chOff x="3779912" y="1628800"/>
            <a:chExt cx="5112568" cy="4968552"/>
          </a:xfrm>
        </p:grpSpPr>
        <p:pic>
          <p:nvPicPr>
            <p:cNvPr id="89090" name="Picture 2" descr="Image result for features  benefits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51920" y="2210292"/>
              <a:ext cx="4992488" cy="2082804"/>
            </a:xfrm>
            <a:prstGeom prst="rect">
              <a:avLst/>
            </a:prstGeom>
            <a:noFill/>
          </p:spPr>
        </p:pic>
        <p:pic>
          <p:nvPicPr>
            <p:cNvPr id="89092" name="Picture 4" descr="Image result for features  benefits"/>
            <p:cNvPicPr>
              <a:picLocks noChangeAspect="1" noChangeArrowheads="1"/>
            </p:cNvPicPr>
            <p:nvPr/>
          </p:nvPicPr>
          <p:blipFill>
            <a:blip r:embed="rId3" cstate="print"/>
            <a:srcRect r="8497" b="17446"/>
            <a:stretch>
              <a:fillRect/>
            </a:stretch>
          </p:blipFill>
          <p:spPr bwMode="auto">
            <a:xfrm>
              <a:off x="4788024" y="4408883"/>
              <a:ext cx="3024336" cy="2044453"/>
            </a:xfrm>
            <a:prstGeom prst="rect">
              <a:avLst/>
            </a:prstGeom>
            <a:noFill/>
          </p:spPr>
        </p:pic>
        <p:sp>
          <p:nvSpPr>
            <p:cNvPr id="9" name="Rectangle 8"/>
            <p:cNvSpPr/>
            <p:nvPr/>
          </p:nvSpPr>
          <p:spPr>
            <a:xfrm>
              <a:off x="3779912" y="1628800"/>
              <a:ext cx="5112568" cy="496855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467544" y="1556792"/>
            <a:ext cx="3672408" cy="521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u="sng" dirty="0" smtClean="0">
                <a:latin typeface="Tahoma" pitchFamily="34" charset="0"/>
                <a:ea typeface="ＭＳ Ｐゴシック" pitchFamily="-112" charset="-128"/>
              </a:rPr>
              <a:t>The Value Proposition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“Why should we buy/use your product/service?”</a:t>
            </a:r>
          </a:p>
          <a:p>
            <a:pPr eaLnBrk="0" hangingPunct="0">
              <a:spcBef>
                <a:spcPct val="50000"/>
              </a:spcBef>
            </a:pPr>
            <a:endParaRPr lang="en-GB" sz="2000" dirty="0" smtClean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Clearly and simply define: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What pain does it ease or solve?</a:t>
            </a:r>
            <a:br>
              <a:rPr lang="en-GB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- What is the added benefit?</a:t>
            </a:r>
            <a:br>
              <a:rPr lang="en-GB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- Why is it better than the rest (the USP – Unique Selling Point)?</a:t>
            </a:r>
          </a:p>
          <a:p>
            <a:pPr eaLnBrk="0" hangingPunct="0">
              <a:spcBef>
                <a:spcPct val="50000"/>
              </a:spcBef>
            </a:pPr>
            <a:endParaRPr lang="en-GB" dirty="0" smtClean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i="1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  <a:t>Should underpin your brand. </a:t>
            </a:r>
            <a:br>
              <a:rPr lang="en-GB" i="1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</a:br>
            <a:r>
              <a:rPr lang="en-GB" i="1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  <a:t>Should resonate in your slogan and/or mission statement.</a:t>
            </a:r>
            <a:br>
              <a:rPr lang="en-GB" i="1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</a:br>
            <a:r>
              <a:rPr lang="en-GB" sz="2400" dirty="0" smtClean="0">
                <a:solidFill>
                  <a:srgbClr val="00B050"/>
                </a:solidFill>
                <a:latin typeface="AR CARTER" pitchFamily="2" charset="0"/>
                <a:ea typeface="ＭＳ Ｐゴシック" pitchFamily="-112" charset="-128"/>
              </a:rPr>
              <a:t> 	[Write yours now!]</a:t>
            </a:r>
            <a:endParaRPr lang="en-GB" i="1" dirty="0">
              <a:solidFill>
                <a:srgbClr val="002060"/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pic>
        <p:nvPicPr>
          <p:cNvPr id="88066" name="Picture 2" descr="Image result for value proposi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99148" y="1603969"/>
            <a:ext cx="4305300" cy="4705351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3835" t="24082" r="41238" b="8735"/>
          <a:stretch>
            <a:fillRect/>
          </a:stretch>
        </p:blipFill>
        <p:spPr bwMode="auto">
          <a:xfrm>
            <a:off x="2267744" y="188640"/>
            <a:ext cx="6696744" cy="655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328406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/>
              <a:t>SWOT </a:t>
            </a:r>
            <a:endParaRPr lang="en-GB" b="1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395536" y="3933056"/>
            <a:ext cx="8712968" cy="0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99592" y="2276872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 smtClean="0"/>
              <a:t>IN</a:t>
            </a:r>
            <a:endParaRPr lang="en-GB" sz="48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39552" y="5085184"/>
            <a:ext cx="14847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 smtClean="0"/>
              <a:t>OUT</a:t>
            </a:r>
            <a:endParaRPr lang="en-GB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 (or service)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Pricing)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9"/>
            <a:ext cx="828198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2. ADVERTISING AND PROMOTION</a:t>
            </a:r>
            <a:br>
              <a:rPr lang="en-GB" sz="2800" b="1" dirty="0" smtClean="0">
                <a:latin typeface="Calibri" pitchFamily="34" charset="0"/>
                <a:cs typeface="Calibri" pitchFamily="34" charset="0"/>
              </a:rPr>
            </a:br>
            <a:r>
              <a:rPr lang="en-GB" sz="2000" b="1" dirty="0" smtClean="0">
                <a:solidFill>
                  <a:srgbClr val="00B050"/>
                </a:solidFill>
                <a:latin typeface="AR BERKLEY" pitchFamily="2" charset="0"/>
                <a:cs typeface="Calibri" pitchFamily="34" charset="0"/>
              </a:rPr>
              <a:t>[What types are there?]</a:t>
            </a:r>
            <a:endParaRPr lang="en-GB" sz="2800" b="1" dirty="0" smtClean="0">
              <a:solidFill>
                <a:srgbClr val="00B050"/>
              </a:solidFill>
              <a:latin typeface="AR BERKLEY" pitchFamily="2" charset="0"/>
              <a:cs typeface="Calibri" pitchFamily="34" charset="0"/>
            </a:endParaRPr>
          </a:p>
        </p:txBody>
      </p:sp>
      <p:pic>
        <p:nvPicPr>
          <p:cNvPr id="56322" name="Picture 2" descr="Image result for promotional mi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7" y="2564904"/>
            <a:ext cx="7048016" cy="3791834"/>
          </a:xfrm>
          <a:prstGeom prst="rect">
            <a:avLst/>
          </a:prstGeom>
          <a:noFill/>
        </p:spPr>
      </p:pic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059832" y="6165304"/>
            <a:ext cx="554461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...AND... Internet/Online Marketing</a:t>
            </a:r>
            <a:endParaRPr lang="en-GB" sz="2800" b="1" dirty="0" smtClean="0">
              <a:solidFill>
                <a:srgbClr val="002060"/>
              </a:solidFill>
              <a:latin typeface="AR BERKLEY" pitchFamily="2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591047"/>
            <a:ext cx="8281987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cs typeface="Calibri" pitchFamily="34" charset="0"/>
              </a:rPr>
              <a:t>2. ADVERTISING AND PROMOTION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b="1" dirty="0" smtClean="0">
                <a:latin typeface="Calibri" pitchFamily="34" charset="0"/>
                <a:cs typeface="Calibri" pitchFamily="34" charset="0"/>
              </a:rPr>
              <a:t>Public Relations (PR): 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press coverage, online news, sponsorship association. </a:t>
            </a:r>
            <a:r>
              <a:rPr lang="en-GB" sz="2000" u="sng" dirty="0" smtClean="0">
                <a:latin typeface="Calibri" pitchFamily="34" charset="0"/>
                <a:cs typeface="Calibri" pitchFamily="34" charset="0"/>
              </a:rPr>
              <a:t>“About image/values”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b="1" dirty="0" smtClean="0">
                <a:latin typeface="Calibri" pitchFamily="34" charset="0"/>
                <a:cs typeface="Calibri" pitchFamily="34" charset="0"/>
              </a:rPr>
              <a:t>Advertising: 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TV, online (Google, </a:t>
            </a:r>
            <a:r>
              <a:rPr lang="en-GB" sz="2000" dirty="0" err="1" smtClean="0">
                <a:latin typeface="Calibri" pitchFamily="34" charset="0"/>
                <a:cs typeface="Calibri" pitchFamily="34" charset="0"/>
              </a:rPr>
              <a:t>Facebook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), press, magazines,  </a:t>
            </a:r>
            <a:r>
              <a:rPr lang="en-GB" sz="2000" u="sng" dirty="0" smtClean="0">
                <a:latin typeface="Calibri" pitchFamily="34" charset="0"/>
                <a:cs typeface="Calibri" pitchFamily="34" charset="0"/>
              </a:rPr>
              <a:t>“Create awareness, persuade, remind”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b="1" dirty="0" smtClean="0">
                <a:latin typeface="Calibri" pitchFamily="34" charset="0"/>
                <a:cs typeface="Calibri" pitchFamily="34" charset="0"/>
              </a:rPr>
              <a:t>Direct Marketing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: Direct mailings online (emails) and offline (postal), telemarketing, databases. </a:t>
            </a:r>
            <a:r>
              <a:rPr lang="en-GB" sz="2000" u="sng" dirty="0" smtClean="0">
                <a:latin typeface="Calibri" pitchFamily="34" charset="0"/>
                <a:cs typeface="Calibri" pitchFamily="34" charset="0"/>
              </a:rPr>
              <a:t>“B2B”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b="1" dirty="0" smtClean="0">
                <a:latin typeface="Calibri" pitchFamily="34" charset="0"/>
                <a:cs typeface="Calibri" pitchFamily="34" charset="0"/>
              </a:rPr>
              <a:t>Sales Promotion: 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Price discounts, vouchers, BOGOF, free credit, extended guarantees. </a:t>
            </a:r>
            <a:r>
              <a:rPr lang="en-GB" sz="2000" u="sng" dirty="0" smtClean="0">
                <a:latin typeface="Calibri" pitchFamily="34" charset="0"/>
                <a:cs typeface="Calibri" pitchFamily="34" charset="0"/>
              </a:rPr>
              <a:t>“Short-term wins”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b="1" dirty="0" smtClean="0">
                <a:latin typeface="Calibri" pitchFamily="34" charset="0"/>
                <a:cs typeface="Calibri" pitchFamily="34" charset="0"/>
              </a:rPr>
              <a:t>Personal Selling: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 Door-to-door, cold-calling, lead generation. </a:t>
            </a:r>
            <a:r>
              <a:rPr lang="en-GB" sz="2000" u="sng" dirty="0" smtClean="0">
                <a:latin typeface="Calibri" pitchFamily="34" charset="0"/>
                <a:cs typeface="Calibri" pitchFamily="34" charset="0"/>
              </a:rPr>
              <a:t>“Face-to-face, or 1-to-1”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b="1" dirty="0" smtClean="0">
                <a:latin typeface="Calibri" pitchFamily="34" charset="0"/>
                <a:cs typeface="Calibri" pitchFamily="34" charset="0"/>
              </a:rPr>
              <a:t>Internet/Online: 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“</a:t>
            </a:r>
            <a:r>
              <a:rPr lang="en-GB" sz="2000" u="sng" dirty="0" smtClean="0">
                <a:latin typeface="Calibri" pitchFamily="34" charset="0"/>
                <a:cs typeface="Calibri" pitchFamily="34" charset="0"/>
              </a:rPr>
              <a:t>Your website design and function”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. SEO and rankings. Blogs and social media interaction. </a:t>
            </a:r>
            <a:r>
              <a:rPr lang="en-GB" sz="2000" dirty="0" smtClean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[See ‘SMALL BUSINESS GUIDE’]</a:t>
            </a:r>
            <a:endParaRPr lang="en-GB" sz="2000" dirty="0" smtClean="0">
              <a:solidFill>
                <a:srgbClr val="7030A0"/>
              </a:solidFill>
              <a:latin typeface="AR BERKLEY" pitchFamily="2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9"/>
            <a:ext cx="8281987" cy="4616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2. ADVERTISING AND PROMOTION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The principles of the promotional mix are: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u="sng" dirty="0" smtClean="0">
                <a:latin typeface="Calibri" pitchFamily="34" charset="0"/>
                <a:cs typeface="Calibri" pitchFamily="34" charset="0"/>
              </a:rPr>
              <a:t>Targeting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: It is used to ‘target’ your segments/customers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It’s about </a:t>
            </a:r>
            <a:r>
              <a:rPr lang="en-GB" sz="2800" u="sng" dirty="0" smtClean="0">
                <a:latin typeface="Calibri" pitchFamily="34" charset="0"/>
                <a:cs typeface="Calibri" pitchFamily="34" charset="0"/>
              </a:rPr>
              <a:t>communicating your brand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!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It’s aim is AIDA: create </a:t>
            </a:r>
            <a:r>
              <a:rPr lang="en-GB" sz="2800" u="sng" dirty="0" smtClean="0">
                <a:latin typeface="Calibri" pitchFamily="34" charset="0"/>
                <a:cs typeface="Calibri" pitchFamily="34" charset="0"/>
              </a:rPr>
              <a:t>AWARENESS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, gain their </a:t>
            </a:r>
            <a:r>
              <a:rPr lang="en-GB" sz="2800" u="sng" dirty="0" smtClean="0">
                <a:latin typeface="Calibri" pitchFamily="34" charset="0"/>
                <a:cs typeface="Calibri" pitchFamily="34" charset="0"/>
              </a:rPr>
              <a:t>INTEREST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, establish </a:t>
            </a:r>
            <a:r>
              <a:rPr lang="en-GB" sz="2800" u="sng" dirty="0" smtClean="0">
                <a:latin typeface="Calibri" pitchFamily="34" charset="0"/>
                <a:cs typeface="Calibri" pitchFamily="34" charset="0"/>
              </a:rPr>
              <a:t>DESIRE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, engage </a:t>
            </a:r>
            <a:r>
              <a:rPr lang="en-GB" sz="2800" u="sng" dirty="0" smtClean="0">
                <a:latin typeface="Calibri" pitchFamily="34" charset="0"/>
                <a:cs typeface="Calibri" pitchFamily="34" charset="0"/>
              </a:rPr>
              <a:t>ACTION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9"/>
            <a:ext cx="8281987" cy="4185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2. ADVERTISING AND PROMOTION</a:t>
            </a:r>
            <a:br>
              <a:rPr lang="en-GB" sz="2800" b="1" dirty="0" smtClean="0">
                <a:latin typeface="Calibri" pitchFamily="34" charset="0"/>
                <a:cs typeface="Calibri" pitchFamily="34" charset="0"/>
              </a:rPr>
            </a:br>
            <a:endParaRPr lang="en-GB" sz="2800" b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rgbClr val="002060"/>
                </a:solidFill>
                <a:latin typeface="AR CENA" pitchFamily="2" charset="0"/>
                <a:cs typeface="Calibri" pitchFamily="34" charset="0"/>
              </a:rPr>
              <a:t>Come up with at least ideas for your advertising and promotion!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dirty="0" smtClean="0">
              <a:solidFill>
                <a:srgbClr val="002060"/>
              </a:solidFill>
              <a:latin typeface="AR CENA" pitchFamily="2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rgbClr val="002060"/>
                </a:solidFill>
                <a:latin typeface="AR CENA" pitchFamily="2" charset="0"/>
                <a:cs typeface="Calibri" pitchFamily="34" charset="0"/>
              </a:rPr>
              <a:t>Be creative! Try and do something a bit different.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rgbClr val="002060"/>
                </a:solidFill>
                <a:latin typeface="AR CENA" pitchFamily="2" charset="0"/>
                <a:cs typeface="Calibri" pitchFamily="34" charset="0"/>
              </a:rPr>
              <a:t>Have fun!</a:t>
            </a:r>
            <a:endParaRPr lang="en-GB" sz="3600" dirty="0" smtClean="0">
              <a:solidFill>
                <a:srgbClr val="002060"/>
              </a:solidFill>
              <a:latin typeface="AR CENA" pitchFamily="2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2492896"/>
            <a:ext cx="7345883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algn="ctr" eaLnBrk="0" hangingPunct="0">
              <a:spcBef>
                <a:spcPct val="50000"/>
              </a:spcBef>
            </a:pPr>
            <a:r>
              <a:rPr lang="en-GB" sz="2800" b="1" dirty="0" smtClean="0">
                <a:solidFill>
                  <a:srgbClr val="0070C0"/>
                </a:solidFill>
                <a:latin typeface="Gill Sans MT" pitchFamily="34" charset="0"/>
                <a:cs typeface="Calibri" pitchFamily="34" charset="0"/>
              </a:rPr>
              <a:t>MARKETING </a:t>
            </a:r>
            <a:br>
              <a:rPr lang="en-GB" sz="2800" b="1" dirty="0" smtClean="0">
                <a:solidFill>
                  <a:srgbClr val="0070C0"/>
                </a:solidFill>
                <a:latin typeface="Gill Sans MT" pitchFamily="34" charset="0"/>
                <a:cs typeface="Calibri" pitchFamily="34" charset="0"/>
              </a:rPr>
            </a:br>
            <a:r>
              <a:rPr lang="en-GB" sz="2800" b="1" dirty="0" smtClean="0">
                <a:solidFill>
                  <a:srgbClr val="0070C0"/>
                </a:solidFill>
                <a:latin typeface="Gill Sans MT" pitchFamily="34" charset="0"/>
                <a:cs typeface="Calibri" pitchFamily="34" charset="0"/>
              </a:rPr>
              <a:t>(ADVERTISING AND PROMOTION)</a:t>
            </a:r>
          </a:p>
          <a:p>
            <a:pPr marL="514350" indent="-514350" algn="ctr" eaLnBrk="0" hangingPunct="0">
              <a:spcBef>
                <a:spcPct val="50000"/>
              </a:spcBef>
            </a:pPr>
            <a:r>
              <a:rPr lang="en-GB" sz="2800" b="1" dirty="0" smtClean="0">
                <a:solidFill>
                  <a:srgbClr val="0070C0"/>
                </a:solidFill>
                <a:latin typeface="Gill Sans MT" pitchFamily="34" charset="0"/>
                <a:cs typeface="Calibri" pitchFamily="34" charset="0"/>
              </a:rPr>
              <a:t>IS MY THING...</a:t>
            </a:r>
          </a:p>
          <a:p>
            <a:pPr marL="514350" indent="-514350" algn="ctr" eaLnBrk="0" hangingPunct="0">
              <a:spcBef>
                <a:spcPct val="50000"/>
              </a:spcBef>
            </a:pPr>
            <a:r>
              <a:rPr lang="en-GB" sz="2800" b="1" dirty="0" smtClean="0">
                <a:solidFill>
                  <a:srgbClr val="0070C0"/>
                </a:solidFill>
                <a:latin typeface="Gill Sans MT" pitchFamily="34" charset="0"/>
                <a:cs typeface="Calibri" pitchFamily="34" charset="0"/>
              </a:rPr>
              <a:t>... LOOK AT THE BASICS AND THEN I’LL HELP WITH THE SPECIFICS AND BEST PRACTICE IN OUR 1-2-1’S.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 (or service)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9"/>
            <a:ext cx="8281987" cy="3308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4. COMPETITIVE STRATEGY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- Who are your major competitors?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i="1" dirty="0" smtClean="0">
                <a:latin typeface="Calibri" pitchFamily="34" charset="0"/>
                <a:cs typeface="Calibri" pitchFamily="34" charset="0"/>
              </a:rPr>
              <a:t>	What are they good and bad at?</a:t>
            </a:r>
            <a:br>
              <a:rPr lang="en-GB" sz="2800" i="1" dirty="0" smtClean="0">
                <a:latin typeface="Calibri" pitchFamily="34" charset="0"/>
                <a:cs typeface="Calibri" pitchFamily="34" charset="0"/>
              </a:rPr>
            </a:br>
            <a:r>
              <a:rPr lang="en-GB" sz="2800" i="1" dirty="0" smtClean="0">
                <a:latin typeface="Calibri" pitchFamily="34" charset="0"/>
                <a:cs typeface="Calibri" pitchFamily="34" charset="0"/>
              </a:rPr>
              <a:t>What can you do better?</a:t>
            </a:r>
          </a:p>
          <a:p>
            <a:pPr marL="514350" indent="-514350" algn="r" eaLnBrk="0" hangingPunct="0">
              <a:spcBef>
                <a:spcPct val="50000"/>
              </a:spcBef>
            </a:pPr>
            <a:r>
              <a:rPr lang="en-GB" sz="2800" b="1" i="1" u="sng" dirty="0" smtClean="0">
                <a:latin typeface="Calibri" pitchFamily="34" charset="0"/>
                <a:cs typeface="Calibri" pitchFamily="34" charset="0"/>
              </a:rPr>
              <a:t>Therefore, what are your competitive advantages?</a:t>
            </a:r>
          </a:p>
          <a:p>
            <a:pPr marL="514350" indent="-514350" algn="r" eaLnBrk="0" hangingPunct="0">
              <a:spcBef>
                <a:spcPct val="50000"/>
              </a:spcBef>
            </a:pPr>
            <a:endParaRPr lang="en-GB" b="1" i="1" u="sng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pic>
        <p:nvPicPr>
          <p:cNvPr id="62466" name="Picture 2" descr="Image result for porters five force analys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188640"/>
            <a:ext cx="8530177" cy="633670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164288" y="6237312"/>
            <a:ext cx="1595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(Porter, 1979)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Competitive Advantage</a:t>
            </a:r>
            <a:endParaRPr lang="en-GB" b="1" dirty="0">
              <a:latin typeface="Century Gothic" pitchFamily="34" charset="0"/>
            </a:endParaRPr>
          </a:p>
        </p:txBody>
      </p:sp>
      <p:pic>
        <p:nvPicPr>
          <p:cNvPr id="86018" name="Picture 2" descr="Image result for competitive strategy price quality differentia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276872"/>
            <a:ext cx="6956701" cy="2592288"/>
          </a:xfrm>
          <a:prstGeom prst="rect">
            <a:avLst/>
          </a:prstGeom>
          <a:noFill/>
        </p:spPr>
      </p:pic>
      <p:cxnSp>
        <p:nvCxnSpPr>
          <p:cNvPr id="9" name="Straight Connector 8"/>
          <p:cNvCxnSpPr/>
          <p:nvPr/>
        </p:nvCxnSpPr>
        <p:spPr>
          <a:xfrm>
            <a:off x="4427984" y="3356992"/>
            <a:ext cx="0" cy="302433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5148064" y="4293096"/>
            <a:ext cx="2808312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Differentiation by: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Quality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Product design/features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Marketing/Branding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Customer service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Reliability/reputation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Product diversity</a:t>
            </a:r>
            <a:endParaRPr lang="en-GB" dirty="0"/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467544" y="1556792"/>
            <a:ext cx="8281987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Differentiation ‘</a:t>
            </a:r>
            <a:r>
              <a:rPr lang="en-GB" sz="2800" b="1" u="sng" dirty="0" smtClean="0">
                <a:latin typeface="Calibri" pitchFamily="34" charset="0"/>
                <a:cs typeface="Calibri" pitchFamily="34" charset="0"/>
              </a:rPr>
              <a:t>not by </a:t>
            </a:r>
            <a:r>
              <a:rPr lang="en-GB" sz="2800" b="1" u="sng" dirty="0" err="1" smtClean="0">
                <a:latin typeface="Calibri" pitchFamily="34" charset="0"/>
                <a:cs typeface="Calibri" pitchFamily="34" charset="0"/>
              </a:rPr>
              <a:t>price</a:t>
            </a:r>
            <a:r>
              <a:rPr lang="en-GB" sz="2800" b="1" dirty="0" err="1" smtClean="0">
                <a:latin typeface="Calibri" pitchFamily="34" charset="0"/>
                <a:cs typeface="Calibri" pitchFamily="34" charset="0"/>
              </a:rPr>
              <a:t>’</a:t>
            </a: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i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i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i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i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i="1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Pricing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467544" y="1556792"/>
            <a:ext cx="8281987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cs typeface="Calibri" pitchFamily="34" charset="0"/>
              </a:rPr>
              <a:t>The three ‘real-life’ principles: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Profit = Price – cost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What price will get the work?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What am I worth? What do I want to earn?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endParaRPr lang="en-GB" sz="24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 (or service)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9"/>
            <a:ext cx="8281987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5. SELLING METHODS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The ‘place’ / distribution: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Distribution channel (direct to consumer, or through intermediaries) 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Retail options (physical or online)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Where and how are you going to sell?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</a:pPr>
            <a:endParaRPr lang="en-GB" sz="28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 (or service)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22461" y="1700809"/>
            <a:ext cx="8281987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6. CRITICAL TASKS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b="1" dirty="0" smtClean="0">
              <a:latin typeface="Calibri" pitchFamily="34" charset="0"/>
              <a:cs typeface="Calibri" pitchFamily="34" charset="0"/>
            </a:endParaRPr>
          </a:p>
          <a:p>
            <a:pPr marL="514350" indent="-514350" algn="ctr" eaLnBrk="0" hangingPunct="0">
              <a:spcBef>
                <a:spcPct val="50000"/>
              </a:spcBef>
            </a:pPr>
            <a:r>
              <a:rPr lang="en-GB" sz="32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en-GB" sz="3200" u="sng" dirty="0" smtClean="0">
                <a:latin typeface="Calibri" pitchFamily="34" charset="0"/>
                <a:cs typeface="Calibri" pitchFamily="34" charset="0"/>
              </a:rPr>
              <a:t>Use the exercise sheet to map out your marketing activities, and set yourselves objectives and deadlines.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A MARKETING PLAN</a:t>
            </a:r>
            <a:endParaRPr lang="en-GB" b="1" dirty="0">
              <a:latin typeface="Century Gothic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3528" y="1772816"/>
          <a:ext cx="8568951" cy="484425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2524"/>
                <a:gridCol w="2602454"/>
                <a:gridCol w="4673973"/>
              </a:tblGrid>
              <a:tr h="360039">
                <a:tc>
                  <a:txBody>
                    <a:bodyPr/>
                    <a:lstStyle/>
                    <a:p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Calibri" pitchFamily="34" charset="0"/>
                          <a:cs typeface="Calibri" pitchFamily="34" charset="0"/>
                        </a:rPr>
                        <a:t>Marketing Mix (4P’s)</a:t>
                      </a:r>
                      <a:endParaRPr lang="en-GB" b="1" u="sng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b="1" u="sng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Chapter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WHO?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Pre-marketing mix</a:t>
                      </a:r>
                      <a:endParaRPr lang="en-GB" b="1" i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1. MARKET RESEACH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Who’s it for? 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The market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and customer research.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820891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WHAT?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Product (or service)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2. PRODUCT/SERVICE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DESCRIPTION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What will you offer?</a:t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Product/service,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FAB, value proposition, your USP!!!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645110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HOW?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Promotion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3. ADVERTISING &amp;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PROMOTION</a:t>
                      </a: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/>
                      </a:r>
                      <a:b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How will you get it to them? How will they know?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Your advertising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WHY?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4 P’s</a:t>
                      </a:r>
                      <a:b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b="1" dirty="0" smtClean="0">
                          <a:latin typeface="Calibri" pitchFamily="34" charset="0"/>
                          <a:cs typeface="Calibri" pitchFamily="34" charset="0"/>
                        </a:rPr>
                        <a:t>(Not</a:t>
                      </a:r>
                      <a:r>
                        <a:rPr lang="en-GB" b="1" baseline="0" dirty="0" smtClean="0">
                          <a:latin typeface="Calibri" pitchFamily="34" charset="0"/>
                          <a:cs typeface="Calibri" pitchFamily="34" charset="0"/>
                        </a:rPr>
                        <a:t> just Price)</a:t>
                      </a:r>
                      <a:endParaRPr lang="en-GB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4. COMPETITIVE STRATEGY</a:t>
                      </a:r>
                    </a:p>
                    <a:p>
                      <a:r>
                        <a:rPr lang="en-GB" sz="1400" b="1" dirty="0" smtClean="0">
                          <a:latin typeface="Calibri" pitchFamily="34" charset="0"/>
                          <a:cs typeface="Calibri" pitchFamily="34" charset="0"/>
                        </a:rPr>
                        <a:t>Why would they choose you</a:t>
                      </a: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? Why not someone else?</a:t>
                      </a:r>
                      <a:b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Competitor analysis. Competitive strategy.</a:t>
                      </a:r>
                      <a:endParaRPr lang="en-GB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78214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WHERE?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Place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5. SELLING METHODS</a:t>
                      </a:r>
                      <a:b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How will you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distribute? Where will you be located? Online, physical or both.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r>
                        <a:rPr lang="en-GB" b="1" i="0" dirty="0" smtClean="0">
                          <a:latin typeface="Calibri" pitchFamily="34" charset="0"/>
                          <a:cs typeface="Calibri" pitchFamily="34" charset="0"/>
                        </a:rPr>
                        <a:t>WHEN?</a:t>
                      </a:r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latin typeface="Calibri" pitchFamily="34" charset="0"/>
                          <a:cs typeface="Calibri" pitchFamily="34" charset="0"/>
                        </a:rPr>
                        <a:t>Post-marketing mix</a:t>
                      </a:r>
                    </a:p>
                    <a:p>
                      <a:endParaRPr lang="en-GB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dirty="0" smtClean="0">
                          <a:latin typeface="Calibri" pitchFamily="34" charset="0"/>
                          <a:cs typeface="Calibri" pitchFamily="34" charset="0"/>
                        </a:rPr>
                        <a:t>6. CRITICAL</a:t>
                      </a: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 TASKS</a:t>
                      </a:r>
                      <a:b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</a:br>
                      <a:r>
                        <a:rPr lang="en-GB" sz="1400" b="1" i="0" baseline="0" dirty="0" smtClean="0">
                          <a:latin typeface="Calibri" pitchFamily="34" charset="0"/>
                          <a:cs typeface="Calibri" pitchFamily="34" charset="0"/>
                        </a:rPr>
                        <a:t>What are the key promotional activities? What are the timescales, who is responsible, what are the costs?</a:t>
                      </a:r>
                      <a:endParaRPr lang="en-GB" sz="1400" b="1" i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latin typeface="Century Gothic" pitchFamily="34" charset="0"/>
              </a:rPr>
              <a:t>OTHER MARKETING CONSIDERATIONS</a:t>
            </a:r>
            <a:endParaRPr lang="en-GB" sz="3200" b="1" dirty="0"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The Marketing Mix – </a:t>
            </a:r>
            <a:r>
              <a:rPr lang="en-GB" b="1" dirty="0" smtClean="0">
                <a:solidFill>
                  <a:srgbClr val="FF0000"/>
                </a:solidFill>
                <a:latin typeface="Century Gothic" pitchFamily="34" charset="0"/>
              </a:rPr>
              <a:t>5 P’s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i="1" dirty="0" smtClean="0">
                <a:solidFill>
                  <a:srgbClr val="00B050"/>
                </a:solidFill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do you think is the fifth P?</a:t>
            </a:r>
            <a:endParaRPr lang="en-GB" i="1" dirty="0" smtClean="0">
              <a:solidFill>
                <a:srgbClr val="00B050"/>
              </a:solidFill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  <p:pic>
        <p:nvPicPr>
          <p:cNvPr id="41988" name="Picture 4" descr="Image result for 5p'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060848"/>
            <a:ext cx="5715000" cy="4324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The Marketing Mix – </a:t>
            </a:r>
            <a:r>
              <a:rPr lang="en-GB" b="1" dirty="0" smtClean="0">
                <a:solidFill>
                  <a:srgbClr val="FF0000"/>
                </a:solidFill>
                <a:latin typeface="Century Gothic" pitchFamily="34" charset="0"/>
              </a:rPr>
              <a:t>7 P’s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46856" y="1772816"/>
            <a:ext cx="8229600" cy="868346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Gothic" pitchFamily="34" charset="0"/>
                <a:ea typeface="+mj-ea"/>
                <a:cs typeface="+mj-cs"/>
              </a:rPr>
              <a:t>OR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itchFamily="34" charset="0"/>
              <a:ea typeface="+mj-ea"/>
              <a:cs typeface="+mj-cs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46856" y="3280734"/>
            <a:ext cx="8229600" cy="868346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Gothic" pitchFamily="34" charset="0"/>
                <a:ea typeface="+mj-ea"/>
                <a:cs typeface="+mj-cs"/>
              </a:rPr>
              <a:t>The Service Mix – </a:t>
            </a: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itchFamily="34" charset="0"/>
                <a:ea typeface="+mj-ea"/>
                <a:cs typeface="+mj-cs"/>
              </a:rPr>
              <a:t>7 P’s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Related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4624"/>
            <a:ext cx="6768752" cy="6747633"/>
          </a:xfrm>
          <a:prstGeom prst="rect">
            <a:avLst/>
          </a:prstGeom>
          <a:noFill/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79512" y="188640"/>
            <a:ext cx="2952328" cy="792088"/>
          </a:xfrm>
          <a:prstGeom prst="rect">
            <a:avLst/>
          </a:prstGeom>
        </p:spPr>
        <p:txBody>
          <a:bodyPr vert="horz" anchor="ctr">
            <a:normAutofit fontScale="6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Gothic" pitchFamily="34" charset="0"/>
                <a:ea typeface="+mj-ea"/>
                <a:cs typeface="+mj-cs"/>
              </a:rPr>
              <a:t>The Service Mix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RELATIONSHIP MARKETING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8"/>
            <a:ext cx="8281987" cy="39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i="1" u="sng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‘Get, Keep, Grow’ </a:t>
            </a:r>
            <a:r>
              <a:rPr lang="en-GB" sz="28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- It costs five times as much to get customers as it does to keep them.</a:t>
            </a:r>
          </a:p>
          <a:p>
            <a:pPr eaLnBrk="0" hangingPunct="0">
              <a:spcBef>
                <a:spcPct val="50000"/>
              </a:spcBef>
            </a:pPr>
            <a:endParaRPr lang="en-GB" i="1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Brand reinforcement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Feedback and improvements (communication)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Retention (be active in keeping them)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Create loyalty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LAST YEAR’S RESOURCES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538203"/>
            <a:ext cx="8281987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 u="sng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MUSIC INDUSTRY MARKETING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How to market to the music industry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 promotion timeline for the music industry</a:t>
            </a:r>
            <a:endParaRPr lang="en-GB" sz="2000" b="1" u="sng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000" b="1" u="sng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WEBSITES AND ONLINE PROMOTION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How-To-Build Website guides for musicians and bands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Top 10 Digital Platforms to upload your music to (x2)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YouTube Guide for Musicians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b="1" u="sng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PRESS AND PUBLICITY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Making a Professional Press Kits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Getting better PR guide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b="1" u="sng" dirty="0" smtClean="0">
                <a:solidFill>
                  <a:srgbClr val="C00000"/>
                </a:solidFill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*FOR MUSICIANS/BANDS*: THE ART OF SELF PROMOTION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TODAY </a:t>
            </a:r>
            <a:r>
              <a:rPr lang="en-GB" b="1" u="sng" dirty="0" smtClean="0">
                <a:latin typeface="Century Gothic" pitchFamily="34" charset="0"/>
              </a:rPr>
              <a:t>WAS</a:t>
            </a:r>
            <a:r>
              <a:rPr lang="en-GB" b="1" dirty="0" smtClean="0">
                <a:latin typeface="Century Gothic" pitchFamily="34" charset="0"/>
              </a:rPr>
              <a:t> MARKETING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38485" y="1700808"/>
            <a:ext cx="8281987" cy="4955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u="sng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Assignment Relevance: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STEP 2: Customers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-Overview (target customers and market size)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-Customer Profiles (3 key targets)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-Market you idea (key marketing mediums)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STEP 3: Competitors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Competitor profiles (3 key competitors – good &amp; bad)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you do better (marketing mix)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ATTACHMENTS: </a:t>
            </a: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Porter’s Analysis and Marketing Plan</a:t>
            </a:r>
            <a:endParaRPr lang="en-GB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476673"/>
            <a:ext cx="7993062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Tahoma" pitchFamily="34" charset="0"/>
                <a:ea typeface="ＭＳ Ｐゴシック" pitchFamily="-112" charset="-128"/>
              </a:rPr>
              <a:t>Home tasks for </a:t>
            </a:r>
            <a:r>
              <a:rPr lang="en-GB" sz="2800" b="1" u="sng" dirty="0" smtClean="0">
                <a:latin typeface="Tahoma" pitchFamily="34" charset="0"/>
                <a:ea typeface="ＭＳ Ｐゴシック" pitchFamily="-112" charset="-128"/>
              </a:rPr>
              <a:t>Monday 13</a:t>
            </a:r>
            <a:r>
              <a:rPr lang="en-GB" sz="2800" b="1" u="sng" baseline="30000" dirty="0" smtClean="0">
                <a:latin typeface="Tahoma" pitchFamily="34" charset="0"/>
                <a:ea typeface="ＭＳ Ｐゴシック" pitchFamily="-112" charset="-128"/>
              </a:rPr>
              <a:t>th</a:t>
            </a:r>
            <a:r>
              <a:rPr lang="en-GB" sz="2800" b="1" u="sng" dirty="0" smtClean="0">
                <a:latin typeface="Tahoma" pitchFamily="34" charset="0"/>
                <a:ea typeface="ＭＳ Ｐゴシック" pitchFamily="-112" charset="-128"/>
              </a:rPr>
              <a:t> November</a:t>
            </a:r>
            <a:r>
              <a:rPr lang="en-GB" sz="2800" b="1" dirty="0" smtClean="0">
                <a:latin typeface="Tahoma" pitchFamily="34" charset="0"/>
                <a:ea typeface="ＭＳ Ｐゴシック" pitchFamily="-112" charset="-128"/>
              </a:rPr>
              <a:t>:</a:t>
            </a:r>
          </a:p>
          <a:p>
            <a:pPr eaLnBrk="0" hangingPunct="0">
              <a:spcBef>
                <a:spcPct val="50000"/>
              </a:spcBef>
            </a:pPr>
            <a:endParaRPr lang="en-GB" sz="2800" b="1" dirty="0" smtClean="0">
              <a:solidFill>
                <a:srgbClr val="C00000"/>
              </a:solidFill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solidFill>
                  <a:srgbClr val="C00000"/>
                </a:solidFill>
                <a:latin typeface="Tahoma" pitchFamily="34" charset="0"/>
                <a:ea typeface="ＭＳ Ｐゴシック" pitchFamily="-112" charset="-128"/>
              </a:rPr>
              <a:t>NOTE: Will be emailed out to you.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Complete draft version of attachment:</a:t>
            </a:r>
          </a:p>
          <a:p>
            <a:pPr marL="971550" lvl="1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Marketing Plan (includes SWOT and Five Forces)</a:t>
            </a:r>
          </a:p>
          <a:p>
            <a:pPr marL="514350" indent="-514350" eaLnBrk="0" hangingPunct="0">
              <a:spcBef>
                <a:spcPct val="50000"/>
              </a:spcBef>
              <a:buFontTx/>
              <a:buAutoNum type="arabicPeriod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Complete Steps 1-</a:t>
            </a:r>
            <a:r>
              <a:rPr lang="en-GB" sz="2400" b="1" u="sng" dirty="0" smtClean="0">
                <a:latin typeface="Tahoma" pitchFamily="34" charset="0"/>
                <a:ea typeface="ＭＳ Ｐゴシック" pitchFamily="-112" charset="-128"/>
              </a:rPr>
              <a:t>3</a:t>
            </a: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 on portal.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3.   Completed CV</a:t>
            </a:r>
            <a:br>
              <a:rPr lang="en-GB" sz="2400" dirty="0" smtClean="0">
                <a:latin typeface="Tahoma" pitchFamily="34" charset="0"/>
                <a:ea typeface="ＭＳ Ｐゴシック" pitchFamily="-112" charset="-128"/>
              </a:rPr>
            </a:br>
            <a:endParaRPr lang="en-GB" sz="2400" dirty="0" smtClean="0"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395536" y="2060575"/>
            <a:ext cx="799306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Neil Dyer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solidFill>
                  <a:srgbClr val="0070C0"/>
                </a:solidFill>
                <a:latin typeface="Tahoma" pitchFamily="34" charset="0"/>
                <a:ea typeface="ＭＳ Ｐゴシック" pitchFamily="-112" charset="-128"/>
              </a:rPr>
              <a:t>neil@neodynamic.co.uk</a:t>
            </a:r>
          </a:p>
          <a:p>
            <a:pPr eaLnBrk="0" hangingPunct="0">
              <a:spcBef>
                <a:spcPct val="50000"/>
              </a:spcBef>
            </a:pP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Check </a:t>
            </a:r>
            <a:r>
              <a:rPr lang="en-GB" sz="2800" dirty="0" err="1" smtClean="0">
                <a:latin typeface="Tahoma" pitchFamily="34" charset="0"/>
                <a:ea typeface="ＭＳ Ｐゴシック" pitchFamily="-112" charset="-128"/>
              </a:rPr>
              <a:t>Moodle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and 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your emails</a:t>
            </a: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/>
            </a:r>
            <a:br>
              <a:rPr lang="en-GB" sz="2800" dirty="0">
                <a:latin typeface="Tahoma" pitchFamily="34" charset="0"/>
                <a:ea typeface="ＭＳ Ｐゴシック" pitchFamily="-112" charset="-128"/>
              </a:rPr>
            </a:br>
            <a:endParaRPr lang="en-GB" sz="2800" dirty="0" smtClean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Ask anything, any time!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pic>
        <p:nvPicPr>
          <p:cNvPr id="3" name="Picture 2" descr="downlo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924944"/>
            <a:ext cx="3500462" cy="3378175"/>
          </a:xfrm>
          <a:prstGeom prst="rect">
            <a:avLst/>
          </a:prstGeom>
        </p:spPr>
      </p:pic>
      <p:sp>
        <p:nvSpPr>
          <p:cNvPr id="4" name="Title 4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1364162"/>
          </a:xfrm>
        </p:spPr>
        <p:txBody>
          <a:bodyPr>
            <a:normAutofit fontScale="90000"/>
          </a:bodyPr>
          <a:lstStyle/>
          <a:p>
            <a:r>
              <a:rPr lang="en-GB" sz="8800" dirty="0" smtClean="0">
                <a:solidFill>
                  <a:schemeClr val="accent4">
                    <a:lumMod val="50000"/>
                  </a:schemeClr>
                </a:solidFill>
                <a:latin typeface="AR CENA" pitchFamily="2" charset="0"/>
              </a:rPr>
              <a:t>ANY QUESTIONS?</a:t>
            </a:r>
            <a:endParaRPr lang="en-GB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1392</TotalTime>
  <Words>1532</Words>
  <Application>Microsoft Office PowerPoint</Application>
  <PresentationFormat>On-screen Show (4:3)</PresentationFormat>
  <Paragraphs>360</Paragraphs>
  <Slides>37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Median</vt:lpstr>
      <vt:lpstr>BuSINESS, MARKETING &amp; SELF PROMOTION</vt:lpstr>
      <vt:lpstr>PowerPoint Presentation</vt:lpstr>
      <vt:lpstr>THE MARKETING PLAN</vt:lpstr>
      <vt:lpstr>The Marketing Mix – 4 P’s</vt:lpstr>
      <vt:lpstr>PowerPoint Presentation</vt:lpstr>
      <vt:lpstr>A MARKETING PLAN</vt:lpstr>
      <vt:lpstr>A MARKETING PLAN</vt:lpstr>
      <vt:lpstr>A MARKETING PLAN</vt:lpstr>
      <vt:lpstr>A MARKETING PLAN</vt:lpstr>
      <vt:lpstr>PowerPoint Presentation</vt:lpstr>
      <vt:lpstr>PowerPoint Presentation</vt:lpstr>
      <vt:lpstr>SWOT </vt:lpstr>
      <vt:lpstr>A MARKETING PLAN</vt:lpstr>
      <vt:lpstr>A MARKETING PLAN</vt:lpstr>
      <vt:lpstr>A MARKETING PLAN</vt:lpstr>
      <vt:lpstr>A MARKETING PLAN</vt:lpstr>
      <vt:lpstr>A MARKETING PLAN</vt:lpstr>
      <vt:lpstr>A MARKETING PLAN</vt:lpstr>
      <vt:lpstr>A MARKETING PLAN</vt:lpstr>
      <vt:lpstr>A MARKETING PLAN</vt:lpstr>
      <vt:lpstr>A MARKETING PLAN</vt:lpstr>
      <vt:lpstr>Competitive Advantage</vt:lpstr>
      <vt:lpstr>Pricing</vt:lpstr>
      <vt:lpstr>A MARKETING PLAN</vt:lpstr>
      <vt:lpstr>A MARKETING PLAN</vt:lpstr>
      <vt:lpstr>A MARKETING PLAN</vt:lpstr>
      <vt:lpstr>A MARKETING PLAN</vt:lpstr>
      <vt:lpstr>A MARKETING PLAN</vt:lpstr>
      <vt:lpstr>OTHER MARKETING CONSIDERATIONS</vt:lpstr>
      <vt:lpstr>The Marketing Mix – 5 P’s</vt:lpstr>
      <vt:lpstr>The Marketing Mix – 7 P’s</vt:lpstr>
      <vt:lpstr>PowerPoint Presentation</vt:lpstr>
      <vt:lpstr>RELATIONSHIP MARKETING</vt:lpstr>
      <vt:lpstr>LAST YEAR’S RESOURCES</vt:lpstr>
      <vt:lpstr>TODAY WAS MARKETING</vt:lpstr>
      <vt:lpstr>PowerPoint Presentation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Music Industry</dc:title>
  <dc:creator>Owner</dc:creator>
  <cp:lastModifiedBy>Neil Dyer</cp:lastModifiedBy>
  <cp:revision>181</cp:revision>
  <dcterms:created xsi:type="dcterms:W3CDTF">2009-03-03T23:08:25Z</dcterms:created>
  <dcterms:modified xsi:type="dcterms:W3CDTF">2017-10-30T12:11:24Z</dcterms:modified>
</cp:coreProperties>
</file>