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1"/>
  </p:notesMasterIdLst>
  <p:handoutMasterIdLst>
    <p:handoutMasterId r:id="rId82"/>
  </p:handoutMasterIdLst>
  <p:sldIdLst>
    <p:sldId id="303" r:id="rId5"/>
    <p:sldId id="256" r:id="rId6"/>
    <p:sldId id="375" r:id="rId7"/>
    <p:sldId id="363" r:id="rId8"/>
    <p:sldId id="364" r:id="rId9"/>
    <p:sldId id="365" r:id="rId10"/>
    <p:sldId id="366" r:id="rId11"/>
    <p:sldId id="374" r:id="rId12"/>
    <p:sldId id="370" r:id="rId13"/>
    <p:sldId id="336" r:id="rId14"/>
    <p:sldId id="373" r:id="rId15"/>
    <p:sldId id="341" r:id="rId16"/>
    <p:sldId id="340" r:id="rId17"/>
    <p:sldId id="357" r:id="rId18"/>
    <p:sldId id="337" r:id="rId19"/>
    <p:sldId id="268" r:id="rId20"/>
    <p:sldId id="342" r:id="rId21"/>
    <p:sldId id="345" r:id="rId22"/>
    <p:sldId id="355" r:id="rId23"/>
    <p:sldId id="344" r:id="rId24"/>
    <p:sldId id="362" r:id="rId25"/>
    <p:sldId id="346" r:id="rId26"/>
    <p:sldId id="347" r:id="rId27"/>
    <p:sldId id="367" r:id="rId28"/>
    <p:sldId id="376" r:id="rId29"/>
    <p:sldId id="377" r:id="rId30"/>
    <p:sldId id="491" r:id="rId31"/>
    <p:sldId id="492" r:id="rId32"/>
    <p:sldId id="493" r:id="rId33"/>
    <p:sldId id="378" r:id="rId34"/>
    <p:sldId id="379" r:id="rId35"/>
    <p:sldId id="392" r:id="rId36"/>
    <p:sldId id="393" r:id="rId37"/>
    <p:sldId id="467" r:id="rId38"/>
    <p:sldId id="468" r:id="rId39"/>
    <p:sldId id="339" r:id="rId40"/>
    <p:sldId id="349" r:id="rId41"/>
    <p:sldId id="469" r:id="rId42"/>
    <p:sldId id="351" r:id="rId43"/>
    <p:sldId id="470" r:id="rId44"/>
    <p:sldId id="471" r:id="rId45"/>
    <p:sldId id="472" r:id="rId46"/>
    <p:sldId id="292" r:id="rId47"/>
    <p:sldId id="298" r:id="rId48"/>
    <p:sldId id="293" r:id="rId49"/>
    <p:sldId id="294" r:id="rId50"/>
    <p:sldId id="295" r:id="rId51"/>
    <p:sldId id="299" r:id="rId52"/>
    <p:sldId id="297" r:id="rId53"/>
    <p:sldId id="291" r:id="rId54"/>
    <p:sldId id="475" r:id="rId55"/>
    <p:sldId id="385" r:id="rId56"/>
    <p:sldId id="286" r:id="rId57"/>
    <p:sldId id="300" r:id="rId58"/>
    <p:sldId id="476" r:id="rId59"/>
    <p:sldId id="391" r:id="rId60"/>
    <p:sldId id="465" r:id="rId61"/>
    <p:sldId id="477" r:id="rId62"/>
    <p:sldId id="478" r:id="rId63"/>
    <p:sldId id="479" r:id="rId64"/>
    <p:sldId id="480" r:id="rId65"/>
    <p:sldId id="481" r:id="rId66"/>
    <p:sldId id="466" r:id="rId67"/>
    <p:sldId id="482" r:id="rId68"/>
    <p:sldId id="380" r:id="rId69"/>
    <p:sldId id="384" r:id="rId70"/>
    <p:sldId id="483" r:id="rId71"/>
    <p:sldId id="484" r:id="rId72"/>
    <p:sldId id="485" r:id="rId73"/>
    <p:sldId id="486" r:id="rId74"/>
    <p:sldId id="272" r:id="rId75"/>
    <p:sldId id="490" r:id="rId76"/>
    <p:sldId id="487" r:id="rId77"/>
    <p:sldId id="488" r:id="rId78"/>
    <p:sldId id="494" r:id="rId79"/>
    <p:sldId id="361" r:id="rId80"/>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15" autoAdjust="0"/>
    <p:restoredTop sz="67161" autoAdjust="0"/>
  </p:normalViewPr>
  <p:slideViewPr>
    <p:cSldViewPr>
      <p:cViewPr varScale="1">
        <p:scale>
          <a:sx n="48" d="100"/>
          <a:sy n="48" d="100"/>
        </p:scale>
        <p:origin x="2118"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handoutMaster" Target="handoutMasters/handoutMaster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notesMaster" Target="notesMasters/notesMaster1.xml"/><Relationship Id="rId86"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pt>
    <dgm:pt modelId="{F1C26289-8E90-493B-87F7-A027BEAF8EBA}" type="pres">
      <dgm:prSet presAssocID="{1F45852B-43FE-4C5D-A534-A0806C10E0F6}" presName="ellipse2" presStyleLbl="vennNode1" presStyleIdx="1" presStyleCnt="3">
        <dgm:presLayoutVars>
          <dgm:bulletEnabled val="1"/>
        </dgm:presLayoutVars>
      </dgm:prSet>
      <dgm:spPr/>
    </dgm:pt>
    <dgm:pt modelId="{DD578669-44F2-4FA1-98A0-3DD2C1AEB485}" type="pres">
      <dgm:prSet presAssocID="{1F45852B-43FE-4C5D-A534-A0806C10E0F6}" presName="ellipse3" presStyleLbl="vennNode1" presStyleIdx="2" presStyleCnt="3">
        <dgm:presLayoutVars>
          <dgm:bulletEnabled val="1"/>
        </dgm:presLayoutVars>
      </dgm:prSet>
      <dgm:spPr/>
    </dgm:pt>
  </dgm:ptLst>
  <dgm:cxnLst>
    <dgm:cxn modelId="{27CC213C-02B3-4008-96E5-81385435C9F3}" srcId="{1F45852B-43FE-4C5D-A534-A0806C10E0F6}" destId="{2656CBC8-30C0-4FCA-8D3E-43051FC71C7A}" srcOrd="1" destOrd="0" parTransId="{ACF26AB6-51D3-4641-89C1-F4801B1F5D41}" sibTransId="{748712E9-8DE2-43F9-BDCF-F2B75F0974DA}"/>
    <dgm:cxn modelId="{45CF7670-8FF1-4DC2-81AA-6B8E9A3CD052}" type="presOf" srcId="{1F45852B-43FE-4C5D-A534-A0806C10E0F6}" destId="{9B1EE007-C400-46E6-A55E-02B8F9368959}" srcOrd="0" destOrd="0" presId="urn:microsoft.com/office/officeart/2005/8/layout/rings+Icon"/>
    <dgm:cxn modelId="{C2AA099F-AFB4-40FF-9834-76F63B2218C9}" type="presOf" srcId="{5B30D933-3140-4DAD-8A51-E80885EE91EC}" destId="{03C9F87C-34ED-4E08-9E7D-3C991921BD04}" srcOrd="0" destOrd="0" presId="urn:microsoft.com/office/officeart/2005/8/layout/rings+Icon"/>
    <dgm:cxn modelId="{41BB7DC4-3E29-40C8-812E-AE9720980784}" srcId="{1F45852B-43FE-4C5D-A534-A0806C10E0F6}" destId="{5B30D933-3140-4DAD-8A51-E80885EE91EC}" srcOrd="0" destOrd="0" parTransId="{8768D8AE-FFE7-4ED6-BEC1-66A5FF04D8F6}" sibTransId="{72E1A7AE-59C0-4CCB-8DA3-EA56671CC491}"/>
    <dgm:cxn modelId="{F4BEE1D6-6B18-4DAC-A6CE-B8791DD1A54F}" type="presOf" srcId="{2656CBC8-30C0-4FCA-8D3E-43051FC71C7A}" destId="{F1C26289-8E90-493B-87F7-A027BEAF8EBA}"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F3D223-824C-7D45-9A14-EABE3D8AFE24}" type="doc">
      <dgm:prSet loTypeId="urn:microsoft.com/office/officeart/2005/8/layout/bProcess4" loCatId="" qsTypeId="urn:microsoft.com/office/officeart/2005/8/quickstyle/simple4" qsCatId="simple" csTypeId="urn:microsoft.com/office/officeart/2005/8/colors/accent1_2" csCatId="accent1" phldr="1"/>
      <dgm:spPr/>
      <dgm:t>
        <a:bodyPr/>
        <a:lstStyle/>
        <a:p>
          <a:endParaRPr lang="en-US"/>
        </a:p>
      </dgm:t>
    </dgm:pt>
    <dgm:pt modelId="{90C25AF2-38B5-474E-BF01-C2007ED64E1E}">
      <dgm:prSet phldrT="[Text]"/>
      <dgm:spPr>
        <a:solidFill>
          <a:srgbClr val="0B8C86"/>
        </a:solidFill>
      </dgm:spPr>
      <dgm:t>
        <a:bodyPr/>
        <a:lstStyle/>
        <a:p>
          <a:r>
            <a:rPr lang="en-US" dirty="0"/>
            <a:t>1. Fairly &amp; Lawfully Processed</a:t>
          </a:r>
        </a:p>
      </dgm:t>
    </dgm:pt>
    <dgm:pt modelId="{D96A6FEC-8897-7E4A-ACF5-309B5ED69746}" type="parTrans" cxnId="{9DE27385-2CC0-5A48-9D23-F7F6F4BB5292}">
      <dgm:prSet/>
      <dgm:spPr/>
      <dgm:t>
        <a:bodyPr/>
        <a:lstStyle/>
        <a:p>
          <a:endParaRPr lang="en-US"/>
        </a:p>
      </dgm:t>
    </dgm:pt>
    <dgm:pt modelId="{50EACD8E-90D7-8042-A767-B8CC2CD7E05D}" type="sibTrans" cxnId="{9DE27385-2CC0-5A48-9D23-F7F6F4BB5292}">
      <dgm:prSet/>
      <dgm:spPr>
        <a:solidFill>
          <a:srgbClr val="0B8C86"/>
        </a:solidFill>
        <a:ln>
          <a:solidFill>
            <a:srgbClr val="007878"/>
          </a:solidFill>
        </a:ln>
      </dgm:spPr>
      <dgm:t>
        <a:bodyPr/>
        <a:lstStyle/>
        <a:p>
          <a:endParaRPr lang="en-US"/>
        </a:p>
      </dgm:t>
    </dgm:pt>
    <dgm:pt modelId="{19A8DD60-AE9B-5647-8CE6-2C197D843281}">
      <dgm:prSet phldrT="[Text]"/>
      <dgm:spPr>
        <a:solidFill>
          <a:srgbClr val="0B8C86"/>
        </a:solidFill>
      </dgm:spPr>
      <dgm:t>
        <a:bodyPr/>
        <a:lstStyle/>
        <a:p>
          <a:r>
            <a:rPr lang="en-US" dirty="0"/>
            <a:t>2. Processed for limited purposes</a:t>
          </a:r>
        </a:p>
      </dgm:t>
    </dgm:pt>
    <dgm:pt modelId="{C8F0BBB1-7124-8C49-8050-2740432A5753}" type="parTrans" cxnId="{CC55DB85-F7FC-7644-A557-4D4E8BCF0468}">
      <dgm:prSet/>
      <dgm:spPr/>
      <dgm:t>
        <a:bodyPr/>
        <a:lstStyle/>
        <a:p>
          <a:endParaRPr lang="en-US"/>
        </a:p>
      </dgm:t>
    </dgm:pt>
    <dgm:pt modelId="{B8D73E14-C91F-714F-ABBA-34F5C17F7E6B}" type="sibTrans" cxnId="{CC55DB85-F7FC-7644-A557-4D4E8BCF0468}">
      <dgm:prSet/>
      <dgm:spPr>
        <a:solidFill>
          <a:srgbClr val="0B8C86"/>
        </a:solidFill>
        <a:ln>
          <a:solidFill>
            <a:srgbClr val="007878"/>
          </a:solidFill>
        </a:ln>
      </dgm:spPr>
      <dgm:t>
        <a:bodyPr/>
        <a:lstStyle/>
        <a:p>
          <a:endParaRPr lang="en-US"/>
        </a:p>
      </dgm:t>
    </dgm:pt>
    <dgm:pt modelId="{B3D67565-22F8-3D47-B222-8C2A88668BF7}">
      <dgm:prSet phldrT="[Text]"/>
      <dgm:spPr>
        <a:solidFill>
          <a:srgbClr val="0B8C86"/>
        </a:solidFill>
      </dgm:spPr>
      <dgm:t>
        <a:bodyPr/>
        <a:lstStyle/>
        <a:p>
          <a:r>
            <a:rPr lang="en-US" dirty="0"/>
            <a:t>3. Adequate, Relevant and Not excessive</a:t>
          </a:r>
        </a:p>
      </dgm:t>
    </dgm:pt>
    <dgm:pt modelId="{B9636346-DFCA-674D-A504-3DE4264023D0}" type="parTrans" cxnId="{3A96A4EC-0A79-5C43-B367-7F228778D3D6}">
      <dgm:prSet/>
      <dgm:spPr/>
      <dgm:t>
        <a:bodyPr/>
        <a:lstStyle/>
        <a:p>
          <a:endParaRPr lang="en-US"/>
        </a:p>
      </dgm:t>
    </dgm:pt>
    <dgm:pt modelId="{F3FD8551-14A1-0546-85C5-35156D34A38F}" type="sibTrans" cxnId="{3A96A4EC-0A79-5C43-B367-7F228778D3D6}">
      <dgm:prSet/>
      <dgm:spPr>
        <a:solidFill>
          <a:srgbClr val="0B8C86"/>
        </a:solidFill>
        <a:ln>
          <a:solidFill>
            <a:srgbClr val="007878"/>
          </a:solidFill>
        </a:ln>
      </dgm:spPr>
      <dgm:t>
        <a:bodyPr/>
        <a:lstStyle/>
        <a:p>
          <a:endParaRPr lang="en-US"/>
        </a:p>
      </dgm:t>
    </dgm:pt>
    <dgm:pt modelId="{8D2CFBC9-1E8F-754B-A52F-17D8D3566F0F}">
      <dgm:prSet phldrT="[Text]"/>
      <dgm:spPr>
        <a:solidFill>
          <a:srgbClr val="0B8C86"/>
        </a:solidFill>
      </dgm:spPr>
      <dgm:t>
        <a:bodyPr/>
        <a:lstStyle/>
        <a:p>
          <a:r>
            <a:rPr lang="en-US" dirty="0"/>
            <a:t>4. Accurate &amp; Up to date</a:t>
          </a:r>
        </a:p>
      </dgm:t>
    </dgm:pt>
    <dgm:pt modelId="{306508F1-5E8D-E649-B1E4-FB1F38A45F8F}" type="parTrans" cxnId="{C4D5B8D5-EAF0-A64F-9350-9FBD85156AD7}">
      <dgm:prSet/>
      <dgm:spPr/>
      <dgm:t>
        <a:bodyPr/>
        <a:lstStyle/>
        <a:p>
          <a:endParaRPr lang="en-US"/>
        </a:p>
      </dgm:t>
    </dgm:pt>
    <dgm:pt modelId="{39D11994-3294-0949-9022-E4E480924C5F}" type="sibTrans" cxnId="{C4D5B8D5-EAF0-A64F-9350-9FBD85156AD7}">
      <dgm:prSet/>
      <dgm:spPr>
        <a:solidFill>
          <a:srgbClr val="0B8C86"/>
        </a:solidFill>
        <a:ln>
          <a:solidFill>
            <a:srgbClr val="007878"/>
          </a:solidFill>
        </a:ln>
      </dgm:spPr>
      <dgm:t>
        <a:bodyPr/>
        <a:lstStyle/>
        <a:p>
          <a:endParaRPr lang="en-US"/>
        </a:p>
      </dgm:t>
    </dgm:pt>
    <dgm:pt modelId="{5030C4F6-B510-BD44-B7D7-8CABB0B920EA}">
      <dgm:prSet phldrT="[Text]"/>
      <dgm:spPr>
        <a:solidFill>
          <a:srgbClr val="0B8C86"/>
        </a:solidFill>
      </dgm:spPr>
      <dgm:t>
        <a:bodyPr/>
        <a:lstStyle/>
        <a:p>
          <a:r>
            <a:rPr lang="en-US" dirty="0"/>
            <a:t>5. Not kept any longer that necessary</a:t>
          </a:r>
        </a:p>
      </dgm:t>
    </dgm:pt>
    <dgm:pt modelId="{492C5984-FA9E-D44D-96F2-F8EB567712E3}" type="parTrans" cxnId="{FCE42416-D8C0-5E47-85D2-F8D70BE7F7B5}">
      <dgm:prSet/>
      <dgm:spPr/>
      <dgm:t>
        <a:bodyPr/>
        <a:lstStyle/>
        <a:p>
          <a:endParaRPr lang="en-US"/>
        </a:p>
      </dgm:t>
    </dgm:pt>
    <dgm:pt modelId="{DB54CC81-0320-BD44-9F30-3C5E716D6626}" type="sibTrans" cxnId="{FCE42416-D8C0-5E47-85D2-F8D70BE7F7B5}">
      <dgm:prSet/>
      <dgm:spPr>
        <a:solidFill>
          <a:srgbClr val="0B8C86"/>
        </a:solidFill>
        <a:ln>
          <a:solidFill>
            <a:srgbClr val="007878"/>
          </a:solidFill>
        </a:ln>
      </dgm:spPr>
      <dgm:t>
        <a:bodyPr/>
        <a:lstStyle/>
        <a:p>
          <a:endParaRPr lang="en-US"/>
        </a:p>
      </dgm:t>
    </dgm:pt>
    <dgm:pt modelId="{3E54BB55-C767-BD4D-9511-7B2571354326}">
      <dgm:prSet phldrT="[Text]"/>
      <dgm:spPr>
        <a:solidFill>
          <a:srgbClr val="0B8C86"/>
        </a:solidFill>
      </dgm:spPr>
      <dgm:t>
        <a:bodyPr/>
        <a:lstStyle/>
        <a:p>
          <a:r>
            <a:rPr lang="en-US" dirty="0"/>
            <a:t>6. Processed in Line with Subject Rights</a:t>
          </a:r>
        </a:p>
      </dgm:t>
    </dgm:pt>
    <dgm:pt modelId="{E12A0F41-561B-6E43-A833-EF5E63C699B1}" type="parTrans" cxnId="{0906A4D4-E9F8-944D-A2CA-7FDC661F06D5}">
      <dgm:prSet/>
      <dgm:spPr/>
      <dgm:t>
        <a:bodyPr/>
        <a:lstStyle/>
        <a:p>
          <a:endParaRPr lang="en-US"/>
        </a:p>
      </dgm:t>
    </dgm:pt>
    <dgm:pt modelId="{EBE31D7A-B465-0A4B-96EB-33A728003482}" type="sibTrans" cxnId="{0906A4D4-E9F8-944D-A2CA-7FDC661F06D5}">
      <dgm:prSet/>
      <dgm:spPr>
        <a:solidFill>
          <a:srgbClr val="0B8C86"/>
        </a:solidFill>
        <a:ln>
          <a:solidFill>
            <a:srgbClr val="007878"/>
          </a:solidFill>
        </a:ln>
      </dgm:spPr>
      <dgm:t>
        <a:bodyPr/>
        <a:lstStyle/>
        <a:p>
          <a:endParaRPr lang="en-US"/>
        </a:p>
      </dgm:t>
    </dgm:pt>
    <dgm:pt modelId="{7DD8DA35-55BE-8545-A0B9-154918E9C578}">
      <dgm:prSet phldrT="[Text]"/>
      <dgm:spPr>
        <a:solidFill>
          <a:srgbClr val="0B8C86"/>
        </a:solidFill>
        <a:ln>
          <a:solidFill>
            <a:schemeClr val="accent1"/>
          </a:solidFill>
        </a:ln>
      </dgm:spPr>
      <dgm:t>
        <a:bodyPr/>
        <a:lstStyle/>
        <a:p>
          <a:r>
            <a:rPr lang="en-US" dirty="0"/>
            <a:t>7. Kept Secure</a:t>
          </a:r>
        </a:p>
      </dgm:t>
    </dgm:pt>
    <dgm:pt modelId="{4BBB3249-5F74-C44C-9CEC-72FF1103C313}" type="parTrans" cxnId="{A379D5BB-CDAE-6044-9C64-6284EDACB8C0}">
      <dgm:prSet/>
      <dgm:spPr/>
      <dgm:t>
        <a:bodyPr/>
        <a:lstStyle/>
        <a:p>
          <a:endParaRPr lang="en-US"/>
        </a:p>
      </dgm:t>
    </dgm:pt>
    <dgm:pt modelId="{73CCDD8A-FBC9-1E41-B731-4B5AD581028E}" type="sibTrans" cxnId="{A379D5BB-CDAE-6044-9C64-6284EDACB8C0}">
      <dgm:prSet/>
      <dgm:spPr>
        <a:solidFill>
          <a:srgbClr val="0B8C86"/>
        </a:solidFill>
        <a:ln>
          <a:solidFill>
            <a:srgbClr val="007878"/>
          </a:solidFill>
        </a:ln>
      </dgm:spPr>
      <dgm:t>
        <a:bodyPr/>
        <a:lstStyle/>
        <a:p>
          <a:endParaRPr lang="en-US"/>
        </a:p>
      </dgm:t>
    </dgm:pt>
    <dgm:pt modelId="{6C06847F-8AED-5A42-953F-E6F597D86D5F}">
      <dgm:prSet phldrT="[Text]"/>
      <dgm:spPr>
        <a:solidFill>
          <a:srgbClr val="007878"/>
        </a:solidFill>
      </dgm:spPr>
      <dgm:t>
        <a:bodyPr/>
        <a:lstStyle/>
        <a:p>
          <a:r>
            <a:rPr lang="en-US" dirty="0"/>
            <a:t>8. Not transferred overseas without Adequate Protection</a:t>
          </a:r>
        </a:p>
      </dgm:t>
    </dgm:pt>
    <dgm:pt modelId="{5668393C-CD8C-E145-9172-F6DB7F54E9E5}" type="parTrans" cxnId="{ED086B45-265C-114D-BBCC-C9CCCA24C51D}">
      <dgm:prSet/>
      <dgm:spPr/>
      <dgm:t>
        <a:bodyPr/>
        <a:lstStyle/>
        <a:p>
          <a:endParaRPr lang="en-US"/>
        </a:p>
      </dgm:t>
    </dgm:pt>
    <dgm:pt modelId="{7E598A76-DDB5-3A41-813D-0EB3E2A9A254}" type="sibTrans" cxnId="{ED086B45-265C-114D-BBCC-C9CCCA24C51D}">
      <dgm:prSet/>
      <dgm:spPr>
        <a:solidFill>
          <a:srgbClr val="0B8C86"/>
        </a:solidFill>
        <a:ln>
          <a:solidFill>
            <a:srgbClr val="007878"/>
          </a:solidFill>
        </a:ln>
      </dgm:spPr>
      <dgm:t>
        <a:bodyPr/>
        <a:lstStyle/>
        <a:p>
          <a:endParaRPr lang="en-US"/>
        </a:p>
      </dgm:t>
    </dgm:pt>
    <dgm:pt modelId="{92D46E20-D8F9-BB4C-90ED-FDDD07A93CE5}">
      <dgm:prSet phldrT="[Text]" phldr="1"/>
      <dgm:spPr>
        <a:solidFill>
          <a:srgbClr val="0B8C86"/>
        </a:solidFill>
      </dgm:spPr>
      <dgm:t>
        <a:bodyPr/>
        <a:lstStyle/>
        <a:p>
          <a:endParaRPr lang="en-US" dirty="0"/>
        </a:p>
      </dgm:t>
    </dgm:pt>
    <dgm:pt modelId="{65C34520-2403-004D-B2D8-F0F2EC511A03}" type="parTrans" cxnId="{47B498CB-BC9D-8F45-833C-C0201980EEFC}">
      <dgm:prSet/>
      <dgm:spPr/>
      <dgm:t>
        <a:bodyPr/>
        <a:lstStyle/>
        <a:p>
          <a:endParaRPr lang="en-US"/>
        </a:p>
      </dgm:t>
    </dgm:pt>
    <dgm:pt modelId="{6C7A3317-A4E3-CD4A-8003-BB1B4441375E}" type="sibTrans" cxnId="{47B498CB-BC9D-8F45-833C-C0201980EEFC}">
      <dgm:prSet/>
      <dgm:spPr/>
      <dgm:t>
        <a:bodyPr/>
        <a:lstStyle/>
        <a:p>
          <a:endParaRPr lang="en-US"/>
        </a:p>
      </dgm:t>
    </dgm:pt>
    <dgm:pt modelId="{073D1868-28B6-A149-95AC-19B6747D752B}" type="pres">
      <dgm:prSet presAssocID="{D0F3D223-824C-7D45-9A14-EABE3D8AFE24}" presName="Name0" presStyleCnt="0">
        <dgm:presLayoutVars>
          <dgm:dir/>
          <dgm:resizeHandles/>
        </dgm:presLayoutVars>
      </dgm:prSet>
      <dgm:spPr/>
    </dgm:pt>
    <dgm:pt modelId="{CF313A76-87D4-8640-A3D4-192B252079EC}" type="pres">
      <dgm:prSet presAssocID="{90C25AF2-38B5-474E-BF01-C2007ED64E1E}" presName="compNode" presStyleCnt="0"/>
      <dgm:spPr/>
    </dgm:pt>
    <dgm:pt modelId="{7D8995B1-4E33-1F48-98BC-092F5DE3E7CB}" type="pres">
      <dgm:prSet presAssocID="{90C25AF2-38B5-474E-BF01-C2007ED64E1E}" presName="dummyConnPt" presStyleCnt="0"/>
      <dgm:spPr/>
    </dgm:pt>
    <dgm:pt modelId="{9512EA70-06A4-F546-A010-1250B68B8419}" type="pres">
      <dgm:prSet presAssocID="{90C25AF2-38B5-474E-BF01-C2007ED64E1E}" presName="node" presStyleLbl="node1" presStyleIdx="0" presStyleCnt="9" custLinFactNeighborX="-3939" custLinFactNeighborY="1347">
        <dgm:presLayoutVars>
          <dgm:bulletEnabled val="1"/>
        </dgm:presLayoutVars>
      </dgm:prSet>
      <dgm:spPr/>
    </dgm:pt>
    <dgm:pt modelId="{045787F8-9D0F-3E4F-B036-8F274B1F811A}" type="pres">
      <dgm:prSet presAssocID="{50EACD8E-90D7-8042-A767-B8CC2CD7E05D}" presName="sibTrans" presStyleLbl="bgSibTrans2D1" presStyleIdx="0" presStyleCnt="8" custFlipVert="1" custScaleX="91271" custScaleY="144068"/>
      <dgm:spPr/>
    </dgm:pt>
    <dgm:pt modelId="{D35A9C76-DC60-1B4D-8CE0-61B7F392DCC5}" type="pres">
      <dgm:prSet presAssocID="{19A8DD60-AE9B-5647-8CE6-2C197D843281}" presName="compNode" presStyleCnt="0"/>
      <dgm:spPr/>
    </dgm:pt>
    <dgm:pt modelId="{28A4D3E3-44C2-7A40-97A1-DBF9E6D20B77}" type="pres">
      <dgm:prSet presAssocID="{19A8DD60-AE9B-5647-8CE6-2C197D843281}" presName="dummyConnPt" presStyleCnt="0"/>
      <dgm:spPr/>
    </dgm:pt>
    <dgm:pt modelId="{8004D49D-D735-234F-82A2-1744B5FF55AB}" type="pres">
      <dgm:prSet presAssocID="{19A8DD60-AE9B-5647-8CE6-2C197D843281}" presName="node" presStyleLbl="node1" presStyleIdx="1" presStyleCnt="9">
        <dgm:presLayoutVars>
          <dgm:bulletEnabled val="1"/>
        </dgm:presLayoutVars>
      </dgm:prSet>
      <dgm:spPr/>
    </dgm:pt>
    <dgm:pt modelId="{9E2777A4-2F37-1046-B20E-914B95038993}" type="pres">
      <dgm:prSet presAssocID="{B8D73E14-C91F-714F-ABBA-34F5C17F7E6B}" presName="sibTrans" presStyleLbl="bgSibTrans2D1" presStyleIdx="1" presStyleCnt="8"/>
      <dgm:spPr/>
    </dgm:pt>
    <dgm:pt modelId="{FA863CBB-C65C-054A-ABD8-2C2FE52E4B0E}" type="pres">
      <dgm:prSet presAssocID="{B3D67565-22F8-3D47-B222-8C2A88668BF7}" presName="compNode" presStyleCnt="0"/>
      <dgm:spPr/>
    </dgm:pt>
    <dgm:pt modelId="{BD340C15-AE4D-D04D-92FD-57776FD61C70}" type="pres">
      <dgm:prSet presAssocID="{B3D67565-22F8-3D47-B222-8C2A88668BF7}" presName="dummyConnPt" presStyleCnt="0"/>
      <dgm:spPr/>
    </dgm:pt>
    <dgm:pt modelId="{CE429576-7BDA-E240-8974-3FF3A23D9E6F}" type="pres">
      <dgm:prSet presAssocID="{B3D67565-22F8-3D47-B222-8C2A88668BF7}" presName="node" presStyleLbl="node1" presStyleIdx="2" presStyleCnt="9">
        <dgm:presLayoutVars>
          <dgm:bulletEnabled val="1"/>
        </dgm:presLayoutVars>
      </dgm:prSet>
      <dgm:spPr/>
    </dgm:pt>
    <dgm:pt modelId="{00EF8C4C-C569-0F4D-B1E5-FE1A4427B7A2}" type="pres">
      <dgm:prSet presAssocID="{F3FD8551-14A1-0546-85C5-35156D34A38F}" presName="sibTrans" presStyleLbl="bgSibTrans2D1" presStyleIdx="2" presStyleCnt="8" custLinFactNeighborY="9726"/>
      <dgm:spPr/>
    </dgm:pt>
    <dgm:pt modelId="{26460647-07E2-C948-A995-9379090E60A7}" type="pres">
      <dgm:prSet presAssocID="{8D2CFBC9-1E8F-754B-A52F-17D8D3566F0F}" presName="compNode" presStyleCnt="0"/>
      <dgm:spPr/>
    </dgm:pt>
    <dgm:pt modelId="{6189D136-4C33-8642-8503-A69590A90164}" type="pres">
      <dgm:prSet presAssocID="{8D2CFBC9-1E8F-754B-A52F-17D8D3566F0F}" presName="dummyConnPt" presStyleCnt="0"/>
      <dgm:spPr/>
    </dgm:pt>
    <dgm:pt modelId="{1CBB2E3B-7BE6-DA48-92D5-8AF1CC2FD75F}" type="pres">
      <dgm:prSet presAssocID="{8D2CFBC9-1E8F-754B-A52F-17D8D3566F0F}" presName="node" presStyleLbl="node1" presStyleIdx="3" presStyleCnt="9">
        <dgm:presLayoutVars>
          <dgm:bulletEnabled val="1"/>
        </dgm:presLayoutVars>
      </dgm:prSet>
      <dgm:spPr/>
    </dgm:pt>
    <dgm:pt modelId="{86890F3C-B337-2A42-9176-74E79CE44FC5}" type="pres">
      <dgm:prSet presAssocID="{39D11994-3294-0949-9022-E4E480924C5F}" presName="sibTrans" presStyleLbl="bgSibTrans2D1" presStyleIdx="3" presStyleCnt="8"/>
      <dgm:spPr/>
    </dgm:pt>
    <dgm:pt modelId="{F9B6701A-632B-7449-86D1-14D86AFA1011}" type="pres">
      <dgm:prSet presAssocID="{5030C4F6-B510-BD44-B7D7-8CABB0B920EA}" presName="compNode" presStyleCnt="0"/>
      <dgm:spPr/>
    </dgm:pt>
    <dgm:pt modelId="{BD8AB75D-684C-774F-A845-A39C4319120F}" type="pres">
      <dgm:prSet presAssocID="{5030C4F6-B510-BD44-B7D7-8CABB0B920EA}" presName="dummyConnPt" presStyleCnt="0"/>
      <dgm:spPr/>
    </dgm:pt>
    <dgm:pt modelId="{6AA57C2C-78CD-3F49-BCA5-190CCE88D38E}" type="pres">
      <dgm:prSet presAssocID="{5030C4F6-B510-BD44-B7D7-8CABB0B920EA}" presName="node" presStyleLbl="node1" presStyleIdx="4" presStyleCnt="9">
        <dgm:presLayoutVars>
          <dgm:bulletEnabled val="1"/>
        </dgm:presLayoutVars>
      </dgm:prSet>
      <dgm:spPr/>
    </dgm:pt>
    <dgm:pt modelId="{3A74AF6E-F93A-C042-8601-5BEA4A618571}" type="pres">
      <dgm:prSet presAssocID="{DB54CC81-0320-BD44-9F30-3C5E716D6626}" presName="sibTrans" presStyleLbl="bgSibTrans2D1" presStyleIdx="4" presStyleCnt="8" custLinFactNeighborX="0" custLinFactNeighborY="9726"/>
      <dgm:spPr/>
    </dgm:pt>
    <dgm:pt modelId="{9AEF0E0B-F908-884F-9543-E79F18C9430F}" type="pres">
      <dgm:prSet presAssocID="{3E54BB55-C767-BD4D-9511-7B2571354326}" presName="compNode" presStyleCnt="0"/>
      <dgm:spPr/>
    </dgm:pt>
    <dgm:pt modelId="{C70E65AE-8B22-4A44-8577-A5DD8D25EA68}" type="pres">
      <dgm:prSet presAssocID="{3E54BB55-C767-BD4D-9511-7B2571354326}" presName="dummyConnPt" presStyleCnt="0"/>
      <dgm:spPr/>
    </dgm:pt>
    <dgm:pt modelId="{BA5F5172-A58B-4445-AAE9-08B3C3C26029}" type="pres">
      <dgm:prSet presAssocID="{3E54BB55-C767-BD4D-9511-7B2571354326}" presName="node" presStyleLbl="node1" presStyleIdx="5" presStyleCnt="9">
        <dgm:presLayoutVars>
          <dgm:bulletEnabled val="1"/>
        </dgm:presLayoutVars>
      </dgm:prSet>
      <dgm:spPr/>
    </dgm:pt>
    <dgm:pt modelId="{7014F8F4-B46B-B849-9A84-B67458314C4F}" type="pres">
      <dgm:prSet presAssocID="{EBE31D7A-B465-0A4B-96EB-33A728003482}" presName="sibTrans" presStyleLbl="bgSibTrans2D1" presStyleIdx="5" presStyleCnt="8"/>
      <dgm:spPr/>
    </dgm:pt>
    <dgm:pt modelId="{7CE50EB1-4652-0641-A87E-0D84D3EBF6E6}" type="pres">
      <dgm:prSet presAssocID="{7DD8DA35-55BE-8545-A0B9-154918E9C578}" presName="compNode" presStyleCnt="0"/>
      <dgm:spPr/>
    </dgm:pt>
    <dgm:pt modelId="{274860C0-5721-554A-ADC4-825F72364EC7}" type="pres">
      <dgm:prSet presAssocID="{7DD8DA35-55BE-8545-A0B9-154918E9C578}" presName="dummyConnPt" presStyleCnt="0"/>
      <dgm:spPr/>
    </dgm:pt>
    <dgm:pt modelId="{8D2D1280-A737-E04C-B3C1-E49D8A51FC52}" type="pres">
      <dgm:prSet presAssocID="{7DD8DA35-55BE-8545-A0B9-154918E9C578}" presName="node" presStyleLbl="node1" presStyleIdx="6" presStyleCnt="9">
        <dgm:presLayoutVars>
          <dgm:bulletEnabled val="1"/>
        </dgm:presLayoutVars>
      </dgm:prSet>
      <dgm:spPr/>
    </dgm:pt>
    <dgm:pt modelId="{8496AE62-E18E-D444-99B3-E75BE1BA27FB}" type="pres">
      <dgm:prSet presAssocID="{73CCDD8A-FBC9-1E41-B731-4B5AD581028E}" presName="sibTrans" presStyleLbl="bgSibTrans2D1" presStyleIdx="6" presStyleCnt="8"/>
      <dgm:spPr/>
    </dgm:pt>
    <dgm:pt modelId="{91F271CA-53A1-6248-A8A5-0BA28FA3386B}" type="pres">
      <dgm:prSet presAssocID="{6C06847F-8AED-5A42-953F-E6F597D86D5F}" presName="compNode" presStyleCnt="0"/>
      <dgm:spPr/>
    </dgm:pt>
    <dgm:pt modelId="{CF7221E4-1822-4647-84FA-3E8B364171DD}" type="pres">
      <dgm:prSet presAssocID="{6C06847F-8AED-5A42-953F-E6F597D86D5F}" presName="dummyConnPt" presStyleCnt="0"/>
      <dgm:spPr/>
    </dgm:pt>
    <dgm:pt modelId="{D9DC531E-9658-4B4E-888E-88A80122470D}" type="pres">
      <dgm:prSet presAssocID="{6C06847F-8AED-5A42-953F-E6F597D86D5F}" presName="node" presStyleLbl="node1" presStyleIdx="7" presStyleCnt="9">
        <dgm:presLayoutVars>
          <dgm:bulletEnabled val="1"/>
        </dgm:presLayoutVars>
      </dgm:prSet>
      <dgm:spPr/>
    </dgm:pt>
    <dgm:pt modelId="{A5546827-78DC-AB48-8E41-0E1BB7AC47BE}" type="pres">
      <dgm:prSet presAssocID="{7E598A76-DDB5-3A41-813D-0EB3E2A9A254}" presName="sibTrans" presStyleLbl="bgSibTrans2D1" presStyleIdx="7" presStyleCnt="8"/>
      <dgm:spPr/>
    </dgm:pt>
    <dgm:pt modelId="{C6CBC5EA-A159-764E-B180-3DA738C47417}" type="pres">
      <dgm:prSet presAssocID="{92D46E20-D8F9-BB4C-90ED-FDDD07A93CE5}" presName="compNode" presStyleCnt="0"/>
      <dgm:spPr/>
    </dgm:pt>
    <dgm:pt modelId="{E83CFF6E-1138-DF4A-93F5-B9AE59EF546D}" type="pres">
      <dgm:prSet presAssocID="{92D46E20-D8F9-BB4C-90ED-FDDD07A93CE5}" presName="dummyConnPt" presStyleCnt="0"/>
      <dgm:spPr/>
    </dgm:pt>
    <dgm:pt modelId="{62251C01-224C-184F-B06E-E2A6182201B3}" type="pres">
      <dgm:prSet presAssocID="{92D46E20-D8F9-BB4C-90ED-FDDD07A93CE5}" presName="node" presStyleLbl="node1" presStyleIdx="8" presStyleCnt="9" custLinFactNeighborX="-166" custLinFactNeighborY="-1947">
        <dgm:presLayoutVars>
          <dgm:bulletEnabled val="1"/>
        </dgm:presLayoutVars>
      </dgm:prSet>
      <dgm:spPr/>
    </dgm:pt>
  </dgm:ptLst>
  <dgm:cxnLst>
    <dgm:cxn modelId="{6620AA01-B2A8-C544-9ED6-553462909570}" type="presOf" srcId="{7DD8DA35-55BE-8545-A0B9-154918E9C578}" destId="{8D2D1280-A737-E04C-B3C1-E49D8A51FC52}" srcOrd="0" destOrd="0" presId="urn:microsoft.com/office/officeart/2005/8/layout/bProcess4"/>
    <dgm:cxn modelId="{FCE42416-D8C0-5E47-85D2-F8D70BE7F7B5}" srcId="{D0F3D223-824C-7D45-9A14-EABE3D8AFE24}" destId="{5030C4F6-B510-BD44-B7D7-8CABB0B920EA}" srcOrd="4" destOrd="0" parTransId="{492C5984-FA9E-D44D-96F2-F8EB567712E3}" sibTransId="{DB54CC81-0320-BD44-9F30-3C5E716D6626}"/>
    <dgm:cxn modelId="{73DFD02C-6432-3A47-B45D-D2B924109719}" type="presOf" srcId="{39D11994-3294-0949-9022-E4E480924C5F}" destId="{86890F3C-B337-2A42-9176-74E79CE44FC5}" srcOrd="0" destOrd="0" presId="urn:microsoft.com/office/officeart/2005/8/layout/bProcess4"/>
    <dgm:cxn modelId="{A2C52B33-7728-D94F-8E55-2FFADC9CAEFA}" type="presOf" srcId="{7E598A76-DDB5-3A41-813D-0EB3E2A9A254}" destId="{A5546827-78DC-AB48-8E41-0E1BB7AC47BE}" srcOrd="0" destOrd="0" presId="urn:microsoft.com/office/officeart/2005/8/layout/bProcess4"/>
    <dgm:cxn modelId="{BC601435-FF1B-584D-963A-70C38A1FD84B}" type="presOf" srcId="{B3D67565-22F8-3D47-B222-8C2A88668BF7}" destId="{CE429576-7BDA-E240-8974-3FF3A23D9E6F}" srcOrd="0" destOrd="0" presId="urn:microsoft.com/office/officeart/2005/8/layout/bProcess4"/>
    <dgm:cxn modelId="{D0D68D36-2140-1343-944A-9FBBE9ED5446}" type="presOf" srcId="{19A8DD60-AE9B-5647-8CE6-2C197D843281}" destId="{8004D49D-D735-234F-82A2-1744B5FF55AB}" srcOrd="0" destOrd="0" presId="urn:microsoft.com/office/officeart/2005/8/layout/bProcess4"/>
    <dgm:cxn modelId="{8A7AAD5F-A9F2-4443-9F90-03F6766A4A11}" type="presOf" srcId="{D0F3D223-824C-7D45-9A14-EABE3D8AFE24}" destId="{073D1868-28B6-A149-95AC-19B6747D752B}" srcOrd="0" destOrd="0" presId="urn:microsoft.com/office/officeart/2005/8/layout/bProcess4"/>
    <dgm:cxn modelId="{ED086B45-265C-114D-BBCC-C9CCCA24C51D}" srcId="{D0F3D223-824C-7D45-9A14-EABE3D8AFE24}" destId="{6C06847F-8AED-5A42-953F-E6F597D86D5F}" srcOrd="7" destOrd="0" parTransId="{5668393C-CD8C-E145-9172-F6DB7F54E9E5}" sibTransId="{7E598A76-DDB5-3A41-813D-0EB3E2A9A254}"/>
    <dgm:cxn modelId="{9FB54866-5AB0-B641-9B84-902AF3C90C23}" type="presOf" srcId="{50EACD8E-90D7-8042-A767-B8CC2CD7E05D}" destId="{045787F8-9D0F-3E4F-B036-8F274B1F811A}" srcOrd="0" destOrd="0" presId="urn:microsoft.com/office/officeart/2005/8/layout/bProcess4"/>
    <dgm:cxn modelId="{61CA604D-C769-864B-BFB0-76843B365E37}" type="presOf" srcId="{6C06847F-8AED-5A42-953F-E6F597D86D5F}" destId="{D9DC531E-9658-4B4E-888E-88A80122470D}" srcOrd="0" destOrd="0" presId="urn:microsoft.com/office/officeart/2005/8/layout/bProcess4"/>
    <dgm:cxn modelId="{DD25884F-815C-DD49-AB27-D4E19313D12F}" type="presOf" srcId="{92D46E20-D8F9-BB4C-90ED-FDDD07A93CE5}" destId="{62251C01-224C-184F-B06E-E2A6182201B3}" srcOrd="0" destOrd="0" presId="urn:microsoft.com/office/officeart/2005/8/layout/bProcess4"/>
    <dgm:cxn modelId="{6994D37D-3FEC-B74B-B0FB-4E85E507B8A0}" type="presOf" srcId="{DB54CC81-0320-BD44-9F30-3C5E716D6626}" destId="{3A74AF6E-F93A-C042-8601-5BEA4A618571}" srcOrd="0" destOrd="0" presId="urn:microsoft.com/office/officeart/2005/8/layout/bProcess4"/>
    <dgm:cxn modelId="{1A016881-F9CE-DA40-9FEC-89FA4D8BCB4B}" type="presOf" srcId="{90C25AF2-38B5-474E-BF01-C2007ED64E1E}" destId="{9512EA70-06A4-F546-A010-1250B68B8419}" srcOrd="0" destOrd="0" presId="urn:microsoft.com/office/officeart/2005/8/layout/bProcess4"/>
    <dgm:cxn modelId="{9DE27385-2CC0-5A48-9D23-F7F6F4BB5292}" srcId="{D0F3D223-824C-7D45-9A14-EABE3D8AFE24}" destId="{90C25AF2-38B5-474E-BF01-C2007ED64E1E}" srcOrd="0" destOrd="0" parTransId="{D96A6FEC-8897-7E4A-ACF5-309B5ED69746}" sibTransId="{50EACD8E-90D7-8042-A767-B8CC2CD7E05D}"/>
    <dgm:cxn modelId="{CC55DB85-F7FC-7644-A557-4D4E8BCF0468}" srcId="{D0F3D223-824C-7D45-9A14-EABE3D8AFE24}" destId="{19A8DD60-AE9B-5647-8CE6-2C197D843281}" srcOrd="1" destOrd="0" parTransId="{C8F0BBB1-7124-8C49-8050-2740432A5753}" sibTransId="{B8D73E14-C91F-714F-ABBA-34F5C17F7E6B}"/>
    <dgm:cxn modelId="{6394A28F-C488-734D-9FE4-5147FE1F7793}" type="presOf" srcId="{B8D73E14-C91F-714F-ABBA-34F5C17F7E6B}" destId="{9E2777A4-2F37-1046-B20E-914B95038993}" srcOrd="0" destOrd="0" presId="urn:microsoft.com/office/officeart/2005/8/layout/bProcess4"/>
    <dgm:cxn modelId="{6B1948A0-1C02-5D4E-9C14-CD0934447A6F}" type="presOf" srcId="{F3FD8551-14A1-0546-85C5-35156D34A38F}" destId="{00EF8C4C-C569-0F4D-B1E5-FE1A4427B7A2}" srcOrd="0" destOrd="0" presId="urn:microsoft.com/office/officeart/2005/8/layout/bProcess4"/>
    <dgm:cxn modelId="{3E693DBA-F799-FC40-991D-09A787A0D74A}" type="presOf" srcId="{73CCDD8A-FBC9-1E41-B731-4B5AD581028E}" destId="{8496AE62-E18E-D444-99B3-E75BE1BA27FB}" srcOrd="0" destOrd="0" presId="urn:microsoft.com/office/officeart/2005/8/layout/bProcess4"/>
    <dgm:cxn modelId="{A379D5BB-CDAE-6044-9C64-6284EDACB8C0}" srcId="{D0F3D223-824C-7D45-9A14-EABE3D8AFE24}" destId="{7DD8DA35-55BE-8545-A0B9-154918E9C578}" srcOrd="6" destOrd="0" parTransId="{4BBB3249-5F74-C44C-9CEC-72FF1103C313}" sibTransId="{73CCDD8A-FBC9-1E41-B731-4B5AD581028E}"/>
    <dgm:cxn modelId="{C43BAAC2-1460-F142-9D36-A1A4D2A5E257}" type="presOf" srcId="{3E54BB55-C767-BD4D-9511-7B2571354326}" destId="{BA5F5172-A58B-4445-AAE9-08B3C3C26029}" srcOrd="0" destOrd="0" presId="urn:microsoft.com/office/officeart/2005/8/layout/bProcess4"/>
    <dgm:cxn modelId="{C55D83C9-AA97-F548-AF8C-E437807AE105}" type="presOf" srcId="{5030C4F6-B510-BD44-B7D7-8CABB0B920EA}" destId="{6AA57C2C-78CD-3F49-BCA5-190CCE88D38E}" srcOrd="0" destOrd="0" presId="urn:microsoft.com/office/officeart/2005/8/layout/bProcess4"/>
    <dgm:cxn modelId="{BC37C5C9-2AB8-B542-AFFD-FFC3D95D3FFB}" type="presOf" srcId="{EBE31D7A-B465-0A4B-96EB-33A728003482}" destId="{7014F8F4-B46B-B849-9A84-B67458314C4F}" srcOrd="0" destOrd="0" presId="urn:microsoft.com/office/officeart/2005/8/layout/bProcess4"/>
    <dgm:cxn modelId="{47B498CB-BC9D-8F45-833C-C0201980EEFC}" srcId="{D0F3D223-824C-7D45-9A14-EABE3D8AFE24}" destId="{92D46E20-D8F9-BB4C-90ED-FDDD07A93CE5}" srcOrd="8" destOrd="0" parTransId="{65C34520-2403-004D-B2D8-F0F2EC511A03}" sibTransId="{6C7A3317-A4E3-CD4A-8003-BB1B4441375E}"/>
    <dgm:cxn modelId="{0906A4D4-E9F8-944D-A2CA-7FDC661F06D5}" srcId="{D0F3D223-824C-7D45-9A14-EABE3D8AFE24}" destId="{3E54BB55-C767-BD4D-9511-7B2571354326}" srcOrd="5" destOrd="0" parTransId="{E12A0F41-561B-6E43-A833-EF5E63C699B1}" sibTransId="{EBE31D7A-B465-0A4B-96EB-33A728003482}"/>
    <dgm:cxn modelId="{C4D5B8D5-EAF0-A64F-9350-9FBD85156AD7}" srcId="{D0F3D223-824C-7D45-9A14-EABE3D8AFE24}" destId="{8D2CFBC9-1E8F-754B-A52F-17D8D3566F0F}" srcOrd="3" destOrd="0" parTransId="{306508F1-5E8D-E649-B1E4-FB1F38A45F8F}" sibTransId="{39D11994-3294-0949-9022-E4E480924C5F}"/>
    <dgm:cxn modelId="{3A96A4EC-0A79-5C43-B367-7F228778D3D6}" srcId="{D0F3D223-824C-7D45-9A14-EABE3D8AFE24}" destId="{B3D67565-22F8-3D47-B222-8C2A88668BF7}" srcOrd="2" destOrd="0" parTransId="{B9636346-DFCA-674D-A504-3DE4264023D0}" sibTransId="{F3FD8551-14A1-0546-85C5-35156D34A38F}"/>
    <dgm:cxn modelId="{67C49BF1-E093-9441-AAC9-20B74EDDD524}" type="presOf" srcId="{8D2CFBC9-1E8F-754B-A52F-17D8D3566F0F}" destId="{1CBB2E3B-7BE6-DA48-92D5-8AF1CC2FD75F}" srcOrd="0" destOrd="0" presId="urn:microsoft.com/office/officeart/2005/8/layout/bProcess4"/>
    <dgm:cxn modelId="{08F64151-1223-124B-A215-D23CCABDF948}" type="presParOf" srcId="{073D1868-28B6-A149-95AC-19B6747D752B}" destId="{CF313A76-87D4-8640-A3D4-192B252079EC}" srcOrd="0" destOrd="0" presId="urn:microsoft.com/office/officeart/2005/8/layout/bProcess4"/>
    <dgm:cxn modelId="{68A5EE0A-28C9-B54E-BB4D-58243F9C3FC3}" type="presParOf" srcId="{CF313A76-87D4-8640-A3D4-192B252079EC}" destId="{7D8995B1-4E33-1F48-98BC-092F5DE3E7CB}" srcOrd="0" destOrd="0" presId="urn:microsoft.com/office/officeart/2005/8/layout/bProcess4"/>
    <dgm:cxn modelId="{D98186C1-25E9-0347-ACB7-A21B6F93830C}" type="presParOf" srcId="{CF313A76-87D4-8640-A3D4-192B252079EC}" destId="{9512EA70-06A4-F546-A010-1250B68B8419}" srcOrd="1" destOrd="0" presId="urn:microsoft.com/office/officeart/2005/8/layout/bProcess4"/>
    <dgm:cxn modelId="{EE80A022-DA62-9646-8089-CCFA6A851527}" type="presParOf" srcId="{073D1868-28B6-A149-95AC-19B6747D752B}" destId="{045787F8-9D0F-3E4F-B036-8F274B1F811A}" srcOrd="1" destOrd="0" presId="urn:microsoft.com/office/officeart/2005/8/layout/bProcess4"/>
    <dgm:cxn modelId="{55E3AE19-1A28-EC4B-94CA-B02A9E29D97F}" type="presParOf" srcId="{073D1868-28B6-A149-95AC-19B6747D752B}" destId="{D35A9C76-DC60-1B4D-8CE0-61B7F392DCC5}" srcOrd="2" destOrd="0" presId="urn:microsoft.com/office/officeart/2005/8/layout/bProcess4"/>
    <dgm:cxn modelId="{51D2D3E3-0551-6B46-9036-900CFFF3DB03}" type="presParOf" srcId="{D35A9C76-DC60-1B4D-8CE0-61B7F392DCC5}" destId="{28A4D3E3-44C2-7A40-97A1-DBF9E6D20B77}" srcOrd="0" destOrd="0" presId="urn:microsoft.com/office/officeart/2005/8/layout/bProcess4"/>
    <dgm:cxn modelId="{D53C38EC-D32C-1442-865B-98AED6ED3015}" type="presParOf" srcId="{D35A9C76-DC60-1B4D-8CE0-61B7F392DCC5}" destId="{8004D49D-D735-234F-82A2-1744B5FF55AB}" srcOrd="1" destOrd="0" presId="urn:microsoft.com/office/officeart/2005/8/layout/bProcess4"/>
    <dgm:cxn modelId="{84D8B9D3-03A5-7549-A41E-9FD10BEAB4F7}" type="presParOf" srcId="{073D1868-28B6-A149-95AC-19B6747D752B}" destId="{9E2777A4-2F37-1046-B20E-914B95038993}" srcOrd="3" destOrd="0" presId="urn:microsoft.com/office/officeart/2005/8/layout/bProcess4"/>
    <dgm:cxn modelId="{3B13D664-D442-BC43-8DC3-E14D568A7F73}" type="presParOf" srcId="{073D1868-28B6-A149-95AC-19B6747D752B}" destId="{FA863CBB-C65C-054A-ABD8-2C2FE52E4B0E}" srcOrd="4" destOrd="0" presId="urn:microsoft.com/office/officeart/2005/8/layout/bProcess4"/>
    <dgm:cxn modelId="{F65D3CBD-BA45-1443-9579-FA42A9DA8DBC}" type="presParOf" srcId="{FA863CBB-C65C-054A-ABD8-2C2FE52E4B0E}" destId="{BD340C15-AE4D-D04D-92FD-57776FD61C70}" srcOrd="0" destOrd="0" presId="urn:microsoft.com/office/officeart/2005/8/layout/bProcess4"/>
    <dgm:cxn modelId="{E21ED681-1452-4B49-A90A-7557468813C4}" type="presParOf" srcId="{FA863CBB-C65C-054A-ABD8-2C2FE52E4B0E}" destId="{CE429576-7BDA-E240-8974-3FF3A23D9E6F}" srcOrd="1" destOrd="0" presId="urn:microsoft.com/office/officeart/2005/8/layout/bProcess4"/>
    <dgm:cxn modelId="{438D8E12-310A-154A-B5FF-C6E46D54F387}" type="presParOf" srcId="{073D1868-28B6-A149-95AC-19B6747D752B}" destId="{00EF8C4C-C569-0F4D-B1E5-FE1A4427B7A2}" srcOrd="5" destOrd="0" presId="urn:microsoft.com/office/officeart/2005/8/layout/bProcess4"/>
    <dgm:cxn modelId="{85277D4B-9F7D-4846-81AA-2824C4B6720D}" type="presParOf" srcId="{073D1868-28B6-A149-95AC-19B6747D752B}" destId="{26460647-07E2-C948-A995-9379090E60A7}" srcOrd="6" destOrd="0" presId="urn:microsoft.com/office/officeart/2005/8/layout/bProcess4"/>
    <dgm:cxn modelId="{EF5FB67D-128C-BC40-A1B4-CB0EC590695B}" type="presParOf" srcId="{26460647-07E2-C948-A995-9379090E60A7}" destId="{6189D136-4C33-8642-8503-A69590A90164}" srcOrd="0" destOrd="0" presId="urn:microsoft.com/office/officeart/2005/8/layout/bProcess4"/>
    <dgm:cxn modelId="{3915E297-4D73-CD4E-8296-F631F1A7A17A}" type="presParOf" srcId="{26460647-07E2-C948-A995-9379090E60A7}" destId="{1CBB2E3B-7BE6-DA48-92D5-8AF1CC2FD75F}" srcOrd="1" destOrd="0" presId="urn:microsoft.com/office/officeart/2005/8/layout/bProcess4"/>
    <dgm:cxn modelId="{C3F06B7F-57C5-3043-9057-2924662712BE}" type="presParOf" srcId="{073D1868-28B6-A149-95AC-19B6747D752B}" destId="{86890F3C-B337-2A42-9176-74E79CE44FC5}" srcOrd="7" destOrd="0" presId="urn:microsoft.com/office/officeart/2005/8/layout/bProcess4"/>
    <dgm:cxn modelId="{5C96F3AC-678D-0944-87AF-D3357B1B2E97}" type="presParOf" srcId="{073D1868-28B6-A149-95AC-19B6747D752B}" destId="{F9B6701A-632B-7449-86D1-14D86AFA1011}" srcOrd="8" destOrd="0" presId="urn:microsoft.com/office/officeart/2005/8/layout/bProcess4"/>
    <dgm:cxn modelId="{3B4157DA-4014-614E-886B-37E709E28E01}" type="presParOf" srcId="{F9B6701A-632B-7449-86D1-14D86AFA1011}" destId="{BD8AB75D-684C-774F-A845-A39C4319120F}" srcOrd="0" destOrd="0" presId="urn:microsoft.com/office/officeart/2005/8/layout/bProcess4"/>
    <dgm:cxn modelId="{C5300AC2-4903-6B44-ABF4-F867652A25E1}" type="presParOf" srcId="{F9B6701A-632B-7449-86D1-14D86AFA1011}" destId="{6AA57C2C-78CD-3F49-BCA5-190CCE88D38E}" srcOrd="1" destOrd="0" presId="urn:microsoft.com/office/officeart/2005/8/layout/bProcess4"/>
    <dgm:cxn modelId="{ECF9E107-87EE-1142-AA03-156776EEAC1C}" type="presParOf" srcId="{073D1868-28B6-A149-95AC-19B6747D752B}" destId="{3A74AF6E-F93A-C042-8601-5BEA4A618571}" srcOrd="9" destOrd="0" presId="urn:microsoft.com/office/officeart/2005/8/layout/bProcess4"/>
    <dgm:cxn modelId="{76D48885-3697-C44F-BC6A-473A5B58AAEA}" type="presParOf" srcId="{073D1868-28B6-A149-95AC-19B6747D752B}" destId="{9AEF0E0B-F908-884F-9543-E79F18C9430F}" srcOrd="10" destOrd="0" presId="urn:microsoft.com/office/officeart/2005/8/layout/bProcess4"/>
    <dgm:cxn modelId="{FF0B638D-67BE-7541-B401-85EC56CFB650}" type="presParOf" srcId="{9AEF0E0B-F908-884F-9543-E79F18C9430F}" destId="{C70E65AE-8B22-4A44-8577-A5DD8D25EA68}" srcOrd="0" destOrd="0" presId="urn:microsoft.com/office/officeart/2005/8/layout/bProcess4"/>
    <dgm:cxn modelId="{EB5A6E86-671E-5847-BCF9-3AF389D16AE4}" type="presParOf" srcId="{9AEF0E0B-F908-884F-9543-E79F18C9430F}" destId="{BA5F5172-A58B-4445-AAE9-08B3C3C26029}" srcOrd="1" destOrd="0" presId="urn:microsoft.com/office/officeart/2005/8/layout/bProcess4"/>
    <dgm:cxn modelId="{A9B25878-51A2-1944-A845-9CCE3A61E5F0}" type="presParOf" srcId="{073D1868-28B6-A149-95AC-19B6747D752B}" destId="{7014F8F4-B46B-B849-9A84-B67458314C4F}" srcOrd="11" destOrd="0" presId="urn:microsoft.com/office/officeart/2005/8/layout/bProcess4"/>
    <dgm:cxn modelId="{4CA3E7D8-8C85-5544-888B-41021915D644}" type="presParOf" srcId="{073D1868-28B6-A149-95AC-19B6747D752B}" destId="{7CE50EB1-4652-0641-A87E-0D84D3EBF6E6}" srcOrd="12" destOrd="0" presId="urn:microsoft.com/office/officeart/2005/8/layout/bProcess4"/>
    <dgm:cxn modelId="{206A8AB9-EAA7-4D44-9535-8D3C493D5B23}" type="presParOf" srcId="{7CE50EB1-4652-0641-A87E-0D84D3EBF6E6}" destId="{274860C0-5721-554A-ADC4-825F72364EC7}" srcOrd="0" destOrd="0" presId="urn:microsoft.com/office/officeart/2005/8/layout/bProcess4"/>
    <dgm:cxn modelId="{DD1A1C5E-4899-054A-BE01-53B2F6E36387}" type="presParOf" srcId="{7CE50EB1-4652-0641-A87E-0D84D3EBF6E6}" destId="{8D2D1280-A737-E04C-B3C1-E49D8A51FC52}" srcOrd="1" destOrd="0" presId="urn:microsoft.com/office/officeart/2005/8/layout/bProcess4"/>
    <dgm:cxn modelId="{61ED3643-6205-A341-8F77-2CFCED834E5A}" type="presParOf" srcId="{073D1868-28B6-A149-95AC-19B6747D752B}" destId="{8496AE62-E18E-D444-99B3-E75BE1BA27FB}" srcOrd="13" destOrd="0" presId="urn:microsoft.com/office/officeart/2005/8/layout/bProcess4"/>
    <dgm:cxn modelId="{C179745C-B683-B547-B1D5-258E97355DEE}" type="presParOf" srcId="{073D1868-28B6-A149-95AC-19B6747D752B}" destId="{91F271CA-53A1-6248-A8A5-0BA28FA3386B}" srcOrd="14" destOrd="0" presId="urn:microsoft.com/office/officeart/2005/8/layout/bProcess4"/>
    <dgm:cxn modelId="{A36AC3E9-B025-6641-875B-69A925FC556F}" type="presParOf" srcId="{91F271CA-53A1-6248-A8A5-0BA28FA3386B}" destId="{CF7221E4-1822-4647-84FA-3E8B364171DD}" srcOrd="0" destOrd="0" presId="urn:microsoft.com/office/officeart/2005/8/layout/bProcess4"/>
    <dgm:cxn modelId="{8DD2F714-B2E8-8340-B44C-63DA5961BF82}" type="presParOf" srcId="{91F271CA-53A1-6248-A8A5-0BA28FA3386B}" destId="{D9DC531E-9658-4B4E-888E-88A80122470D}" srcOrd="1" destOrd="0" presId="urn:microsoft.com/office/officeart/2005/8/layout/bProcess4"/>
    <dgm:cxn modelId="{CA1F54A8-68B7-FE4B-82E1-1C67CF58F8F7}" type="presParOf" srcId="{073D1868-28B6-A149-95AC-19B6747D752B}" destId="{A5546827-78DC-AB48-8E41-0E1BB7AC47BE}" srcOrd="15" destOrd="0" presId="urn:microsoft.com/office/officeart/2005/8/layout/bProcess4"/>
    <dgm:cxn modelId="{B84D326F-E0A8-EC45-A340-C078B86909DF}" type="presParOf" srcId="{073D1868-28B6-A149-95AC-19B6747D752B}" destId="{C6CBC5EA-A159-764E-B180-3DA738C47417}" srcOrd="16" destOrd="0" presId="urn:microsoft.com/office/officeart/2005/8/layout/bProcess4"/>
    <dgm:cxn modelId="{1D7B579A-398A-204C-B9BB-CE74B35254C5}" type="presParOf" srcId="{C6CBC5EA-A159-764E-B180-3DA738C47417}" destId="{E83CFF6E-1138-DF4A-93F5-B9AE59EF546D}" srcOrd="0" destOrd="0" presId="urn:microsoft.com/office/officeart/2005/8/layout/bProcess4"/>
    <dgm:cxn modelId="{3773D74B-F776-6A4B-95B3-4A0B49248504}" type="presParOf" srcId="{C6CBC5EA-A159-764E-B180-3DA738C47417}" destId="{62251C01-224C-184F-B06E-E2A6182201B3}" srcOrd="1" destOrd="0" presId="urn:microsoft.com/office/officeart/2005/8/layout/bProcess4"/>
  </dgm:cxnLst>
  <dgm:bg/>
  <dgm:whole>
    <a:ln>
      <a:solidFill>
        <a:srgbClr val="007878"/>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a:t>
          </a:r>
        </a:p>
      </dsp:txBody>
      <dsp:txXfrm>
        <a:off x="3440159" y="357036"/>
        <a:ext cx="1723946" cy="1723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787F8-9D0F-3E4F-B036-8F274B1F811A}">
      <dsp:nvSpPr>
        <dsp:cNvPr id="0" name=""/>
        <dsp:cNvSpPr/>
      </dsp:nvSpPr>
      <dsp:spPr>
        <a:xfrm rot="16372747" flipV="1">
          <a:off x="-164036" y="997581"/>
          <a:ext cx="1456024" cy="279269"/>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512EA70-06A4-F546-A010-1250B68B8419}">
      <dsp:nvSpPr>
        <dsp:cNvPr id="0" name=""/>
        <dsp:cNvSpPr/>
      </dsp:nvSpPr>
      <dsp:spPr>
        <a:xfrm>
          <a:off x="88431" y="18856"/>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1. Fairly &amp; Lawfully Processed</a:t>
          </a:r>
        </a:p>
      </dsp:txBody>
      <dsp:txXfrm>
        <a:off x="126281" y="56706"/>
        <a:ext cx="2078140" cy="1216604"/>
      </dsp:txXfrm>
    </dsp:sp>
    <dsp:sp modelId="{9E2777A4-2F37-1046-B20E-914B95038993}">
      <dsp:nvSpPr>
        <dsp:cNvPr id="0" name=""/>
        <dsp:cNvSpPr/>
      </dsp:nvSpPr>
      <dsp:spPr>
        <a:xfrm rot="5400000">
          <a:off x="-194228" y="2644614"/>
          <a:ext cx="1605958"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004D49D-D735-234F-82A2-1744B5FF55AB}">
      <dsp:nvSpPr>
        <dsp:cNvPr id="0" name=""/>
        <dsp:cNvSpPr/>
      </dsp:nvSpPr>
      <dsp:spPr>
        <a:xfrm>
          <a:off x="173271" y="1616829"/>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2. Processed for limited purposes</a:t>
          </a:r>
        </a:p>
      </dsp:txBody>
      <dsp:txXfrm>
        <a:off x="211121" y="1654679"/>
        <a:ext cx="2078140" cy="1216604"/>
      </dsp:txXfrm>
    </dsp:sp>
    <dsp:sp modelId="{00EF8C4C-C569-0F4D-B1E5-FE1A4427B7A2}">
      <dsp:nvSpPr>
        <dsp:cNvPr id="0" name=""/>
        <dsp:cNvSpPr/>
      </dsp:nvSpPr>
      <dsp:spPr>
        <a:xfrm>
          <a:off x="613461" y="3471158"/>
          <a:ext cx="2855186"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E429576-7BDA-E240-8974-3FF3A23D9E6F}">
      <dsp:nvSpPr>
        <dsp:cNvPr id="0" name=""/>
        <dsp:cNvSpPr/>
      </dsp:nvSpPr>
      <dsp:spPr>
        <a:xfrm>
          <a:off x="173271" y="3232209"/>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3. Adequate, Relevant and Not excessive</a:t>
          </a:r>
        </a:p>
      </dsp:txBody>
      <dsp:txXfrm>
        <a:off x="211121" y="3270059"/>
        <a:ext cx="2078140" cy="1216604"/>
      </dsp:txXfrm>
    </dsp:sp>
    <dsp:sp modelId="{86890F3C-B337-2A42-9176-74E79CE44FC5}">
      <dsp:nvSpPr>
        <dsp:cNvPr id="0" name=""/>
        <dsp:cNvSpPr/>
      </dsp:nvSpPr>
      <dsp:spPr>
        <a:xfrm rot="16200000">
          <a:off x="2670379" y="2644614"/>
          <a:ext cx="1605958"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CBB2E3B-7BE6-DA48-92D5-8AF1CC2FD75F}">
      <dsp:nvSpPr>
        <dsp:cNvPr id="0" name=""/>
        <dsp:cNvSpPr/>
      </dsp:nvSpPr>
      <dsp:spPr>
        <a:xfrm>
          <a:off x="3037879" y="3232209"/>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4. Accurate &amp; Up to date</a:t>
          </a:r>
        </a:p>
      </dsp:txBody>
      <dsp:txXfrm>
        <a:off x="3075729" y="3270059"/>
        <a:ext cx="2078140" cy="1216604"/>
      </dsp:txXfrm>
    </dsp:sp>
    <dsp:sp modelId="{3A74AF6E-F93A-C042-8601-5BEA4A618571}">
      <dsp:nvSpPr>
        <dsp:cNvPr id="0" name=""/>
        <dsp:cNvSpPr/>
      </dsp:nvSpPr>
      <dsp:spPr>
        <a:xfrm rot="16200000">
          <a:off x="2670379" y="1048087"/>
          <a:ext cx="1605958"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AA57C2C-78CD-3F49-BCA5-190CCE88D38E}">
      <dsp:nvSpPr>
        <dsp:cNvPr id="0" name=""/>
        <dsp:cNvSpPr/>
      </dsp:nvSpPr>
      <dsp:spPr>
        <a:xfrm>
          <a:off x="3037879" y="1616829"/>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5. Not kept any longer that necessary</a:t>
          </a:r>
        </a:p>
      </dsp:txBody>
      <dsp:txXfrm>
        <a:off x="3075729" y="1654679"/>
        <a:ext cx="2078140" cy="1216604"/>
      </dsp:txXfrm>
    </dsp:sp>
    <dsp:sp modelId="{7014F8F4-B46B-B849-9A84-B67458314C4F}">
      <dsp:nvSpPr>
        <dsp:cNvPr id="0" name=""/>
        <dsp:cNvSpPr/>
      </dsp:nvSpPr>
      <dsp:spPr>
        <a:xfrm>
          <a:off x="3478069" y="221543"/>
          <a:ext cx="2855186"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A5F5172-A58B-4445-AAE9-08B3C3C26029}">
      <dsp:nvSpPr>
        <dsp:cNvPr id="0" name=""/>
        <dsp:cNvSpPr/>
      </dsp:nvSpPr>
      <dsp:spPr>
        <a:xfrm>
          <a:off x="3037879" y="1448"/>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6. Processed in Line with Subject Rights</a:t>
          </a:r>
        </a:p>
      </dsp:txBody>
      <dsp:txXfrm>
        <a:off x="3075729" y="39298"/>
        <a:ext cx="2078140" cy="1216604"/>
      </dsp:txXfrm>
    </dsp:sp>
    <dsp:sp modelId="{8496AE62-E18E-D444-99B3-E75BE1BA27FB}">
      <dsp:nvSpPr>
        <dsp:cNvPr id="0" name=""/>
        <dsp:cNvSpPr/>
      </dsp:nvSpPr>
      <dsp:spPr>
        <a:xfrm rot="5400000">
          <a:off x="5534987" y="1029234"/>
          <a:ext cx="1605958"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D2D1280-A737-E04C-B3C1-E49D8A51FC52}">
      <dsp:nvSpPr>
        <dsp:cNvPr id="0" name=""/>
        <dsp:cNvSpPr/>
      </dsp:nvSpPr>
      <dsp:spPr>
        <a:xfrm>
          <a:off x="5902487" y="1448"/>
          <a:ext cx="2153840" cy="1292304"/>
        </a:xfrm>
        <a:prstGeom prst="roundRect">
          <a:avLst>
            <a:gd name="adj" fmla="val 10000"/>
          </a:avLst>
        </a:prstGeom>
        <a:solidFill>
          <a:srgbClr val="0B8C86"/>
        </a:solid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7. Kept Secure</a:t>
          </a:r>
        </a:p>
      </dsp:txBody>
      <dsp:txXfrm>
        <a:off x="5940337" y="39298"/>
        <a:ext cx="2078140" cy="1216604"/>
      </dsp:txXfrm>
    </dsp:sp>
    <dsp:sp modelId="{A5546827-78DC-AB48-8E41-0E1BB7AC47BE}">
      <dsp:nvSpPr>
        <dsp:cNvPr id="0" name=""/>
        <dsp:cNvSpPr/>
      </dsp:nvSpPr>
      <dsp:spPr>
        <a:xfrm rot="5407775">
          <a:off x="5545778" y="2632033"/>
          <a:ext cx="1580801"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9DC531E-9658-4B4E-888E-88A80122470D}">
      <dsp:nvSpPr>
        <dsp:cNvPr id="0" name=""/>
        <dsp:cNvSpPr/>
      </dsp:nvSpPr>
      <dsp:spPr>
        <a:xfrm>
          <a:off x="5902487" y="1616829"/>
          <a:ext cx="2153840" cy="1292304"/>
        </a:xfrm>
        <a:prstGeom prst="roundRect">
          <a:avLst>
            <a:gd name="adj" fmla="val 10000"/>
          </a:avLst>
        </a:prstGeom>
        <a:solidFill>
          <a:srgbClr val="007878"/>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8. Not transferred overseas without Adequate Protection</a:t>
          </a:r>
        </a:p>
      </dsp:txBody>
      <dsp:txXfrm>
        <a:off x="5940337" y="1654679"/>
        <a:ext cx="2078140" cy="1216604"/>
      </dsp:txXfrm>
    </dsp:sp>
    <dsp:sp modelId="{62251C01-224C-184F-B06E-E2A6182201B3}">
      <dsp:nvSpPr>
        <dsp:cNvPr id="0" name=""/>
        <dsp:cNvSpPr/>
      </dsp:nvSpPr>
      <dsp:spPr>
        <a:xfrm>
          <a:off x="5898912" y="3207048"/>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endParaRPr lang="en-US" sz="1700" kern="1200" dirty="0"/>
        </a:p>
      </dsp:txBody>
      <dsp:txXfrm>
        <a:off x="5936762" y="3244898"/>
        <a:ext cx="2078140" cy="1216604"/>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08/12/2019</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08/12/2019</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youtube.com/watch?v=Hwn_W-X2Rds"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3" Type="http://schemas.openxmlformats.org/officeDocument/2006/relationships/hyperlink" Target="https://www.youtube.com/watch?v=ZyrVtgiysBg" TargetMode="External"/><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292198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1857730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3104576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whole ethos of management at Google is based on a coaching culture!!!</a:t>
            </a:r>
          </a:p>
          <a:p>
            <a:endParaRPr lang="en-GB" b="1" dirty="0"/>
          </a:p>
          <a:p>
            <a:r>
              <a:rPr lang="en-GB" b="1" dirty="0"/>
              <a:t>8 attributes were shared by the best but not the worst Managers:</a:t>
            </a:r>
          </a:p>
          <a:p>
            <a:pPr lvl="0"/>
            <a:r>
              <a:rPr lang="en-GB" dirty="0"/>
              <a:t>Be a good coach</a:t>
            </a:r>
          </a:p>
          <a:p>
            <a:pPr lvl="0"/>
            <a:r>
              <a:rPr lang="en-GB" dirty="0"/>
              <a:t>Empower the team and don’t micro-manage</a:t>
            </a:r>
          </a:p>
          <a:p>
            <a:pPr lvl="0"/>
            <a:r>
              <a:rPr lang="en-GB" dirty="0"/>
              <a:t>Express interest/concern for team members success and personal well-being.</a:t>
            </a:r>
          </a:p>
          <a:p>
            <a:pPr lvl="0"/>
            <a:r>
              <a:rPr lang="en-GB" dirty="0"/>
              <a:t>Be very productive / results orientated</a:t>
            </a:r>
          </a:p>
          <a:p>
            <a:pPr lvl="0"/>
            <a:r>
              <a:rPr lang="en-GB" dirty="0"/>
              <a:t>Be a good communicator, listen and share information</a:t>
            </a:r>
          </a:p>
          <a:p>
            <a:pPr lvl="0"/>
            <a:r>
              <a:rPr lang="en-GB" dirty="0"/>
              <a:t>Help the team with career development</a:t>
            </a:r>
          </a:p>
          <a:p>
            <a:pPr lvl="0"/>
            <a:r>
              <a:rPr lang="en-GB" dirty="0"/>
              <a:t>Have a clear vision/strategy for the team</a:t>
            </a:r>
          </a:p>
          <a:p>
            <a:pPr lvl="0"/>
            <a:r>
              <a:rPr lang="en-GB" dirty="0"/>
              <a:t>Have important technical skills that help advise the team (P.193).</a:t>
            </a:r>
          </a:p>
          <a:p>
            <a:pPr lvl="0"/>
            <a:endParaRPr lang="en-GB" b="1" dirty="0"/>
          </a:p>
          <a:p>
            <a:pPr lvl="0"/>
            <a:r>
              <a:rPr lang="en-GB" b="1" dirty="0"/>
              <a:t>“Manager as Coach” improved coaching scores by 13% - </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608327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5523">
              <a:defRPr/>
            </a:pPr>
            <a:r>
              <a:rPr lang="en-GB" baseline="0" dirty="0"/>
              <a:t>The changing demands of the workplace – moving from ‘Boss’ to ‘Coach’ </a:t>
            </a:r>
          </a:p>
          <a:p>
            <a:pPr defTabSz="935523">
              <a:defRPr/>
            </a:pPr>
            <a:r>
              <a:rPr lang="en-GB" baseline="0" dirty="0"/>
              <a:t>Hot off the press research states that the Line Manager is the single most important factor for determining high performing teams – in addition, it states the best line managers use a coaching approach and this consistently yields better results, better team relationships.</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485720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5410" indent="-175410">
              <a:buFont typeface="Arial" panose="020B0604020202020204" pitchFamily="34" charset="0"/>
              <a:buChar char="•"/>
            </a:pPr>
            <a:r>
              <a:rPr lang="en-GB" baseline="0" dirty="0"/>
              <a:t>In this book Lucy is very clear about getting your own personal style across, asking the right questions to really unlock people’s potential.</a:t>
            </a:r>
          </a:p>
          <a:p>
            <a:pPr marL="175410" indent="-175410">
              <a:buFont typeface="Arial" panose="020B0604020202020204" pitchFamily="34" charset="0"/>
              <a:buChar char="•"/>
            </a:pPr>
            <a:r>
              <a:rPr lang="en-GB" baseline="0" dirty="0"/>
              <a:t>Lucy Adams Page 137 – “Research shows we learn 70% experientially, 20% socially, and 10% formally; meaning 90% of how we grow and develop in our roles has nothing to do with being taught in the classic way.</a:t>
            </a:r>
          </a:p>
          <a:p>
            <a:pPr marL="175410" indent="-175410">
              <a:buFont typeface="Arial" panose="020B0604020202020204" pitchFamily="34" charset="0"/>
              <a:buChar char="•"/>
            </a:pPr>
            <a:r>
              <a:rPr lang="en-GB" baseline="0" dirty="0"/>
              <a:t>Lucy’s own personal experience found that communicating in an overly formal, impersonal manner was one of the biggest barriers to getting her teams on board.  She now advocates using your personal style within a coaching framework to get the best out of people.</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494537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5410" indent="-175410">
              <a:buFont typeface="Arial" panose="020B0604020202020204" pitchFamily="34" charset="0"/>
              <a:buChar char="•"/>
            </a:pPr>
            <a:r>
              <a:rPr lang="en-GB" baseline="0" dirty="0"/>
              <a:t>Technology is massively shaping the way people learn, receive and interpret information.</a:t>
            </a:r>
          </a:p>
          <a:p>
            <a:pPr marL="175410" indent="-175410">
              <a:buFont typeface="Arial" panose="020B0604020202020204" pitchFamily="34" charset="0"/>
              <a:buChar char="•"/>
            </a:pPr>
            <a:r>
              <a:rPr lang="en-GB" baseline="0" dirty="0"/>
              <a:t>Technology is allowing people to tailor their learning requirements around their busy lives.</a:t>
            </a:r>
          </a:p>
          <a:p>
            <a:pPr marL="175410" indent="-175410">
              <a:buFont typeface="Arial" panose="020B0604020202020204" pitchFamily="34" charset="0"/>
              <a:buChar char="•"/>
            </a:pPr>
            <a:r>
              <a:rPr lang="en-GB" baseline="0" dirty="0"/>
              <a:t>People expect ‘real-time’ feedback (pulse surveys, real-time customer service agents who provide dialogue via a messaging service etc).</a:t>
            </a:r>
          </a:p>
          <a:p>
            <a:pPr marL="175410" indent="-175410">
              <a:buFont typeface="Arial" panose="020B0604020202020204" pitchFamily="34" charset="0"/>
              <a:buChar char="•"/>
            </a:pPr>
            <a:r>
              <a:rPr lang="en-GB" baseline="0" dirty="0"/>
              <a:t>Online learning and coaching is now commonplace, </a:t>
            </a:r>
            <a:r>
              <a:rPr lang="en-GB" baseline="0" dirty="0" err="1"/>
              <a:t>youtube</a:t>
            </a:r>
            <a:r>
              <a:rPr lang="en-GB" baseline="0" dirty="0"/>
              <a:t> and </a:t>
            </a:r>
            <a:r>
              <a:rPr lang="en-GB" baseline="0" dirty="0" err="1"/>
              <a:t>facebook</a:t>
            </a:r>
            <a:r>
              <a:rPr lang="en-GB" baseline="0" dirty="0"/>
              <a:t> are awash with coaching consultants</a:t>
            </a:r>
          </a:p>
          <a:p>
            <a:pPr marL="175410" indent="-175410">
              <a:buFont typeface="Arial" panose="020B0604020202020204" pitchFamily="34" charset="0"/>
              <a:buChar char="•"/>
            </a:pPr>
            <a:r>
              <a:rPr lang="en-GB" baseline="0" dirty="0"/>
              <a:t>Microsoft Teams and </a:t>
            </a:r>
            <a:r>
              <a:rPr lang="en-GB" baseline="0" dirty="0" err="1"/>
              <a:t>Sharepoint</a:t>
            </a:r>
            <a:r>
              <a:rPr lang="en-GB" baseline="0" dirty="0"/>
              <a:t> – allow parties to work collaboratively on the same documents.</a:t>
            </a:r>
          </a:p>
          <a:p>
            <a:pPr marL="175410" indent="-175410">
              <a:buFont typeface="Arial" panose="020B0604020202020204" pitchFamily="34" charset="0"/>
              <a:buChar char="•"/>
            </a:pPr>
            <a:r>
              <a:rPr lang="en-GB" baseline="0" dirty="0"/>
              <a:t>The CIPD podcast on critical thinking – expresses the expected shift to collaborative working in the future, due to AI removing routine decision making freeing up human capital for more innovative and collaborative work.</a:t>
            </a:r>
          </a:p>
          <a:p>
            <a:pPr marL="175410" indent="-175410">
              <a:buFont typeface="Arial" panose="020B0604020202020204" pitchFamily="34" charset="0"/>
              <a:buChar char="•"/>
            </a:pPr>
            <a:r>
              <a:rPr lang="en-GB" baseline="0" dirty="0"/>
              <a:t>Vlog’s now replace blogs and are expected to become the most common training/learning tool of the future.</a:t>
            </a:r>
          </a:p>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628334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The world</a:t>
            </a:r>
            <a:r>
              <a:rPr lang="en-GB" altLang="en-US" baseline="0" dirty="0"/>
              <a:t> of business has changed dramatically over the last decade, flatter structures broader management roles and lower job security have all contributed to the growth of  coaching (Coaching &amp; buying services, CIPD 2004).</a:t>
            </a:r>
            <a:endParaRPr lang="en-GB" altLang="en-US" dirty="0"/>
          </a:p>
          <a:p>
            <a:endParaRPr lang="en-GB" altLang="en-US" dirty="0"/>
          </a:p>
          <a:p>
            <a:pPr>
              <a:buFont typeface="Arial" charset="0"/>
              <a:buChar char="•"/>
            </a:pPr>
            <a:r>
              <a:rPr lang="en-GB" altLang="en-US" baseline="0" dirty="0"/>
              <a:t>Recommended Texts-</a:t>
            </a:r>
          </a:p>
          <a:p>
            <a:pPr>
              <a:buFont typeface="Arial" charset="0"/>
              <a:buNone/>
            </a:pPr>
            <a:r>
              <a:rPr lang="en-GB" altLang="en-US" baseline="0" dirty="0"/>
              <a:t>The Tao of Coaching –Max Landsberg</a:t>
            </a:r>
          </a:p>
          <a:p>
            <a:pPr>
              <a:buFont typeface="Arial" charset="0"/>
              <a:buNone/>
            </a:pPr>
            <a:r>
              <a:rPr lang="en-GB" altLang="en-US" baseline="0" dirty="0"/>
              <a:t>Everyone needs a Mentor – David Clutterbuck</a:t>
            </a:r>
          </a:p>
          <a:p>
            <a:pPr>
              <a:buFont typeface="Arial" charset="0"/>
              <a:buNone/>
            </a:pPr>
            <a:r>
              <a:rPr lang="en-GB" altLang="en-US" baseline="0" dirty="0"/>
              <a:t>The Complete Handbook of Coaching – Elaine Cox, Tatiana </a:t>
            </a:r>
            <a:r>
              <a:rPr lang="en-GB" altLang="en-US" baseline="0" dirty="0" err="1"/>
              <a:t>Bachkriova</a:t>
            </a:r>
            <a:r>
              <a:rPr lang="en-GB" altLang="en-US" baseline="0" dirty="0"/>
              <a:t>, David Clutterbuck</a:t>
            </a:r>
          </a:p>
          <a:p>
            <a:pPr>
              <a:buFont typeface="Arial" charset="0"/>
              <a:buNone/>
            </a:pPr>
            <a:r>
              <a:rPr lang="en-GB" altLang="en-US" baseline="0" dirty="0"/>
              <a:t>Coaching for Performance – John Whitmore</a:t>
            </a:r>
          </a:p>
          <a:p>
            <a:pPr>
              <a:buFont typeface="Arial" charset="0"/>
              <a:buNone/>
            </a:pPr>
            <a:r>
              <a:rPr lang="en-GB" altLang="en-US" baseline="0" dirty="0"/>
              <a:t>Building and Sustaining a Coaching Culture – David Clutterbuck, David Megginson, and Agnieszka Bajer</a:t>
            </a:r>
          </a:p>
          <a:p>
            <a:pPr>
              <a:buFont typeface="Arial" charset="0"/>
              <a:buNone/>
            </a:pPr>
            <a:r>
              <a:rPr lang="en-GB" altLang="en-US" baseline="0" dirty="0"/>
              <a:t>Neuro science for coaches – Amy Brann</a:t>
            </a:r>
          </a:p>
          <a:p>
            <a:pPr>
              <a:buFont typeface="Arial" charset="0"/>
              <a:buNone/>
            </a:pPr>
            <a:r>
              <a:rPr lang="en-GB" altLang="en-US" baseline="0" dirty="0"/>
              <a:t>The 7 Habits of Highly Effective People – Stephen Covey</a:t>
            </a:r>
          </a:p>
          <a:p>
            <a:pPr>
              <a:buFont typeface="Arial" charset="0"/>
              <a:buNone/>
            </a:pPr>
            <a:r>
              <a:rPr lang="en-GB" altLang="en-US" baseline="0" dirty="0"/>
              <a:t>The 8</a:t>
            </a:r>
            <a:r>
              <a:rPr lang="en-GB" altLang="en-US" baseline="30000" dirty="0"/>
              <a:t>th</a:t>
            </a:r>
            <a:r>
              <a:rPr lang="en-GB" altLang="en-US" baseline="0" dirty="0"/>
              <a:t> Habit – From Effectiveness to Greatness – Stephen Covey</a:t>
            </a:r>
          </a:p>
          <a:p>
            <a:pPr>
              <a:buFont typeface="Arial" charset="0"/>
              <a:buNone/>
            </a:pPr>
            <a:r>
              <a:rPr lang="en-GB" altLang="en-US" baseline="0" dirty="0"/>
              <a:t>The book of coaching for extraordinary coaches</a:t>
            </a:r>
          </a:p>
          <a:p>
            <a:pPr>
              <a:buFont typeface="Arial" charset="0"/>
              <a:buNone/>
            </a:pPr>
            <a:endParaRPr lang="en-GB" altLang="en-US" baseline="0" dirty="0"/>
          </a:p>
          <a:p>
            <a:pPr>
              <a:buFont typeface="Arial" charset="0"/>
              <a:buNone/>
            </a:pPr>
            <a:r>
              <a:rPr lang="en-GB" altLang="en-US" baseline="0" dirty="0"/>
              <a:t>Read all the articles on Moodle, Listen to the </a:t>
            </a:r>
            <a:r>
              <a:rPr lang="en-GB" altLang="en-US" baseline="0" dirty="0" err="1"/>
              <a:t>Youtube</a:t>
            </a:r>
            <a:r>
              <a:rPr lang="en-GB" altLang="en-US" baseline="0" dirty="0"/>
              <a:t> clips and podcasts, attend relevant conferences or workshops where </a:t>
            </a:r>
            <a:r>
              <a:rPr lang="en-GB" altLang="en-US" baseline="0" dirty="0" err="1"/>
              <a:t>everpossible</a:t>
            </a:r>
            <a:r>
              <a:rPr lang="en-GB" altLang="en-US" baseline="0" dirty="0"/>
              <a:t>.</a:t>
            </a:r>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6355" indent="-287059">
              <a:defRPr>
                <a:solidFill>
                  <a:schemeClr val="tx1"/>
                </a:solidFill>
                <a:latin typeface="Arial" panose="020B0604020202020204" pitchFamily="34" charset="0"/>
              </a:defRPr>
            </a:lvl2pPr>
            <a:lvl3pPr marL="1148237" indent="-229647">
              <a:defRPr>
                <a:solidFill>
                  <a:schemeClr val="tx1"/>
                </a:solidFill>
                <a:latin typeface="Arial" panose="020B0604020202020204" pitchFamily="34" charset="0"/>
              </a:defRPr>
            </a:lvl3pPr>
            <a:lvl4pPr marL="1607532" indent="-229647">
              <a:defRPr>
                <a:solidFill>
                  <a:schemeClr val="tx1"/>
                </a:solidFill>
                <a:latin typeface="Arial" panose="020B0604020202020204" pitchFamily="34" charset="0"/>
              </a:defRPr>
            </a:lvl4pPr>
            <a:lvl5pPr marL="2066827" indent="-229647">
              <a:defRPr>
                <a:solidFill>
                  <a:schemeClr val="tx1"/>
                </a:solidFill>
                <a:latin typeface="Arial" panose="020B0604020202020204" pitchFamily="34" charset="0"/>
              </a:defRPr>
            </a:lvl5pPr>
            <a:lvl6pPr marL="2526122" indent="-229647" eaLnBrk="0" fontAlgn="base" hangingPunct="0">
              <a:spcBef>
                <a:spcPct val="0"/>
              </a:spcBef>
              <a:spcAft>
                <a:spcPct val="0"/>
              </a:spcAft>
              <a:defRPr>
                <a:solidFill>
                  <a:schemeClr val="tx1"/>
                </a:solidFill>
                <a:latin typeface="Arial" panose="020B0604020202020204" pitchFamily="34" charset="0"/>
              </a:defRPr>
            </a:lvl6pPr>
            <a:lvl7pPr marL="2985416" indent="-229647" eaLnBrk="0" fontAlgn="base" hangingPunct="0">
              <a:spcBef>
                <a:spcPct val="0"/>
              </a:spcBef>
              <a:spcAft>
                <a:spcPct val="0"/>
              </a:spcAft>
              <a:defRPr>
                <a:solidFill>
                  <a:schemeClr val="tx1"/>
                </a:solidFill>
                <a:latin typeface="Arial" panose="020B0604020202020204" pitchFamily="34" charset="0"/>
              </a:defRPr>
            </a:lvl7pPr>
            <a:lvl8pPr marL="3444711" indent="-229647" eaLnBrk="0" fontAlgn="base" hangingPunct="0">
              <a:spcBef>
                <a:spcPct val="0"/>
              </a:spcBef>
              <a:spcAft>
                <a:spcPct val="0"/>
              </a:spcAft>
              <a:defRPr>
                <a:solidFill>
                  <a:schemeClr val="tx1"/>
                </a:solidFill>
                <a:latin typeface="Arial" panose="020B0604020202020204" pitchFamily="34" charset="0"/>
              </a:defRPr>
            </a:lvl8pPr>
            <a:lvl9pPr marL="3904006" indent="-229647"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9</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26605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640110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11</a:t>
            </a:fld>
            <a:endParaRPr lang="en-US"/>
          </a:p>
        </p:txBody>
      </p:sp>
    </p:spTree>
    <p:extLst>
      <p:ext uri="{BB962C8B-B14F-4D97-AF65-F5344CB8AC3E}">
        <p14:creationId xmlns:p14="http://schemas.microsoft.com/office/powerpoint/2010/main" val="42793538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Mentoring is most often defined as a professional relationship in which an experienced person (Mentor) assists another (Mentee) in developing specific skills &amp; knowledge that will enhance the less experienced  person’s professional &amp; personal growth.</a:t>
            </a:r>
          </a:p>
          <a:p>
            <a:pPr>
              <a:buFont typeface="Arial" pitchFamily="34" charset="0"/>
              <a:buChar char="•"/>
            </a:pPr>
            <a:r>
              <a:rPr lang="en-GB" baseline="0" dirty="0"/>
              <a:t>Is a Mentor more inclined to provide answers? - Yes</a:t>
            </a:r>
          </a:p>
          <a:p>
            <a:pPr>
              <a:buFont typeface="Arial" pitchFamily="34" charset="0"/>
              <a:buNone/>
            </a:pPr>
            <a:endParaRPr lang="en-GB" baseline="0" dirty="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9392805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 Unlocking a person’s potential</a:t>
            </a:r>
            <a:r>
              <a:rPr lang="en-GB" baseline="0" dirty="0"/>
              <a:t> to maximise their own performance, helping them to learn rather than teaching them – Timothy </a:t>
            </a:r>
            <a:r>
              <a:rPr lang="en-GB" baseline="0" dirty="0" err="1"/>
              <a:t>Gallway</a:t>
            </a:r>
            <a:r>
              <a:rPr lang="en-GB" baseline="0" dirty="0"/>
              <a:t> – Author of the Inner Game (Tennis Coach at Harvard) – The Godfather of the current coaching movement  - Started in 1970’s, decades inspiring others with his “Inner Game” series. The Inner Game holds the key to the outer game – we will consider this more later, when we talk about NLP.  Timothy has worked with Apple, IBM, Coca-Cola, Rolls Royce.</a:t>
            </a:r>
          </a:p>
          <a:p>
            <a:pPr>
              <a:buFont typeface="Arial" pitchFamily="34" charset="0"/>
              <a:buChar char="•"/>
            </a:pPr>
            <a:r>
              <a:rPr lang="en-GB" baseline="0" dirty="0"/>
              <a:t>It’s the old adage  - give a man a fish, feed him for a day, teach a man how to fish and he can feed himself for a lifetime. – You give somebody coaching strategies that they can use again and again to maximise their potential rather than just telling them what to do in one particular situation.</a:t>
            </a:r>
          </a:p>
          <a:p>
            <a:pPr>
              <a:buFont typeface="Arial" pitchFamily="34" charset="0"/>
              <a:buChar char="•"/>
            </a:pPr>
            <a:r>
              <a:rPr lang="en-GB" baseline="0" dirty="0"/>
              <a:t>In what way can you ‘unlock’ someone’s potential?? Surely the individual knows what they are capable of??</a:t>
            </a:r>
          </a:p>
          <a:p>
            <a:pPr>
              <a:buFontTx/>
              <a:buChar char="-"/>
            </a:pPr>
            <a:r>
              <a:rPr lang="en-GB" baseline="0" dirty="0"/>
              <a:t>Could be a barrier they are not aware of because they are new to the company, new in a job, managing someone from a different culture, have low self awareness, have low emotional intelligence.</a:t>
            </a:r>
          </a:p>
          <a:p>
            <a:pPr>
              <a:buFontTx/>
              <a:buChar char="-"/>
            </a:pPr>
            <a:r>
              <a:rPr lang="en-GB" baseline="0" dirty="0"/>
              <a:t>They could be lacking the skills to move forward </a:t>
            </a:r>
          </a:p>
          <a:p>
            <a:pPr>
              <a:buFontTx/>
              <a:buNone/>
            </a:pPr>
            <a:r>
              <a:rPr lang="en-GB" baseline="0" dirty="0"/>
              <a:t>Next week we are going to look at these barriers in more detail.</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2212643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 Which</a:t>
            </a:r>
            <a:r>
              <a:rPr lang="en-GB" baseline="0" dirty="0"/>
              <a:t> ever academic definition you consider there are key components that come through – collaborative, unlocking potential, systematic, questioning etc.</a:t>
            </a:r>
          </a:p>
          <a:p>
            <a:pPr>
              <a:buFont typeface="Arial" pitchFamily="34" charset="0"/>
              <a:buChar char="•"/>
            </a:pPr>
            <a:r>
              <a:rPr lang="en-GB" baseline="0" dirty="0"/>
              <a:t>Less concerned with the semantics of each definition and more with the ingredients contained within.</a:t>
            </a:r>
          </a:p>
          <a:p>
            <a:pPr>
              <a:buFont typeface="Arial" pitchFamily="34" charset="0"/>
              <a:buChar char="•"/>
            </a:pPr>
            <a:r>
              <a:rPr lang="en-GB" baseline="0" dirty="0"/>
              <a:t>Take 5 mins to come up with your own definition that means something to you.</a:t>
            </a:r>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2106695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This is an interesting point:</a:t>
            </a:r>
            <a:r>
              <a:rPr lang="en-GB" baseline="0" dirty="0"/>
              <a:t> The CIPD – UK Working Lives – Job Quality Index (2017) highlights the following  shortfalls:</a:t>
            </a:r>
          </a:p>
          <a:p>
            <a:pPr>
              <a:buFont typeface="Arial" pitchFamily="34" charset="0"/>
              <a:buChar char="•"/>
            </a:pPr>
            <a:r>
              <a:rPr lang="en-GB" baseline="0" dirty="0"/>
              <a:t>Employers are not utilising the skills of the workforce effectively, this is causing slow productivity, slow growth and there are growing concerns over stress and well being.</a:t>
            </a:r>
          </a:p>
          <a:p>
            <a:pPr>
              <a:buFont typeface="Arial" pitchFamily="34" charset="0"/>
              <a:buChar char="•"/>
            </a:pPr>
            <a:r>
              <a:rPr lang="en-GB" baseline="0" dirty="0"/>
              <a:t>Stress is still the number one reason for absence in the UK.</a:t>
            </a:r>
          </a:p>
          <a:p>
            <a:pPr>
              <a:buFont typeface="Arial" pitchFamily="34" charset="0"/>
              <a:buChar char="•"/>
            </a:pPr>
            <a:r>
              <a:rPr lang="en-GB" baseline="0" dirty="0"/>
              <a:t>The weakest area for Managers according to this report was giving feedback.</a:t>
            </a:r>
          </a:p>
          <a:p>
            <a:pPr>
              <a:buFont typeface="Arial" pitchFamily="34" charset="0"/>
              <a:buChar char="•"/>
            </a:pPr>
            <a:r>
              <a:rPr lang="en-GB" baseline="0" dirty="0"/>
              <a:t>Hour-glass structure – with Middle-management being squeezed the most.</a:t>
            </a:r>
          </a:p>
          <a:p>
            <a:pPr>
              <a:buFont typeface="Arial" pitchFamily="34" charset="0"/>
              <a:buChar char="•"/>
            </a:pPr>
            <a:endParaRPr lang="en-GB" baseline="0" dirty="0"/>
          </a:p>
          <a:p>
            <a:pPr>
              <a:buFont typeface="Arial" pitchFamily="34" charset="0"/>
              <a:buChar char="•"/>
            </a:pPr>
            <a:r>
              <a:rPr lang="en-GB" baseline="0" dirty="0"/>
              <a:t>So, against this backdrop, what are Managers likely to do when instructing their teams?? Are they going to Ask or Tell??</a:t>
            </a:r>
          </a:p>
          <a:p>
            <a:pPr>
              <a:buFont typeface="Arial" pitchFamily="34" charset="0"/>
              <a:buChar char="•"/>
            </a:pPr>
            <a:r>
              <a:rPr lang="en-GB" baseline="0" dirty="0"/>
              <a:t>They are going to tell, they perceive this to be quicker, they may even finish off the subordinate’s work – just add in that extra 20%. However it is this 20% where the learning is for the subordinate, and if the Manager keeps telling, firstly he is always going to be the most squeezed and secondly he is going to create mini-</a:t>
            </a:r>
            <a:r>
              <a:rPr lang="en-GB" baseline="0" dirty="0" err="1"/>
              <a:t>me’s</a:t>
            </a:r>
            <a:r>
              <a:rPr lang="en-GB" baseline="0" dirty="0"/>
              <a:t> that replicate him and stifle creativity. </a:t>
            </a:r>
            <a:endParaRPr lang="en-GB" dirty="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6311857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15539814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On</a:t>
            </a:r>
            <a:r>
              <a:rPr lang="en-GB" baseline="0" dirty="0"/>
              <a:t> the back of these similarities – it is often the case that Coaches will use a hybrid approach of the two.</a:t>
            </a:r>
          </a:p>
          <a:p>
            <a:pPr>
              <a:buFont typeface="Arial" pitchFamily="34" charset="0"/>
              <a:buChar char="•"/>
            </a:pPr>
            <a:r>
              <a:rPr lang="en-GB" baseline="0" dirty="0"/>
              <a:t>In SWP they were very keen on Coaching in it’s purest sense to delve very deeply with a person’s thinking strategies.</a:t>
            </a:r>
          </a:p>
          <a:p>
            <a:pPr>
              <a:buFont typeface="Arial" pitchFamily="34" charset="0"/>
              <a:buChar char="•"/>
            </a:pPr>
            <a:r>
              <a:rPr lang="en-GB" baseline="0" dirty="0"/>
              <a:t>In Hugh James, where Lawyers are literally accountable for every six minutes of their then a hybrid approach is used more.</a:t>
            </a:r>
            <a:endParaRPr lang="en-GB" dirty="0"/>
          </a:p>
          <a:p>
            <a:pPr>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17</a:t>
            </a:fld>
            <a:endParaRPr lang="en-US"/>
          </a:p>
        </p:txBody>
      </p:sp>
    </p:spTree>
    <p:extLst>
      <p:ext uri="{BB962C8B-B14F-4D97-AF65-F5344CB8AC3E}">
        <p14:creationId xmlns:p14="http://schemas.microsoft.com/office/powerpoint/2010/main" val="30285452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Having said all of this – I believe</a:t>
            </a:r>
            <a:r>
              <a:rPr lang="en-GB" baseline="0" dirty="0"/>
              <a:t> to get the best results from Coaching, especially at the highest level it is about creating creative space and energy – what do I mean by this?? – Constrained by busy schedules, regular routines, targets etc. People’s brain’s do not have the space to flourish creatively.</a:t>
            </a:r>
          </a:p>
          <a:p>
            <a:pPr>
              <a:buFont typeface="Arial" pitchFamily="34" charset="0"/>
              <a:buChar char="•"/>
            </a:pPr>
            <a:r>
              <a:rPr lang="en-GB" baseline="0" dirty="0"/>
              <a:t>The prefrontal cortex lobe (which is the decision making part of the brain and one of the larger areas of the brain) is in a state of  ‘intent’ and working hard, therefore there is less energy and space for the creative thought via synapse connections (Clutterbuck, 2012).</a:t>
            </a:r>
          </a:p>
          <a:p>
            <a:pPr>
              <a:buFont typeface="Arial" pitchFamily="34" charset="0"/>
              <a:buChar char="•"/>
            </a:pPr>
            <a:r>
              <a:rPr lang="en-GB" baseline="0" dirty="0"/>
              <a:t>What can we do to provide a setting for creative thought?? – Costa Coffee, walking, brainstorming,  - Is this always appropriate? When might it be more advantageous to work through OSCAR / GROW? – lower level coaching, coaching for performance rather than career coaching for excellence.</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18</a:t>
            </a:fld>
            <a:endParaRPr lang="en-US"/>
          </a:p>
        </p:txBody>
      </p:sp>
    </p:spTree>
    <p:extLst>
      <p:ext uri="{BB962C8B-B14F-4D97-AF65-F5344CB8AC3E}">
        <p14:creationId xmlns:p14="http://schemas.microsoft.com/office/powerpoint/2010/main" val="11313293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https://create.kahoot.it/details/coaching-fact-or-fable/91ec6fc4-6899-4fb7-8610-a738021eb905,</a:t>
            </a:r>
            <a:r>
              <a:rPr lang="en-GB" baseline="0" dirty="0"/>
              <a:t> link to </a:t>
            </a:r>
            <a:r>
              <a:rPr lang="en-GB" baseline="0" dirty="0" err="1"/>
              <a:t>kahoot</a:t>
            </a:r>
            <a:endParaRPr lang="en-GB" dirty="0"/>
          </a:p>
          <a:p>
            <a:r>
              <a:rPr lang="en-GB" dirty="0"/>
              <a:t>According to the </a:t>
            </a:r>
            <a:r>
              <a:rPr lang="en-GB" dirty="0" err="1"/>
              <a:t>Ridler</a:t>
            </a:r>
            <a:r>
              <a:rPr lang="en-GB" dirty="0"/>
              <a:t> Report (2013) working</a:t>
            </a:r>
            <a:r>
              <a:rPr lang="en-GB" baseline="0" dirty="0"/>
              <a:t> with a coach is now associated with being successful. </a:t>
            </a:r>
          </a:p>
          <a:p>
            <a:pPr>
              <a:buFont typeface="Arial" pitchFamily="34" charset="0"/>
              <a:buChar char="•"/>
            </a:pPr>
            <a:r>
              <a:rPr lang="en-GB" baseline="0" dirty="0"/>
              <a:t>What are the barriers? – Could be a poor relationship, </a:t>
            </a:r>
            <a:r>
              <a:rPr lang="en-GB" baseline="0" dirty="0" err="1"/>
              <a:t>coachee</a:t>
            </a:r>
            <a:r>
              <a:rPr lang="en-GB" baseline="0" dirty="0"/>
              <a:t> less reluctant to open-up, assumptions already exist. Benefits – domain specific knowledge, a possibly access to a good internal support network, have the authority to make decisions that could assist.</a:t>
            </a:r>
          </a:p>
          <a:p>
            <a:pPr>
              <a:buFont typeface="Arial" pitchFamily="34" charset="0"/>
              <a:buChar char="•"/>
            </a:pPr>
            <a:r>
              <a:rPr lang="en-GB" baseline="0" dirty="0"/>
              <a:t>It is possibly to Coach someone when you know nothing about them or their coaching topic.  My Brown Paper exercise.</a:t>
            </a:r>
          </a:p>
          <a:p>
            <a:pPr>
              <a:buFont typeface="Arial" pitchFamily="34" charset="0"/>
              <a:buChar char="•"/>
            </a:pPr>
            <a:r>
              <a:rPr lang="en-GB" baseline="0" dirty="0"/>
              <a:t> Should a coach ever tell? When might it be appropriate? Hybrid approach agreed / Commercially viable. – Ruth Wootton – agreement of hybrid up front</a:t>
            </a:r>
          </a:p>
          <a:p>
            <a:pPr>
              <a:buFont typeface="Arial" pitchFamily="34" charset="0"/>
              <a:buChar char="•"/>
            </a:pPr>
            <a:r>
              <a:rPr lang="en-GB" baseline="0" dirty="0"/>
              <a:t>Someone will be more empowered if the solutions come from them.</a:t>
            </a:r>
          </a:p>
          <a:p>
            <a:pPr>
              <a:buFont typeface="Arial" pitchFamily="34" charset="0"/>
              <a:buChar char="•"/>
            </a:pPr>
            <a:r>
              <a:rPr lang="en-GB" baseline="0" dirty="0"/>
              <a:t>The Coach is not a psychologist or a Counsellor.</a:t>
            </a:r>
          </a:p>
          <a:p>
            <a:pPr>
              <a:buFont typeface="Arial" pitchFamily="34" charset="0"/>
              <a:buChar char="•"/>
            </a:pPr>
            <a:r>
              <a:rPr lang="en-GB" baseline="0" dirty="0"/>
              <a:t>Coaching can be to resolve a problem or Coaching for excellence – Ruth Wootton, majority of clients are career coach </a:t>
            </a:r>
            <a:r>
              <a:rPr lang="en-GB" baseline="0" dirty="0" err="1"/>
              <a:t>coachees</a:t>
            </a:r>
            <a:r>
              <a:rPr lang="en-GB" baseline="0" dirty="0"/>
              <a:t>, only 1 PM.</a:t>
            </a:r>
          </a:p>
          <a:p>
            <a:pPr>
              <a:buFont typeface="Arial" pitchFamily="34" charset="0"/>
              <a:buChar char="•"/>
            </a:pPr>
            <a:r>
              <a:rPr lang="en-GB" baseline="0" dirty="0"/>
              <a:t>Not always – brown paper. Julie Hayward Coaches Technical Engineers.</a:t>
            </a:r>
          </a:p>
          <a:p>
            <a:pPr>
              <a:buFont typeface="Arial" pitchFamily="34" charset="0"/>
              <a:buChar char="•"/>
            </a:pPr>
            <a:r>
              <a:rPr lang="en-GB" baseline="0" dirty="0"/>
              <a:t>A different background can offer fantastic insight – SWP employee I worked with.</a:t>
            </a:r>
          </a:p>
          <a:p>
            <a:pPr>
              <a:buFont typeface="Arial" pitchFamily="34" charset="0"/>
              <a:buChar char="•"/>
            </a:pPr>
            <a:r>
              <a:rPr lang="en-GB" baseline="0" dirty="0"/>
              <a:t> Not everyone can be coached – what if someone is being less than genuine, where do you stand?</a:t>
            </a:r>
          </a:p>
          <a:p>
            <a:pPr>
              <a:buFont typeface="Arial" pitchFamily="34" charset="0"/>
              <a:buChar char="•"/>
            </a:pPr>
            <a:r>
              <a:rPr lang="en-GB" baseline="0" dirty="0"/>
              <a:t>Coaching and Mentoring differ</a:t>
            </a:r>
          </a:p>
          <a:p>
            <a:pPr>
              <a:buFont typeface="Arial" pitchFamily="34" charset="0"/>
              <a:buChar char="•"/>
            </a:pPr>
            <a:r>
              <a:rPr lang="en-GB" baseline="0" dirty="0"/>
              <a:t>Coaching can be very short sharp mini sessions, it can be coaching language encouraged throughout the day, or it can be several hours of introspective analysis.</a:t>
            </a:r>
          </a:p>
          <a:p>
            <a:pPr>
              <a:buFont typeface="Arial" pitchFamily="34" charset="0"/>
              <a:buChar char="•"/>
            </a:pPr>
            <a:r>
              <a:rPr lang="en-GB" baseline="0" dirty="0"/>
              <a:t> Coaching is far more than giving feedback – however specific observations provide the basis for some of the best powerful coaching questions.</a:t>
            </a:r>
          </a:p>
          <a:p>
            <a:pPr>
              <a:buFont typeface="Arial" pitchFamily="34" charset="0"/>
              <a:buChar char="•"/>
            </a:pPr>
            <a:r>
              <a:rPr lang="en-GB" baseline="0" dirty="0"/>
              <a:t> I have coached </a:t>
            </a:r>
            <a:r>
              <a:rPr lang="en-GB" baseline="0" dirty="0" err="1"/>
              <a:t>Chieff</a:t>
            </a:r>
            <a:r>
              <a:rPr lang="en-GB" baseline="0" dirty="0"/>
              <a:t> Officers of Police on complex diversity matters, I have coached Senior Managers about Trade Union Politics – stakeholder power map</a:t>
            </a:r>
            <a:endParaRPr lang="en-GB" dirty="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9610989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a:t>Others:</a:t>
            </a:r>
          </a:p>
          <a:p>
            <a:pPr>
              <a:buFont typeface="Arial" pitchFamily="34" charset="0"/>
              <a:buChar char="•"/>
            </a:pPr>
            <a:r>
              <a:rPr lang="en-GB" dirty="0"/>
              <a:t>Mentoring</a:t>
            </a:r>
            <a:r>
              <a:rPr lang="en-GB" baseline="0" dirty="0"/>
              <a:t> tends to be more informal, Coaching is generally more structured and meetings are scheduled in on a regular basis.</a:t>
            </a:r>
          </a:p>
          <a:p>
            <a:pPr>
              <a:buFont typeface="Arial" pitchFamily="34" charset="0"/>
              <a:buChar char="•"/>
            </a:pPr>
            <a:r>
              <a:rPr lang="en-GB" baseline="0" dirty="0"/>
              <a:t>Mentoring agenda is largely set by the mentee, Coaching revolves around specific development areas.</a:t>
            </a:r>
            <a:endParaRPr lang="en-GB" dirty="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Ask</a:t>
            </a:r>
            <a:r>
              <a:rPr lang="en-GB" baseline="0" dirty="0"/>
              <a:t> / Tell repertoire – Max Landsberg, (2015) Handout</a:t>
            </a:r>
          </a:p>
          <a:p>
            <a:pPr>
              <a:buFont typeface="Arial" pitchFamily="34" charset="0"/>
              <a:buChar char="•"/>
            </a:pPr>
            <a:endParaRPr lang="en-GB" baseline="0" dirty="0"/>
          </a:p>
          <a:p>
            <a:pPr>
              <a:buFont typeface="Arial" pitchFamily="34" charset="0"/>
              <a:buChar char="•"/>
            </a:pPr>
            <a:r>
              <a:rPr lang="en-GB" baseline="0" dirty="0"/>
              <a:t>Asking more empowering – telling is more controlling.</a:t>
            </a:r>
          </a:p>
          <a:p>
            <a:pPr>
              <a:buFont typeface="Arial" pitchFamily="34" charset="0"/>
              <a:buChar char="•"/>
            </a:pPr>
            <a:endParaRPr lang="en-GB" baseline="0" dirty="0"/>
          </a:p>
          <a:p>
            <a:pPr>
              <a:buFont typeface="Arial" pitchFamily="34" charset="0"/>
              <a:buChar char="•"/>
            </a:pPr>
            <a:r>
              <a:rPr lang="en-GB" baseline="0" dirty="0"/>
              <a:t>On a sliding scale from 1 – 5.</a:t>
            </a:r>
          </a:p>
          <a:p>
            <a:pPr marL="233881" indent="-233881">
              <a:buFont typeface="Arial" pitchFamily="34" charset="0"/>
              <a:buAutoNum type="arabicPeriod"/>
            </a:pPr>
            <a:r>
              <a:rPr lang="en-GB" baseline="0" dirty="0"/>
              <a:t>Ask questions and paraphrase</a:t>
            </a:r>
          </a:p>
          <a:p>
            <a:pPr marL="233881" indent="-233881">
              <a:buFont typeface="Arial" pitchFamily="34" charset="0"/>
              <a:buAutoNum type="arabicPeriod"/>
            </a:pPr>
            <a:r>
              <a:rPr lang="en-GB" baseline="0" dirty="0"/>
              <a:t>Make suggestions</a:t>
            </a:r>
          </a:p>
          <a:p>
            <a:pPr marL="233881" indent="-233881">
              <a:buFont typeface="Arial" pitchFamily="34" charset="0"/>
              <a:buAutoNum type="arabicPeriod"/>
            </a:pPr>
            <a:r>
              <a:rPr lang="en-GB" baseline="0" dirty="0"/>
              <a:t>Demonstrate</a:t>
            </a:r>
          </a:p>
          <a:p>
            <a:pPr marL="233881" indent="-233881">
              <a:buFont typeface="Arial" pitchFamily="34" charset="0"/>
              <a:buAutoNum type="arabicPeriod"/>
            </a:pPr>
            <a:r>
              <a:rPr lang="en-GB" baseline="0" dirty="0"/>
              <a:t>Give advice</a:t>
            </a:r>
          </a:p>
          <a:p>
            <a:pPr marL="233881" indent="-233881">
              <a:buFont typeface="Arial" pitchFamily="34" charset="0"/>
              <a:buAutoNum type="arabicPeriod"/>
            </a:pPr>
            <a:r>
              <a:rPr lang="en-GB" baseline="0" dirty="0"/>
              <a:t>Tell what and how.</a:t>
            </a:r>
          </a:p>
          <a:p>
            <a:pPr marL="233881" indent="-233881">
              <a:buFont typeface="Arial" pitchFamily="34" charset="0"/>
              <a:buAutoNum type="arabicPeriod"/>
            </a:pPr>
            <a:endParaRPr lang="en-GB" baseline="0" dirty="0"/>
          </a:p>
          <a:p>
            <a:pPr marL="233881" indent="-233881"/>
            <a:r>
              <a:rPr lang="en-GB" baseline="0" dirty="0"/>
              <a:t>When is it appropriate to ask – developing a project plan with a team?</a:t>
            </a:r>
          </a:p>
          <a:p>
            <a:pPr marL="233881" indent="-233881"/>
            <a:r>
              <a:rPr lang="en-GB" baseline="0" dirty="0"/>
              <a:t>When is it appropriate to tell – imparting statutory legal information to an individual??</a:t>
            </a:r>
          </a:p>
        </p:txBody>
      </p:sp>
      <p:sp>
        <p:nvSpPr>
          <p:cNvPr id="4" name="Slide Number Placeholder 3"/>
          <p:cNvSpPr>
            <a:spLocks noGrp="1"/>
          </p:cNvSpPr>
          <p:nvPr>
            <p:ph type="sldNum" sz="quarter" idx="10"/>
          </p:nvPr>
        </p:nvSpPr>
        <p:spPr/>
        <p:txBody>
          <a:bodyPr/>
          <a:lstStyle/>
          <a:p>
            <a:fld id="{AB911E23-5E08-44A2-B5F0-2402F0DB9BB7}" type="slidenum">
              <a:rPr lang="en-US" smtClean="0"/>
              <a:pPr/>
              <a:t>21</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Char char="•"/>
            </a:pPr>
            <a:r>
              <a:rPr lang="en-GB" dirty="0"/>
              <a:t> Improved knowledge</a:t>
            </a:r>
            <a:r>
              <a:rPr lang="en-GB" baseline="0" dirty="0"/>
              <a:t> – </a:t>
            </a:r>
            <a:r>
              <a:rPr lang="en-GB" baseline="0" dirty="0" err="1"/>
              <a:t>i.e</a:t>
            </a:r>
            <a:r>
              <a:rPr lang="en-GB" baseline="0" dirty="0"/>
              <a:t> Legal knowledge – Employment Law, Criminal Law, HSE – Mentoring </a:t>
            </a:r>
          </a:p>
          <a:p>
            <a:pPr>
              <a:buFont typeface="Arial" pitchFamily="34" charset="0"/>
              <a:buChar char="•"/>
            </a:pPr>
            <a:r>
              <a:rPr lang="en-GB" baseline="0" dirty="0"/>
              <a:t> Practical skills – manufacturing / engineering – Operating of specific machinery or technology – Mentoring - </a:t>
            </a:r>
          </a:p>
          <a:p>
            <a:pPr>
              <a:buFont typeface="Arial" pitchFamily="34" charset="0"/>
              <a:buChar char="•"/>
            </a:pPr>
            <a:r>
              <a:rPr lang="en-GB" baseline="0" dirty="0"/>
              <a:t> Networking and relationship building - Coaching</a:t>
            </a:r>
          </a:p>
          <a:p>
            <a:pPr>
              <a:buFont typeface="Arial" pitchFamily="34" charset="0"/>
              <a:buChar char="•"/>
            </a:pPr>
            <a:r>
              <a:rPr lang="en-GB" baseline="0" dirty="0"/>
              <a:t>Time Management – Coaching </a:t>
            </a:r>
          </a:p>
          <a:p>
            <a:pPr>
              <a:buFont typeface="Arial" pitchFamily="34" charset="0"/>
              <a:buChar char="•"/>
            </a:pPr>
            <a:r>
              <a:rPr lang="en-GB" baseline="0" dirty="0"/>
              <a:t>Performance output / productivity – Coaching</a:t>
            </a:r>
          </a:p>
          <a:p>
            <a:pPr>
              <a:buFont typeface="Arial" pitchFamily="34" charset="0"/>
              <a:buChar char="•"/>
            </a:pPr>
            <a:r>
              <a:rPr lang="en-GB" baseline="0" dirty="0"/>
              <a:t> Soft skills – Questioning, providing feedback, delegating - Coaching</a:t>
            </a:r>
          </a:p>
          <a:p>
            <a:pPr>
              <a:buFont typeface="Arial" pitchFamily="34" charset="0"/>
              <a:buNone/>
            </a:pPr>
            <a:r>
              <a:rPr lang="en-GB" baseline="0" dirty="0"/>
              <a:t>- Could be either for all of these, I have assigned Coaching where I feel there is more scope to have the employee’s input.</a:t>
            </a:r>
          </a:p>
          <a:p>
            <a:pPr>
              <a:buFont typeface="Arial" pitchFamily="34" charset="0"/>
              <a:buNone/>
            </a:pPr>
            <a:endParaRPr lang="en-GB" baseline="0" dirty="0"/>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22</a:t>
            </a:fld>
            <a:endParaRPr lang="en-US"/>
          </a:p>
        </p:txBody>
      </p:sp>
    </p:spTree>
    <p:extLst>
      <p:ext uri="{BB962C8B-B14F-4D97-AF65-F5344CB8AC3E}">
        <p14:creationId xmlns:p14="http://schemas.microsoft.com/office/powerpoint/2010/main" val="33558080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3881" indent="-233881"/>
            <a:endParaRPr lang="en-GB" baseline="0" dirty="0"/>
          </a:p>
          <a:p>
            <a:r>
              <a:rPr lang="en-GB" dirty="0"/>
              <a:t>Two distinct</a:t>
            </a:r>
            <a:r>
              <a:rPr lang="en-GB" baseline="0" dirty="0"/>
              <a:t> areas of Coaching and Mentoring </a:t>
            </a:r>
          </a:p>
          <a:p>
            <a:pPr marL="233881" indent="-233881">
              <a:buAutoNum type="arabicPeriod"/>
            </a:pPr>
            <a:r>
              <a:rPr lang="en-GB" baseline="0" dirty="0"/>
              <a:t>To resolve a performance issue – why is coaching useful in this instance?- </a:t>
            </a:r>
          </a:p>
          <a:p>
            <a:pPr marL="233881" indent="-233881"/>
            <a:r>
              <a:rPr lang="en-GB" baseline="0" dirty="0"/>
              <a:t>- Performance management is sensitive in nature, coaching provides impartial tools to use, makes the process less personal.</a:t>
            </a:r>
          </a:p>
          <a:p>
            <a:pPr marL="233881" indent="-233881">
              <a:buAutoNum type="arabicPeriod"/>
            </a:pPr>
            <a:r>
              <a:rPr lang="en-GB" baseline="0" dirty="0"/>
              <a:t>Career progression / Executive coaching – why is coaching so powerful in this sense? Very often it is an External influence at this level of coaching, this can inject insights and energy not within the organisation in question.</a:t>
            </a:r>
          </a:p>
          <a:p>
            <a:pPr marL="233881" indent="-233881"/>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23</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24</a:t>
            </a:fld>
            <a:endParaRPr lang="en-US"/>
          </a:p>
        </p:txBody>
      </p:sp>
    </p:spTree>
    <p:extLst>
      <p:ext uri="{BB962C8B-B14F-4D97-AF65-F5344CB8AC3E}">
        <p14:creationId xmlns:p14="http://schemas.microsoft.com/office/powerpoint/2010/main" val="20463699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Rocket Handout</a:t>
            </a:r>
          </a:p>
        </p:txBody>
      </p:sp>
      <p:sp>
        <p:nvSpPr>
          <p:cNvPr id="4" name="Slide Number Placeholder 3"/>
          <p:cNvSpPr>
            <a:spLocks noGrp="1"/>
          </p:cNvSpPr>
          <p:nvPr>
            <p:ph type="sldNum" sz="quarter" idx="10"/>
          </p:nvPr>
        </p:nvSpPr>
        <p:spPr/>
        <p:txBody>
          <a:bodyPr/>
          <a:lstStyle/>
          <a:p>
            <a:fld id="{AB911E23-5E08-44A2-B5F0-2402F0DB9BB7}" type="slidenum">
              <a:rPr lang="en-US" smtClean="0"/>
              <a:pPr/>
              <a:t>25</a:t>
            </a:fld>
            <a:endParaRPr lang="en-US"/>
          </a:p>
        </p:txBody>
      </p:sp>
    </p:spTree>
    <p:extLst>
      <p:ext uri="{BB962C8B-B14F-4D97-AF65-F5344CB8AC3E}">
        <p14:creationId xmlns:p14="http://schemas.microsoft.com/office/powerpoint/2010/main" val="5754554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How does each initiative compare to coaching and mentoring?  Can it work alongside or replace coaching or mentoring? </a:t>
            </a:r>
          </a:p>
          <a:p>
            <a:pPr>
              <a:buFont typeface="Arial" pitchFamily="34" charset="0"/>
              <a:buNone/>
            </a:pPr>
            <a:endParaRPr lang="en-GB" baseline="0" dirty="0"/>
          </a:p>
          <a:p>
            <a:pPr>
              <a:buFont typeface="Arial" pitchFamily="34" charset="0"/>
              <a:buNone/>
            </a:pPr>
            <a:r>
              <a:rPr lang="en-GB" baseline="0" dirty="0"/>
              <a:t>What does research tell us?</a:t>
            </a:r>
          </a:p>
          <a:p>
            <a:pPr>
              <a:buFont typeface="Arial" pitchFamily="34" charset="0"/>
              <a:buNone/>
            </a:pPr>
            <a:r>
              <a:rPr lang="en-GB" baseline="0" dirty="0"/>
              <a:t>Deloitte report / Google book / HR Report = suggest many of the learning initiatives of the past are falling short of the mark in terms of encouraging application of learning which is directly attributable to business growth.</a:t>
            </a:r>
          </a:p>
          <a:p>
            <a:pPr>
              <a:buFont typeface="Arial" pitchFamily="34" charset="0"/>
              <a:buNone/>
            </a:pPr>
            <a:endParaRPr lang="en-GB" baseline="0" dirty="0"/>
          </a:p>
          <a:p>
            <a:pPr marL="228600" indent="-228600">
              <a:buFont typeface="Arial" pitchFamily="34" charset="0"/>
              <a:buAutoNum type="arabicPeriod"/>
            </a:pPr>
            <a:r>
              <a:rPr lang="en-GB" baseline="0" dirty="0"/>
              <a:t>Counselling – where does this fit with coaching / mentoring? – Knowing when to sign post people to further support.</a:t>
            </a:r>
          </a:p>
          <a:p>
            <a:pPr marL="228600" indent="-228600">
              <a:buFont typeface="Arial" pitchFamily="34" charset="0"/>
              <a:buAutoNum type="arabicPeriod"/>
            </a:pPr>
            <a:r>
              <a:rPr lang="en-GB" baseline="0" dirty="0"/>
              <a:t>Wellbeing  - is a huge area for organisations to consider now – </a:t>
            </a:r>
            <a:r>
              <a:rPr lang="en-GB" baseline="0" dirty="0" err="1"/>
              <a:t>Youtube</a:t>
            </a:r>
            <a:r>
              <a:rPr lang="en-GB" baseline="0" dirty="0"/>
              <a:t> clip on “wokeness”</a:t>
            </a:r>
          </a:p>
          <a:p>
            <a:pPr marL="228600" indent="-228600">
              <a:buFont typeface="Arial" pitchFamily="34" charset="0"/>
              <a:buAutoNum type="arabicPeriod"/>
            </a:pPr>
            <a:r>
              <a:rPr lang="en-GB" baseline="0" dirty="0"/>
              <a:t>Employee engagement programmes – employee voice.  MacLeod’s 4 Enablers, Purcell’s Building Blocks, Guest ….</a:t>
            </a:r>
          </a:p>
          <a:p>
            <a:pPr marL="228600" indent="-228600">
              <a:buFont typeface="Arial" pitchFamily="34" charset="0"/>
              <a:buAutoNum type="arabicPeriod"/>
            </a:pPr>
            <a:r>
              <a:rPr lang="en-GB" baseline="0" dirty="0"/>
              <a:t>E-Learning, what are the pros and cons? </a:t>
            </a:r>
          </a:p>
          <a:p>
            <a:pPr marL="228600" indent="-228600">
              <a:buFont typeface="Arial" pitchFamily="34" charset="0"/>
              <a:buAutoNum type="arabicPeriod"/>
            </a:pPr>
            <a:r>
              <a:rPr lang="en-GB" baseline="0" dirty="0"/>
              <a:t>Self-Directed learning – the responsibility for employees to seek out information from Intranet/Portals/Hubs themselves</a:t>
            </a:r>
          </a:p>
          <a:p>
            <a:pPr marL="228600" indent="-228600">
              <a:buFont typeface="Arial" pitchFamily="34" charset="0"/>
              <a:buAutoNum type="arabicPeriod"/>
            </a:pPr>
            <a:r>
              <a:rPr lang="en-GB" baseline="0" dirty="0"/>
              <a:t>Focus Groups – great for sharing technical &amp; practical experience.</a:t>
            </a:r>
          </a:p>
          <a:p>
            <a:pPr marL="228600" indent="-228600">
              <a:buFont typeface="Arial" pitchFamily="34" charset="0"/>
              <a:buAutoNum type="arabicPeriod"/>
            </a:pPr>
            <a:r>
              <a:rPr lang="en-GB" baseline="0" dirty="0"/>
              <a:t>Peer Support Groups – Google employees can hold internal workshops on topics that they are interested in to share knowledge with peers/subordinates and superiors.</a:t>
            </a:r>
          </a:p>
          <a:p>
            <a:pPr marL="228600" indent="-228600">
              <a:buFont typeface="Arial" pitchFamily="34" charset="0"/>
              <a:buAutoNum type="arabicPeriod"/>
            </a:pPr>
            <a:r>
              <a:rPr lang="en-GB" baseline="0" dirty="0"/>
              <a:t>Something that was always part of the third sector, private companies are now engaging in </a:t>
            </a:r>
            <a:r>
              <a:rPr lang="en-GB" baseline="0" dirty="0" err="1"/>
              <a:t>commumity</a:t>
            </a:r>
            <a:r>
              <a:rPr lang="en-GB" baseline="0" dirty="0"/>
              <a:t> work – Tata Steel employees painted the local old people’s home when the Blast Furnace was being re-lined and there was spare capacity </a:t>
            </a:r>
          </a:p>
          <a:p>
            <a:pPr marL="228600" indent="-228600">
              <a:buFont typeface="Arial" pitchFamily="34" charset="0"/>
              <a:buAutoNum type="arabicPeriod"/>
            </a:pPr>
            <a:endParaRPr lang="en-GB" baseline="0" dirty="0"/>
          </a:p>
          <a:p>
            <a:pPr>
              <a:buFont typeface="Arial"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Bock, L. (2016) </a:t>
            </a:r>
            <a:r>
              <a:rPr lang="en-GB" sz="1200" i="1" kern="1200" dirty="0">
                <a:solidFill>
                  <a:schemeClr val="tx1"/>
                </a:solidFill>
                <a:effectLst/>
                <a:latin typeface="+mn-lt"/>
                <a:ea typeface="+mn-ea"/>
                <a:cs typeface="+mn-cs"/>
              </a:rPr>
              <a:t>Work </a:t>
            </a:r>
            <a:r>
              <a:rPr lang="en-GB" sz="1200" i="1" kern="1200" dirty="0" err="1">
                <a:solidFill>
                  <a:schemeClr val="tx1"/>
                </a:solidFill>
                <a:effectLst/>
                <a:latin typeface="+mn-lt"/>
                <a:ea typeface="+mn-ea"/>
                <a:cs typeface="+mn-cs"/>
              </a:rPr>
              <a:t>Rules!.</a:t>
            </a:r>
            <a:r>
              <a:rPr lang="en-GB" sz="1200" kern="1200" dirty="0" err="1">
                <a:solidFill>
                  <a:schemeClr val="tx1"/>
                </a:solidFill>
                <a:effectLst/>
                <a:latin typeface="+mn-lt"/>
                <a:ea typeface="+mn-ea"/>
                <a:cs typeface="+mn-cs"/>
              </a:rPr>
              <a:t>London</a:t>
            </a:r>
            <a:r>
              <a:rPr lang="en-GB" sz="1200" kern="1200" dirty="0">
                <a:solidFill>
                  <a:schemeClr val="tx1"/>
                </a:solidFill>
                <a:effectLst/>
                <a:latin typeface="+mn-lt"/>
                <a:ea typeface="+mn-ea"/>
                <a:cs typeface="+mn-cs"/>
              </a:rPr>
              <a:t>: John Murray</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kern="1200" dirty="0">
                <a:solidFill>
                  <a:schemeClr val="tx1"/>
                </a:solidFill>
                <a:effectLst/>
                <a:latin typeface="+mn-lt"/>
                <a:ea typeface="+mn-ea"/>
                <a:cs typeface="+mn-cs"/>
              </a:rPr>
              <a:t>U.S Companies spent $156,200,000,000 on learning programmes in 2011 – 135 countries have GDP’s below that amount! 50% was internal and 50% was external.  That’s an average of 30 minutes per week per person in the U.S workplace.  Most corporate learning is insufficiently targeted, delivered by the wrong people and measured incorrectly (P.204/05)</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Learning costs – CIPD Factsheet.</a:t>
            </a:r>
          </a:p>
          <a:p>
            <a:pPr>
              <a:buFont typeface="Arial" pitchFamily="34" charset="0"/>
              <a:buNone/>
            </a:pPr>
            <a:endParaRPr lang="en-GB" baseline="0" dirty="0"/>
          </a:p>
          <a:p>
            <a:pPr>
              <a:buFont typeface="Arial" pitchFamily="34" charset="0"/>
              <a:buNone/>
            </a:pPr>
            <a:r>
              <a:rPr lang="en-GB" baseline="0" dirty="0"/>
              <a:t>Employee engagement report – personal development needs article.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3611533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13278544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20007070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Learning costs – CIPD Factsheet.</a:t>
            </a:r>
          </a:p>
          <a:p>
            <a:pPr>
              <a:buFont typeface="Arial" pitchFamily="34" charset="0"/>
              <a:buNone/>
            </a:pPr>
            <a:endParaRPr lang="en-GB" baseline="0" dirty="0"/>
          </a:p>
          <a:p>
            <a:pPr>
              <a:buFont typeface="Arial" pitchFamily="34" charset="0"/>
              <a:buNone/>
            </a:pPr>
            <a:r>
              <a:rPr lang="en-GB" baseline="0" dirty="0"/>
              <a:t>Employee engagement report – personal development needs article.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28977699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37335392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Kolb’s Learning Cycle Handout &amp; Scenario exercise.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32</a:t>
            </a:fld>
            <a:endParaRPr lang="en-GB"/>
          </a:p>
        </p:txBody>
      </p:sp>
    </p:spTree>
    <p:extLst>
      <p:ext uri="{BB962C8B-B14F-4D97-AF65-F5344CB8AC3E}">
        <p14:creationId xmlns:p14="http://schemas.microsoft.com/office/powerpoint/2010/main" val="2736915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16326679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The Coach sets the standard of expected behaviour</a:t>
            </a:r>
          </a:p>
          <a:p>
            <a:pPr>
              <a:buFont typeface="Arial" pitchFamily="34" charset="0"/>
              <a:buChar char="•"/>
            </a:pPr>
            <a:r>
              <a:rPr lang="en-GB" baseline="0" dirty="0"/>
              <a:t> No Fees unless a demonstrable improvement </a:t>
            </a:r>
          </a:p>
          <a:p>
            <a:pPr>
              <a:buFont typeface="Arial" pitchFamily="34" charset="0"/>
              <a:buChar char="•"/>
            </a:pPr>
            <a:r>
              <a:rPr lang="en-GB" baseline="0" dirty="0"/>
              <a:t> A client-led process</a:t>
            </a:r>
          </a:p>
          <a:p>
            <a:pPr>
              <a:buFont typeface="Arial" pitchFamily="34" charset="0"/>
              <a:buChar char="•"/>
            </a:pPr>
            <a:endParaRPr lang="en-GB" baseline="0" dirty="0"/>
          </a:p>
          <a:p>
            <a:pPr>
              <a:buFont typeface="Arial" pitchFamily="34" charset="0"/>
              <a:buChar char="•"/>
            </a:pPr>
            <a:r>
              <a:rPr lang="en-GB" dirty="0">
                <a:hlinkClick r:id="rId3"/>
              </a:rPr>
              <a:t>https://www.youtube.com/watch?v=Hwn_W-X2Rds</a:t>
            </a:r>
            <a:endParaRPr lang="en-GB" dirty="0"/>
          </a:p>
          <a:p>
            <a:pPr>
              <a:buFont typeface="Arial" pitchFamily="34" charset="0"/>
              <a:buNone/>
            </a:pPr>
            <a:r>
              <a:rPr lang="en-GB" dirty="0"/>
              <a:t>“Steps in the Coaching Process – Coaching for Behavioural Change”</a:t>
            </a:r>
          </a:p>
          <a:p>
            <a:pPr>
              <a:buFont typeface="Arial" pitchFamily="34" charset="0"/>
              <a:buChar char="•"/>
            </a:pPr>
            <a:endParaRPr lang="en-GB" baseline="0" dirty="0"/>
          </a:p>
          <a:p>
            <a:pPr>
              <a:buFont typeface="Arial" pitchFamily="34" charset="0"/>
              <a:buChar char="•"/>
            </a:pPr>
            <a:r>
              <a:rPr lang="en-GB" sz="1200" b="0" i="0" kern="1200" dirty="0">
                <a:solidFill>
                  <a:schemeClr val="tx1"/>
                </a:solidFill>
                <a:effectLst/>
                <a:latin typeface="+mn-lt"/>
                <a:ea typeface="+mn-ea"/>
                <a:cs typeface="+mn-cs"/>
              </a:rPr>
              <a:t>The Coaching for </a:t>
            </a:r>
            <a:r>
              <a:rPr lang="en-GB" sz="1200" b="0" i="0" kern="1200" dirty="0" err="1">
                <a:solidFill>
                  <a:schemeClr val="tx1"/>
                </a:solidFill>
                <a:effectLst/>
                <a:latin typeface="+mn-lt"/>
                <a:ea typeface="+mn-ea"/>
                <a:cs typeface="+mn-cs"/>
              </a:rPr>
              <a:t>Behavioral</a:t>
            </a:r>
            <a:r>
              <a:rPr lang="en-GB" sz="1200" b="0" i="0" kern="1200" dirty="0">
                <a:solidFill>
                  <a:schemeClr val="tx1"/>
                </a:solidFill>
                <a:effectLst/>
                <a:latin typeface="+mn-lt"/>
                <a:ea typeface="+mn-ea"/>
                <a:cs typeface="+mn-cs"/>
              </a:rPr>
              <a:t> Change process has been used around the world with great success by internal and external coaches. Follow the steps in this series and leaders will almost always achieve positive </a:t>
            </a:r>
            <a:r>
              <a:rPr lang="en-GB" sz="1200" b="0" i="0" kern="1200" dirty="0" err="1">
                <a:solidFill>
                  <a:schemeClr val="tx1"/>
                </a:solidFill>
                <a:effectLst/>
                <a:latin typeface="+mn-lt"/>
                <a:ea typeface="+mn-ea"/>
                <a:cs typeface="+mn-cs"/>
              </a:rPr>
              <a:t>behavioral</a:t>
            </a:r>
            <a:r>
              <a:rPr lang="en-GB" sz="1200" b="0" i="0" kern="1200" dirty="0">
                <a:solidFill>
                  <a:schemeClr val="tx1"/>
                </a:solidFill>
                <a:effectLst/>
                <a:latin typeface="+mn-lt"/>
                <a:ea typeface="+mn-ea"/>
                <a:cs typeface="+mn-cs"/>
              </a:rPr>
              <a:t> change.</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34</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21090695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We are going to consider:; GROW/OSCAR/Skilled Helper/Instant Pay-off Coaching Models today.</a:t>
            </a:r>
          </a:p>
          <a:p>
            <a:endParaRPr lang="en-GB" altLang="en-US" dirty="0"/>
          </a:p>
          <a:p>
            <a:r>
              <a:rPr lang="en-GB" altLang="en-US" dirty="0"/>
              <a:t>We are going to really focus on the necessary skills required in weeks 4 and 5 in detail,  for now, lets just agree what skills we might utilise in your coaching practice so that we can be mindful of them:</a:t>
            </a:r>
          </a:p>
          <a:p>
            <a:pPr marL="233881" indent="-233881">
              <a:buAutoNum type="arabicPeriod"/>
            </a:pPr>
            <a:r>
              <a:rPr lang="en-GB" altLang="en-US" dirty="0"/>
              <a:t>Building rapport – Give me some examples of how we build rapport (match and mirror body language, energy levels, tone of the person we are coaching).</a:t>
            </a:r>
          </a:p>
          <a:p>
            <a:pPr marL="233881" indent="-233881">
              <a:buAutoNum type="arabicPeriod"/>
            </a:pPr>
            <a:r>
              <a:rPr lang="en-GB" altLang="en-US" dirty="0"/>
              <a:t>Questioning – Funnell technique (Open, Probing, Closed) Powerful questions.</a:t>
            </a:r>
          </a:p>
          <a:p>
            <a:pPr marL="233881" indent="-233881">
              <a:buAutoNum type="arabicPeriod"/>
            </a:pPr>
            <a:r>
              <a:rPr lang="en-GB" altLang="en-US" dirty="0"/>
              <a:t>Listening – 2 ears and one mouth, to be used in that ratio.  Stephen Covey emphasises the importance of emphatic listening.  SEEK FIRST TO UNDERSTAND, THEN TO BE UNDERSTOOD.</a:t>
            </a:r>
          </a:p>
          <a:p>
            <a:pPr marL="233881" indent="-233881">
              <a:buAutoNum type="arabicPeriod"/>
            </a:pPr>
            <a:r>
              <a:rPr lang="en-GB" altLang="en-US" dirty="0"/>
              <a:t>Using pauses effectively – give the </a:t>
            </a:r>
            <a:r>
              <a:rPr lang="en-GB" altLang="en-US" dirty="0" err="1"/>
              <a:t>coachee</a:t>
            </a:r>
            <a:r>
              <a:rPr lang="en-GB" altLang="en-US" dirty="0"/>
              <a:t> chance to process things and respond in a time-frame that suits their personal style.</a:t>
            </a:r>
          </a:p>
          <a:p>
            <a:pPr marL="233881" indent="-233881">
              <a:buAutoNum type="arabicPeriod"/>
            </a:pPr>
            <a:r>
              <a:rPr lang="en-GB" altLang="en-US" dirty="0"/>
              <a:t>Demonstrating empathy – Giving people psychological air, their emotional needs an outlet.</a:t>
            </a:r>
          </a:p>
          <a:p>
            <a:pPr marL="233881" indent="-233881">
              <a:buAutoNum type="arabicPeriod"/>
            </a:pPr>
            <a:r>
              <a:rPr lang="en-GB" altLang="en-US" dirty="0"/>
              <a:t>‘serving’ the other person</a:t>
            </a:r>
          </a:p>
          <a:p>
            <a:pPr marL="233881" indent="-233881">
              <a:buAutoNum type="arabicPeriod"/>
            </a:pPr>
            <a:r>
              <a:rPr lang="en-GB" altLang="en-US" dirty="0"/>
              <a:t>Not operating from our own autobiography</a:t>
            </a:r>
          </a:p>
          <a:p>
            <a:pPr marL="233881" indent="-233881">
              <a:buAutoNum type="arabicPeriod"/>
            </a:pPr>
            <a:r>
              <a:rPr lang="en-GB" altLang="en-US" dirty="0"/>
              <a:t>Demonstrating Patience</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36</a:t>
            </a:fld>
            <a:endParaRPr lang="en-GB"/>
          </a:p>
        </p:txBody>
      </p:sp>
    </p:spTree>
    <p:extLst>
      <p:ext uri="{BB962C8B-B14F-4D97-AF65-F5344CB8AC3E}">
        <p14:creationId xmlns:p14="http://schemas.microsoft.com/office/powerpoint/2010/main" val="238324095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prefer OSCAR – as it puts emphasis</a:t>
            </a:r>
            <a:r>
              <a:rPr lang="en-GB" baseline="0" dirty="0"/>
              <a:t> on reviewing those actions, </a:t>
            </a:r>
            <a:r>
              <a:rPr lang="en-GB" baseline="0" dirty="0" err="1"/>
              <a:t>i.e</a:t>
            </a:r>
            <a:r>
              <a:rPr lang="en-GB" baseline="0" dirty="0"/>
              <a:t> really sounding out the barriers and how to overcome them.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37</a:t>
            </a:fld>
            <a:endParaRPr lang="en-US"/>
          </a:p>
        </p:txBody>
      </p:sp>
    </p:spTree>
    <p:extLst>
      <p:ext uri="{BB962C8B-B14F-4D97-AF65-F5344CB8AC3E}">
        <p14:creationId xmlns:p14="http://schemas.microsoft.com/office/powerpoint/2010/main" val="32401895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prefer OSCAR – as it puts emphasis</a:t>
            </a:r>
            <a:r>
              <a:rPr lang="en-GB" baseline="0" dirty="0"/>
              <a:t> on reviewing those actions, </a:t>
            </a:r>
            <a:r>
              <a:rPr lang="en-GB" baseline="0" dirty="0" err="1"/>
              <a:t>i.e</a:t>
            </a:r>
            <a:r>
              <a:rPr lang="en-GB" baseline="0" dirty="0"/>
              <a:t> really sounding out the barriers and how to overcome them.</a:t>
            </a:r>
          </a:p>
          <a:p>
            <a:r>
              <a:rPr lang="en-GB" baseline="0" dirty="0"/>
              <a:t>In different pairs have a go at working through a live issues using OSCAR, complete the OSCAR feedback form.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38</a:t>
            </a:fld>
            <a:endParaRPr lang="en-US"/>
          </a:p>
        </p:txBody>
      </p:sp>
    </p:spTree>
    <p:extLst>
      <p:ext uri="{BB962C8B-B14F-4D97-AF65-F5344CB8AC3E}">
        <p14:creationId xmlns:p14="http://schemas.microsoft.com/office/powerpoint/2010/main" val="26450197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In pairs practice with the instant pay-off coaching model</a:t>
            </a:r>
          </a:p>
        </p:txBody>
      </p:sp>
      <p:sp>
        <p:nvSpPr>
          <p:cNvPr id="4" name="Slide Number Placeholder 3"/>
          <p:cNvSpPr>
            <a:spLocks noGrp="1"/>
          </p:cNvSpPr>
          <p:nvPr>
            <p:ph type="sldNum" sz="quarter" idx="10"/>
          </p:nvPr>
        </p:nvSpPr>
        <p:spPr/>
        <p:txBody>
          <a:bodyPr/>
          <a:lstStyle/>
          <a:p>
            <a:fld id="{AB911E23-5E08-44A2-B5F0-2402F0DB9BB7}" type="slidenum">
              <a:rPr lang="en-US" smtClean="0"/>
              <a:pPr/>
              <a:t>39</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 Agenda Item – Appraisal training.  </a:t>
            </a:r>
            <a:r>
              <a:rPr lang="en-GB" baseline="0" dirty="0"/>
              <a:t> Build rapport, NLP techniques (my example of Marketing Manager opening up). Use open questions and funnel technique to explore what the real barrier is with Helen.  J Rogers (2008) asserts that at the route of reluctance, resistance or other unhelpful behaviours are ‘flawed thinking patterns’ Once the barrier is identified re-frame that barrier by picking apart the negatives and highlighting all the positives – NLP Re-framing. Agree the positives outweigh the negatives, agree SMART objectives to move forward.  (For example; instead of thinking what a chore it is to cut the lawn, tell yourself it is a great way to get some exercise).</a:t>
            </a:r>
          </a:p>
          <a:p>
            <a:pPr>
              <a:buFont typeface="Arial" pitchFamily="34" charset="0"/>
              <a:buChar char="•"/>
            </a:pPr>
            <a:r>
              <a:rPr lang="en-GB" baseline="0" dirty="0"/>
              <a:t>Concerns – Helen might doggedly resist, not be receptive to rapport building – how will you overcome this? Ultimately outline the consequences.</a:t>
            </a:r>
          </a:p>
          <a:p>
            <a:pPr>
              <a:buFont typeface="Arial" pitchFamily="34" charset="0"/>
              <a:buChar char="•"/>
            </a:pPr>
            <a:r>
              <a:rPr lang="en-GB" baseline="0" dirty="0"/>
              <a:t>Helen’s concerns – she may feel she is being squeezed, does not have the band-width to take on more, does not have the skills or confidence, might have personal issues causing barriers.</a:t>
            </a:r>
          </a:p>
        </p:txBody>
      </p:sp>
      <p:sp>
        <p:nvSpPr>
          <p:cNvPr id="4" name="Slide Number Placeholder 3"/>
          <p:cNvSpPr>
            <a:spLocks noGrp="1"/>
          </p:cNvSpPr>
          <p:nvPr>
            <p:ph type="sldNum" sz="quarter" idx="10"/>
          </p:nvPr>
        </p:nvSpPr>
        <p:spPr/>
        <p:txBody>
          <a:bodyPr/>
          <a:lstStyle/>
          <a:p>
            <a:fld id="{AB911E23-5E08-44A2-B5F0-2402F0DB9BB7}" type="slidenum">
              <a:rPr lang="en-US" smtClean="0"/>
              <a:pPr/>
              <a:t>40</a:t>
            </a:fld>
            <a:endParaRPr lang="en-US"/>
          </a:p>
        </p:txBody>
      </p:sp>
    </p:spTree>
    <p:extLst>
      <p:ext uri="{BB962C8B-B14F-4D97-AF65-F5344CB8AC3E}">
        <p14:creationId xmlns:p14="http://schemas.microsoft.com/office/powerpoint/2010/main" val="21225699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NHS Mentoring Scheme example</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41</a:t>
            </a:fld>
            <a:endParaRPr lang="en-US"/>
          </a:p>
        </p:txBody>
      </p:sp>
    </p:spTree>
    <p:extLst>
      <p:ext uri="{BB962C8B-B14F-4D97-AF65-F5344CB8AC3E}">
        <p14:creationId xmlns:p14="http://schemas.microsoft.com/office/powerpoint/2010/main" val="178347950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NHS Mentoring Scheme example</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42</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There are two possible roles the line-manager can play, the coach/mentor themselves or as a key stakeholder in the coach/mentor relationship.</a:t>
            </a:r>
          </a:p>
          <a:p>
            <a:pPr>
              <a:spcBef>
                <a:spcPct val="0"/>
              </a:spcBef>
            </a:pPr>
            <a:r>
              <a:rPr lang="en-GB" altLang="en-US" dirty="0"/>
              <a:t>It is important that everyone is aligned.</a:t>
            </a:r>
          </a:p>
          <a:p>
            <a:pPr>
              <a:spcBef>
                <a:spcPct val="0"/>
              </a:spcBef>
            </a:pPr>
            <a:r>
              <a:rPr lang="en-GB" altLang="en-US" dirty="0"/>
              <a:t>What are the potential issues that may occur?</a:t>
            </a:r>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43</a:t>
            </a:fld>
            <a:endParaRPr lang="en-GB" altLang="en-US">
              <a:latin typeface="Calibri" panose="020F0502020204030204" pitchFamily="34"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It has long been accepted that leadership is part of the role of management, Downey argues that coaching is another crucial element of line-management.  What are the tasks associated with each of these elements?</a:t>
            </a:r>
          </a:p>
          <a:p>
            <a:pPr>
              <a:spcBef>
                <a:spcPct val="0"/>
              </a:spcBef>
            </a:pPr>
            <a:endParaRPr lang="en-GB" altLang="en-US" dirty="0"/>
          </a:p>
          <a:p>
            <a:pPr>
              <a:spcBef>
                <a:spcPct val="0"/>
              </a:spcBef>
            </a:pPr>
            <a:r>
              <a:rPr lang="en-GB" altLang="en-US" dirty="0"/>
              <a:t>See Downey Chapter and Conor and Pakora Chapters.</a:t>
            </a:r>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44</a:t>
            </a:fld>
            <a:endParaRPr lang="en-GB" altLang="en-US">
              <a:latin typeface="Calibri" panose="020F0502020204030204" pitchFamily="34"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marL="171450" indent="-171450" fontAlgn="auto">
              <a:spcBef>
                <a:spcPts val="0"/>
              </a:spcBef>
              <a:spcAft>
                <a:spcPts val="0"/>
              </a:spcAft>
              <a:buFont typeface="Arial" panose="020B0604020202020204" pitchFamily="34" charset="0"/>
              <a:buChar char="•"/>
              <a:defRPr/>
            </a:pPr>
            <a:r>
              <a:rPr lang="en-GB" dirty="0"/>
              <a:t>People, who work together, tend to adopt the same filters on the world around them and have the same blind spots. Paradoxically, the better the relationship between line manager and learner, the more likely this is to be the case.</a:t>
            </a:r>
          </a:p>
          <a:p>
            <a:pPr marL="171450" indent="-171450" fontAlgn="auto">
              <a:spcBef>
                <a:spcPts val="0"/>
              </a:spcBef>
              <a:spcAft>
                <a:spcPts val="0"/>
              </a:spcAft>
              <a:buFont typeface="Arial" panose="020B0604020202020204" pitchFamily="34" charset="0"/>
              <a:buChar char="•"/>
              <a:defRPr/>
            </a:pPr>
            <a:r>
              <a:rPr lang="en-GB" dirty="0"/>
              <a:t>Time constraints are the most significant barrier to achieving a coaching style of management. Organisational culture and a lack of confidence to deal with difficult people are also inhibitors. </a:t>
            </a:r>
          </a:p>
          <a:p>
            <a:pPr marL="171450" indent="-171450" fontAlgn="auto">
              <a:spcBef>
                <a:spcPts val="0"/>
              </a:spcBef>
              <a:spcAft>
                <a:spcPts val="0"/>
              </a:spcAft>
              <a:buFont typeface="Arial" panose="020B0604020202020204" pitchFamily="34" charset="0"/>
              <a:buChar char="•"/>
              <a:defRPr/>
            </a:pPr>
            <a:r>
              <a:rPr lang="en-GB" dirty="0"/>
              <a:t>Clarity in coaching roles and expectations, senior management ownership of coaching as a business issue and top management role-modelling of coaching characteristics are all important ingredients of a coaching culture. </a:t>
            </a:r>
          </a:p>
          <a:p>
            <a:pPr marL="171450" indent="-171450" fontAlgn="auto">
              <a:spcBef>
                <a:spcPts val="0"/>
              </a:spcBef>
              <a:spcAft>
                <a:spcPts val="0"/>
              </a:spcAft>
              <a:buFont typeface="Arial" panose="020B0604020202020204" pitchFamily="34" charset="0"/>
              <a:buChar char="•"/>
              <a:defRPr/>
            </a:pPr>
            <a:r>
              <a:rPr lang="en-GB" dirty="0"/>
              <a:t>This could be either because he or she sees they have bigger performance problems, or greater potential. If the former, people often resent being “picked on”; if the latter, other people resent being left out. </a:t>
            </a:r>
          </a:p>
          <a:p>
            <a:pPr marL="171450" indent="-171450" fontAlgn="auto">
              <a:spcBef>
                <a:spcPts val="0"/>
              </a:spcBef>
              <a:spcAft>
                <a:spcPts val="0"/>
              </a:spcAft>
              <a:buFont typeface="Arial" panose="020B0604020202020204" pitchFamily="34" charset="0"/>
              <a:buChar char="•"/>
              <a:defRPr/>
            </a:pPr>
            <a:r>
              <a:rPr lang="en-GB" dirty="0"/>
              <a:t>For example, on the manager’s part about their plans to reorganise the team and on the employee’s part about how long they intend to stay with the company.</a:t>
            </a:r>
          </a:p>
          <a:p>
            <a:pPr fontAlgn="auto">
              <a:spcBef>
                <a:spcPts val="0"/>
              </a:spcBef>
              <a:spcAft>
                <a:spcPts val="0"/>
              </a:spcAft>
              <a:defRPr/>
            </a:pPr>
            <a:endParaRPr lang="en-GB" dirty="0"/>
          </a:p>
          <a:p>
            <a:pPr marL="228600" indent="-228600" fontAlgn="auto">
              <a:spcBef>
                <a:spcPts val="0"/>
              </a:spcBef>
              <a:spcAft>
                <a:spcPts val="0"/>
              </a:spcAft>
              <a:buFontTx/>
              <a:buAutoNum type="arabicPeriod"/>
              <a:defRPr/>
            </a:pPr>
            <a:endParaRPr lang="en-GB" dirty="0"/>
          </a:p>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46</a:t>
            </a:fld>
            <a:endParaRPr lang="en-GB" altLang="en-US">
              <a:latin typeface="Calibri" panose="020F0502020204030204" pitchFamily="34"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Internal:</a:t>
            </a:r>
          </a:p>
          <a:p>
            <a:pPr marL="171450" indent="-171450">
              <a:buFont typeface="Arial" panose="020B0604020202020204" pitchFamily="34" charset="0"/>
              <a:buChar char="•"/>
            </a:pPr>
            <a:r>
              <a:rPr lang="en-GB" baseline="0" dirty="0"/>
              <a:t>More cost affective</a:t>
            </a:r>
          </a:p>
          <a:p>
            <a:pPr marL="171450" indent="-171450">
              <a:buFont typeface="Arial" panose="020B0604020202020204" pitchFamily="34" charset="0"/>
              <a:buChar char="•"/>
            </a:pPr>
            <a:r>
              <a:rPr lang="en-GB" baseline="0" dirty="0"/>
              <a:t>Retain the expertise in-house</a:t>
            </a:r>
          </a:p>
          <a:p>
            <a:pPr marL="171450" indent="-171450">
              <a:buFont typeface="Arial" panose="020B0604020202020204" pitchFamily="34" charset="0"/>
              <a:buChar char="•"/>
            </a:pPr>
            <a:r>
              <a:rPr lang="en-GB" baseline="0" dirty="0"/>
              <a:t>Logistics of organising the sessions and training is less problematic and costly</a:t>
            </a:r>
          </a:p>
          <a:p>
            <a:pPr marL="171450" indent="-171450">
              <a:buFont typeface="Arial" panose="020B0604020202020204" pitchFamily="34" charset="0"/>
              <a:buChar char="•"/>
            </a:pPr>
            <a:r>
              <a:rPr lang="en-GB" baseline="0" dirty="0"/>
              <a:t>Information can be more easily fed back to other Departments such as HR/L&amp;D</a:t>
            </a:r>
          </a:p>
          <a:p>
            <a:pPr marL="171450" indent="-171450">
              <a:buFont typeface="Arial" panose="020B0604020202020204" pitchFamily="34" charset="0"/>
              <a:buChar char="•"/>
            </a:pPr>
            <a:r>
              <a:rPr lang="en-GB" baseline="0" dirty="0"/>
              <a:t>The coach/mentor will have a grasp of opportunities and challenges facing the business</a:t>
            </a:r>
          </a:p>
          <a:p>
            <a:pPr marL="171450" indent="-171450">
              <a:buFont typeface="Arial" panose="020B0604020202020204" pitchFamily="34" charset="0"/>
              <a:buChar char="•"/>
            </a:pPr>
            <a:r>
              <a:rPr lang="en-GB" baseline="0" dirty="0"/>
              <a:t>Professional code of practice reviewed and upheld</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External</a:t>
            </a:r>
          </a:p>
          <a:p>
            <a:pPr marL="171450" indent="-171450">
              <a:buFont typeface="Arial" panose="020B0604020202020204" pitchFamily="34" charset="0"/>
              <a:buChar char="•"/>
            </a:pPr>
            <a:r>
              <a:rPr lang="en-GB" baseline="0" dirty="0"/>
              <a:t>The coach or mentor is completely impartial</a:t>
            </a:r>
          </a:p>
          <a:p>
            <a:pPr marL="171450" indent="-171450">
              <a:buFont typeface="Arial" panose="020B0604020202020204" pitchFamily="34" charset="0"/>
              <a:buChar char="•"/>
            </a:pPr>
            <a:r>
              <a:rPr lang="en-GB" baseline="0" dirty="0"/>
              <a:t>The employee may feel more secure about confidentiality</a:t>
            </a:r>
          </a:p>
          <a:p>
            <a:pPr marL="171450" indent="-171450">
              <a:buFont typeface="Arial" panose="020B0604020202020204" pitchFamily="34" charset="0"/>
              <a:buChar char="•"/>
            </a:pPr>
            <a:r>
              <a:rPr lang="en-GB" baseline="0" dirty="0"/>
              <a:t>The coach or mentor will have outside expertise they can share to avoid an insular mindset creeping in</a:t>
            </a:r>
          </a:p>
          <a:p>
            <a:pPr marL="171450" indent="-171450">
              <a:buFont typeface="Arial" panose="020B0604020202020204" pitchFamily="34" charset="0"/>
              <a:buChar char="•"/>
            </a:pPr>
            <a:r>
              <a:rPr lang="en-GB" baseline="0" dirty="0"/>
              <a:t>The coach or mentor will dedicate quality time without internal distractions from day-to-day work pressures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51</a:t>
            </a:fld>
            <a:endParaRPr lang="en-GB"/>
          </a:p>
        </p:txBody>
      </p:sp>
    </p:spTree>
    <p:extLst>
      <p:ext uri="{BB962C8B-B14F-4D97-AF65-F5344CB8AC3E}">
        <p14:creationId xmlns:p14="http://schemas.microsoft.com/office/powerpoint/2010/main" val="412122967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Internal:</a:t>
            </a:r>
          </a:p>
          <a:p>
            <a:pPr marL="171450" indent="-171450">
              <a:buFont typeface="Arial" panose="020B0604020202020204" pitchFamily="34" charset="0"/>
              <a:buChar char="•"/>
            </a:pPr>
            <a:r>
              <a:rPr lang="en-GB" baseline="0" dirty="0"/>
              <a:t>More cost affective</a:t>
            </a:r>
          </a:p>
          <a:p>
            <a:pPr marL="171450" indent="-171450">
              <a:buFont typeface="Arial" panose="020B0604020202020204" pitchFamily="34" charset="0"/>
              <a:buChar char="•"/>
            </a:pPr>
            <a:r>
              <a:rPr lang="en-GB" baseline="0" dirty="0"/>
              <a:t>Retain the expertise in-house</a:t>
            </a:r>
          </a:p>
          <a:p>
            <a:pPr marL="171450" indent="-171450">
              <a:buFont typeface="Arial" panose="020B0604020202020204" pitchFamily="34" charset="0"/>
              <a:buChar char="•"/>
            </a:pPr>
            <a:r>
              <a:rPr lang="en-GB" baseline="0" dirty="0"/>
              <a:t>Logistics of organising the sessions and training is less problematic and costly</a:t>
            </a:r>
          </a:p>
          <a:p>
            <a:pPr marL="171450" indent="-171450">
              <a:buFont typeface="Arial" panose="020B0604020202020204" pitchFamily="34" charset="0"/>
              <a:buChar char="•"/>
            </a:pPr>
            <a:r>
              <a:rPr lang="en-GB" baseline="0" dirty="0"/>
              <a:t>Information can be more easily fed back to other Departments such as HR/L&amp;D</a:t>
            </a:r>
          </a:p>
          <a:p>
            <a:pPr marL="171450" indent="-171450">
              <a:buFont typeface="Arial" panose="020B0604020202020204" pitchFamily="34" charset="0"/>
              <a:buChar char="•"/>
            </a:pPr>
            <a:r>
              <a:rPr lang="en-GB" baseline="0" dirty="0"/>
              <a:t>The coach/mentor will have a grasp of opportunities and challenges facing the business</a:t>
            </a:r>
          </a:p>
          <a:p>
            <a:pPr marL="171450" indent="-171450">
              <a:buFont typeface="Arial" panose="020B0604020202020204" pitchFamily="34" charset="0"/>
              <a:buChar char="•"/>
            </a:pPr>
            <a:r>
              <a:rPr lang="en-GB" baseline="0" dirty="0"/>
              <a:t>Professional code of practice reviewed and upheld</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External</a:t>
            </a:r>
          </a:p>
          <a:p>
            <a:pPr marL="171450" indent="-171450">
              <a:buFont typeface="Arial" panose="020B0604020202020204" pitchFamily="34" charset="0"/>
              <a:buChar char="•"/>
            </a:pPr>
            <a:r>
              <a:rPr lang="en-GB" baseline="0" dirty="0"/>
              <a:t>The coach or mentor is completely impartial</a:t>
            </a:r>
          </a:p>
          <a:p>
            <a:pPr marL="171450" indent="-171450">
              <a:buFont typeface="Arial" panose="020B0604020202020204" pitchFamily="34" charset="0"/>
              <a:buChar char="•"/>
            </a:pPr>
            <a:r>
              <a:rPr lang="en-GB" baseline="0" dirty="0"/>
              <a:t>The employee may feel more secure about confidentiality</a:t>
            </a:r>
          </a:p>
          <a:p>
            <a:pPr marL="171450" indent="-171450">
              <a:buFont typeface="Arial" panose="020B0604020202020204" pitchFamily="34" charset="0"/>
              <a:buChar char="•"/>
            </a:pPr>
            <a:r>
              <a:rPr lang="en-GB" baseline="0" dirty="0"/>
              <a:t>The coach or mentor will have outside expertise they can share to avoid an insular mindset creeping in</a:t>
            </a:r>
          </a:p>
          <a:p>
            <a:pPr marL="171450" indent="-171450">
              <a:buFont typeface="Arial" panose="020B0604020202020204" pitchFamily="34" charset="0"/>
              <a:buChar char="•"/>
            </a:pPr>
            <a:r>
              <a:rPr lang="en-GB" baseline="0" dirty="0"/>
              <a:t>The coach or mentor will dedicate quality time without internal distractions from day-to-day work pressures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52</a:t>
            </a:fld>
            <a:endParaRPr lang="en-GB"/>
          </a:p>
        </p:txBody>
      </p:sp>
    </p:spTree>
    <p:extLst>
      <p:ext uri="{BB962C8B-B14F-4D97-AF65-F5344CB8AC3E}">
        <p14:creationId xmlns:p14="http://schemas.microsoft.com/office/powerpoint/2010/main" val="297960661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External relationships are almost always formal.</a:t>
            </a:r>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53</a:t>
            </a:fld>
            <a:endParaRPr lang="en-GB" altLang="en-US">
              <a:latin typeface="Calibri" panose="020F0502020204030204" pitchFamily="34" charset="0"/>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Can be formal or informal depending on who is doing the coaching.</a:t>
            </a:r>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54</a:t>
            </a:fld>
            <a:endParaRPr lang="en-GB" altLang="en-US">
              <a:latin typeface="Calibri" panose="020F0502020204030204" pitchFamily="34" charset="0"/>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55</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cs typeface="Calibri"/>
            </a:endParaRPr>
          </a:p>
          <a:p>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56</a:t>
            </a:fld>
            <a:endParaRPr lang="en-GB"/>
          </a:p>
        </p:txBody>
      </p:sp>
    </p:spTree>
    <p:extLst>
      <p:ext uri="{BB962C8B-B14F-4D97-AF65-F5344CB8AC3E}">
        <p14:creationId xmlns:p14="http://schemas.microsoft.com/office/powerpoint/2010/main" val="132838775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each one:</a:t>
            </a:r>
          </a:p>
          <a:p>
            <a:endParaRPr lang="en-US" dirty="0"/>
          </a:p>
          <a:p>
            <a:pPr marL="236921" indent="-236921">
              <a:buAutoNum type="arabicPeriod"/>
            </a:pPr>
            <a:r>
              <a:rPr lang="en-US" dirty="0"/>
              <a:t>Next slide</a:t>
            </a:r>
          </a:p>
          <a:p>
            <a:pPr marL="236921" indent="-236921">
              <a:buAutoNum type="arabicPeriod"/>
            </a:pPr>
            <a:r>
              <a:rPr lang="en-US" dirty="0"/>
              <a:t>Limited purposes </a:t>
            </a:r>
            <a:r>
              <a:rPr lang="mr-IN" dirty="0"/>
              <a:t>–</a:t>
            </a:r>
            <a:r>
              <a:rPr lang="en-US" dirty="0"/>
              <a:t> if em</a:t>
            </a:r>
            <a:r>
              <a:rPr lang="en-US" baseline="0" dirty="0"/>
              <a:t>ployee gives you data </a:t>
            </a:r>
            <a:r>
              <a:rPr lang="en-US" baseline="0" dirty="0" err="1"/>
              <a:t>eg</a:t>
            </a:r>
            <a:r>
              <a:rPr lang="en-US" baseline="0" dirty="0"/>
              <a:t>:- to manage their sickness absence they are not giving you that data to discuss in another more open way (gossip)</a:t>
            </a:r>
          </a:p>
          <a:p>
            <a:r>
              <a:rPr lang="en-GB" dirty="0"/>
              <a:t>Information is not to be considered fairly processed unless you give data subjects, or make readily available to them, “fair processing information” – in practice this is usually done by a “data protection notice”</a:t>
            </a:r>
          </a:p>
          <a:p>
            <a:r>
              <a:rPr lang="en-GB" dirty="0"/>
              <a:t>3. Recruitment information obtained for recruitment purposes – should it be kept beyond the recruitment process? If wish to keep on file application form should really say that.</a:t>
            </a:r>
          </a:p>
          <a:p>
            <a:endParaRPr lang="en-GB" dirty="0"/>
          </a:p>
          <a:p>
            <a:r>
              <a:rPr lang="en-GB" dirty="0"/>
              <a:t>If I give you information for monitoring purposes I wouldn’t expect it to be stored on my personnel file</a:t>
            </a:r>
          </a:p>
          <a:p>
            <a:endParaRPr lang="en-GB" dirty="0"/>
          </a:p>
          <a:p>
            <a:pPr algn="just">
              <a:buClr>
                <a:srgbClr val="0B8C86"/>
              </a:buClr>
            </a:pPr>
            <a:r>
              <a:rPr lang="en-US" dirty="0"/>
              <a:t>4 and 5. Holding information which “might possibly be useful” is </a:t>
            </a:r>
            <a:r>
              <a:rPr lang="en-US" b="1" dirty="0"/>
              <a:t>not</a:t>
            </a:r>
            <a:r>
              <a:rPr lang="en-US" dirty="0"/>
              <a:t> enough</a:t>
            </a:r>
          </a:p>
          <a:p>
            <a:pPr algn="just">
              <a:buClr>
                <a:srgbClr val="0B8C86"/>
              </a:buClr>
            </a:pPr>
            <a:r>
              <a:rPr lang="en-US" dirty="0"/>
              <a:t>Data may be legitimately held for some but not others - e.g. leavers vs current staff.</a:t>
            </a:r>
            <a:r>
              <a:rPr lang="en-GB" dirty="0"/>
              <a:t> </a:t>
            </a:r>
            <a:r>
              <a:rPr lang="en-GB" dirty="0" err="1"/>
              <a:t>Cvs</a:t>
            </a:r>
            <a:r>
              <a:rPr lang="en-GB" dirty="0"/>
              <a:t> going out of fashion because too much irrelevant material.</a:t>
            </a:r>
          </a:p>
          <a:p>
            <a:pPr algn="just">
              <a:buClr>
                <a:srgbClr val="0B8C86"/>
              </a:buClr>
            </a:pPr>
            <a:endParaRPr lang="en-GB" dirty="0"/>
          </a:p>
          <a:p>
            <a:endParaRPr lang="en-GB" dirty="0"/>
          </a:p>
          <a:p>
            <a:pPr marL="236921" indent="-236921">
              <a:buAutoNum type="arabicPeriod"/>
            </a:pPr>
            <a:endParaRPr lang="en-GB" dirty="0"/>
          </a:p>
          <a:p>
            <a:pPr marL="236921" indent="-236921">
              <a:buAutoNum type="arabicPeriod"/>
            </a:pPr>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57</a:t>
            </a:fld>
            <a:endParaRPr lang="en-US"/>
          </a:p>
        </p:txBody>
      </p:sp>
    </p:spTree>
    <p:extLst>
      <p:ext uri="{BB962C8B-B14F-4D97-AF65-F5344CB8AC3E}">
        <p14:creationId xmlns:p14="http://schemas.microsoft.com/office/powerpoint/2010/main" val="334351551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58</a:t>
            </a:fld>
            <a:endParaRPr lang="en-GB"/>
          </a:p>
        </p:txBody>
      </p:sp>
    </p:spTree>
    <p:extLst>
      <p:ext uri="{BB962C8B-B14F-4D97-AF65-F5344CB8AC3E}">
        <p14:creationId xmlns:p14="http://schemas.microsoft.com/office/powerpoint/2010/main" val="164946372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59</a:t>
            </a:fld>
            <a:endParaRPr lang="en-GB"/>
          </a:p>
        </p:txBody>
      </p:sp>
    </p:spTree>
    <p:extLst>
      <p:ext uri="{BB962C8B-B14F-4D97-AF65-F5344CB8AC3E}">
        <p14:creationId xmlns:p14="http://schemas.microsoft.com/office/powerpoint/2010/main" val="417784417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60</a:t>
            </a:fld>
            <a:endParaRPr lang="en-GB"/>
          </a:p>
        </p:txBody>
      </p:sp>
    </p:spTree>
    <p:extLst>
      <p:ext uri="{BB962C8B-B14F-4D97-AF65-F5344CB8AC3E}">
        <p14:creationId xmlns:p14="http://schemas.microsoft.com/office/powerpoint/2010/main" val="206680570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 A commitment to professional and personal integrity by acting in ways that are informed by ethical sensitivity and thoughtfulness……in a response to the complexity and diversity of contemporary social life (Bond, 2015:302).</a:t>
            </a:r>
          </a:p>
          <a:p>
            <a:pPr>
              <a:buFont typeface="Arial" pitchFamily="34" charset="0"/>
              <a:buNone/>
            </a:pPr>
            <a:endParaRPr lang="en-GB" baseline="0" dirty="0"/>
          </a:p>
          <a:p>
            <a:pPr>
              <a:buFont typeface="Arial" pitchFamily="34" charset="0"/>
              <a:buNone/>
            </a:pPr>
            <a:r>
              <a:rPr lang="en-GB" baseline="0" dirty="0"/>
              <a:t>“A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baseline="0" dirty="0" err="1"/>
              <a:t>Nobria</a:t>
            </a:r>
            <a:r>
              <a:rPr lang="en-GB" baseline="0" dirty="0"/>
              <a:t>, 2008). </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61</a:t>
            </a:fld>
            <a:endParaRPr lang="en-GB"/>
          </a:p>
        </p:txBody>
      </p:sp>
    </p:spTree>
    <p:extLst>
      <p:ext uri="{BB962C8B-B14F-4D97-AF65-F5344CB8AC3E}">
        <p14:creationId xmlns:p14="http://schemas.microsoft.com/office/powerpoint/2010/main" val="356244153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 A commitment to professional and personal integrity by acting in ways that are informed by ethical sensitivity and thoughtfulness……in a response to the complexity and diversity of contemporary social life (Bond, 2015:302).</a:t>
            </a:r>
          </a:p>
          <a:p>
            <a:pPr>
              <a:buFont typeface="Arial" pitchFamily="34" charset="0"/>
              <a:buNone/>
            </a:pPr>
            <a:endParaRPr lang="en-GB" baseline="0" dirty="0"/>
          </a:p>
          <a:p>
            <a:pPr>
              <a:buFont typeface="Arial" pitchFamily="34" charset="0"/>
              <a:buNone/>
            </a:pPr>
            <a:r>
              <a:rPr lang="en-GB" baseline="0" dirty="0"/>
              <a:t>“A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baseline="0" dirty="0" err="1"/>
              <a:t>Nobria</a:t>
            </a:r>
            <a:r>
              <a:rPr lang="en-GB" baseline="0" dirty="0"/>
              <a:t>, 2008). </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62</a:t>
            </a:fld>
            <a:endParaRPr lang="en-GB"/>
          </a:p>
        </p:txBody>
      </p:sp>
    </p:spTree>
    <p:extLst>
      <p:ext uri="{BB962C8B-B14F-4D97-AF65-F5344CB8AC3E}">
        <p14:creationId xmlns:p14="http://schemas.microsoft.com/office/powerpoint/2010/main" val="336433371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Peter Hawkins (2018)</a:t>
            </a:r>
          </a:p>
          <a:p>
            <a:pPr>
              <a:buFont typeface="Arial" pitchFamily="34" charset="0"/>
              <a:buNone/>
            </a:pPr>
            <a:r>
              <a:rPr lang="en-GB" baseline="0" dirty="0"/>
              <a:t>“At the core of continuing professional development is continual personal development, where our own development is weaved through every aspect of our practice.  When this happens every </a:t>
            </a:r>
            <a:r>
              <a:rPr lang="en-GB" baseline="0" dirty="0" err="1"/>
              <a:t>coachee</a:t>
            </a:r>
            <a:r>
              <a:rPr lang="en-GB" baseline="0" dirty="0"/>
              <a:t> becomes a teacher, every piece of feedback an opportunity for new learning, producing practices that support the balanced cycle of action, reflection, new understanding and new practice….  What is supervision?  We defined supervision as ‘the process by which a coach/mentor/consultant with the help of a supervisor, who is not working directly with the client, can attend to understanding better both the client and the client system themselves as part of the client-coach-system, and by so doing transform their work and develop their craft.  We believe that coaching supervision has three elements: 1) coaching the coach on their coaching, 2) mentoring the coach on their development in the profession, 3) providing an external perspective to ensure quality of practice.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63</a:t>
            </a:fld>
            <a:endParaRPr lang="en-GB"/>
          </a:p>
        </p:txBody>
      </p:sp>
    </p:spTree>
    <p:extLst>
      <p:ext uri="{BB962C8B-B14F-4D97-AF65-F5344CB8AC3E}">
        <p14:creationId xmlns:p14="http://schemas.microsoft.com/office/powerpoint/2010/main" val="101395951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a:hlinkClick r:id="rId3"/>
              </a:rPr>
              <a:t>https://www.youtube.com/watch?v=ZyrVtgiysBg</a:t>
            </a:r>
            <a:endParaRPr lang="en-GB" dirty="0"/>
          </a:p>
          <a:p>
            <a:pPr>
              <a:buFont typeface="Arial" pitchFamily="34" charset="0"/>
              <a:buNone/>
            </a:pPr>
            <a:endParaRPr lang="en-GB" baseline="0" dirty="0"/>
          </a:p>
          <a:p>
            <a:pPr>
              <a:buFont typeface="Arial" pitchFamily="34" charset="0"/>
              <a:buNone/>
            </a:pPr>
            <a:r>
              <a:rPr lang="en-GB" baseline="0" dirty="0"/>
              <a:t>“What is Coaching Supervision?”</a:t>
            </a:r>
          </a:p>
          <a:p>
            <a:pPr>
              <a:buFont typeface="Arial" pitchFamily="34" charset="0"/>
              <a:buNone/>
            </a:pPr>
            <a:r>
              <a:rPr lang="en-GB" sz="1200" b="0" i="0" kern="1200" dirty="0">
                <a:solidFill>
                  <a:schemeClr val="tx1"/>
                </a:solidFill>
                <a:effectLst/>
                <a:latin typeface="+mn-lt"/>
                <a:ea typeface="+mn-ea"/>
                <a:cs typeface="+mn-cs"/>
              </a:rPr>
              <a:t>ICF defines Coaching Supervision as follows: "Coaching Supervision is the interaction that occurs when a coach periodically brings his or her coaching work experiences to a coaching supervisor in order to engage in reflective dialogue and collaborative learning for the development and benefit of the coach and his or her clients."</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64</a:t>
            </a:fld>
            <a:endParaRPr lang="en-GB"/>
          </a:p>
        </p:txBody>
      </p:sp>
    </p:spTree>
    <p:extLst>
      <p:ext uri="{BB962C8B-B14F-4D97-AF65-F5344CB8AC3E}">
        <p14:creationId xmlns:p14="http://schemas.microsoft.com/office/powerpoint/2010/main" val="206451359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There is not one single overarching professional body for coaching (such as the CIPD for HR).</a:t>
            </a:r>
          </a:p>
          <a:p>
            <a:pPr>
              <a:buFont typeface="Arial" pitchFamily="34" charset="0"/>
              <a:buChar char="•"/>
            </a:pPr>
            <a:r>
              <a:rPr lang="en-GB" baseline="0" dirty="0"/>
              <a:t>The pros and cons of this new professional practice of coaching</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65</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Coaching contract handout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66</a:t>
            </a:fld>
            <a:endParaRPr lang="en-GB"/>
          </a:p>
        </p:txBody>
      </p:sp>
    </p:spTree>
    <p:extLst>
      <p:ext uri="{BB962C8B-B14F-4D97-AF65-F5344CB8AC3E}">
        <p14:creationId xmlns:p14="http://schemas.microsoft.com/office/powerpoint/2010/main" val="26143814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67</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68</a:t>
            </a:fld>
            <a:endParaRPr lang="en-GB"/>
          </a:p>
        </p:txBody>
      </p:sp>
    </p:spTree>
    <p:extLst>
      <p:ext uri="{BB962C8B-B14F-4D97-AF65-F5344CB8AC3E}">
        <p14:creationId xmlns:p14="http://schemas.microsoft.com/office/powerpoint/2010/main" val="171502366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69</a:t>
            </a:fld>
            <a:endParaRPr lang="en-GB"/>
          </a:p>
        </p:txBody>
      </p:sp>
    </p:spTree>
    <p:extLst>
      <p:ext uri="{BB962C8B-B14F-4D97-AF65-F5344CB8AC3E}">
        <p14:creationId xmlns:p14="http://schemas.microsoft.com/office/powerpoint/2010/main" val="315342337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Ruth Wootton slide deck</a:t>
            </a:r>
          </a:p>
          <a:p>
            <a:r>
              <a:rPr lang="en-GB" dirty="0"/>
              <a:t>Ruth rolled out an internal coaching programme at the Principality Headquarters in Cardiff.  Full slide deck is contained on Moodle under week 2.</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70</a:t>
            </a:fld>
            <a:endParaRPr lang="en-GB"/>
          </a:p>
        </p:txBody>
      </p:sp>
    </p:spTree>
    <p:extLst>
      <p:ext uri="{BB962C8B-B14F-4D97-AF65-F5344CB8AC3E}">
        <p14:creationId xmlns:p14="http://schemas.microsoft.com/office/powerpoint/2010/main" val="1338444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Nationwide Strategy Example – On Moodle under week 2.</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71</a:t>
            </a:fld>
            <a:endParaRPr lang="en-GB"/>
          </a:p>
        </p:txBody>
      </p:sp>
    </p:spTree>
    <p:extLst>
      <p:ext uri="{BB962C8B-B14F-4D97-AF65-F5344CB8AC3E}">
        <p14:creationId xmlns:p14="http://schemas.microsoft.com/office/powerpoint/2010/main" val="2558894174"/>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72</a:t>
            </a:fld>
            <a:endParaRPr lang="en-GB"/>
          </a:p>
        </p:txBody>
      </p:sp>
    </p:spTree>
    <p:extLst>
      <p:ext uri="{BB962C8B-B14F-4D97-AF65-F5344CB8AC3E}">
        <p14:creationId xmlns:p14="http://schemas.microsoft.com/office/powerpoint/2010/main" val="3611375605"/>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73</a:t>
            </a:fld>
            <a:endParaRPr lang="en-GB"/>
          </a:p>
        </p:txBody>
      </p:sp>
    </p:spTree>
    <p:extLst>
      <p:ext uri="{BB962C8B-B14F-4D97-AF65-F5344CB8AC3E}">
        <p14:creationId xmlns:p14="http://schemas.microsoft.com/office/powerpoint/2010/main" val="312287743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74</a:t>
            </a:fld>
            <a:endParaRPr lang="en-GB"/>
          </a:p>
        </p:txBody>
      </p:sp>
    </p:spTree>
    <p:extLst>
      <p:ext uri="{BB962C8B-B14F-4D97-AF65-F5344CB8AC3E}">
        <p14:creationId xmlns:p14="http://schemas.microsoft.com/office/powerpoint/2010/main" val="125287127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Discuss each point in turn</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75</a:t>
            </a:fld>
            <a:endParaRPr lang="en-GB"/>
          </a:p>
        </p:txBody>
      </p:sp>
    </p:spTree>
    <p:extLst>
      <p:ext uri="{BB962C8B-B14F-4D97-AF65-F5344CB8AC3E}">
        <p14:creationId xmlns:p14="http://schemas.microsoft.com/office/powerpoint/2010/main" val="4196719623"/>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5523">
              <a:buFont typeface="Arial" pitchFamily="34" charset="0"/>
              <a:buChar char="•"/>
              <a:defRP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76</a:t>
            </a:fld>
            <a:endParaRPr lang="en-US"/>
          </a:p>
        </p:txBody>
      </p:sp>
    </p:spTree>
    <p:extLst>
      <p:ext uri="{BB962C8B-B14F-4D97-AF65-F5344CB8AC3E}">
        <p14:creationId xmlns:p14="http://schemas.microsoft.com/office/powerpoint/2010/main" val="11086038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08/12/2019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2743186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hyperlink" Target="mailto:deborah.rees@uwtsd" TargetMode="External"/><Relationship Id="rId7" Type="http://schemas.openxmlformats.org/officeDocument/2006/relationships/hyperlink" Target="http://www.whilehewasnapping.com/2013/05/hello-sunshine-printable.html"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14.jpg"/><Relationship Id="rId5" Type="http://schemas.openxmlformats.org/officeDocument/2006/relationships/hyperlink" Target="https://creativecommons.org/licenses/by-nc-nd/3.0/" TargetMode="External"/><Relationship Id="rId4" Type="http://schemas.openxmlformats.org/officeDocument/2006/relationships/hyperlink" Target="http://suburbancorrespondent.blogspot.com/2016/02/any-favorites.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hyperlink" Target="https://creativecommons.org/licenses/by-nc-nd/3.0/" TargetMode="External"/><Relationship Id="rId4" Type="http://schemas.openxmlformats.org/officeDocument/2006/relationships/hyperlink" Target="http://suburbancorrespondent.blogspot.com/2016/02/any-favorites.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16.jpeg"/><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17.jpeg"/><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18.jpeg"/><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hyperlink" Target="http://suburbancorrespondent.blogspot.com/2016/02/any-favorites.html" TargetMode="External"/><Relationship Id="rId7" Type="http://schemas.openxmlformats.org/officeDocument/2006/relationships/image" Target="../media/image21.png"/><Relationship Id="rId12"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20.png"/><Relationship Id="rId11" Type="http://schemas.openxmlformats.org/officeDocument/2006/relationships/image" Target="../media/image25.jpeg"/><Relationship Id="rId5" Type="http://schemas.openxmlformats.org/officeDocument/2006/relationships/image" Target="../media/image19.png"/><Relationship Id="rId10" Type="http://schemas.openxmlformats.org/officeDocument/2006/relationships/image" Target="../media/image24.jpeg"/><Relationship Id="rId4" Type="http://schemas.openxmlformats.org/officeDocument/2006/relationships/hyperlink" Target="https://creativecommons.org/licenses/by-nc-nd/3.0/" TargetMode="External"/><Relationship Id="rId9" Type="http://schemas.openxmlformats.org/officeDocument/2006/relationships/image" Target="../media/image2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bluesyemre.com/2013/01/10/20-ideas-for-content-that-people-love-to-share-on-social-media"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hyperlink" Target="https://www.cipd.co.uk/knowledge/fundamentals/people/development/coaching-mentoring-factsheet" TargetMode="Externa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hyperlink" Target="https://www.cipd.co.uk/Community/blogs/b/cipd_events/posts/the-coaching-mindset"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en.wikipedia.org/wiki/Tule_fog"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24.xml"/><Relationship Id="rId1" Type="http://schemas.openxmlformats.org/officeDocument/2006/relationships/slideLayout" Target="../slideLayouts/slideLayout13.xml"/><Relationship Id="rId5" Type="http://schemas.openxmlformats.org/officeDocument/2006/relationships/hyperlink" Target="https://creativecommons.org/licenses/by/3.0/" TargetMode="External"/><Relationship Id="rId4" Type="http://schemas.openxmlformats.org/officeDocument/2006/relationships/hyperlink" Target="http://bluesyemre.com/2013/01/10/20-ideas-for-content-that-people-love-to-share-on-social-media"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bluesyemre.com/2013/01/10/20-ideas-for-content-that-people-love-to-share-on-social-media" TargetMode="Externa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hyperlink" Target="http://www.freestockphotos.biz/stockphoto/16617" TargetMode="External"/><Relationship Id="rId5" Type="http://schemas.openxmlformats.org/officeDocument/2006/relationships/image" Target="../media/image33.png"/><Relationship Id="rId4" Type="http://schemas.openxmlformats.org/officeDocument/2006/relationships/hyperlink" Target="https://creativecommons.org/licenses/by/3.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hyperlink" Target="http://esheninger.blogspot.com/2014/04/inquiry-based-constructivist-learning.html"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hyperlink" Target="https://www.forbes.com/sites/alankohll/2018/07/10/what-employees-really-want-at-work/#7d80a6155ad3" TargetMode="External"/><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3.xml"/><Relationship Id="rId1" Type="http://schemas.openxmlformats.org/officeDocument/2006/relationships/slideLayout" Target="../slideLayouts/slideLayout13.xml"/><Relationship Id="rId4" Type="http://schemas.openxmlformats.org/officeDocument/2006/relationships/hyperlink" Target="http://adriannerussell.wordpress.com/2011/04/14/no-professional-development-funds-no-problem/" TargetMode="Externa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video" Target="https://www.youtube.com/embed/Hwn_W-X2Rds" TargetMode="External"/><Relationship Id="rId4" Type="http://schemas.openxmlformats.org/officeDocument/2006/relationships/image" Target="../media/image38.jpe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video" Target="https://www.youtube.com/embed/gSblCm6XpLo" TargetMode="External"/><Relationship Id="rId4" Type="http://schemas.openxmlformats.org/officeDocument/2006/relationships/image" Target="../media/image39.jpeg"/></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tnm3VwfX7Gs" TargetMode="External"/><Relationship Id="rId2" Type="http://schemas.openxmlformats.org/officeDocument/2006/relationships/notesSlide" Target="../notesSlides/notesSlide36.xml"/><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4.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46.xml"/><Relationship Id="rId1" Type="http://schemas.openxmlformats.org/officeDocument/2006/relationships/slideLayout" Target="../slideLayouts/slideLayout13.xml"/><Relationship Id="rId4" Type="http://schemas.openxmlformats.org/officeDocument/2006/relationships/hyperlink" Target="http://huddersfieldsocial.wordpress.com/"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47.xml"/><Relationship Id="rId1" Type="http://schemas.openxmlformats.org/officeDocument/2006/relationships/slideLayout" Target="../slideLayouts/slideLayout13.xml"/><Relationship Id="rId4" Type="http://schemas.openxmlformats.org/officeDocument/2006/relationships/hyperlink" Target="http://www.naaree.com/outsourcing-how-to-outsource-business/"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8.xml"/><Relationship Id="rId1" Type="http://schemas.openxmlformats.org/officeDocument/2006/relationships/slideLayout" Target="../slideLayouts/slideLayout13.xml"/><Relationship Id="rId4" Type="http://schemas.openxmlformats.org/officeDocument/2006/relationships/image" Target="../media/image47.png"/></Relationships>
</file>

<file path=ppt/slides/_rels/slide5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9.xml"/><Relationship Id="rId1" Type="http://schemas.openxmlformats.org/officeDocument/2006/relationships/slideLayout" Target="../slideLayouts/slideLayout13.xml"/><Relationship Id="rId4" Type="http://schemas.openxmlformats.org/officeDocument/2006/relationships/image" Target="../media/image48.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image" Target="../media/image49.jpg"/><Relationship Id="rId7" Type="http://schemas.openxmlformats.org/officeDocument/2006/relationships/hyperlink" Target="https://creativecommons.org/licenses/by-sa/3.0/" TargetMode="External"/><Relationship Id="rId2" Type="http://schemas.openxmlformats.org/officeDocument/2006/relationships/notesSlide" Target="../notesSlides/notesSlide58.xml"/><Relationship Id="rId1" Type="http://schemas.openxmlformats.org/officeDocument/2006/relationships/slideLayout" Target="../slideLayouts/slideLayout13.xml"/><Relationship Id="rId6" Type="http://schemas.openxmlformats.org/officeDocument/2006/relationships/hyperlink" Target="https://commons.wikimedia.org/wiki/File:Knowledge_transfer.svg" TargetMode="External"/><Relationship Id="rId5" Type="http://schemas.openxmlformats.org/officeDocument/2006/relationships/image" Target="../media/image50.png"/><Relationship Id="rId4" Type="http://schemas.openxmlformats.org/officeDocument/2006/relationships/hyperlink" Target="http://www.diet-turunberatbadan.com/2011/10/cara-menjadi-supervisor-herbalife.html" TargetMode="Externa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13.xml"/><Relationship Id="rId1" Type="http://schemas.openxmlformats.org/officeDocument/2006/relationships/video" Target="https://www.youtube.com/embed/ZyrVtgiysBg" TargetMode="External"/><Relationship Id="rId4" Type="http://schemas.openxmlformats.org/officeDocument/2006/relationships/image" Target="../media/image51.jpeg"/></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3" Type="http://schemas.openxmlformats.org/officeDocument/2006/relationships/hyperlink" Target="https://www.associationforcoaching.com/" TargetMode="External"/><Relationship Id="rId2" Type="http://schemas.openxmlformats.org/officeDocument/2006/relationships/notesSlide" Target="../notesSlides/notesSlide61.xml"/><Relationship Id="rId1" Type="http://schemas.openxmlformats.org/officeDocument/2006/relationships/slideLayout" Target="../slideLayouts/slideLayout13.xml"/><Relationship Id="rId6" Type="http://schemas.openxmlformats.org/officeDocument/2006/relationships/hyperlink" Target="https://www.i-l-m.com/" TargetMode="External"/><Relationship Id="rId5" Type="http://schemas.openxmlformats.org/officeDocument/2006/relationships/hyperlink" Target="https://coachfederation.org/" TargetMode="External"/><Relationship Id="rId4" Type="http://schemas.openxmlformats.org/officeDocument/2006/relationships/hyperlink" Target="https://iactm.org/" TargetMode="Externa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5.xml"/><Relationship Id="rId1" Type="http://schemas.openxmlformats.org/officeDocument/2006/relationships/slideLayout" Target="../slideLayouts/slideLayout1.xml"/><Relationship Id="rId4" Type="http://schemas.openxmlformats.org/officeDocument/2006/relationships/image" Target="../media/image53.png"/></Relationships>
</file>

<file path=ppt/slides/_rels/slide7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3" Type="http://schemas.openxmlformats.org/officeDocument/2006/relationships/hyperlink" Target="https://www.forbes.com/sites/forbescoachescouncil/2017/10/05/the-success-and-failure-of-the-coaching-industry/#4161bd256765" TargetMode="External"/><Relationship Id="rId2" Type="http://schemas.openxmlformats.org/officeDocument/2006/relationships/notesSlide" Target="../notesSlides/notesSlide69.xml"/><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029620"/>
            <a:ext cx="7772400" cy="1470025"/>
          </a:xfrm>
        </p:spPr>
        <p:txBody>
          <a:bodyPr>
            <a:normAutofit/>
          </a:bodyPr>
          <a:lstStyle/>
          <a:p>
            <a:r>
              <a:rPr lang="en-GB" dirty="0">
                <a:solidFill>
                  <a:schemeClr val="bg1"/>
                </a:solidFill>
              </a:rPr>
              <a:t>    CIPD Diploma in Applied HR</a:t>
            </a:r>
          </a:p>
        </p:txBody>
      </p:sp>
      <p:sp>
        <p:nvSpPr>
          <p:cNvPr id="5" name="Subtitle 4"/>
          <p:cNvSpPr>
            <a:spLocks noGrp="1"/>
          </p:cNvSpPr>
          <p:nvPr>
            <p:ph type="subTitle" idx="1"/>
          </p:nvPr>
        </p:nvSpPr>
        <p:spPr>
          <a:xfrm>
            <a:off x="1544419" y="1340768"/>
            <a:ext cx="6400800" cy="1752600"/>
          </a:xfrm>
        </p:spPr>
        <p:txBody>
          <a:bodyPr>
            <a:normAutofit lnSpcReduction="10000"/>
          </a:bodyPr>
          <a:lstStyle/>
          <a:p>
            <a:r>
              <a:rPr lang="en-GB" sz="4000" b="1" dirty="0">
                <a:solidFill>
                  <a:schemeClr val="accent6"/>
                </a:solidFill>
              </a:rPr>
              <a:t>Understanding Coaching &amp; Mentoring in the Organisation </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B4E7-C089-432C-9A99-197861410A10}"/>
              </a:ext>
            </a:extLst>
          </p:cNvPr>
          <p:cNvSpPr>
            <a:spLocks noGrp="1"/>
          </p:cNvSpPr>
          <p:nvPr>
            <p:ph type="ctrTitle"/>
          </p:nvPr>
        </p:nvSpPr>
        <p:spPr>
          <a:xfrm>
            <a:off x="1143000" y="1056032"/>
            <a:ext cx="6858000" cy="1131404"/>
          </a:xfrm>
        </p:spPr>
        <p:txBody>
          <a:bodyPr>
            <a:normAutofit fontScale="90000"/>
          </a:bodyPr>
          <a:lstStyle/>
          <a:p>
            <a:r>
              <a:rPr lang="en-GB" sz="2400" b="1" dirty="0"/>
              <a:t>Deborah Rees </a:t>
            </a:r>
            <a:br>
              <a:rPr lang="en-GB" sz="2400" b="1" dirty="0"/>
            </a:br>
            <a:r>
              <a:rPr lang="en-GB" sz="2400" dirty="0"/>
              <a:t>LLM Employment Law, Chartered MCIPD, </a:t>
            </a:r>
            <a:br>
              <a:rPr lang="en-GB" sz="2400" dirty="0"/>
            </a:br>
            <a:r>
              <a:rPr lang="en-GB" sz="2400" dirty="0"/>
              <a:t>ILML7 Executive Coaching and Leadership Mentoring</a:t>
            </a:r>
            <a:br>
              <a:rPr lang="en-GB" sz="2400" dirty="0"/>
            </a:br>
            <a:r>
              <a:rPr lang="en-GB" sz="1650" dirty="0"/>
              <a:t>Lecturer Human Resource Management</a:t>
            </a:r>
          </a:p>
        </p:txBody>
      </p:sp>
      <p:sp>
        <p:nvSpPr>
          <p:cNvPr id="3" name="Subtitle 2">
            <a:extLst>
              <a:ext uri="{FF2B5EF4-FFF2-40B4-BE49-F238E27FC236}">
                <a16:creationId xmlns:a16="http://schemas.microsoft.com/office/drawing/2014/main" id="{F230223E-BC3A-46B1-A202-EF4FD755B6CA}"/>
              </a:ext>
            </a:extLst>
          </p:cNvPr>
          <p:cNvSpPr>
            <a:spLocks noGrp="1"/>
          </p:cNvSpPr>
          <p:nvPr>
            <p:ph type="subTitle" idx="1"/>
          </p:nvPr>
        </p:nvSpPr>
        <p:spPr>
          <a:xfrm>
            <a:off x="89452" y="2565538"/>
            <a:ext cx="2497016" cy="1241822"/>
          </a:xfrm>
        </p:spPr>
        <p:txBody>
          <a:bodyPr>
            <a:normAutofit/>
          </a:bodyPr>
          <a:lstStyle/>
          <a:p>
            <a:pPr algn="l"/>
            <a:r>
              <a:rPr lang="en-GB" sz="1500" b="1" dirty="0">
                <a:solidFill>
                  <a:schemeClr val="tx1"/>
                </a:solidFill>
              </a:rPr>
              <a:t>Places where</a:t>
            </a:r>
          </a:p>
          <a:p>
            <a:pPr algn="l"/>
            <a:r>
              <a:rPr lang="en-GB" sz="1500" b="1" dirty="0">
                <a:solidFill>
                  <a:schemeClr val="tx1"/>
                </a:solidFill>
              </a:rPr>
              <a:t>I have worked in HR/Training:</a:t>
            </a:r>
          </a:p>
        </p:txBody>
      </p:sp>
      <p:pic>
        <p:nvPicPr>
          <p:cNvPr id="1026" name="Picture 2" descr="Tata group logo">
            <a:extLst>
              <a:ext uri="{FF2B5EF4-FFF2-40B4-BE49-F238E27FC236}">
                <a16:creationId xmlns:a16="http://schemas.microsoft.com/office/drawing/2014/main" id="{BD3DB970-E21C-4665-9C25-2F6F0667EE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450" y="2306392"/>
            <a:ext cx="1365821" cy="11992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outh Wales Police Crest">
            <a:extLst>
              <a:ext uri="{FF2B5EF4-FFF2-40B4-BE49-F238E27FC236}">
                <a16:creationId xmlns:a16="http://schemas.microsoft.com/office/drawing/2014/main" id="{64D87DB7-A728-48DC-95BD-83A8F9680E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0960" y="1962351"/>
            <a:ext cx="1620078" cy="14666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B62EF12-897C-4C0A-89AD-8ABE9CA5326D}"/>
              </a:ext>
            </a:extLst>
          </p:cNvPr>
          <p:cNvPicPr/>
          <p:nvPr/>
        </p:nvPicPr>
        <p:blipFill rotWithShape="1">
          <a:blip r:embed="rId5"/>
          <a:srcRect l="3490" t="16847" r="70585" b="49754"/>
          <a:stretch/>
        </p:blipFill>
        <p:spPr bwMode="auto">
          <a:xfrm>
            <a:off x="2889276" y="3811514"/>
            <a:ext cx="2415830" cy="1332042"/>
          </a:xfrm>
          <a:prstGeom prst="rect">
            <a:avLst/>
          </a:prstGeom>
          <a:ln>
            <a:noFill/>
          </a:ln>
          <a:extLst>
            <a:ext uri="{53640926-AAD7-44D8-BBD7-CCE9431645EC}">
              <a14:shadowObscured xmlns:a14="http://schemas.microsoft.com/office/drawing/2010/main"/>
            </a:ext>
          </a:extLst>
        </p:spPr>
      </p:pic>
      <p:pic>
        <p:nvPicPr>
          <p:cNvPr id="1030" name="Picture 6" descr="Image result for NHS Logo picture">
            <a:extLst>
              <a:ext uri="{FF2B5EF4-FFF2-40B4-BE49-F238E27FC236}">
                <a16:creationId xmlns:a16="http://schemas.microsoft.com/office/drawing/2014/main" id="{897A8E0E-B106-41E0-B7EB-24E5A514DE0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79169" y="3995010"/>
            <a:ext cx="1747739" cy="9727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Bridgend Council Logo Picture">
            <a:extLst>
              <a:ext uri="{FF2B5EF4-FFF2-40B4-BE49-F238E27FC236}">
                <a16:creationId xmlns:a16="http://schemas.microsoft.com/office/drawing/2014/main" id="{0A1820DD-224B-4F87-8B12-66F2218EEB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38154" y="2636453"/>
            <a:ext cx="1405923" cy="125166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NTL logo picture">
            <a:extLst>
              <a:ext uri="{FF2B5EF4-FFF2-40B4-BE49-F238E27FC236}">
                <a16:creationId xmlns:a16="http://schemas.microsoft.com/office/drawing/2014/main" id="{A122B2A2-F769-48C8-87D6-4BD42E2B70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91271" y="5063179"/>
            <a:ext cx="1593056" cy="928688"/>
          </a:xfrm>
          <a:prstGeom prst="rect">
            <a:avLst/>
          </a:prstGeom>
          <a:noFill/>
          <a:extLst>
            <a:ext uri="{909E8E84-426E-40DD-AFC4-6F175D3DCCD1}">
              <a14:hiddenFill xmlns:a14="http://schemas.microsoft.com/office/drawing/2010/main">
                <a:solidFill>
                  <a:srgbClr val="FFFFFF"/>
                </a:solidFill>
              </a14:hiddenFill>
            </a:ext>
          </a:extLst>
        </p:spPr>
      </p:pic>
      <p:sp>
        <p:nvSpPr>
          <p:cNvPr id="11" name="Subtitle 2">
            <a:extLst>
              <a:ext uri="{FF2B5EF4-FFF2-40B4-BE49-F238E27FC236}">
                <a16:creationId xmlns:a16="http://schemas.microsoft.com/office/drawing/2014/main" id="{42031E27-5F2F-4079-993F-A3138E0386A0}"/>
              </a:ext>
            </a:extLst>
          </p:cNvPr>
          <p:cNvSpPr txBox="1">
            <a:spLocks/>
          </p:cNvSpPr>
          <p:nvPr/>
        </p:nvSpPr>
        <p:spPr>
          <a:xfrm>
            <a:off x="118818" y="3626470"/>
            <a:ext cx="2497016" cy="1241822"/>
          </a:xfrm>
          <a:prstGeom prst="rect">
            <a:avLst/>
          </a:prstGeom>
        </p:spPr>
        <p:txBody>
          <a:bodyPr vert="horz" lIns="68580" tIns="34290" rIns="68580" bIns="34290" rtlCol="0">
            <a:normAutofit fontScale="850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500" b="1" dirty="0"/>
              <a:t>Interesting facts:</a:t>
            </a:r>
          </a:p>
          <a:p>
            <a:pPr algn="l"/>
            <a:r>
              <a:rPr lang="en-GB" sz="1500" b="1" dirty="0"/>
              <a:t>I was born in Cyprus and lived in Germany for 5 years.  I am crazy about horses and dogs.  My biggest achievement by far is my daughter.</a:t>
            </a:r>
          </a:p>
        </p:txBody>
      </p:sp>
      <p:pic>
        <p:nvPicPr>
          <p:cNvPr id="1036" name="Picture 12" descr="Image result for Pure Wafer picture logo">
            <a:extLst>
              <a:ext uri="{FF2B5EF4-FFF2-40B4-BE49-F238E27FC236}">
                <a16:creationId xmlns:a16="http://schemas.microsoft.com/office/drawing/2014/main" id="{8120B6A6-14D9-4C5E-A17F-B1C67C87361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2220" y="5693833"/>
            <a:ext cx="2246243" cy="928688"/>
          </a:xfrm>
          <a:prstGeom prst="rect">
            <a:avLst/>
          </a:prstGeom>
          <a:noFill/>
          <a:extLst>
            <a:ext uri="{909E8E84-426E-40DD-AFC4-6F175D3DCCD1}">
              <a14:hiddenFill xmlns:a14="http://schemas.microsoft.com/office/drawing/2010/main">
                <a:solidFill>
                  <a:srgbClr val="FFFFFF"/>
                </a:solidFill>
              </a14:hiddenFill>
            </a:ext>
          </a:extLst>
        </p:spPr>
      </p:pic>
      <p:sp>
        <p:nvSpPr>
          <p:cNvPr id="13" name="Subtitle 2">
            <a:extLst>
              <a:ext uri="{FF2B5EF4-FFF2-40B4-BE49-F238E27FC236}">
                <a16:creationId xmlns:a16="http://schemas.microsoft.com/office/drawing/2014/main" id="{0E6B2D61-15C3-4CB0-B604-5AD2476208B5}"/>
              </a:ext>
            </a:extLst>
          </p:cNvPr>
          <p:cNvSpPr txBox="1">
            <a:spLocks/>
          </p:cNvSpPr>
          <p:nvPr/>
        </p:nvSpPr>
        <p:spPr>
          <a:xfrm>
            <a:off x="128758" y="5379839"/>
            <a:ext cx="3655805" cy="1241822"/>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500" b="1" dirty="0"/>
              <a:t>Contact details:</a:t>
            </a:r>
          </a:p>
          <a:p>
            <a:pPr algn="l"/>
            <a:r>
              <a:rPr lang="en-GB" sz="1500" b="1" dirty="0"/>
              <a:t>Email: deborah.rees@uwtsd.ac.uk</a:t>
            </a:r>
          </a:p>
        </p:txBody>
      </p:sp>
      <p:pic>
        <p:nvPicPr>
          <p:cNvPr id="1038" name="Picture 14" descr="Edit photo">
            <a:extLst>
              <a:ext uri="{FF2B5EF4-FFF2-40B4-BE49-F238E27FC236}">
                <a16:creationId xmlns:a16="http://schemas.microsoft.com/office/drawing/2014/main" id="{5F4A26DD-2B1C-4850-B5BB-C53B886DF0E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8758" y="222701"/>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756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Introductions</a:t>
            </a:r>
          </a:p>
        </p:txBody>
      </p:sp>
      <p:sp>
        <p:nvSpPr>
          <p:cNvPr id="5" name="Vertical Text Placeholder 4"/>
          <p:cNvSpPr>
            <a:spLocks noGrp="1"/>
          </p:cNvSpPr>
          <p:nvPr>
            <p:ph type="body" orient="vert" idx="1"/>
          </p:nvPr>
        </p:nvSpPr>
        <p:spPr>
          <a:xfrm>
            <a:off x="419584" y="1335880"/>
            <a:ext cx="8318832" cy="3930559"/>
          </a:xfrm>
        </p:spPr>
        <p:txBody>
          <a:bodyPr>
            <a:normAutofit/>
          </a:bodyPr>
          <a:lstStyle/>
          <a:p>
            <a:endParaRPr lang="en-GB" sz="2400" dirty="0"/>
          </a:p>
          <a:p>
            <a:r>
              <a:rPr lang="en-GB" sz="2400" dirty="0"/>
              <a:t>Deborah Rees (Deb) Lecturer for this module</a:t>
            </a:r>
          </a:p>
          <a:p>
            <a:r>
              <a:rPr lang="en-GB" sz="2400" dirty="0"/>
              <a:t>Email: </a:t>
            </a:r>
            <a:r>
              <a:rPr lang="en-GB" sz="2400" dirty="0" err="1">
                <a:hlinkClick r:id="rId3"/>
              </a:rPr>
              <a:t>deborah.rees@uwtsd</a:t>
            </a:r>
            <a:endParaRPr lang="en-GB" sz="2400" dirty="0"/>
          </a:p>
          <a:p>
            <a:pPr marL="0" indent="0">
              <a:buNone/>
            </a:pPr>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4" tooltip="http://suburbancorrespondent.blogspot.com/2016/02/any-favorites.html"/>
              </a:rPr>
              <a:t>This Photo</a:t>
            </a:r>
            <a:r>
              <a:rPr lang="en-GB" sz="900"/>
              <a:t> by Unknown Author is licensed under </a:t>
            </a:r>
            <a:r>
              <a:rPr lang="en-GB" sz="900">
                <a:hlinkClick r:id="rId5" tooltip="https://creativecommons.org/licenses/by-nc-nd/3.0/"/>
              </a:rPr>
              <a:t>CC BY-NC-ND</a:t>
            </a:r>
            <a:endParaRPr lang="en-GB" sz="900"/>
          </a:p>
        </p:txBody>
      </p:sp>
      <p:pic>
        <p:nvPicPr>
          <p:cNvPr id="10" name="Picture 9">
            <a:extLst>
              <a:ext uri="{FF2B5EF4-FFF2-40B4-BE49-F238E27FC236}">
                <a16:creationId xmlns:a16="http://schemas.microsoft.com/office/drawing/2014/main" id="{14A393B3-8D96-4F6A-B569-F3561C3D28F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177110" y="2539882"/>
            <a:ext cx="3139306" cy="2935483"/>
          </a:xfrm>
          <a:prstGeom prst="rect">
            <a:avLst/>
          </a:prstGeom>
        </p:spPr>
      </p:pic>
      <p:sp>
        <p:nvSpPr>
          <p:cNvPr id="11" name="TextBox 10">
            <a:extLst>
              <a:ext uri="{FF2B5EF4-FFF2-40B4-BE49-F238E27FC236}">
                <a16:creationId xmlns:a16="http://schemas.microsoft.com/office/drawing/2014/main" id="{A0D4BDDC-8656-40B1-ABD6-79D68292A01D}"/>
              </a:ext>
            </a:extLst>
          </p:cNvPr>
          <p:cNvSpPr txBox="1"/>
          <p:nvPr/>
        </p:nvSpPr>
        <p:spPr>
          <a:xfrm>
            <a:off x="5177110" y="5638613"/>
            <a:ext cx="3139306" cy="369332"/>
          </a:xfrm>
          <a:prstGeom prst="rect">
            <a:avLst/>
          </a:prstGeom>
          <a:noFill/>
        </p:spPr>
        <p:txBody>
          <a:bodyPr wrap="square" rtlCol="0">
            <a:spAutoFit/>
          </a:bodyPr>
          <a:lstStyle/>
          <a:p>
            <a:r>
              <a:rPr lang="en-GB" sz="900">
                <a:hlinkClick r:id="rId7" tooltip="http://www.whilehewasnapping.com/2013/05/hello-sunshine-printable.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1685980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Introducing Coaching &amp; Mentoring</a:t>
            </a:r>
          </a:p>
        </p:txBody>
      </p:sp>
      <p:sp>
        <p:nvSpPr>
          <p:cNvPr id="5" name="Vertical Text Placeholder 4"/>
          <p:cNvSpPr>
            <a:spLocks noGrp="1"/>
          </p:cNvSpPr>
          <p:nvPr>
            <p:ph type="body" orient="vert" idx="1"/>
          </p:nvPr>
        </p:nvSpPr>
        <p:spPr/>
        <p:txBody>
          <a:bodyPr>
            <a:normAutofit/>
          </a:bodyPr>
          <a:lstStyle/>
          <a:p>
            <a:endParaRPr lang="en-GB" sz="2400" dirty="0"/>
          </a:p>
          <a:p>
            <a:r>
              <a:rPr lang="en-GB" sz="2400" dirty="0"/>
              <a:t>Don’t just take my word for it ……..</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7" name="Picture 6">
            <a:extLst>
              <a:ext uri="{FF2B5EF4-FFF2-40B4-BE49-F238E27FC236}">
                <a16:creationId xmlns:a16="http://schemas.microsoft.com/office/drawing/2014/main" id="{4618D3CB-7662-44E4-B76B-D60CBCE74C9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99792" y="2663867"/>
            <a:ext cx="4292184" cy="3034037"/>
          </a:xfrm>
          <a:prstGeom prst="rect">
            <a:avLst/>
          </a:prstGeom>
        </p:spPr>
      </p:pic>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4" tooltip="http://suburbancorrespondent.blogspot.com/2016/02/any-favorites.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57269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1026" name="Picture 2" descr="https://images-na.ssl-images-amazon.com/images/I/517GYFQ%2BonL._SX324_BO1,204,203,200_.jpg">
            <a:extLst>
              <a:ext uri="{FF2B5EF4-FFF2-40B4-BE49-F238E27FC236}">
                <a16:creationId xmlns:a16="http://schemas.microsoft.com/office/drawing/2014/main" id="{A13FD4CE-A003-4AD5-8A56-EEA849B50E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332656"/>
            <a:ext cx="5328591" cy="4968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261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2050" name="Picture 2" descr="https://images-na.ssl-images-amazon.com/images/I/41MzS5sIVSL._SX335_BO1,204,203,200_.jpg">
            <a:extLst>
              <a:ext uri="{FF2B5EF4-FFF2-40B4-BE49-F238E27FC236}">
                <a16:creationId xmlns:a16="http://schemas.microsoft.com/office/drawing/2014/main" id="{52307A81-2598-4671-AF28-D7CC75BDA4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60752" y="476672"/>
            <a:ext cx="3909218" cy="4752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4281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Stock photo">
            <a:extLst>
              <a:ext uri="{FF2B5EF4-FFF2-40B4-BE49-F238E27FC236}">
                <a16:creationId xmlns:a16="http://schemas.microsoft.com/office/drawing/2014/main" id="{ADD5B8A5-BD79-4C94-A782-D85F4A4398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34245" y="991275"/>
            <a:ext cx="4380309" cy="3660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479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facebook picture">
            <a:extLst>
              <a:ext uri="{FF2B5EF4-FFF2-40B4-BE49-F238E27FC236}">
                <a16:creationId xmlns:a16="http://schemas.microsoft.com/office/drawing/2014/main" id="{1654A0A9-8988-4D50-B052-64D3894554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84713" y="276903"/>
            <a:ext cx="1397708" cy="13977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Linkedin logo">
            <a:extLst>
              <a:ext uri="{FF2B5EF4-FFF2-40B4-BE49-F238E27FC236}">
                <a16:creationId xmlns:a16="http://schemas.microsoft.com/office/drawing/2014/main" id="{948B653D-581D-45B4-BF35-D45355C68B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2761" y="-24327"/>
            <a:ext cx="2990453" cy="16285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Skills Academy">
            <a:extLst>
              <a:ext uri="{FF2B5EF4-FFF2-40B4-BE49-F238E27FC236}">
                <a16:creationId xmlns:a16="http://schemas.microsoft.com/office/drawing/2014/main" id="{58564D25-FD2D-4A85-858B-07AA38F722F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26699" y="29614"/>
            <a:ext cx="2636559" cy="113347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B129D2E-C549-4140-B2FC-85F77A389B27}"/>
              </a:ext>
            </a:extLst>
          </p:cNvPr>
          <p:cNvPicPr/>
          <p:nvPr/>
        </p:nvPicPr>
        <p:blipFill rotWithShape="1">
          <a:blip r:embed="rId8"/>
          <a:srcRect l="-358" t="12710" r="49732" b="29261"/>
          <a:stretch/>
        </p:blipFill>
        <p:spPr bwMode="auto">
          <a:xfrm>
            <a:off x="266361" y="1172216"/>
            <a:ext cx="2695575" cy="2409184"/>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3545A8B4-0DF7-4AEA-89F8-4442A112C5AA}"/>
              </a:ext>
            </a:extLst>
          </p:cNvPr>
          <p:cNvPicPr/>
          <p:nvPr/>
        </p:nvPicPr>
        <p:blipFill rotWithShape="1">
          <a:blip r:embed="rId9"/>
          <a:srcRect l="15289" t="18621" r="50310" b="41478"/>
          <a:stretch/>
        </p:blipFill>
        <p:spPr bwMode="auto">
          <a:xfrm>
            <a:off x="5942958" y="1523670"/>
            <a:ext cx="2934681" cy="2625410"/>
          </a:xfrm>
          <a:prstGeom prst="rect">
            <a:avLst/>
          </a:prstGeom>
          <a:ln>
            <a:noFill/>
          </a:ln>
          <a:extLst>
            <a:ext uri="{53640926-AAD7-44D8-BBD7-CCE9431645EC}">
              <a14:shadowObscured xmlns:a14="http://schemas.microsoft.com/office/drawing/2010/main"/>
            </a:ext>
          </a:extLst>
        </p:spPr>
      </p:pic>
      <p:pic>
        <p:nvPicPr>
          <p:cNvPr id="2" name="Picture 2" descr="Image result for open university logo">
            <a:extLst>
              <a:ext uri="{FF2B5EF4-FFF2-40B4-BE49-F238E27FC236}">
                <a16:creationId xmlns:a16="http://schemas.microsoft.com/office/drawing/2014/main" id="{4F0354D1-0D6B-45B0-9DCB-5CDEF2BF0E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5400000">
            <a:off x="3388166" y="2532852"/>
            <a:ext cx="25908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microsoft teams logo">
            <a:extLst>
              <a:ext uri="{FF2B5EF4-FFF2-40B4-BE49-F238E27FC236}">
                <a16:creationId xmlns:a16="http://schemas.microsoft.com/office/drawing/2014/main" id="{732B98FC-E5BE-4E27-871C-DCE6A5725D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6360" y="3861048"/>
            <a:ext cx="2145399" cy="1333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result for sharepoint logo">
            <a:extLst>
              <a:ext uri="{FF2B5EF4-FFF2-40B4-BE49-F238E27FC236}">
                <a16:creationId xmlns:a16="http://schemas.microsoft.com/office/drawing/2014/main" id="{E943FC7B-3146-4422-996E-6CE73DED5D7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382421" y="4509662"/>
            <a:ext cx="3015019"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4117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20339" y="154285"/>
            <a:ext cx="8328025" cy="219075"/>
          </a:xfrm>
        </p:spPr>
        <p:txBody>
          <a:bodyPr>
            <a:noAutofit/>
          </a:bodyPr>
          <a:lstStyle/>
          <a:p>
            <a:pPr algn="l" eaLnBrk="1" hangingPunct="1"/>
            <a:r>
              <a:rPr lang="en-US" altLang="en-US" sz="3200" dirty="0"/>
              <a:t>Module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9</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3026112650"/>
              </p:ext>
            </p:extLst>
          </p:nvPr>
        </p:nvGraphicFramePr>
        <p:xfrm>
          <a:off x="411484" y="477359"/>
          <a:ext cx="8316912" cy="541782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0">
                <a:tc>
                  <a:txBody>
                    <a:bodyPr/>
                    <a:lstStyle/>
                    <a:p>
                      <a:r>
                        <a:rPr lang="en-GB" sz="1700" b="0" dirty="0"/>
                        <a:t>1</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concepts of coaching and mentoring</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1.1 Define and explain the concepts of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1.2 Analyse similarities in, and differences between, coaching and mentoring and evaluate the validity of grouping the two concepts together.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1.3 Evaluate how coaching and mentoring differ from counselling and from one-to-one training. </a:t>
                      </a:r>
                    </a:p>
                    <a:p>
                      <a:endParaRPr lang="en-GB" sz="135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601330">
                <a:tc>
                  <a:txBody>
                    <a:bodyPr/>
                    <a:lstStyle/>
                    <a:p>
                      <a:r>
                        <a:rPr lang="en-GB" sz="1400" dirty="0">
                          <a:latin typeface="Arial" panose="020B0604020202020204" pitchFamily="34" charset="0"/>
                          <a:cs typeface="Arial" panose="020B0604020202020204" pitchFamily="34" charset="0"/>
                        </a:rPr>
                        <a:t>2</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Understanding different ways coaching and mentoring can be implemented in organisations</a:t>
                      </a:r>
                      <a:br>
                        <a:rPr lang="en-GB" sz="1350" dirty="0">
                          <a:latin typeface="Arial" panose="020B0604020202020204" pitchFamily="34" charset="0"/>
                          <a:cs typeface="Arial" panose="020B0604020202020204" pitchFamily="34" charset="0"/>
                        </a:rPr>
                      </a:b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2.1 Explain different types of coaching and mentoring which can be implemented within organisations.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2.2 Evaluate the role of line managers within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2.3 Assess factors to be considered when implementing coaching and mentoring programmes in organisations. </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potential benefits of coaching and mentoring in organisations</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3.1 Assess the potential benefits of coaching and mentoring for </a:t>
                      </a:r>
                      <a:r>
                        <a:rPr lang="en-GB" sz="1350" b="0" i="0" u="none" strike="noStrike" kern="1200" baseline="0" dirty="0" err="1">
                          <a:solidFill>
                            <a:schemeClr val="tx1"/>
                          </a:solidFill>
                          <a:latin typeface="Arial" panose="020B0604020202020204" pitchFamily="34" charset="0"/>
                          <a:ea typeface="+mn-ea"/>
                          <a:cs typeface="Arial" panose="020B0604020202020204" pitchFamily="34" charset="0"/>
                        </a:rPr>
                        <a:t>coachee</a:t>
                      </a: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/mentee and coach/mentor.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3.2 Assess how coaching and mentoring programmes can support the</a:t>
                      </a:r>
                      <a:r>
                        <a:rPr lang="en-GB" sz="1350" b="0" i="0" u="none" strike="noStrike" kern="1200" baseline="0" dirty="0">
                          <a:solidFill>
                            <a:schemeClr val="tx1"/>
                          </a:solidFill>
                          <a:latin typeface="+mn-lt"/>
                          <a:ea typeface="+mn-ea"/>
                          <a:cs typeface="+mn-cs"/>
                        </a:rPr>
                        <a:t> achievement of organisational objectives.</a:t>
                      </a:r>
                    </a:p>
                    <a:p>
                      <a:r>
                        <a:rPr lang="en-GB" sz="1350" b="0" i="0" u="none" strike="noStrike" kern="1200" baseline="0" dirty="0">
                          <a:solidFill>
                            <a:schemeClr val="tx1"/>
                          </a:solidFill>
                          <a:latin typeface="+mn-lt"/>
                          <a:ea typeface="+mn-ea"/>
                          <a:cs typeface="+mn-cs"/>
                        </a:rPr>
                        <a:t>	</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bl>
          </a:graphicData>
        </a:graphic>
      </p:graphicFrame>
    </p:spTree>
    <p:extLst>
      <p:ext uri="{BB962C8B-B14F-4D97-AF65-F5344CB8AC3E}">
        <p14:creationId xmlns:p14="http://schemas.microsoft.com/office/powerpoint/2010/main" val="3303084062"/>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a:bodyPr>
          <a:lstStyle/>
          <a:p>
            <a:r>
              <a:rPr lang="en-GB" sz="2400" dirty="0"/>
              <a:t>What is your experience of coaching others or being coached?</a:t>
            </a:r>
          </a:p>
          <a:p>
            <a:r>
              <a:rPr lang="en-GB" sz="2400" dirty="0"/>
              <a:t>What is your experience of mentoring or being mentored?</a:t>
            </a:r>
          </a:p>
          <a:p>
            <a:pPr marL="0" indent="0">
              <a:buNone/>
            </a:pPr>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1026" name="Picture 2" descr="Image result for coaching mento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2840404"/>
            <a:ext cx="333375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95536" y="3284984"/>
            <a:ext cx="463509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Discuss in pairs and compare and contrast your experiences.</a:t>
            </a:r>
          </a:p>
        </p:txBody>
      </p:sp>
    </p:spTree>
    <p:extLst>
      <p:ext uri="{BB962C8B-B14F-4D97-AF65-F5344CB8AC3E}">
        <p14:creationId xmlns:p14="http://schemas.microsoft.com/office/powerpoint/2010/main" val="99510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fontScale="90000"/>
          </a:bodyPr>
          <a:lstStyle/>
          <a:p>
            <a:pPr algn="ctr"/>
            <a:r>
              <a:rPr lang="en-GB" sz="4000" dirty="0"/>
              <a:t>1.1 Coaching and Mentoring Factsheet</a:t>
            </a:r>
          </a:p>
        </p:txBody>
      </p:sp>
      <p:sp>
        <p:nvSpPr>
          <p:cNvPr id="5" name="TextBox 4">
            <a:extLst>
              <a:ext uri="{FF2B5EF4-FFF2-40B4-BE49-F238E27FC236}">
                <a16:creationId xmlns:a16="http://schemas.microsoft.com/office/drawing/2014/main" id="{9EE4028B-6514-4864-85E4-710DF42CBEBA}"/>
              </a:ext>
            </a:extLst>
          </p:cNvPr>
          <p:cNvSpPr txBox="1"/>
          <p:nvPr/>
        </p:nvSpPr>
        <p:spPr>
          <a:xfrm>
            <a:off x="2987824" y="8056503"/>
            <a:ext cx="4502260" cy="230832"/>
          </a:xfrm>
          <a:prstGeom prst="rect">
            <a:avLst/>
          </a:prstGeom>
          <a:noFill/>
        </p:spPr>
        <p:txBody>
          <a:bodyPr wrap="square" rtlCol="0">
            <a:spAutoFit/>
          </a:bodyPr>
          <a:lstStyle/>
          <a:p>
            <a:r>
              <a:rPr lang="en-GB" sz="900">
                <a:hlinkClick r:id="rId3" tooltip="http://bluesyemre.com/2013/01/10/20-ideas-for-content-that-people-love-to-share-on-social-media"/>
              </a:rPr>
              <a:t>This Photo</a:t>
            </a:r>
            <a:r>
              <a:rPr lang="en-GB" sz="900"/>
              <a:t> by Unknown Author is licensed under </a:t>
            </a:r>
            <a:r>
              <a:rPr lang="en-GB" sz="900">
                <a:hlinkClick r:id="rId4" tooltip="https://creativecommons.org/licenses/by/3.0/"/>
              </a:rPr>
              <a:t>CC BY</a:t>
            </a:r>
            <a:endParaRPr lang="en-GB" sz="900"/>
          </a:p>
        </p:txBody>
      </p:sp>
      <p:sp>
        <p:nvSpPr>
          <p:cNvPr id="8" name="Vertical Text Placeholder 2">
            <a:extLst>
              <a:ext uri="{FF2B5EF4-FFF2-40B4-BE49-F238E27FC236}">
                <a16:creationId xmlns:a16="http://schemas.microsoft.com/office/drawing/2014/main" id="{7C060DF5-DB77-4203-94F1-1CE1F51D6163}"/>
              </a:ext>
            </a:extLst>
          </p:cNvPr>
          <p:cNvSpPr>
            <a:spLocks noGrp="1"/>
          </p:cNvSpPr>
          <p:nvPr>
            <p:ph type="body" orient="vert" idx="1"/>
          </p:nvPr>
        </p:nvSpPr>
        <p:spPr>
          <a:xfrm>
            <a:off x="405584" y="1484784"/>
            <a:ext cx="8318832" cy="3456384"/>
          </a:xfrm>
        </p:spPr>
        <p:txBody>
          <a:bodyPr>
            <a:normAutofit lnSpcReduction="10000"/>
          </a:bodyPr>
          <a:lstStyle/>
          <a:p>
            <a:r>
              <a:rPr lang="en-GB" dirty="0"/>
              <a:t>Read the CIPD factsheet on coaching and mentoring, discuss in pairs how coaching and mentoring is utilised in your organisation.</a:t>
            </a:r>
          </a:p>
          <a:p>
            <a:pPr marL="0" indent="0">
              <a:buNone/>
            </a:pPr>
            <a:r>
              <a:rPr lang="en-GB" dirty="0">
                <a:hlinkClick r:id="rId5"/>
              </a:rPr>
              <a:t>https://www.cipd.co.uk/knowledge/fundamentals/people/development/coaching-mentoring-factsheet</a:t>
            </a:r>
            <a:endParaRPr lang="en-GB" dirty="0"/>
          </a:p>
        </p:txBody>
      </p:sp>
    </p:spTree>
    <p:extLst>
      <p:ext uri="{BB962C8B-B14F-4D97-AF65-F5344CB8AC3E}">
        <p14:creationId xmlns:p14="http://schemas.microsoft.com/office/powerpoint/2010/main" val="3069523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lnSpcReduction="10000"/>
          </a:bodyPr>
          <a:lstStyle/>
          <a:p>
            <a:pPr marL="0" indent="0">
              <a:buNone/>
            </a:pPr>
            <a:r>
              <a:rPr lang="en-GB" sz="2400" dirty="0"/>
              <a:t>What is your definition of Mentoring?</a:t>
            </a:r>
          </a:p>
          <a:p>
            <a:pPr marL="0" indent="0">
              <a:buNone/>
            </a:pPr>
            <a:endParaRPr lang="en-GB" sz="2400" dirty="0"/>
          </a:p>
          <a:p>
            <a:pPr marL="0" indent="0">
              <a:buNone/>
            </a:pPr>
            <a:r>
              <a:rPr lang="en-GB" sz="2400" dirty="0"/>
              <a:t> "off-line help by one person to another in making significant transitions in knowledge, work or thinking.”</a:t>
            </a:r>
          </a:p>
          <a:p>
            <a:pPr marL="0" indent="0">
              <a:buNone/>
            </a:pPr>
            <a:r>
              <a:rPr lang="en-GB" sz="2200" dirty="0">
                <a:solidFill>
                  <a:schemeClr val="tx2">
                    <a:lumMod val="60000"/>
                    <a:lumOff val="40000"/>
                  </a:schemeClr>
                </a:solidFill>
              </a:rPr>
              <a:t>Clutterbuck, D. and Megginson, D. and Bajer, A. (2016) </a:t>
            </a:r>
            <a:r>
              <a:rPr lang="en-GB" sz="2200" i="1" dirty="0">
                <a:solidFill>
                  <a:schemeClr val="tx2">
                    <a:lumMod val="60000"/>
                    <a:lumOff val="40000"/>
                  </a:schemeClr>
                </a:solidFill>
              </a:rPr>
              <a:t>Building and Sustaining a Coaching Culture</a:t>
            </a:r>
            <a:r>
              <a:rPr lang="en-GB" sz="2200" dirty="0">
                <a:solidFill>
                  <a:schemeClr val="tx2">
                    <a:lumMod val="60000"/>
                    <a:lumOff val="40000"/>
                  </a:schemeClr>
                </a:solidFill>
              </a:rPr>
              <a:t>. London: Chartered Institute of Personnel and Development.</a:t>
            </a:r>
          </a:p>
          <a:p>
            <a:pPr marL="0" indent="0">
              <a:buNone/>
            </a:pPr>
            <a:endParaRPr lang="en-GB" sz="2000" i="1" dirty="0"/>
          </a:p>
          <a:p>
            <a:pPr marL="0" indent="0">
              <a:buNone/>
            </a:pPr>
            <a:r>
              <a:rPr lang="en-GB" sz="2000" i="1" dirty="0"/>
              <a:t>Or…….</a:t>
            </a:r>
          </a:p>
          <a:p>
            <a:pPr marL="0" indent="0">
              <a:buNone/>
            </a:pPr>
            <a:r>
              <a:rPr lang="en-GB" sz="2000" i="1" dirty="0"/>
              <a:t>I have some answers for your questions!</a:t>
            </a: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Mentoring </a:t>
            </a:r>
          </a:p>
        </p:txBody>
      </p:sp>
      <p:pic>
        <p:nvPicPr>
          <p:cNvPr id="3074" name="Picture 2" descr="Image result for mento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55976" y="3736278"/>
            <a:ext cx="5399745" cy="1961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p:txBody>
          <a:bodyPr>
            <a:normAutofit/>
          </a:bodyPr>
          <a:lstStyle/>
          <a:p>
            <a:pPr marL="0" indent="0">
              <a:buNone/>
            </a:pPr>
            <a:r>
              <a:rPr lang="en-GB" sz="2400" dirty="0"/>
              <a:t>What is your definition of Coaching?</a:t>
            </a:r>
          </a:p>
          <a:p>
            <a:pPr marL="0" indent="0">
              <a:buNone/>
            </a:pPr>
            <a:r>
              <a:rPr lang="en-GB" sz="2400" dirty="0"/>
              <a:t>- A process by which the coach, through direct discussion and guided activity, helps an individual to solve a problem, or do a task better than would otherwise have been the case.</a:t>
            </a:r>
          </a:p>
          <a:p>
            <a:pPr marL="0" indent="0">
              <a:buNone/>
            </a:pPr>
            <a:r>
              <a:rPr lang="en-GB" sz="2400" dirty="0">
                <a:solidFill>
                  <a:schemeClr val="tx2">
                    <a:lumMod val="60000"/>
                    <a:lumOff val="40000"/>
                  </a:schemeClr>
                </a:solidFill>
              </a:rPr>
              <a:t>Clutterbuck, D. and Megginson, D. and Bajer, A. (2016) </a:t>
            </a:r>
            <a:r>
              <a:rPr lang="en-GB" sz="2400" i="1" dirty="0">
                <a:solidFill>
                  <a:schemeClr val="tx2">
                    <a:lumMod val="60000"/>
                    <a:lumOff val="40000"/>
                  </a:schemeClr>
                </a:solidFill>
              </a:rPr>
              <a:t>Building and Sustaining a Coaching Culture</a:t>
            </a:r>
            <a:r>
              <a:rPr lang="en-GB" sz="2400" dirty="0">
                <a:solidFill>
                  <a:schemeClr val="tx2">
                    <a:lumMod val="60000"/>
                    <a:lumOff val="40000"/>
                  </a:schemeClr>
                </a:solidFill>
              </a:rPr>
              <a:t>. London: Chartered Institute of Personnel and Development.</a:t>
            </a:r>
          </a:p>
          <a:p>
            <a:pPr marL="0" indent="0">
              <a:buNone/>
            </a:pPr>
            <a:endParaRPr lang="en-GB" sz="2400" dirty="0"/>
          </a:p>
        </p:txBody>
      </p:sp>
      <p:sp>
        <p:nvSpPr>
          <p:cNvPr id="4" name="Title 3"/>
          <p:cNvSpPr>
            <a:spLocks noGrp="1"/>
          </p:cNvSpPr>
          <p:nvPr>
            <p:ph type="title"/>
          </p:nvPr>
        </p:nvSpPr>
        <p:spPr/>
        <p:txBody>
          <a:bodyPr/>
          <a:lstStyle/>
          <a:p>
            <a:r>
              <a:rPr lang="en-GB" dirty="0"/>
              <a:t>1.1 Defining Coaching &amp; Mentoring</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t>
            </a:r>
          </a:p>
        </p:txBody>
      </p:sp>
    </p:spTree>
    <p:extLst>
      <p:ext uri="{BB962C8B-B14F-4D97-AF65-F5344CB8AC3E}">
        <p14:creationId xmlns:p14="http://schemas.microsoft.com/office/powerpoint/2010/main" val="21117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Defining Coaching &amp; Mentoring</a:t>
            </a:r>
          </a:p>
        </p:txBody>
      </p:sp>
      <p:sp>
        <p:nvSpPr>
          <p:cNvPr id="3" name="Content Placeholder 2"/>
          <p:cNvSpPr>
            <a:spLocks noGrp="1"/>
          </p:cNvSpPr>
          <p:nvPr>
            <p:ph type="body" orient="vert" idx="1"/>
          </p:nvPr>
        </p:nvSpPr>
        <p:spPr/>
        <p:txBody>
          <a:bodyPr>
            <a:noAutofit/>
          </a:bodyPr>
          <a:lstStyle/>
          <a:p>
            <a:pPr marL="0" indent="0">
              <a:buNone/>
            </a:pPr>
            <a:r>
              <a:rPr lang="en-GB" sz="2000" dirty="0">
                <a:latin typeface="Arial" panose="020B0604020202020204" pitchFamily="34" charset="0"/>
                <a:cs typeface="Arial" panose="020B0604020202020204" pitchFamily="34" charset="0"/>
              </a:rPr>
              <a:t>“Unlocking a persons potential to maximise their own performance.  It is helping them to learn rather than teaching them </a:t>
            </a:r>
            <a:r>
              <a:rPr lang="en-GB" sz="2000" dirty="0">
                <a:solidFill>
                  <a:schemeClr val="tx2">
                    <a:lumMod val="60000"/>
                    <a:lumOff val="40000"/>
                  </a:schemeClr>
                </a:solidFill>
                <a:latin typeface="Arial" panose="020B0604020202020204" pitchFamily="34" charset="0"/>
                <a:cs typeface="Arial" panose="020B0604020202020204" pitchFamily="34" charset="0"/>
              </a:rPr>
              <a:t>Whitmore, J. (2017) </a:t>
            </a:r>
            <a:r>
              <a:rPr lang="en-GB" sz="2000" i="1" dirty="0">
                <a:solidFill>
                  <a:schemeClr val="tx2">
                    <a:lumMod val="60000"/>
                    <a:lumOff val="40000"/>
                  </a:schemeClr>
                </a:solidFill>
                <a:latin typeface="Arial" panose="020B0604020202020204" pitchFamily="34" charset="0"/>
                <a:cs typeface="Arial" panose="020B0604020202020204" pitchFamily="34" charset="0"/>
              </a:rPr>
              <a:t>Coaching for Performance The Principals and Practice of Coaching and Leadership</a:t>
            </a:r>
            <a:r>
              <a:rPr lang="en-GB" sz="2000" dirty="0">
                <a:solidFill>
                  <a:schemeClr val="tx2">
                    <a:lumMod val="60000"/>
                    <a:lumOff val="40000"/>
                  </a:schemeClr>
                </a:solidFill>
                <a:latin typeface="Arial" panose="020B0604020202020204" pitchFamily="34" charset="0"/>
                <a:cs typeface="Arial" panose="020B0604020202020204" pitchFamily="34" charset="0"/>
              </a:rPr>
              <a:t> 5</a:t>
            </a:r>
            <a:r>
              <a:rPr lang="en-GB" sz="2000" baseline="30000" dirty="0">
                <a:solidFill>
                  <a:schemeClr val="tx2">
                    <a:lumMod val="60000"/>
                    <a:lumOff val="40000"/>
                  </a:schemeClr>
                </a:solidFill>
                <a:latin typeface="Arial" panose="020B0604020202020204" pitchFamily="34" charset="0"/>
                <a:cs typeface="Arial" panose="020B0604020202020204" pitchFamily="34" charset="0"/>
              </a:rPr>
              <a:t>th</a:t>
            </a:r>
            <a:r>
              <a:rPr lang="en-GB" sz="2000" dirty="0">
                <a:solidFill>
                  <a:schemeClr val="tx2">
                    <a:lumMod val="60000"/>
                    <a:lumOff val="40000"/>
                  </a:schemeClr>
                </a:solidFill>
                <a:latin typeface="Arial" panose="020B0604020202020204" pitchFamily="34" charset="0"/>
                <a:cs typeface="Arial" panose="020B0604020202020204" pitchFamily="34" charset="0"/>
              </a:rPr>
              <a:t> Ed. London: Nicholas Brealey Publishing.</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“Coaching is a human </a:t>
            </a:r>
            <a:r>
              <a:rPr lang="en-GB" sz="2000" dirty="0" err="1">
                <a:latin typeface="Arial" panose="020B0604020202020204" pitchFamily="34" charset="0"/>
                <a:cs typeface="Arial" panose="020B0604020202020204" pitchFamily="34" charset="0"/>
              </a:rPr>
              <a:t>developmet</a:t>
            </a:r>
            <a:r>
              <a:rPr lang="en-GB" sz="2000" dirty="0">
                <a:latin typeface="Arial" panose="020B0604020202020204" pitchFamily="34" charset="0"/>
                <a:cs typeface="Arial" panose="020B0604020202020204" pitchFamily="34" charset="0"/>
              </a:rPr>
              <a:t> process that involves structured, focused interaction and the use of appropriate strategies, tools and techniques to promote desirable and sustainable change for the benefit of the client and potentially for other stakeholders” </a:t>
            </a:r>
            <a:r>
              <a:rPr lang="en-GB" sz="2000" dirty="0">
                <a:solidFill>
                  <a:schemeClr val="tx2">
                    <a:lumMod val="60000"/>
                    <a:lumOff val="40000"/>
                  </a:schemeClr>
                </a:solidFill>
                <a:latin typeface="Arial" panose="020B0604020202020204" pitchFamily="34" charset="0"/>
                <a:cs typeface="Arial" panose="020B0604020202020204" pitchFamily="34" charset="0"/>
              </a:rPr>
              <a:t>(Grant, A.M. (2013) The </a:t>
            </a:r>
            <a:r>
              <a:rPr lang="en-GB" sz="2000" dirty="0" err="1">
                <a:solidFill>
                  <a:schemeClr val="tx2">
                    <a:lumMod val="60000"/>
                    <a:lumOff val="40000"/>
                  </a:schemeClr>
                </a:solidFill>
                <a:latin typeface="Arial" panose="020B0604020202020204" pitchFamily="34" charset="0"/>
                <a:cs typeface="Arial" panose="020B0604020202020204" pitchFamily="34" charset="0"/>
              </a:rPr>
              <a:t>Efficiacy</a:t>
            </a:r>
            <a:r>
              <a:rPr lang="en-GB" sz="2000" dirty="0">
                <a:solidFill>
                  <a:schemeClr val="tx2">
                    <a:lumMod val="60000"/>
                    <a:lumOff val="40000"/>
                  </a:schemeClr>
                </a:solidFill>
                <a:latin typeface="Arial" panose="020B0604020202020204" pitchFamily="34" charset="0"/>
                <a:cs typeface="Arial" panose="020B0604020202020204" pitchFamily="34" charset="0"/>
              </a:rPr>
              <a:t> of Coaching. In J. Passmore, D. Peterson, &amp; T. Freire (Eds),  The Wiley-Blackwell Handbook of the Psychology of Coaching and Mentoring. Chichester: Wiley-Blackwell</a:t>
            </a:r>
          </a:p>
        </p:txBody>
      </p:sp>
      <p:sp>
        <p:nvSpPr>
          <p:cNvPr id="4" name="Vertical Text Placeholder 3"/>
          <p:cNvSpPr>
            <a:spLocks noGrp="1"/>
          </p:cNvSpPr>
          <p:nvPr>
            <p:ph type="body" orient="vert" idx="13"/>
          </p:nvPr>
        </p:nvSpPr>
        <p:spPr/>
        <p:txBody>
          <a:bodyPr/>
          <a:lstStyle/>
          <a:p>
            <a:pPr marL="0" indent="0">
              <a:buNone/>
            </a:pPr>
            <a:r>
              <a:rPr lang="en-GB" dirty="0"/>
              <a:t>Coaching in a business context</a:t>
            </a:r>
          </a:p>
        </p:txBody>
      </p:sp>
    </p:spTree>
    <p:extLst>
      <p:ext uri="{BB962C8B-B14F-4D97-AF65-F5344CB8AC3E}">
        <p14:creationId xmlns:p14="http://schemas.microsoft.com/office/powerpoint/2010/main" val="10876519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Image result for jeremy snap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724517"/>
            <a:ext cx="2448383" cy="180568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fontScale="92500" lnSpcReduction="10000"/>
          </a:bodyPr>
          <a:lstStyle/>
          <a:p>
            <a:pPr marL="0" indent="0">
              <a:buNone/>
            </a:pPr>
            <a:r>
              <a:rPr lang="en-GB" sz="2400" dirty="0"/>
              <a:t>		"</a:t>
            </a:r>
            <a:r>
              <a:rPr lang="en-GB" sz="2400" b="1" dirty="0"/>
              <a:t>Coaching isn’t mentoring</a:t>
            </a:r>
            <a:r>
              <a:rPr lang="en-GB" sz="2400" dirty="0"/>
              <a:t> as mentoring calls 		for the lead person to have reached the 			heights of performance themselves. </a:t>
            </a:r>
            <a:r>
              <a:rPr lang="en-GB" sz="2400" b="1" dirty="0"/>
              <a:t>Coaching 		isn’t teaching</a:t>
            </a:r>
            <a:r>
              <a:rPr lang="en-GB" sz="2400" dirty="0"/>
              <a:t> which relies too heavily on one 		way transfer of information. Coaching is different and the first fundamental of coaching is in </a:t>
            </a:r>
            <a:r>
              <a:rPr lang="en-GB" sz="2400" b="1" dirty="0"/>
              <a:t>the mindset</a:t>
            </a:r>
            <a:r>
              <a:rPr lang="en-GB" sz="2400" dirty="0"/>
              <a:t>....In a corporate world which has multiple priorities and financial targets, it’s easier and faster to be directive but </a:t>
            </a:r>
            <a:r>
              <a:rPr lang="en-GB" sz="2400" b="1" dirty="0"/>
              <a:t>greater long term rewards</a:t>
            </a:r>
            <a:r>
              <a:rPr lang="en-GB" sz="2400" dirty="0"/>
              <a:t> are there if you help people to solve problems for themselves.”</a:t>
            </a:r>
            <a:r>
              <a:rPr lang="en-GB" sz="2400" dirty="0">
                <a:hlinkClick r:id="rId4"/>
              </a:rPr>
              <a:t> https://www.cipd.co.uk/Community/blogs/b/cipd_events/posts/the-coaching-mindset</a:t>
            </a:r>
            <a:endParaRPr lang="en-GB" sz="24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i="1" dirty="0"/>
              <a:t>Jeremy Snape, ex-England cricketer and sports coach</a:t>
            </a:r>
            <a:endParaRPr lang="en-GB" sz="2400" dirty="0"/>
          </a:p>
        </p:txBody>
      </p:sp>
    </p:spTree>
    <p:extLst>
      <p:ext uri="{BB962C8B-B14F-4D97-AF65-F5344CB8AC3E}">
        <p14:creationId xmlns:p14="http://schemas.microsoft.com/office/powerpoint/2010/main" val="1375365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85F29C-D916-4764-B9E9-07511D59A6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9144000" cy="5733255"/>
          </a:xfrm>
          <a:prstGeom prst="rect">
            <a:avLst/>
          </a:prstGeom>
        </p:spPr>
      </p:pic>
      <p:sp>
        <p:nvSpPr>
          <p:cNvPr id="2" name="Title 1">
            <a:extLst>
              <a:ext uri="{FF2B5EF4-FFF2-40B4-BE49-F238E27FC236}">
                <a16:creationId xmlns:a16="http://schemas.microsoft.com/office/drawing/2014/main" id="{31050CB3-4CE9-4DC7-8A21-5519B5ECD838}"/>
              </a:ext>
            </a:extLst>
          </p:cNvPr>
          <p:cNvSpPr>
            <a:spLocks noGrp="1"/>
          </p:cNvSpPr>
          <p:nvPr>
            <p:ph type="title"/>
          </p:nvPr>
        </p:nvSpPr>
        <p:spPr/>
        <p:txBody>
          <a:bodyPr/>
          <a:lstStyle/>
          <a:p>
            <a:r>
              <a:rPr lang="en-GB" dirty="0"/>
              <a:t>1.1 Some Definitions</a:t>
            </a:r>
          </a:p>
        </p:txBody>
      </p:sp>
      <p:sp>
        <p:nvSpPr>
          <p:cNvPr id="3" name="Content Placeholder 2">
            <a:extLst>
              <a:ext uri="{FF2B5EF4-FFF2-40B4-BE49-F238E27FC236}">
                <a16:creationId xmlns:a16="http://schemas.microsoft.com/office/drawing/2014/main" id="{C73232CB-4501-4EC1-89C3-82D1E7D22558}"/>
              </a:ext>
            </a:extLst>
          </p:cNvPr>
          <p:cNvSpPr>
            <a:spLocks noGrp="1"/>
          </p:cNvSpPr>
          <p:nvPr>
            <p:ph idx="1"/>
          </p:nvPr>
        </p:nvSpPr>
        <p:spPr/>
        <p:txBody>
          <a:bodyPr/>
          <a:lstStyle/>
          <a:p>
            <a:r>
              <a:rPr lang="en-GB" dirty="0">
                <a:solidFill>
                  <a:srgbClr val="FFFF00"/>
                </a:solidFill>
              </a:rPr>
              <a:t>Coaching is……</a:t>
            </a:r>
          </a:p>
          <a:p>
            <a:pPr lvl="1"/>
            <a:r>
              <a:rPr lang="en-GB" dirty="0">
                <a:solidFill>
                  <a:srgbClr val="FFFF00"/>
                </a:solidFill>
              </a:rPr>
              <a:t>“Helping to clear the fog so a person can see the future more clearly”</a:t>
            </a:r>
          </a:p>
          <a:p>
            <a:endParaRPr lang="en-GB" dirty="0"/>
          </a:p>
          <a:p>
            <a:r>
              <a:rPr lang="en-GB" dirty="0">
                <a:solidFill>
                  <a:schemeClr val="bg1"/>
                </a:solidFill>
              </a:rPr>
              <a:t>Mentoring is…..</a:t>
            </a:r>
          </a:p>
          <a:p>
            <a:pPr lvl="1"/>
            <a:r>
              <a:rPr lang="en-GB" dirty="0">
                <a:solidFill>
                  <a:schemeClr val="bg1"/>
                </a:solidFill>
              </a:rPr>
              <a:t>“putting a metaphorical arm around someone’s shoulder”</a:t>
            </a:r>
          </a:p>
        </p:txBody>
      </p:sp>
      <p:sp>
        <p:nvSpPr>
          <p:cNvPr id="4" name="Slide Number Placeholder 3">
            <a:extLst>
              <a:ext uri="{FF2B5EF4-FFF2-40B4-BE49-F238E27FC236}">
                <a16:creationId xmlns:a16="http://schemas.microsoft.com/office/drawing/2014/main" id="{5FA5FAF8-22A8-4F64-BF7C-A48A4D25C71C}"/>
              </a:ext>
            </a:extLst>
          </p:cNvPr>
          <p:cNvSpPr>
            <a:spLocks noGrp="1"/>
          </p:cNvSpPr>
          <p:nvPr>
            <p:ph type="sldNum" sz="quarter" idx="12"/>
          </p:nvPr>
        </p:nvSpPr>
        <p:spPr/>
        <p:txBody>
          <a:bodyPr/>
          <a:lstStyle/>
          <a:p>
            <a:fld id="{52FDA02B-BF34-7544-A3A9-0AF7321814F0}" type="slidenum">
              <a:rPr lang="en-GB" altLang="x-none" smtClean="0"/>
              <a:pPr/>
              <a:t>16</a:t>
            </a:fld>
            <a:endParaRPr lang="en-GB" altLang="x-none"/>
          </a:p>
        </p:txBody>
      </p:sp>
    </p:spTree>
    <p:extLst>
      <p:ext uri="{BB962C8B-B14F-4D97-AF65-F5344CB8AC3E}">
        <p14:creationId xmlns:p14="http://schemas.microsoft.com/office/powerpoint/2010/main" val="80920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Facilitate the exploration of needs, motivations, desires, skills and thought processes to assist the individual in making real, lasting change.</a:t>
            </a:r>
          </a:p>
          <a:p>
            <a:pPr>
              <a:buFont typeface="Wingdings" pitchFamily="2" charset="2"/>
              <a:buChar char="§"/>
            </a:pPr>
            <a:r>
              <a:rPr lang="en-GB" sz="2400" dirty="0"/>
              <a:t>Use questioning techniques to facilitate Individual’s  own thought processes in order to identify solutions and actions rather than take a wholly directive approach</a:t>
            </a:r>
          </a:p>
          <a:p>
            <a:pPr>
              <a:buFont typeface="Wingdings" pitchFamily="2" charset="2"/>
              <a:buChar char="§"/>
            </a:pPr>
            <a:r>
              <a:rPr lang="en-GB" sz="2400" dirty="0"/>
              <a:t>Support the individual in setting appropriate goals and methods of assessing progress in relation to these goals</a:t>
            </a:r>
          </a:p>
          <a:p>
            <a:pPr>
              <a:buFont typeface="Wingdings" pitchFamily="2" charset="2"/>
              <a:buChar char="§"/>
            </a:pPr>
            <a:r>
              <a:rPr lang="en-GB" sz="2400" dirty="0"/>
              <a:t>Observe, listen and ask questions to understand the individual’s situation</a:t>
            </a:r>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2920477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Defining Coaching &amp; Mentoring</a:t>
            </a:r>
          </a:p>
        </p:txBody>
      </p:sp>
      <p:sp>
        <p:nvSpPr>
          <p:cNvPr id="12" name="Vertical Text Placeholder 11"/>
          <p:cNvSpPr>
            <a:spLocks noGrp="1"/>
          </p:cNvSpPr>
          <p:nvPr>
            <p:ph type="body" orient="vert" idx="1"/>
          </p:nvPr>
        </p:nvSpPr>
        <p:spPr>
          <a:xfrm>
            <a:off x="405584" y="1433415"/>
            <a:ext cx="8318832" cy="4371849"/>
          </a:xfrm>
        </p:spPr>
        <p:txBody>
          <a:bodyPr>
            <a:normAutofit lnSpcReduction="10000"/>
          </a:bodyPr>
          <a:lstStyle/>
          <a:p>
            <a:pPr>
              <a:buFont typeface="Wingdings" pitchFamily="2" charset="2"/>
              <a:buChar char="§"/>
            </a:pPr>
            <a:r>
              <a:rPr lang="en-GB" sz="2400" dirty="0"/>
              <a:t>Creatively apply tools and techniques which may include one-to-one training, facilitating, counselling &amp; networking.</a:t>
            </a:r>
          </a:p>
          <a:p>
            <a:pPr>
              <a:buFont typeface="Wingdings" pitchFamily="2" charset="2"/>
              <a:buChar char="§"/>
            </a:pPr>
            <a:r>
              <a:rPr lang="en-GB" sz="2400" dirty="0"/>
              <a:t>Encourage a commitment to action and the development of lasting personal growth &amp; change.</a:t>
            </a:r>
          </a:p>
          <a:p>
            <a:pPr>
              <a:buFont typeface="Wingdings" pitchFamily="2" charset="2"/>
              <a:buChar char="§"/>
            </a:pPr>
            <a:r>
              <a:rPr lang="en-GB" sz="2400" dirty="0"/>
              <a:t>Maintain unconditional positive regard for the individual, is at all times supportive and non-judgemental, of views, lifestyle and aspirations.</a:t>
            </a:r>
          </a:p>
          <a:p>
            <a:pPr>
              <a:buFont typeface="Wingdings" pitchFamily="2" charset="2"/>
              <a:buChar char="§"/>
            </a:pPr>
            <a:r>
              <a:rPr lang="en-GB" sz="2400" dirty="0"/>
              <a:t>Ensure that clients develop personal competencies and do not develop unhealthy dependencies on the coaching or mentoring relationship.</a:t>
            </a:r>
          </a:p>
          <a:p>
            <a:endParaRPr lang="en-GB" sz="2400" dirty="0"/>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3158779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 Defining Coaching &amp; Mentoring</a:t>
            </a:r>
          </a:p>
        </p:txBody>
      </p:sp>
      <p:sp>
        <p:nvSpPr>
          <p:cNvPr id="3" name="Vertical Text Placeholder 2"/>
          <p:cNvSpPr>
            <a:spLocks noGrp="1"/>
          </p:cNvSpPr>
          <p:nvPr>
            <p:ph type="body" orient="vert" idx="1"/>
          </p:nvPr>
        </p:nvSpPr>
        <p:spPr/>
        <p:txBody>
          <a:bodyPr>
            <a:normAutofit fontScale="55000" lnSpcReduction="20000"/>
          </a:bodyPr>
          <a:lstStyle/>
          <a:p>
            <a:pPr lvl="0"/>
            <a:r>
              <a:rPr lang="en-GB" b="1" dirty="0"/>
              <a:t>It’s best to be coached by my line manager or someone that knows me well.</a:t>
            </a:r>
            <a:endParaRPr lang="en-GB" dirty="0"/>
          </a:p>
          <a:p>
            <a:pPr lvl="0"/>
            <a:r>
              <a:rPr lang="en-GB" b="1" dirty="0"/>
              <a:t>I can be coached by a stranger.</a:t>
            </a:r>
            <a:endParaRPr lang="en-GB" dirty="0"/>
          </a:p>
          <a:p>
            <a:pPr lvl="0"/>
            <a:r>
              <a:rPr lang="en-GB" b="1" dirty="0"/>
              <a:t>My coach will tell me exactly what to do.</a:t>
            </a:r>
            <a:endParaRPr lang="en-GB" dirty="0"/>
          </a:p>
          <a:p>
            <a:pPr lvl="0"/>
            <a:r>
              <a:rPr lang="en-GB" b="1" dirty="0"/>
              <a:t>My coach will help me to identify the best solutions for me.</a:t>
            </a:r>
            <a:r>
              <a:rPr lang="en-GB" dirty="0"/>
              <a:t> </a:t>
            </a:r>
          </a:p>
          <a:p>
            <a:pPr lvl="0"/>
            <a:r>
              <a:rPr lang="en-GB" b="1" dirty="0"/>
              <a:t>My coach will help me to get to the deep rooted personal issues that are effecting me.</a:t>
            </a:r>
            <a:endParaRPr lang="en-GB" dirty="0"/>
          </a:p>
          <a:p>
            <a:pPr lvl="0"/>
            <a:r>
              <a:rPr lang="en-GB" b="1" dirty="0"/>
              <a:t>Coaching is only needed for ‘problem’ employees.</a:t>
            </a:r>
            <a:r>
              <a:rPr lang="en-GB" dirty="0"/>
              <a:t> </a:t>
            </a:r>
          </a:p>
          <a:p>
            <a:pPr lvl="0"/>
            <a:r>
              <a:rPr lang="en-GB" b="1" dirty="0"/>
              <a:t>My coach should have a background and experience similar to mine.</a:t>
            </a:r>
            <a:endParaRPr lang="en-GB" dirty="0"/>
          </a:p>
          <a:p>
            <a:pPr lvl="0"/>
            <a:r>
              <a:rPr lang="en-GB" b="1" dirty="0"/>
              <a:t>Not everyone can be coached.</a:t>
            </a:r>
            <a:r>
              <a:rPr lang="en-GB" dirty="0"/>
              <a:t> </a:t>
            </a:r>
          </a:p>
          <a:p>
            <a:pPr lvl="0"/>
            <a:r>
              <a:rPr lang="en-GB" b="1" dirty="0"/>
              <a:t>Coaching is the same as mentoring.</a:t>
            </a:r>
            <a:endParaRPr lang="en-GB" dirty="0"/>
          </a:p>
          <a:p>
            <a:pPr lvl="0"/>
            <a:r>
              <a:rPr lang="en-GB" b="1" dirty="0"/>
              <a:t>Coaching takes a lot of time.</a:t>
            </a:r>
            <a:r>
              <a:rPr lang="en-GB" dirty="0"/>
              <a:t> </a:t>
            </a:r>
          </a:p>
          <a:p>
            <a:pPr lvl="0"/>
            <a:r>
              <a:rPr lang="en-GB" b="1" dirty="0"/>
              <a:t>It’s the same as just giving feedback.</a:t>
            </a:r>
            <a:endParaRPr lang="en-GB" dirty="0"/>
          </a:p>
          <a:p>
            <a:pPr lvl="0"/>
            <a:r>
              <a:rPr lang="en-GB" b="1" dirty="0"/>
              <a:t>I am able to coach people more senior then me.</a:t>
            </a:r>
            <a:endParaRPr lang="en-GB" dirty="0"/>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a:t>Fact or Fable</a:t>
            </a:r>
          </a:p>
        </p:txBody>
      </p:sp>
      <p:pic>
        <p:nvPicPr>
          <p:cNvPr id="1026" name="Picture 2" descr="Image result for time for a quiz"/>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4045439"/>
            <a:ext cx="2630066" cy="1478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417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0" end="0"/>
                                            </p:txEl>
                                          </p:spTgt>
                                        </p:tgtEl>
                                        <p:attrNameLst>
                                          <p:attrName>style.color</p:attrName>
                                        </p:attrNameLst>
                                      </p:cBhvr>
                                      <p:to>
                                        <a:srgbClr val="FF0000"/>
                                      </p:to>
                                    </p:animClr>
                                    <p:animClr clrSpc="rgb" dir="cw">
                                      <p:cBhvr>
                                        <p:cTn id="7" dur="500" fill="hold"/>
                                        <p:tgtEl>
                                          <p:spTgt spid="3">
                                            <p:txEl>
                                              <p:pRg st="0" end="0"/>
                                            </p:txEl>
                                          </p:spTgt>
                                        </p:tgtEl>
                                        <p:attrNameLst>
                                          <p:attrName>fillcolor</p:attrName>
                                        </p:attrNameLst>
                                      </p:cBhvr>
                                      <p:to>
                                        <a:srgbClr val="FF0000"/>
                                      </p:to>
                                    </p:animClr>
                                    <p:set>
                                      <p:cBhvr>
                                        <p:cTn id="8" dur="500" fill="hold"/>
                                        <p:tgtEl>
                                          <p:spTgt spid="3">
                                            <p:txEl>
                                              <p:pRg st="0" end="0"/>
                                            </p:txEl>
                                          </p:spTgt>
                                        </p:tgtEl>
                                        <p:attrNameLst>
                                          <p:attrName>fill.type</p:attrName>
                                        </p:attrNameLst>
                                      </p:cBhvr>
                                      <p:to>
                                        <p:strVal val="solid"/>
                                      </p:to>
                                    </p:set>
                                    <p:set>
                                      <p:cBhvr>
                                        <p:cTn id="9" dur="500" fill="hold"/>
                                        <p:tgtEl>
                                          <p:spTgt spid="3">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9" presetClass="emph" presetSubtype="0" fill="hold" nodeType="clickEffect">
                                  <p:stCondLst>
                                    <p:cond delay="0"/>
                                  </p:stCondLst>
                                  <p:childTnLst>
                                    <p:animClr clrSpc="rgb" dir="cw">
                                      <p:cBhvr override="childStyle">
                                        <p:cTn id="13" dur="500" fill="hold"/>
                                        <p:tgtEl>
                                          <p:spTgt spid="3">
                                            <p:txEl>
                                              <p:pRg st="1" end="1"/>
                                            </p:txEl>
                                          </p:spTgt>
                                        </p:tgtEl>
                                        <p:attrNameLst>
                                          <p:attrName>style.color</p:attrName>
                                        </p:attrNameLst>
                                      </p:cBhvr>
                                      <p:to>
                                        <a:srgbClr val="00B050"/>
                                      </p:to>
                                    </p:animClr>
                                    <p:animClr clrSpc="rgb" dir="cw">
                                      <p:cBhvr>
                                        <p:cTn id="14" dur="500" fill="hold"/>
                                        <p:tgtEl>
                                          <p:spTgt spid="3">
                                            <p:txEl>
                                              <p:pRg st="1" end="1"/>
                                            </p:txEl>
                                          </p:spTgt>
                                        </p:tgtEl>
                                        <p:attrNameLst>
                                          <p:attrName>fillcolor</p:attrName>
                                        </p:attrNameLst>
                                      </p:cBhvr>
                                      <p:to>
                                        <a:srgbClr val="00B050"/>
                                      </p:to>
                                    </p:animClr>
                                    <p:set>
                                      <p:cBhvr>
                                        <p:cTn id="15" dur="500" fill="hold"/>
                                        <p:tgtEl>
                                          <p:spTgt spid="3">
                                            <p:txEl>
                                              <p:pRg st="1" end="1"/>
                                            </p:txEl>
                                          </p:spTgt>
                                        </p:tgtEl>
                                        <p:attrNameLst>
                                          <p:attrName>fill.type</p:attrName>
                                        </p:attrNameLst>
                                      </p:cBhvr>
                                      <p:to>
                                        <p:strVal val="solid"/>
                                      </p:to>
                                    </p:set>
                                    <p:set>
                                      <p:cBhvr>
                                        <p:cTn id="16" dur="500" fill="hold"/>
                                        <p:tgtEl>
                                          <p:spTgt spid="3">
                                            <p:txEl>
                                              <p:pRg st="1" end="1"/>
                                            </p:txEl>
                                          </p:spTgt>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19" presetClass="emph" presetSubtype="0" fill="hold" nodeType="clickEffect">
                                  <p:stCondLst>
                                    <p:cond delay="0"/>
                                  </p:stCondLst>
                                  <p:childTnLst>
                                    <p:animClr clrSpc="rgb" dir="cw">
                                      <p:cBhvr override="childStyle">
                                        <p:cTn id="20" dur="500" fill="hold"/>
                                        <p:tgtEl>
                                          <p:spTgt spid="3">
                                            <p:txEl>
                                              <p:pRg st="2" end="2"/>
                                            </p:txEl>
                                          </p:spTgt>
                                        </p:tgtEl>
                                        <p:attrNameLst>
                                          <p:attrName>style.color</p:attrName>
                                        </p:attrNameLst>
                                      </p:cBhvr>
                                      <p:to>
                                        <a:srgbClr val="FF0000"/>
                                      </p:to>
                                    </p:animClr>
                                    <p:animClr clrSpc="rgb" dir="cw">
                                      <p:cBhvr>
                                        <p:cTn id="21" dur="500" fill="hold"/>
                                        <p:tgtEl>
                                          <p:spTgt spid="3">
                                            <p:txEl>
                                              <p:pRg st="2" end="2"/>
                                            </p:txEl>
                                          </p:spTgt>
                                        </p:tgtEl>
                                        <p:attrNameLst>
                                          <p:attrName>fillcolor</p:attrName>
                                        </p:attrNameLst>
                                      </p:cBhvr>
                                      <p:to>
                                        <a:srgbClr val="FF0000"/>
                                      </p:to>
                                    </p:animClr>
                                    <p:set>
                                      <p:cBhvr>
                                        <p:cTn id="22" dur="500" fill="hold"/>
                                        <p:tgtEl>
                                          <p:spTgt spid="3">
                                            <p:txEl>
                                              <p:pRg st="2" end="2"/>
                                            </p:txEl>
                                          </p:spTgt>
                                        </p:tgtEl>
                                        <p:attrNameLst>
                                          <p:attrName>fill.type</p:attrName>
                                        </p:attrNameLst>
                                      </p:cBhvr>
                                      <p:to>
                                        <p:strVal val="solid"/>
                                      </p:to>
                                    </p:set>
                                    <p:set>
                                      <p:cBhvr>
                                        <p:cTn id="23" dur="500" fill="hold"/>
                                        <p:tgtEl>
                                          <p:spTgt spid="3">
                                            <p:txEl>
                                              <p:pRg st="2" end="2"/>
                                            </p:txEl>
                                          </p:spTgt>
                                        </p:tgtEl>
                                        <p:attrNameLst>
                                          <p:attrName>fill.on</p:attrName>
                                        </p:attrNameLst>
                                      </p:cBhvr>
                                      <p:to>
                                        <p:strVal val="true"/>
                                      </p:to>
                                    </p:set>
                                  </p:childTnLst>
                                </p:cTn>
                              </p:par>
                            </p:childTnLst>
                          </p:cTn>
                        </p:par>
                      </p:childTnLst>
                    </p:cTn>
                  </p:par>
                  <p:par>
                    <p:cTn id="24" fill="hold">
                      <p:stCondLst>
                        <p:cond delay="indefinite"/>
                      </p:stCondLst>
                      <p:childTnLst>
                        <p:par>
                          <p:cTn id="25" fill="hold">
                            <p:stCondLst>
                              <p:cond delay="0"/>
                            </p:stCondLst>
                            <p:childTnLst>
                              <p:par>
                                <p:cTn id="26" presetID="19" presetClass="emph" presetSubtype="0" fill="hold" nodeType="clickEffect">
                                  <p:stCondLst>
                                    <p:cond delay="0"/>
                                  </p:stCondLst>
                                  <p:childTnLst>
                                    <p:animClr clrSpc="rgb" dir="cw">
                                      <p:cBhvr override="childStyle">
                                        <p:cTn id="27" dur="500" fill="hold"/>
                                        <p:tgtEl>
                                          <p:spTgt spid="3">
                                            <p:txEl>
                                              <p:pRg st="3" end="3"/>
                                            </p:txEl>
                                          </p:spTgt>
                                        </p:tgtEl>
                                        <p:attrNameLst>
                                          <p:attrName>style.color</p:attrName>
                                        </p:attrNameLst>
                                      </p:cBhvr>
                                      <p:to>
                                        <a:srgbClr val="00B050"/>
                                      </p:to>
                                    </p:animClr>
                                    <p:animClr clrSpc="rgb" dir="cw">
                                      <p:cBhvr>
                                        <p:cTn id="28" dur="500" fill="hold"/>
                                        <p:tgtEl>
                                          <p:spTgt spid="3">
                                            <p:txEl>
                                              <p:pRg st="3" end="3"/>
                                            </p:txEl>
                                          </p:spTgt>
                                        </p:tgtEl>
                                        <p:attrNameLst>
                                          <p:attrName>fillcolor</p:attrName>
                                        </p:attrNameLst>
                                      </p:cBhvr>
                                      <p:to>
                                        <a:srgbClr val="00B050"/>
                                      </p:to>
                                    </p:animClr>
                                    <p:set>
                                      <p:cBhvr>
                                        <p:cTn id="29" dur="500" fill="hold"/>
                                        <p:tgtEl>
                                          <p:spTgt spid="3">
                                            <p:txEl>
                                              <p:pRg st="3" end="3"/>
                                            </p:txEl>
                                          </p:spTgt>
                                        </p:tgtEl>
                                        <p:attrNameLst>
                                          <p:attrName>fill.type</p:attrName>
                                        </p:attrNameLst>
                                      </p:cBhvr>
                                      <p:to>
                                        <p:strVal val="solid"/>
                                      </p:to>
                                    </p:set>
                                    <p:set>
                                      <p:cBhvr>
                                        <p:cTn id="30" dur="500" fill="hold"/>
                                        <p:tgtEl>
                                          <p:spTgt spid="3">
                                            <p:txEl>
                                              <p:pRg st="3" end="3"/>
                                            </p:txEl>
                                          </p:spTgt>
                                        </p:tgtEl>
                                        <p:attrNameLst>
                                          <p:attrName>fill.on</p:attrName>
                                        </p:attrNameLst>
                                      </p:cBhvr>
                                      <p:to>
                                        <p:strVal val="true"/>
                                      </p:to>
                                    </p:set>
                                  </p:childTnLst>
                                </p:cTn>
                              </p:par>
                            </p:childTnLst>
                          </p:cTn>
                        </p:par>
                      </p:childTnLst>
                    </p:cTn>
                  </p:par>
                  <p:par>
                    <p:cTn id="31" fill="hold">
                      <p:stCondLst>
                        <p:cond delay="indefinite"/>
                      </p:stCondLst>
                      <p:childTnLst>
                        <p:par>
                          <p:cTn id="32" fill="hold">
                            <p:stCondLst>
                              <p:cond delay="0"/>
                            </p:stCondLst>
                            <p:childTnLst>
                              <p:par>
                                <p:cTn id="33" presetID="19" presetClass="emph" presetSubtype="0" fill="hold" nodeType="clickEffect">
                                  <p:stCondLst>
                                    <p:cond delay="0"/>
                                  </p:stCondLst>
                                  <p:childTnLst>
                                    <p:animClr clrSpc="rgb" dir="cw">
                                      <p:cBhvr override="childStyle">
                                        <p:cTn id="34" dur="500" fill="hold"/>
                                        <p:tgtEl>
                                          <p:spTgt spid="3">
                                            <p:txEl>
                                              <p:pRg st="4" end="4"/>
                                            </p:txEl>
                                          </p:spTgt>
                                        </p:tgtEl>
                                        <p:attrNameLst>
                                          <p:attrName>style.color</p:attrName>
                                        </p:attrNameLst>
                                      </p:cBhvr>
                                      <p:to>
                                        <a:srgbClr val="FF0000"/>
                                      </p:to>
                                    </p:animClr>
                                    <p:animClr clrSpc="rgb" dir="cw">
                                      <p:cBhvr>
                                        <p:cTn id="35" dur="500" fill="hold"/>
                                        <p:tgtEl>
                                          <p:spTgt spid="3">
                                            <p:txEl>
                                              <p:pRg st="4" end="4"/>
                                            </p:txEl>
                                          </p:spTgt>
                                        </p:tgtEl>
                                        <p:attrNameLst>
                                          <p:attrName>fillcolor</p:attrName>
                                        </p:attrNameLst>
                                      </p:cBhvr>
                                      <p:to>
                                        <a:srgbClr val="FF0000"/>
                                      </p:to>
                                    </p:animClr>
                                    <p:set>
                                      <p:cBhvr>
                                        <p:cTn id="36" dur="500" fill="hold"/>
                                        <p:tgtEl>
                                          <p:spTgt spid="3">
                                            <p:txEl>
                                              <p:pRg st="4" end="4"/>
                                            </p:txEl>
                                          </p:spTgt>
                                        </p:tgtEl>
                                        <p:attrNameLst>
                                          <p:attrName>fill.type</p:attrName>
                                        </p:attrNameLst>
                                      </p:cBhvr>
                                      <p:to>
                                        <p:strVal val="solid"/>
                                      </p:to>
                                    </p:set>
                                    <p:set>
                                      <p:cBhvr>
                                        <p:cTn id="37" dur="500" fill="hold"/>
                                        <p:tgtEl>
                                          <p:spTgt spid="3">
                                            <p:txEl>
                                              <p:pRg st="4" end="4"/>
                                            </p:txEl>
                                          </p:spTgt>
                                        </p:tgtEl>
                                        <p:attrNameLst>
                                          <p:attrName>fill.on</p:attrName>
                                        </p:attrNameLst>
                                      </p:cBhvr>
                                      <p:to>
                                        <p:strVal val="true"/>
                                      </p:to>
                                    </p:set>
                                  </p:childTnLst>
                                </p:cTn>
                              </p:par>
                            </p:childTnLst>
                          </p:cTn>
                        </p:par>
                      </p:childTnLst>
                    </p:cTn>
                  </p:par>
                  <p:par>
                    <p:cTn id="38" fill="hold">
                      <p:stCondLst>
                        <p:cond delay="indefinite"/>
                      </p:stCondLst>
                      <p:childTnLst>
                        <p:par>
                          <p:cTn id="39" fill="hold">
                            <p:stCondLst>
                              <p:cond delay="0"/>
                            </p:stCondLst>
                            <p:childTnLst>
                              <p:par>
                                <p:cTn id="40" presetID="19" presetClass="emph" presetSubtype="0" fill="hold" nodeType="clickEffect">
                                  <p:stCondLst>
                                    <p:cond delay="0"/>
                                  </p:stCondLst>
                                  <p:childTnLst>
                                    <p:animClr clrSpc="rgb" dir="cw">
                                      <p:cBhvr override="childStyle">
                                        <p:cTn id="41" dur="500" fill="hold"/>
                                        <p:tgtEl>
                                          <p:spTgt spid="3">
                                            <p:txEl>
                                              <p:pRg st="5" end="5"/>
                                            </p:txEl>
                                          </p:spTgt>
                                        </p:tgtEl>
                                        <p:attrNameLst>
                                          <p:attrName>style.color</p:attrName>
                                        </p:attrNameLst>
                                      </p:cBhvr>
                                      <p:to>
                                        <a:srgbClr val="FF0000"/>
                                      </p:to>
                                    </p:animClr>
                                    <p:animClr clrSpc="rgb" dir="cw">
                                      <p:cBhvr>
                                        <p:cTn id="42" dur="500" fill="hold"/>
                                        <p:tgtEl>
                                          <p:spTgt spid="3">
                                            <p:txEl>
                                              <p:pRg st="5" end="5"/>
                                            </p:txEl>
                                          </p:spTgt>
                                        </p:tgtEl>
                                        <p:attrNameLst>
                                          <p:attrName>fillcolor</p:attrName>
                                        </p:attrNameLst>
                                      </p:cBhvr>
                                      <p:to>
                                        <a:srgbClr val="FF0000"/>
                                      </p:to>
                                    </p:animClr>
                                    <p:set>
                                      <p:cBhvr>
                                        <p:cTn id="43" dur="500" fill="hold"/>
                                        <p:tgtEl>
                                          <p:spTgt spid="3">
                                            <p:txEl>
                                              <p:pRg st="5" end="5"/>
                                            </p:txEl>
                                          </p:spTgt>
                                        </p:tgtEl>
                                        <p:attrNameLst>
                                          <p:attrName>fill.type</p:attrName>
                                        </p:attrNameLst>
                                      </p:cBhvr>
                                      <p:to>
                                        <p:strVal val="solid"/>
                                      </p:to>
                                    </p:set>
                                    <p:set>
                                      <p:cBhvr>
                                        <p:cTn id="44" dur="500" fill="hold"/>
                                        <p:tgtEl>
                                          <p:spTgt spid="3">
                                            <p:txEl>
                                              <p:pRg st="5" end="5"/>
                                            </p:txEl>
                                          </p:spTgt>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9" presetClass="emph" presetSubtype="0" fill="hold" nodeType="clickEffect">
                                  <p:stCondLst>
                                    <p:cond delay="0"/>
                                  </p:stCondLst>
                                  <p:childTnLst>
                                    <p:animClr clrSpc="rgb" dir="cw">
                                      <p:cBhvr override="childStyle">
                                        <p:cTn id="48" dur="500" fill="hold"/>
                                        <p:tgtEl>
                                          <p:spTgt spid="3">
                                            <p:txEl>
                                              <p:pRg st="6" end="6"/>
                                            </p:txEl>
                                          </p:spTgt>
                                        </p:tgtEl>
                                        <p:attrNameLst>
                                          <p:attrName>style.color</p:attrName>
                                        </p:attrNameLst>
                                      </p:cBhvr>
                                      <p:to>
                                        <a:srgbClr val="FF0000"/>
                                      </p:to>
                                    </p:animClr>
                                    <p:animClr clrSpc="rgb" dir="cw">
                                      <p:cBhvr>
                                        <p:cTn id="49" dur="500" fill="hold"/>
                                        <p:tgtEl>
                                          <p:spTgt spid="3">
                                            <p:txEl>
                                              <p:pRg st="6" end="6"/>
                                            </p:txEl>
                                          </p:spTgt>
                                        </p:tgtEl>
                                        <p:attrNameLst>
                                          <p:attrName>fillcolor</p:attrName>
                                        </p:attrNameLst>
                                      </p:cBhvr>
                                      <p:to>
                                        <a:srgbClr val="FF0000"/>
                                      </p:to>
                                    </p:animClr>
                                    <p:set>
                                      <p:cBhvr>
                                        <p:cTn id="50" dur="500" fill="hold"/>
                                        <p:tgtEl>
                                          <p:spTgt spid="3">
                                            <p:txEl>
                                              <p:pRg st="6" end="6"/>
                                            </p:txEl>
                                          </p:spTgt>
                                        </p:tgtEl>
                                        <p:attrNameLst>
                                          <p:attrName>fill.type</p:attrName>
                                        </p:attrNameLst>
                                      </p:cBhvr>
                                      <p:to>
                                        <p:strVal val="solid"/>
                                      </p:to>
                                    </p:set>
                                    <p:set>
                                      <p:cBhvr>
                                        <p:cTn id="51" dur="500" fill="hold"/>
                                        <p:tgtEl>
                                          <p:spTgt spid="3">
                                            <p:txEl>
                                              <p:pRg st="6" end="6"/>
                                            </p:txEl>
                                          </p:spTgt>
                                        </p:tgtEl>
                                        <p:attrNameLst>
                                          <p:attrName>fill.on</p:attrName>
                                        </p:attrNameLst>
                                      </p:cBhvr>
                                      <p:to>
                                        <p:strVal val="true"/>
                                      </p:to>
                                    </p:set>
                                  </p:childTnLst>
                                </p:cTn>
                              </p:par>
                            </p:childTnLst>
                          </p:cTn>
                        </p:par>
                      </p:childTnLst>
                    </p:cTn>
                  </p:par>
                  <p:par>
                    <p:cTn id="52" fill="hold">
                      <p:stCondLst>
                        <p:cond delay="indefinite"/>
                      </p:stCondLst>
                      <p:childTnLst>
                        <p:par>
                          <p:cTn id="53" fill="hold">
                            <p:stCondLst>
                              <p:cond delay="0"/>
                            </p:stCondLst>
                            <p:childTnLst>
                              <p:par>
                                <p:cTn id="54" presetID="19" presetClass="emph" presetSubtype="0" fill="hold" nodeType="clickEffect">
                                  <p:stCondLst>
                                    <p:cond delay="0"/>
                                  </p:stCondLst>
                                  <p:childTnLst>
                                    <p:animClr clrSpc="rgb" dir="cw">
                                      <p:cBhvr override="childStyle">
                                        <p:cTn id="55" dur="500" fill="hold"/>
                                        <p:tgtEl>
                                          <p:spTgt spid="3">
                                            <p:txEl>
                                              <p:pRg st="7" end="7"/>
                                            </p:txEl>
                                          </p:spTgt>
                                        </p:tgtEl>
                                        <p:attrNameLst>
                                          <p:attrName>style.color</p:attrName>
                                        </p:attrNameLst>
                                      </p:cBhvr>
                                      <p:to>
                                        <a:srgbClr val="00B050"/>
                                      </p:to>
                                    </p:animClr>
                                    <p:animClr clrSpc="rgb" dir="cw">
                                      <p:cBhvr>
                                        <p:cTn id="56" dur="500" fill="hold"/>
                                        <p:tgtEl>
                                          <p:spTgt spid="3">
                                            <p:txEl>
                                              <p:pRg st="7" end="7"/>
                                            </p:txEl>
                                          </p:spTgt>
                                        </p:tgtEl>
                                        <p:attrNameLst>
                                          <p:attrName>fillcolor</p:attrName>
                                        </p:attrNameLst>
                                      </p:cBhvr>
                                      <p:to>
                                        <a:srgbClr val="00B050"/>
                                      </p:to>
                                    </p:animClr>
                                    <p:set>
                                      <p:cBhvr>
                                        <p:cTn id="57" dur="500" fill="hold"/>
                                        <p:tgtEl>
                                          <p:spTgt spid="3">
                                            <p:txEl>
                                              <p:pRg st="7" end="7"/>
                                            </p:txEl>
                                          </p:spTgt>
                                        </p:tgtEl>
                                        <p:attrNameLst>
                                          <p:attrName>fill.type</p:attrName>
                                        </p:attrNameLst>
                                      </p:cBhvr>
                                      <p:to>
                                        <p:strVal val="solid"/>
                                      </p:to>
                                    </p:set>
                                    <p:set>
                                      <p:cBhvr>
                                        <p:cTn id="58" dur="500" fill="hold"/>
                                        <p:tgtEl>
                                          <p:spTgt spid="3">
                                            <p:txEl>
                                              <p:pRg st="7" end="7"/>
                                            </p:txEl>
                                          </p:spTgt>
                                        </p:tgtEl>
                                        <p:attrNameLst>
                                          <p:attrName>fill.on</p:attrName>
                                        </p:attrNameLst>
                                      </p:cBhvr>
                                      <p:to>
                                        <p:strVal val="true"/>
                                      </p:to>
                                    </p:set>
                                  </p:childTnLst>
                                </p:cTn>
                              </p:par>
                            </p:childTnLst>
                          </p:cTn>
                        </p:par>
                      </p:childTnLst>
                    </p:cTn>
                  </p:par>
                  <p:par>
                    <p:cTn id="59" fill="hold">
                      <p:stCondLst>
                        <p:cond delay="indefinite"/>
                      </p:stCondLst>
                      <p:childTnLst>
                        <p:par>
                          <p:cTn id="60" fill="hold">
                            <p:stCondLst>
                              <p:cond delay="0"/>
                            </p:stCondLst>
                            <p:childTnLst>
                              <p:par>
                                <p:cTn id="61" presetID="19" presetClass="emph" presetSubtype="0" fill="hold" nodeType="clickEffect">
                                  <p:stCondLst>
                                    <p:cond delay="0"/>
                                  </p:stCondLst>
                                  <p:childTnLst>
                                    <p:animClr clrSpc="rgb" dir="cw">
                                      <p:cBhvr override="childStyle">
                                        <p:cTn id="62" dur="500" fill="hold"/>
                                        <p:tgtEl>
                                          <p:spTgt spid="3">
                                            <p:txEl>
                                              <p:pRg st="8" end="8"/>
                                            </p:txEl>
                                          </p:spTgt>
                                        </p:tgtEl>
                                        <p:attrNameLst>
                                          <p:attrName>style.color</p:attrName>
                                        </p:attrNameLst>
                                      </p:cBhvr>
                                      <p:to>
                                        <a:srgbClr val="FF0000"/>
                                      </p:to>
                                    </p:animClr>
                                    <p:animClr clrSpc="rgb" dir="cw">
                                      <p:cBhvr>
                                        <p:cTn id="63" dur="500" fill="hold"/>
                                        <p:tgtEl>
                                          <p:spTgt spid="3">
                                            <p:txEl>
                                              <p:pRg st="8" end="8"/>
                                            </p:txEl>
                                          </p:spTgt>
                                        </p:tgtEl>
                                        <p:attrNameLst>
                                          <p:attrName>fillcolor</p:attrName>
                                        </p:attrNameLst>
                                      </p:cBhvr>
                                      <p:to>
                                        <a:srgbClr val="FF0000"/>
                                      </p:to>
                                    </p:animClr>
                                    <p:set>
                                      <p:cBhvr>
                                        <p:cTn id="64" dur="500" fill="hold"/>
                                        <p:tgtEl>
                                          <p:spTgt spid="3">
                                            <p:txEl>
                                              <p:pRg st="8" end="8"/>
                                            </p:txEl>
                                          </p:spTgt>
                                        </p:tgtEl>
                                        <p:attrNameLst>
                                          <p:attrName>fill.type</p:attrName>
                                        </p:attrNameLst>
                                      </p:cBhvr>
                                      <p:to>
                                        <p:strVal val="solid"/>
                                      </p:to>
                                    </p:set>
                                    <p:set>
                                      <p:cBhvr>
                                        <p:cTn id="65" dur="500" fill="hold"/>
                                        <p:tgtEl>
                                          <p:spTgt spid="3">
                                            <p:txEl>
                                              <p:pRg st="8" end="8"/>
                                            </p:txEl>
                                          </p:spTgt>
                                        </p:tgtEl>
                                        <p:attrNameLst>
                                          <p:attrName>fill.on</p:attrName>
                                        </p:attrNameLst>
                                      </p:cBhvr>
                                      <p:to>
                                        <p:strVal val="true"/>
                                      </p:to>
                                    </p:set>
                                  </p:childTnLst>
                                </p:cTn>
                              </p:par>
                            </p:childTnLst>
                          </p:cTn>
                        </p:par>
                      </p:childTnLst>
                    </p:cTn>
                  </p:par>
                  <p:par>
                    <p:cTn id="66" fill="hold">
                      <p:stCondLst>
                        <p:cond delay="indefinite"/>
                      </p:stCondLst>
                      <p:childTnLst>
                        <p:par>
                          <p:cTn id="67" fill="hold">
                            <p:stCondLst>
                              <p:cond delay="0"/>
                            </p:stCondLst>
                            <p:childTnLst>
                              <p:par>
                                <p:cTn id="68" presetID="19" presetClass="emph" presetSubtype="0" fill="hold" nodeType="clickEffect">
                                  <p:stCondLst>
                                    <p:cond delay="0"/>
                                  </p:stCondLst>
                                  <p:childTnLst>
                                    <p:animClr clrSpc="rgb" dir="cw">
                                      <p:cBhvr override="childStyle">
                                        <p:cTn id="69" dur="500" fill="hold"/>
                                        <p:tgtEl>
                                          <p:spTgt spid="3">
                                            <p:txEl>
                                              <p:pRg st="9" end="9"/>
                                            </p:txEl>
                                          </p:spTgt>
                                        </p:tgtEl>
                                        <p:attrNameLst>
                                          <p:attrName>style.color</p:attrName>
                                        </p:attrNameLst>
                                      </p:cBhvr>
                                      <p:to>
                                        <a:srgbClr val="FF0000"/>
                                      </p:to>
                                    </p:animClr>
                                    <p:animClr clrSpc="rgb" dir="cw">
                                      <p:cBhvr>
                                        <p:cTn id="70" dur="500" fill="hold"/>
                                        <p:tgtEl>
                                          <p:spTgt spid="3">
                                            <p:txEl>
                                              <p:pRg st="9" end="9"/>
                                            </p:txEl>
                                          </p:spTgt>
                                        </p:tgtEl>
                                        <p:attrNameLst>
                                          <p:attrName>fillcolor</p:attrName>
                                        </p:attrNameLst>
                                      </p:cBhvr>
                                      <p:to>
                                        <a:srgbClr val="FF0000"/>
                                      </p:to>
                                    </p:animClr>
                                    <p:set>
                                      <p:cBhvr>
                                        <p:cTn id="71" dur="500" fill="hold"/>
                                        <p:tgtEl>
                                          <p:spTgt spid="3">
                                            <p:txEl>
                                              <p:pRg st="9" end="9"/>
                                            </p:txEl>
                                          </p:spTgt>
                                        </p:tgtEl>
                                        <p:attrNameLst>
                                          <p:attrName>fill.type</p:attrName>
                                        </p:attrNameLst>
                                      </p:cBhvr>
                                      <p:to>
                                        <p:strVal val="solid"/>
                                      </p:to>
                                    </p:set>
                                    <p:set>
                                      <p:cBhvr>
                                        <p:cTn id="72" dur="500" fill="hold"/>
                                        <p:tgtEl>
                                          <p:spTgt spid="3">
                                            <p:txEl>
                                              <p:pRg st="9" end="9"/>
                                            </p:txEl>
                                          </p:spTgt>
                                        </p:tgtEl>
                                        <p:attrNameLst>
                                          <p:attrName>fill.on</p:attrName>
                                        </p:attrNameLst>
                                      </p:cBhvr>
                                      <p:to>
                                        <p:strVal val="true"/>
                                      </p:to>
                                    </p:set>
                                  </p:childTnLst>
                                </p:cTn>
                              </p:par>
                            </p:childTnLst>
                          </p:cTn>
                        </p:par>
                      </p:childTnLst>
                    </p:cTn>
                  </p:par>
                  <p:par>
                    <p:cTn id="73" fill="hold">
                      <p:stCondLst>
                        <p:cond delay="indefinite"/>
                      </p:stCondLst>
                      <p:childTnLst>
                        <p:par>
                          <p:cTn id="74" fill="hold">
                            <p:stCondLst>
                              <p:cond delay="0"/>
                            </p:stCondLst>
                            <p:childTnLst>
                              <p:par>
                                <p:cTn id="75" presetID="19" presetClass="emph" presetSubtype="0" fill="hold" nodeType="clickEffect">
                                  <p:stCondLst>
                                    <p:cond delay="0"/>
                                  </p:stCondLst>
                                  <p:childTnLst>
                                    <p:animClr clrSpc="rgb" dir="cw">
                                      <p:cBhvr override="childStyle">
                                        <p:cTn id="76" dur="500" fill="hold"/>
                                        <p:tgtEl>
                                          <p:spTgt spid="3">
                                            <p:txEl>
                                              <p:pRg st="10" end="10"/>
                                            </p:txEl>
                                          </p:spTgt>
                                        </p:tgtEl>
                                        <p:attrNameLst>
                                          <p:attrName>style.color</p:attrName>
                                        </p:attrNameLst>
                                      </p:cBhvr>
                                      <p:to>
                                        <a:srgbClr val="00B050"/>
                                      </p:to>
                                    </p:animClr>
                                    <p:animClr clrSpc="rgb" dir="cw">
                                      <p:cBhvr>
                                        <p:cTn id="77" dur="500" fill="hold"/>
                                        <p:tgtEl>
                                          <p:spTgt spid="3">
                                            <p:txEl>
                                              <p:pRg st="10" end="10"/>
                                            </p:txEl>
                                          </p:spTgt>
                                        </p:tgtEl>
                                        <p:attrNameLst>
                                          <p:attrName>fillcolor</p:attrName>
                                        </p:attrNameLst>
                                      </p:cBhvr>
                                      <p:to>
                                        <a:srgbClr val="00B050"/>
                                      </p:to>
                                    </p:animClr>
                                    <p:set>
                                      <p:cBhvr>
                                        <p:cTn id="78" dur="500" fill="hold"/>
                                        <p:tgtEl>
                                          <p:spTgt spid="3">
                                            <p:txEl>
                                              <p:pRg st="10" end="10"/>
                                            </p:txEl>
                                          </p:spTgt>
                                        </p:tgtEl>
                                        <p:attrNameLst>
                                          <p:attrName>fill.type</p:attrName>
                                        </p:attrNameLst>
                                      </p:cBhvr>
                                      <p:to>
                                        <p:strVal val="solid"/>
                                      </p:to>
                                    </p:set>
                                    <p:set>
                                      <p:cBhvr>
                                        <p:cTn id="79" dur="500" fill="hold"/>
                                        <p:tgtEl>
                                          <p:spTgt spid="3">
                                            <p:txEl>
                                              <p:pRg st="10" end="10"/>
                                            </p:txEl>
                                          </p:spTgt>
                                        </p:tgtEl>
                                        <p:attrNameLst>
                                          <p:attrName>fill.on</p:attrName>
                                        </p:attrNameLst>
                                      </p:cBhvr>
                                      <p:to>
                                        <p:strVal val="true"/>
                                      </p:to>
                                    </p:set>
                                  </p:childTnLst>
                                </p:cTn>
                              </p:par>
                            </p:childTnLst>
                          </p:cTn>
                        </p:par>
                      </p:childTnLst>
                    </p:cTn>
                  </p:par>
                  <p:par>
                    <p:cTn id="80" fill="hold">
                      <p:stCondLst>
                        <p:cond delay="indefinite"/>
                      </p:stCondLst>
                      <p:childTnLst>
                        <p:par>
                          <p:cTn id="81" fill="hold">
                            <p:stCondLst>
                              <p:cond delay="0"/>
                            </p:stCondLst>
                            <p:childTnLst>
                              <p:par>
                                <p:cTn id="82" presetID="19" presetClass="emph" presetSubtype="0" fill="hold" nodeType="clickEffect">
                                  <p:stCondLst>
                                    <p:cond delay="0"/>
                                  </p:stCondLst>
                                  <p:childTnLst>
                                    <p:animClr clrSpc="rgb" dir="cw">
                                      <p:cBhvr override="childStyle">
                                        <p:cTn id="83" dur="500" fill="hold"/>
                                        <p:tgtEl>
                                          <p:spTgt spid="3">
                                            <p:txEl>
                                              <p:pRg st="11" end="11"/>
                                            </p:txEl>
                                          </p:spTgt>
                                        </p:tgtEl>
                                        <p:attrNameLst>
                                          <p:attrName>style.color</p:attrName>
                                        </p:attrNameLst>
                                      </p:cBhvr>
                                      <p:to>
                                        <a:srgbClr val="FF0000"/>
                                      </p:to>
                                    </p:animClr>
                                    <p:animClr clrSpc="rgb" dir="cw">
                                      <p:cBhvr>
                                        <p:cTn id="84" dur="500" fill="hold"/>
                                        <p:tgtEl>
                                          <p:spTgt spid="3">
                                            <p:txEl>
                                              <p:pRg st="11" end="11"/>
                                            </p:txEl>
                                          </p:spTgt>
                                        </p:tgtEl>
                                        <p:attrNameLst>
                                          <p:attrName>fillcolor</p:attrName>
                                        </p:attrNameLst>
                                      </p:cBhvr>
                                      <p:to>
                                        <a:srgbClr val="FF0000"/>
                                      </p:to>
                                    </p:animClr>
                                    <p:set>
                                      <p:cBhvr>
                                        <p:cTn id="85" dur="500" fill="hold"/>
                                        <p:tgtEl>
                                          <p:spTgt spid="3">
                                            <p:txEl>
                                              <p:pRg st="11" end="11"/>
                                            </p:txEl>
                                          </p:spTgt>
                                        </p:tgtEl>
                                        <p:attrNameLst>
                                          <p:attrName>fill.type</p:attrName>
                                        </p:attrNameLst>
                                      </p:cBhvr>
                                      <p:to>
                                        <p:strVal val="solid"/>
                                      </p:to>
                                    </p:set>
                                    <p:set>
                                      <p:cBhvr>
                                        <p:cTn id="86" dur="500" fill="hold"/>
                                        <p:tgtEl>
                                          <p:spTgt spid="3">
                                            <p:txEl>
                                              <p:pRg st="11" end="11"/>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1. 2 Defining Coaching &amp; Mentoring -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40768"/>
            <a:ext cx="4173860" cy="5184576"/>
          </a:xfrm>
          <a:solidFill>
            <a:schemeClr val="bg1"/>
          </a:solidFill>
          <a:ln>
            <a:solidFill>
              <a:schemeClr val="bg1">
                <a:lumMod val="65000"/>
              </a:schemeClr>
            </a:solidFill>
          </a:ln>
        </p:spPr>
        <p:txBody>
          <a:bodyPr>
            <a:normAutofit/>
          </a:bodyPr>
          <a:lstStyle/>
          <a:p>
            <a:pPr>
              <a:lnSpc>
                <a:spcPct val="100000"/>
              </a:lnSpc>
              <a:spcBef>
                <a:spcPts val="0"/>
              </a:spcBef>
              <a:spcAft>
                <a:spcPts val="0"/>
              </a:spcAft>
              <a:buFont typeface="Wingdings" pitchFamily="2" charset="2"/>
              <a:buChar char="§"/>
            </a:pPr>
            <a:r>
              <a:rPr lang="en-GB" sz="1600" b="1" dirty="0"/>
              <a:t>Short Term – Time Bound</a:t>
            </a:r>
          </a:p>
          <a:p>
            <a:pPr marL="0" indent="0" algn="just">
              <a:lnSpc>
                <a:spcPct val="100000"/>
              </a:lnSpc>
              <a:spcBef>
                <a:spcPts val="0"/>
              </a:spcBef>
              <a:spcAft>
                <a:spcPts val="0"/>
              </a:spcAft>
              <a:buNone/>
            </a:pPr>
            <a:r>
              <a:rPr lang="en-GB" sz="1400" dirty="0"/>
              <a:t>A coach can successfully be involved with a coachee for a short period of time, maybe even just a few sessions. The coaching lasts for as long as is needed, depending on the purpose of the coaching relationship.</a:t>
            </a:r>
          </a:p>
          <a:p>
            <a:pPr marL="0" indent="0" algn="just">
              <a:lnSpc>
                <a:spcPct val="100000"/>
              </a:lnSpc>
              <a:spcBef>
                <a:spcPts val="0"/>
              </a:spcBef>
              <a:spcAft>
                <a:spcPts val="0"/>
              </a:spcAft>
              <a:buNone/>
            </a:pPr>
            <a:endParaRPr lang="en-GB" sz="1600" b="1" dirty="0"/>
          </a:p>
          <a:p>
            <a:pPr>
              <a:lnSpc>
                <a:spcPct val="100000"/>
              </a:lnSpc>
              <a:spcBef>
                <a:spcPts val="0"/>
              </a:spcBef>
              <a:spcAft>
                <a:spcPts val="0"/>
              </a:spcAft>
              <a:buFont typeface="Wingdings" pitchFamily="2" charset="2"/>
              <a:buChar char="§"/>
            </a:pPr>
            <a:r>
              <a:rPr lang="en-GB" sz="1600" b="1" dirty="0"/>
              <a:t> Task Based</a:t>
            </a:r>
          </a:p>
          <a:p>
            <a:pPr marL="0" indent="0" algn="just">
              <a:lnSpc>
                <a:spcPct val="100000"/>
              </a:lnSpc>
              <a:spcBef>
                <a:spcPts val="0"/>
              </a:spcBef>
              <a:spcAft>
                <a:spcPts val="0"/>
              </a:spcAft>
              <a:buNone/>
            </a:pPr>
            <a:r>
              <a:rPr lang="en-GB" sz="1400" dirty="0"/>
              <a:t>The focus is on concrete issues, such as managing more effectively, speaking more articulately, and learning how to think strategically. This requires a content expert (coach) who is capable of teaching the coachee how to develop these skills.</a:t>
            </a:r>
          </a:p>
          <a:p>
            <a:pPr algn="just">
              <a:lnSpc>
                <a:spcPct val="100000"/>
              </a:lnSpc>
              <a:spcBef>
                <a:spcPts val="0"/>
              </a:spcBef>
              <a:spcAft>
                <a:spcPts val="0"/>
              </a:spcAft>
            </a:pPr>
            <a:endParaRPr lang="en-GB" sz="1400" dirty="0"/>
          </a:p>
          <a:p>
            <a:pPr>
              <a:lnSpc>
                <a:spcPct val="100000"/>
              </a:lnSpc>
              <a:spcBef>
                <a:spcPts val="0"/>
              </a:spcBef>
              <a:spcAft>
                <a:spcPts val="0"/>
              </a:spcAft>
              <a:buFont typeface="Wingdings" pitchFamily="2" charset="2"/>
              <a:buChar char="§"/>
            </a:pPr>
            <a:r>
              <a:rPr lang="en-GB" sz="1600" b="1" dirty="0"/>
              <a:t>  Performance Driven – Non Directive</a:t>
            </a:r>
          </a:p>
          <a:p>
            <a:pPr marL="0" indent="0" algn="just">
              <a:lnSpc>
                <a:spcPct val="100000"/>
              </a:lnSpc>
              <a:spcBef>
                <a:spcPts val="0"/>
              </a:spcBef>
              <a:spcAft>
                <a:spcPts val="0"/>
              </a:spcAft>
              <a:buNone/>
            </a:pPr>
            <a:r>
              <a:rPr lang="en-GB" sz="1400" dirty="0"/>
              <a:t>The purpose of coaching is to improve the individual's performance on the job. This involves either enhancing current skills or acquiring new skills. Once the coachee successfully acquires the skills, the coach is no longer needed.</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5184576"/>
          </a:xfrm>
          <a:solidFill>
            <a:schemeClr val="bg1"/>
          </a:solidFill>
          <a:ln>
            <a:solidFill>
              <a:schemeClr val="bg1">
                <a:lumMod val="65000"/>
              </a:schemeClr>
            </a:solidFill>
          </a:ln>
        </p:spPr>
        <p:txBody>
          <a:bodyPr>
            <a:noAutofit/>
          </a:bodyPr>
          <a:lstStyle/>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algn="just">
              <a:spcBef>
                <a:spcPts val="0"/>
              </a:spcBef>
              <a:spcAft>
                <a:spcPts val="0"/>
              </a:spcAft>
            </a:pPr>
            <a:endParaRPr lang="en-GB" sz="1600" b="1" dirty="0"/>
          </a:p>
          <a:p>
            <a:pPr>
              <a:spcBef>
                <a:spcPts val="0"/>
              </a:spcBef>
              <a:spcAft>
                <a:spcPts val="0"/>
              </a:spcAft>
              <a:buFont typeface="Wingdings" pitchFamily="2" charset="2"/>
              <a:buChar char="§"/>
            </a:pPr>
            <a:r>
              <a:rPr lang="en-GB" sz="1600" b="1" dirty="0"/>
              <a:t> Relationship Based</a:t>
            </a:r>
          </a:p>
          <a:p>
            <a:pPr marL="0" indent="0" algn="just">
              <a:spcBef>
                <a:spcPts val="0"/>
              </a:spcBef>
              <a:spcAft>
                <a:spcPts val="0"/>
              </a:spcAft>
              <a:buNone/>
            </a:pPr>
            <a:r>
              <a:rPr lang="en-GB" sz="14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a:spcBef>
                <a:spcPts val="0"/>
              </a:spcBef>
              <a:spcAft>
                <a:spcPts val="0"/>
              </a:spcAft>
            </a:pPr>
            <a:endParaRPr lang="en-GB" sz="1400" dirty="0"/>
          </a:p>
          <a:p>
            <a:pPr>
              <a:spcBef>
                <a:spcPts val="0"/>
              </a:spcBef>
              <a:spcAft>
                <a:spcPts val="0"/>
              </a:spcAft>
              <a:buFont typeface="Wingdings" pitchFamily="2" charset="2"/>
              <a:buChar char="§"/>
            </a:pPr>
            <a:r>
              <a:rPr lang="en-GB" sz="1600" b="1" dirty="0"/>
              <a:t>Development Driven - Directive</a:t>
            </a:r>
          </a:p>
          <a:p>
            <a:pPr marL="0" indent="0" algn="just">
              <a:spcBef>
                <a:spcPts val="0"/>
              </a:spcBef>
              <a:spcAft>
                <a:spcPts val="0"/>
              </a:spcAft>
              <a:buNone/>
            </a:pPr>
            <a:r>
              <a:rPr lang="en-GB" sz="1400" dirty="0"/>
              <a:t>Its purpose is to develop the individual not only for the current job, but also for the future. This distinction differentiates the role of the immediate manager and that of the mentor.</a:t>
            </a:r>
          </a:p>
          <a:p>
            <a:endParaRPr lang="en-GB" sz="1400" dirty="0"/>
          </a:p>
        </p:txBody>
      </p:sp>
    </p:spTree>
    <p:extLst>
      <p:ext uri="{BB962C8B-B14F-4D97-AF65-F5344CB8AC3E}">
        <p14:creationId xmlns:p14="http://schemas.microsoft.com/office/powerpoint/2010/main" val="162662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bg/>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9">
                                            <p:txEl>
                                              <p:pRg st="6" end="6"/>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  Coaching Models</a:t>
            </a:r>
          </a:p>
        </p:txBody>
      </p:sp>
      <p:sp>
        <p:nvSpPr>
          <p:cNvPr id="3" name="Vertical Text Placeholder 2"/>
          <p:cNvSpPr>
            <a:spLocks noGrp="1"/>
          </p:cNvSpPr>
          <p:nvPr>
            <p:ph type="body" orient="vert" idx="1"/>
          </p:nvPr>
        </p:nvSpPr>
        <p:spPr/>
        <p:txBody>
          <a:bodyPr>
            <a:normAutofit fontScale="92500" lnSpcReduction="10000"/>
          </a:bodyPr>
          <a:lstStyle/>
          <a:p>
            <a:pPr>
              <a:buFont typeface="Wingdings" pitchFamily="2" charset="2"/>
              <a:buChar char="§"/>
            </a:pPr>
            <a:r>
              <a:rPr lang="en-GB" dirty="0"/>
              <a:t>Coaching in it’s purest form is asking not telling.</a:t>
            </a:r>
          </a:p>
          <a:p>
            <a:pPr>
              <a:buFont typeface="Wingdings" pitchFamily="2" charset="2"/>
              <a:buChar char="§"/>
            </a:pPr>
            <a:r>
              <a:rPr lang="en-GB" dirty="0"/>
              <a:t>Is the Coach to be strictly a facilitator or also a guide?</a:t>
            </a:r>
          </a:p>
          <a:p>
            <a:pPr>
              <a:buFont typeface="Wingdings" pitchFamily="2" charset="2"/>
              <a:buChar char="§"/>
            </a:pPr>
            <a:r>
              <a:rPr lang="en-GB" dirty="0"/>
              <a:t>Is a hybrid approach more realistic or beneficial in some circumstances?</a:t>
            </a:r>
          </a:p>
          <a:p>
            <a:pPr>
              <a:buFont typeface="Wingdings" pitchFamily="2" charset="2"/>
              <a:buChar char="§"/>
            </a:pPr>
            <a:r>
              <a:rPr lang="en-GB" dirty="0"/>
              <a:t>Does the coach require industry specific knowledge?</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21</a:t>
            </a:fld>
            <a:endParaRPr lang="en-US"/>
          </a:p>
        </p:txBody>
      </p:sp>
      <p:sp>
        <p:nvSpPr>
          <p:cNvPr id="6" name="Vertical Text Placeholder 5"/>
          <p:cNvSpPr>
            <a:spLocks noGrp="1"/>
          </p:cNvSpPr>
          <p:nvPr>
            <p:ph type="body" orient="vert" idx="13"/>
          </p:nvPr>
        </p:nvSpPr>
        <p:spPr/>
        <p:txBody>
          <a:bodyPr/>
          <a:lstStyle/>
          <a:p>
            <a:pPr marL="0" indent="0">
              <a:buNone/>
            </a:pPr>
            <a:r>
              <a:rPr lang="en-GB" dirty="0"/>
              <a:t>Directive v Non-directive</a:t>
            </a:r>
          </a:p>
        </p:txBody>
      </p:sp>
    </p:spTree>
    <p:extLst>
      <p:ext uri="{BB962C8B-B14F-4D97-AF65-F5344CB8AC3E}">
        <p14:creationId xmlns:p14="http://schemas.microsoft.com/office/powerpoint/2010/main" val="492163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 Defining Coaching &amp; Mentoring</a:t>
            </a:r>
          </a:p>
        </p:txBody>
      </p:sp>
      <p:sp>
        <p:nvSpPr>
          <p:cNvPr id="3" name="Vertical Text Placeholder 2"/>
          <p:cNvSpPr>
            <a:spLocks noGrp="1"/>
          </p:cNvSpPr>
          <p:nvPr>
            <p:ph type="body" orient="vert" idx="1"/>
          </p:nvPr>
        </p:nvSpPr>
        <p:spPr/>
        <p:txBody>
          <a:bodyPr>
            <a:normAutofit lnSpcReduction="10000"/>
          </a:bodyPr>
          <a:lstStyle/>
          <a:p>
            <a:pPr marL="0" indent="0">
              <a:buNone/>
            </a:pPr>
            <a:r>
              <a:rPr lang="en-GB" b="1" u="sng" dirty="0"/>
              <a:t>Activity</a:t>
            </a:r>
            <a:endParaRPr lang="en-GB" dirty="0"/>
          </a:p>
          <a:p>
            <a:endParaRPr lang="en-GB" dirty="0"/>
          </a:p>
          <a:p>
            <a:pPr>
              <a:buFont typeface="Wingdings" pitchFamily="2" charset="2"/>
              <a:buChar char="§"/>
            </a:pPr>
            <a:r>
              <a:rPr lang="en-GB" dirty="0"/>
              <a:t>Identify types of learning needs that an individual might have?</a:t>
            </a:r>
          </a:p>
          <a:p>
            <a:endParaRPr lang="en-GB" dirty="0"/>
          </a:p>
          <a:p>
            <a:pPr>
              <a:buFont typeface="Wingdings" pitchFamily="2" charset="2"/>
              <a:buChar char="§"/>
            </a:pPr>
            <a:r>
              <a:rPr lang="en-GB" dirty="0"/>
              <a:t>Which are most suited to coaching and which to mentoring  and why?</a:t>
            </a:r>
          </a:p>
          <a:p>
            <a:pPr>
              <a:buFont typeface="Wingdings" pitchFamily="2" charset="2"/>
              <a:buChar char="§"/>
            </a:pP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a:t>As a Learning Solution</a:t>
            </a:r>
          </a:p>
        </p:txBody>
      </p:sp>
    </p:spTree>
    <p:extLst>
      <p:ext uri="{BB962C8B-B14F-4D97-AF65-F5344CB8AC3E}">
        <p14:creationId xmlns:p14="http://schemas.microsoft.com/office/powerpoint/2010/main" val="3306670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1.2 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23</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 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a:t>
            </a:r>
          </a:p>
          <a:p>
            <a:pPr>
              <a:buFont typeface="Wingdings" pitchFamily="2" charset="2"/>
              <a:buChar char="§"/>
            </a:pPr>
            <a:r>
              <a:rPr lang="en-GB" dirty="0"/>
              <a:t> When you have a small group of individuals (5-8) in need of increased competency in specific areas</a:t>
            </a:r>
          </a:p>
          <a:p>
            <a:pPr>
              <a:buFont typeface="Wingdings" pitchFamily="2" charset="2"/>
              <a:buChar char="§"/>
            </a:pPr>
            <a:r>
              <a:rPr lang="en-GB" dirty="0"/>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spTree>
    <p:extLst>
      <p:ext uri="{BB962C8B-B14F-4D97-AF65-F5344CB8AC3E}">
        <p14:creationId xmlns:p14="http://schemas.microsoft.com/office/powerpoint/2010/main"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2000"/>
                                        <p:tgtEl>
                                          <p:spTgt spid="5">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2000"/>
                                        <p:tgtEl>
                                          <p:spTgt spid="5">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2000"/>
                                        <p:tgtEl>
                                          <p:spTgt spid="8">
                                            <p:bg/>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2000"/>
                                        <p:tgtEl>
                                          <p:spTgt spid="8">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bg/>
                                          </p:spTgt>
                                        </p:tgtEl>
                                        <p:attrNameLst>
                                          <p:attrName>style.visibility</p:attrName>
                                        </p:attrNameLst>
                                      </p:cBhvr>
                                      <p:to>
                                        <p:strVal val="visible"/>
                                      </p:to>
                                    </p:set>
                                    <p:animEffect transition="in" filter="fade">
                                      <p:cBhvr>
                                        <p:cTn id="21" dur="2000"/>
                                        <p:tgtEl>
                                          <p:spTgt spid="6">
                                            <p:bg/>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fade">
                                      <p:cBhvr>
                                        <p:cTn id="26" dur="2000"/>
                                        <p:tgtEl>
                                          <p:spTgt spid="6">
                                            <p:txEl>
                                              <p:pRg st="0" end="0"/>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2000"/>
                                        <p:tgtEl>
                                          <p:spTgt spid="6">
                                            <p:txEl>
                                              <p:pRg st="1" end="1"/>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2000"/>
                                        <p:tgtEl>
                                          <p:spTgt spid="6">
                                            <p:txEl>
                                              <p:pRg st="2" end="2"/>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animEffect transition="in" filter="fade">
                                      <p:cBhvr>
                                        <p:cTn id="35" dur="2000"/>
                                        <p:tgtEl>
                                          <p:spTgt spid="6">
                                            <p:txEl>
                                              <p:pRg st="3" end="3"/>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6">
                                            <p:txEl>
                                              <p:pRg st="4" end="4"/>
                                            </p:txEl>
                                          </p:spTgt>
                                        </p:tgtEl>
                                        <p:attrNameLst>
                                          <p:attrName>style.visibility</p:attrName>
                                        </p:attrNameLst>
                                      </p:cBhvr>
                                      <p:to>
                                        <p:strVal val="visible"/>
                                      </p:to>
                                    </p:set>
                                    <p:animEffect transition="in" filter="fade">
                                      <p:cBhvr>
                                        <p:cTn id="38" dur="2000"/>
                                        <p:tgtEl>
                                          <p:spTgt spid="6">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bg/>
                                          </p:spTgt>
                                        </p:tgtEl>
                                        <p:attrNameLst>
                                          <p:attrName>style.visibility</p:attrName>
                                        </p:attrNameLst>
                                      </p:cBhvr>
                                      <p:to>
                                        <p:strVal val="visible"/>
                                      </p:to>
                                    </p:set>
                                    <p:animEffect transition="in" filter="fade">
                                      <p:cBhvr>
                                        <p:cTn id="43" dur="2000"/>
                                        <p:tgtEl>
                                          <p:spTgt spid="7">
                                            <p:bg/>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7">
                                            <p:txEl>
                                              <p:pRg st="0" end="0"/>
                                            </p:txEl>
                                          </p:spTgt>
                                        </p:tgtEl>
                                        <p:attrNameLst>
                                          <p:attrName>style.visibility</p:attrName>
                                        </p:attrNameLst>
                                      </p:cBhvr>
                                      <p:to>
                                        <p:strVal val="visible"/>
                                      </p:to>
                                    </p:set>
                                    <p:animEffect transition="in" filter="fade">
                                      <p:cBhvr>
                                        <p:cTn id="48" dur="2000"/>
                                        <p:tgtEl>
                                          <p:spTgt spid="7">
                                            <p:txEl>
                                              <p:pRg st="0" end="0"/>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7">
                                            <p:txEl>
                                              <p:pRg st="1" end="1"/>
                                            </p:txEl>
                                          </p:spTgt>
                                        </p:tgtEl>
                                        <p:attrNameLst>
                                          <p:attrName>style.visibility</p:attrName>
                                        </p:attrNameLst>
                                      </p:cBhvr>
                                      <p:to>
                                        <p:strVal val="visible"/>
                                      </p:to>
                                    </p:set>
                                    <p:animEffect transition="in" filter="fade">
                                      <p:cBhvr>
                                        <p:cTn id="51" dur="2000"/>
                                        <p:tgtEl>
                                          <p:spTgt spid="7">
                                            <p:txEl>
                                              <p:pRg st="1" end="1"/>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txEl>
                                              <p:pRg st="2" end="2"/>
                                            </p:txEl>
                                          </p:spTgt>
                                        </p:tgtEl>
                                        <p:attrNameLst>
                                          <p:attrName>style.visibility</p:attrName>
                                        </p:attrNameLst>
                                      </p:cBhvr>
                                      <p:to>
                                        <p:strVal val="visible"/>
                                      </p:to>
                                    </p:set>
                                    <p:animEffect transition="in" filter="fade">
                                      <p:cBhvr>
                                        <p:cTn id="54" dur="2000"/>
                                        <p:tgtEl>
                                          <p:spTgt spid="7">
                                            <p:txEl>
                                              <p:pRg st="2" end="2"/>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7">
                                            <p:txEl>
                                              <p:pRg st="3" end="3"/>
                                            </p:txEl>
                                          </p:spTgt>
                                        </p:tgtEl>
                                        <p:attrNameLst>
                                          <p:attrName>style.visibility</p:attrName>
                                        </p:attrNameLst>
                                      </p:cBhvr>
                                      <p:to>
                                        <p:strVal val="visible"/>
                                      </p:to>
                                    </p:set>
                                    <p:animEffect transition="in" filter="fade">
                                      <p:cBhvr>
                                        <p:cTn id="57" dur="2000"/>
                                        <p:tgtEl>
                                          <p:spTgt spid="7">
                                            <p:txEl>
                                              <p:pRg st="3" end="3"/>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7">
                                            <p:txEl>
                                              <p:pRg st="4" end="4"/>
                                            </p:txEl>
                                          </p:spTgt>
                                        </p:tgtEl>
                                        <p:attrNameLst>
                                          <p:attrName>style.visibility</p:attrName>
                                        </p:attrNameLst>
                                      </p:cBhvr>
                                      <p:to>
                                        <p:strVal val="visible"/>
                                      </p:to>
                                    </p:set>
                                    <p:animEffect transition="in" filter="fade">
                                      <p:cBhvr>
                                        <p:cTn id="60" dur="20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P spid="7" grpId="0" build="p" animBg="1"/>
      <p:bldP spid="8"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Practical Exercise</a:t>
            </a:r>
          </a:p>
        </p:txBody>
      </p:sp>
      <p:sp>
        <p:nvSpPr>
          <p:cNvPr id="9" name="Vertical Text Placeholder 8"/>
          <p:cNvSpPr>
            <a:spLocks noGrp="1"/>
          </p:cNvSpPr>
          <p:nvPr>
            <p:ph type="body" orient="vert" idx="13"/>
          </p:nvPr>
        </p:nvSpPr>
        <p:spPr>
          <a:xfrm>
            <a:off x="406146" y="980729"/>
            <a:ext cx="8317230" cy="864096"/>
          </a:xfrm>
        </p:spPr>
        <p:txBody>
          <a:bodyPr/>
          <a:lstStyle/>
          <a:p>
            <a:pPr>
              <a:buNone/>
            </a:pPr>
            <a:r>
              <a:rPr lang="en-GB" dirty="0"/>
              <a:t>7 Empowering Questions</a:t>
            </a:r>
          </a:p>
          <a:p>
            <a:pPr>
              <a:buNone/>
            </a:pPr>
            <a:endParaRPr lang="en-GB" dirty="0"/>
          </a:p>
        </p:txBody>
      </p:sp>
      <p:pic>
        <p:nvPicPr>
          <p:cNvPr id="4" name="Picture 3">
            <a:extLst>
              <a:ext uri="{FF2B5EF4-FFF2-40B4-BE49-F238E27FC236}">
                <a16:creationId xmlns:a16="http://schemas.microsoft.com/office/drawing/2014/main" id="{CD2AC42F-4879-418A-98A5-9071703C201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27784" y="1956474"/>
            <a:ext cx="3888432" cy="3615465"/>
          </a:xfrm>
          <a:prstGeom prst="rect">
            <a:avLst/>
          </a:prstGeom>
        </p:spPr>
      </p:pic>
      <p:sp>
        <p:nvSpPr>
          <p:cNvPr id="5" name="TextBox 4">
            <a:extLst>
              <a:ext uri="{FF2B5EF4-FFF2-40B4-BE49-F238E27FC236}">
                <a16:creationId xmlns:a16="http://schemas.microsoft.com/office/drawing/2014/main" id="{9EE4028B-6514-4864-85E4-710DF42CBEBA}"/>
              </a:ext>
            </a:extLst>
          </p:cNvPr>
          <p:cNvSpPr txBox="1"/>
          <p:nvPr/>
        </p:nvSpPr>
        <p:spPr>
          <a:xfrm>
            <a:off x="2987824" y="8056503"/>
            <a:ext cx="4502260" cy="230832"/>
          </a:xfrm>
          <a:prstGeom prst="rect">
            <a:avLst/>
          </a:prstGeom>
          <a:noFill/>
        </p:spPr>
        <p:txBody>
          <a:bodyPr wrap="square" rtlCol="0">
            <a:spAutoFit/>
          </a:bodyPr>
          <a:lstStyle/>
          <a:p>
            <a:r>
              <a:rPr lang="en-GB" sz="900">
                <a:hlinkClick r:id="rId4" tooltip="http://bluesyemre.com/2013/01/10/20-ideas-for-content-that-people-love-to-share-on-social-media"/>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19536066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Practical Exercise</a:t>
            </a:r>
          </a:p>
        </p:txBody>
      </p:sp>
      <p:sp>
        <p:nvSpPr>
          <p:cNvPr id="9" name="Vertical Text Placeholder 8"/>
          <p:cNvSpPr>
            <a:spLocks noGrp="1"/>
          </p:cNvSpPr>
          <p:nvPr>
            <p:ph type="body" orient="vert" idx="13"/>
          </p:nvPr>
        </p:nvSpPr>
        <p:spPr>
          <a:xfrm>
            <a:off x="62501" y="927793"/>
            <a:ext cx="8317230" cy="864096"/>
          </a:xfrm>
        </p:spPr>
        <p:txBody>
          <a:bodyPr/>
          <a:lstStyle/>
          <a:p>
            <a:pPr algn="ctr">
              <a:buNone/>
            </a:pPr>
            <a:r>
              <a:rPr lang="en-GB" dirty="0"/>
              <a:t>Self Development Rocket</a:t>
            </a:r>
          </a:p>
        </p:txBody>
      </p:sp>
      <p:sp>
        <p:nvSpPr>
          <p:cNvPr id="5" name="TextBox 4">
            <a:extLst>
              <a:ext uri="{FF2B5EF4-FFF2-40B4-BE49-F238E27FC236}">
                <a16:creationId xmlns:a16="http://schemas.microsoft.com/office/drawing/2014/main" id="{9EE4028B-6514-4864-85E4-710DF42CBEBA}"/>
              </a:ext>
            </a:extLst>
          </p:cNvPr>
          <p:cNvSpPr txBox="1"/>
          <p:nvPr/>
        </p:nvSpPr>
        <p:spPr>
          <a:xfrm>
            <a:off x="2987824" y="8056503"/>
            <a:ext cx="4502260" cy="230832"/>
          </a:xfrm>
          <a:prstGeom prst="rect">
            <a:avLst/>
          </a:prstGeom>
          <a:noFill/>
        </p:spPr>
        <p:txBody>
          <a:bodyPr wrap="square" rtlCol="0">
            <a:spAutoFit/>
          </a:bodyPr>
          <a:lstStyle/>
          <a:p>
            <a:r>
              <a:rPr lang="en-GB" sz="900">
                <a:hlinkClick r:id="rId3" tooltip="http://bluesyemre.com/2013/01/10/20-ideas-for-content-that-people-love-to-share-on-social-media"/>
              </a:rPr>
              <a:t>This Photo</a:t>
            </a:r>
            <a:r>
              <a:rPr lang="en-GB" sz="900"/>
              <a:t> by Unknown Author is licensed under </a:t>
            </a:r>
            <a:r>
              <a:rPr lang="en-GB" sz="900">
                <a:hlinkClick r:id="rId4" tooltip="https://creativecommons.org/licenses/by/3.0/"/>
              </a:rPr>
              <a:t>CC BY</a:t>
            </a:r>
            <a:endParaRPr lang="en-GB" sz="900"/>
          </a:p>
        </p:txBody>
      </p:sp>
      <p:pic>
        <p:nvPicPr>
          <p:cNvPr id="6" name="Picture 5">
            <a:extLst>
              <a:ext uri="{FF2B5EF4-FFF2-40B4-BE49-F238E27FC236}">
                <a16:creationId xmlns:a16="http://schemas.microsoft.com/office/drawing/2014/main" id="{DE92BF81-B045-4FA9-BD14-990015A26BA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3058345">
            <a:off x="2805302" y="1947837"/>
            <a:ext cx="2173701" cy="3717819"/>
          </a:xfrm>
          <a:prstGeom prst="rect">
            <a:avLst/>
          </a:prstGeom>
        </p:spPr>
      </p:pic>
    </p:spTree>
    <p:extLst>
      <p:ext uri="{BB962C8B-B14F-4D97-AF65-F5344CB8AC3E}">
        <p14:creationId xmlns:p14="http://schemas.microsoft.com/office/powerpoint/2010/main" val="3199553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146352">
            <a:off x="6004961" y="1863108"/>
            <a:ext cx="3810000" cy="1935834"/>
          </a:xfrm>
          <a:prstGeom prst="rect">
            <a:avLst/>
          </a:prstGeom>
        </p:spPr>
      </p:pic>
    </p:spTree>
    <p:extLst>
      <p:ext uri="{BB962C8B-B14F-4D97-AF65-F5344CB8AC3E}">
        <p14:creationId xmlns:p14="http://schemas.microsoft.com/office/powerpoint/2010/main" val="2488017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1"/>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fontScale="92500" lnSpcReduction="20000"/>
          </a:bodyPr>
          <a:lstStyle/>
          <a:p>
            <a:endParaRPr lang="en-GB" sz="2800" dirty="0"/>
          </a:p>
          <a:p>
            <a:pPr marL="0" indent="0">
              <a:buNone/>
            </a:pPr>
            <a:r>
              <a:rPr lang="en-GB" sz="2800" dirty="0"/>
              <a:t>“There are obvious similarities between coaches and therapists.  Both do a lot of talking and listening, both deal with people’s problems.  However, while coaching and therapy work in similar areas, they are not the same thing.  Coaching supports general life situations, improving  our performance and creating desirable results.  Therapy normally focuses on specific, significant problems e.g. trauma, mental illness, etc.</a:t>
            </a:r>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124745"/>
            <a:ext cx="8318832" cy="45448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Coaching compared to counselling therapy:</a:t>
            </a:r>
          </a:p>
          <a:p>
            <a:pPr marL="0" indent="0">
              <a:buNone/>
            </a:pPr>
            <a:endParaRPr lang="en-GB" sz="2800" dirty="0"/>
          </a:p>
          <a:p>
            <a:endParaRPr lang="en-GB" sz="2400" dirty="0"/>
          </a:p>
          <a:p>
            <a:pPr marL="0" indent="0">
              <a:buFont typeface="Arial" pitchFamily="34" charset="0"/>
              <a:buNone/>
            </a:pPr>
            <a:endParaRPr lang="en-GB" sz="2400" dirty="0"/>
          </a:p>
        </p:txBody>
      </p:sp>
    </p:spTree>
    <p:extLst>
      <p:ext uri="{BB962C8B-B14F-4D97-AF65-F5344CB8AC3E}">
        <p14:creationId xmlns:p14="http://schemas.microsoft.com/office/powerpoint/2010/main" val="2762598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dirty="0"/>
              <a:t>“</a:t>
            </a: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be appropriate for:</a:t>
            </a:r>
          </a:p>
          <a:p>
            <a:r>
              <a:rPr lang="en-GB" sz="2000" dirty="0"/>
              <a:t>Putting together a life plan, understanding our aims and goals.</a:t>
            </a:r>
          </a:p>
          <a:p>
            <a:r>
              <a:rPr lang="en-GB" sz="2000" dirty="0"/>
              <a:t>Finding ways to reduce stress in our lives, or free up more time.</a:t>
            </a:r>
          </a:p>
          <a:p>
            <a:r>
              <a:rPr lang="en-GB" sz="2000" dirty="0"/>
              <a:t>Building a life/work balance that fulfils us.</a:t>
            </a:r>
          </a:p>
          <a:p>
            <a:r>
              <a:rPr lang="en-GB" sz="2000" dirty="0"/>
              <a:t>Improving our ability to relate to others.</a:t>
            </a:r>
          </a:p>
          <a:p>
            <a:r>
              <a:rPr lang="en-GB" sz="2000" dirty="0"/>
              <a:t>Improving our awareness of others</a:t>
            </a:r>
          </a:p>
          <a:p>
            <a:r>
              <a:rPr lang="en-GB" sz="2000" dirty="0"/>
              <a:t>Improving our self-discipline and motivation.</a:t>
            </a:r>
          </a:p>
          <a:p>
            <a:r>
              <a:rPr lang="en-GB" sz="2000" dirty="0"/>
              <a:t>Improving our health and well-being routines, e.g. diet, exercise.</a:t>
            </a:r>
          </a:p>
          <a:p>
            <a:endParaRPr lang="en-GB" sz="2800" dirty="0"/>
          </a:p>
          <a:p>
            <a:pPr marL="0" indent="0">
              <a:buFont typeface="Arial" pitchFamily="34" charset="0"/>
              <a:buNone/>
            </a:pPr>
            <a:endParaRPr lang="en-GB" sz="2400" dirty="0"/>
          </a:p>
        </p:txBody>
      </p:sp>
    </p:spTree>
    <p:extLst>
      <p:ext uri="{BB962C8B-B14F-4D97-AF65-F5344CB8AC3E}">
        <p14:creationId xmlns:p14="http://schemas.microsoft.com/office/powerpoint/2010/main" val="17744967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not be appropriate for:</a:t>
            </a:r>
          </a:p>
          <a:p>
            <a:r>
              <a:rPr lang="en-GB" sz="2000" dirty="0"/>
              <a:t>On-going dependency on class ‘A’ drugs e.g. heroin, crack, cocaine.</a:t>
            </a:r>
          </a:p>
          <a:p>
            <a:r>
              <a:rPr lang="en-GB" sz="2000" dirty="0"/>
              <a:t>Significant alcohol issues, e.g. someone who drinks to get through the day.</a:t>
            </a:r>
          </a:p>
          <a:p>
            <a:r>
              <a:rPr lang="en-GB" sz="2000" dirty="0"/>
              <a:t>Where someone has experienced violent or sexual abuse and needs further  support to deal with that.</a:t>
            </a:r>
          </a:p>
          <a:p>
            <a:r>
              <a:rPr lang="en-GB" sz="2000" dirty="0"/>
              <a:t>Where someone is abusing others, either physically or sexually.</a:t>
            </a:r>
          </a:p>
          <a:p>
            <a:r>
              <a:rPr lang="en-GB" sz="2000" dirty="0"/>
              <a:t>Mental illness e.g. extreme and violent mood swings, ongoing depression etc.</a:t>
            </a:r>
            <a:endParaRPr lang="en-GB" sz="2800" dirty="0"/>
          </a:p>
          <a:p>
            <a:pPr marL="0" indent="0">
              <a:buFont typeface="Arial" pitchFamily="34" charset="0"/>
              <a:buNone/>
            </a:pPr>
            <a:endParaRPr lang="en-GB" sz="2400" dirty="0"/>
          </a:p>
        </p:txBody>
      </p:sp>
    </p:spTree>
    <p:extLst>
      <p:ext uri="{BB962C8B-B14F-4D97-AF65-F5344CB8AC3E}">
        <p14:creationId xmlns:p14="http://schemas.microsoft.com/office/powerpoint/2010/main" val="32227569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Training costs and return of investment – Google an excellent source for research on this. </a:t>
            </a:r>
            <a:r>
              <a:rPr lang="en-GB" sz="2400" dirty="0">
                <a:solidFill>
                  <a:schemeClr val="tx2">
                    <a:lumMod val="60000"/>
                    <a:lumOff val="40000"/>
                  </a:schemeClr>
                </a:solidFill>
              </a:rPr>
              <a:t>Bock, L. (2016) </a:t>
            </a:r>
            <a:r>
              <a:rPr lang="en-GB" sz="2400" i="1" dirty="0">
                <a:solidFill>
                  <a:schemeClr val="tx2">
                    <a:lumMod val="60000"/>
                    <a:lumOff val="40000"/>
                  </a:schemeClr>
                </a:solidFill>
              </a:rPr>
              <a:t>Work </a:t>
            </a:r>
            <a:r>
              <a:rPr lang="en-GB" sz="2400" i="1" dirty="0" err="1">
                <a:solidFill>
                  <a:schemeClr val="tx2">
                    <a:lumMod val="60000"/>
                    <a:lumOff val="40000"/>
                  </a:schemeClr>
                </a:solidFill>
              </a:rPr>
              <a:t>Rules!.</a:t>
            </a:r>
            <a:r>
              <a:rPr lang="en-GB" sz="2400" dirty="0" err="1">
                <a:solidFill>
                  <a:schemeClr val="tx2">
                    <a:lumMod val="60000"/>
                    <a:lumOff val="40000"/>
                  </a:schemeClr>
                </a:solidFill>
              </a:rPr>
              <a:t>London</a:t>
            </a:r>
            <a:r>
              <a:rPr lang="en-GB" sz="2400" dirty="0">
                <a:solidFill>
                  <a:schemeClr val="tx2">
                    <a:lumMod val="60000"/>
                    <a:lumOff val="40000"/>
                  </a:schemeClr>
                </a:solidFill>
              </a:rPr>
              <a:t>: John Murray</a:t>
            </a:r>
          </a:p>
          <a:p>
            <a:r>
              <a:rPr lang="en-GB" sz="2800" dirty="0"/>
              <a:t>Millennials – hunger for development and more likely to change jobs more frequently Lucy Adams / Netflix (Nolan v Simon Sinek views)</a:t>
            </a:r>
          </a:p>
          <a:p>
            <a:r>
              <a:rPr lang="en-GB" sz="2800" dirty="0"/>
              <a:t>Technology driving rapid access of information – leading to employees becoming over-whelmed and over stimulation of the neural system – contributing to stress?</a:t>
            </a:r>
          </a:p>
          <a:p>
            <a:r>
              <a:rPr lang="en-GB" sz="2800" dirty="0"/>
              <a:t>A shift in employee expectations – see Forbes article on Moodle </a:t>
            </a:r>
            <a:r>
              <a:rPr lang="en-GB" sz="2800" dirty="0">
                <a:hlinkClick r:id="rId3"/>
              </a:rPr>
              <a:t>https://www.forbes.com/sites/alankohll/2018/07/10/what-employees-really-want-at-work/#7d80a6155ad3</a:t>
            </a:r>
            <a:endParaRPr lang="en-GB" sz="2800" dirty="0"/>
          </a:p>
          <a:p>
            <a:endParaRPr lang="en-GB" sz="2800" dirty="0"/>
          </a:p>
          <a:p>
            <a:endParaRPr lang="en-GB" sz="2400" dirty="0"/>
          </a:p>
          <a:p>
            <a:pPr marL="0" indent="0">
              <a:buFont typeface="Arial" pitchFamily="34" charset="0"/>
              <a:buNone/>
            </a:pPr>
            <a:endParaRPr lang="en-GB" sz="2400" dirty="0"/>
          </a:p>
        </p:txBody>
      </p:sp>
    </p:spTree>
    <p:extLst>
      <p:ext uri="{BB962C8B-B14F-4D97-AF65-F5344CB8AC3E}">
        <p14:creationId xmlns:p14="http://schemas.microsoft.com/office/powerpoint/2010/main" val="727736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Empowering conversations…</a:t>
            </a:r>
          </a:p>
          <a:p>
            <a:pPr marL="0" indent="0">
              <a:buNone/>
            </a:pPr>
            <a:endParaRPr lang="en-GB" sz="2800" dirty="0"/>
          </a:p>
          <a:p>
            <a:pPr marL="0" indent="0">
              <a:buNone/>
            </a:pPr>
            <a:r>
              <a:rPr lang="en-GB" sz="2800" dirty="0"/>
              <a:t>Trust and open, honest </a:t>
            </a:r>
          </a:p>
          <a:p>
            <a:pPr marL="0" indent="0">
              <a:buNone/>
            </a:pPr>
            <a:r>
              <a:rPr lang="en-GB" sz="2800" dirty="0"/>
              <a:t>communication is lacking </a:t>
            </a:r>
          </a:p>
          <a:p>
            <a:pPr marL="0" indent="0">
              <a:buNone/>
            </a:pPr>
            <a:r>
              <a:rPr lang="en-GB" sz="2800" dirty="0"/>
              <a:t>according to employees </a:t>
            </a:r>
          </a:p>
          <a:p>
            <a:pPr marL="0" indent="0">
              <a:buNone/>
            </a:pPr>
            <a:r>
              <a:rPr lang="en-GB" sz="2800" dirty="0"/>
              <a:t>across the UK - </a:t>
            </a:r>
          </a:p>
          <a:p>
            <a:pPr marL="0" indent="0">
              <a:buNone/>
            </a:pPr>
            <a:endParaRPr lang="en-GB" sz="2800" dirty="0"/>
          </a:p>
          <a:p>
            <a:endParaRPr lang="en-GB" sz="2800" dirty="0"/>
          </a:p>
          <a:p>
            <a:endParaRPr lang="en-GB" sz="2400" dirty="0"/>
          </a:p>
          <a:p>
            <a:pPr marL="0" indent="0">
              <a:buFont typeface="Arial" pitchFamily="34" charset="0"/>
              <a:buNone/>
            </a:pPr>
            <a:endParaRPr lang="en-GB" sz="2400" dirty="0"/>
          </a:p>
        </p:txBody>
      </p:sp>
      <p:pic>
        <p:nvPicPr>
          <p:cNvPr id="6" name="Picture 5">
            <a:extLst>
              <a:ext uri="{FF2B5EF4-FFF2-40B4-BE49-F238E27FC236}">
                <a16:creationId xmlns:a16="http://schemas.microsoft.com/office/drawing/2014/main" id="{A6FE2C6A-03C0-4FC0-879F-6DD7F97D25C0}"/>
              </a:ext>
            </a:extLst>
          </p:cNvPr>
          <p:cNvPicPr/>
          <p:nvPr/>
        </p:nvPicPr>
        <p:blipFill rotWithShape="1">
          <a:blip r:embed="rId3"/>
          <a:srcRect l="37478" t="18199" r="31962" b="6849"/>
          <a:stretch/>
        </p:blipFill>
        <p:spPr bwMode="auto">
          <a:xfrm>
            <a:off x="5580112" y="992379"/>
            <a:ext cx="3005904" cy="43924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780713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Reflection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sz="2800" dirty="0"/>
          </a:p>
          <a:p>
            <a:pPr marL="0" indent="0">
              <a:buNone/>
            </a:pPr>
            <a:r>
              <a:rPr lang="en-GB" sz="2800" dirty="0"/>
              <a:t>Gibbs Reflective </a:t>
            </a:r>
          </a:p>
          <a:p>
            <a:pPr marL="0" indent="0">
              <a:buNone/>
            </a:pPr>
            <a:r>
              <a:rPr lang="en-GB" sz="2800" dirty="0"/>
              <a:t>Cycle</a:t>
            </a:r>
          </a:p>
          <a:p>
            <a:pPr marL="0" indent="0">
              <a:buNone/>
            </a:pPr>
            <a:r>
              <a:rPr lang="en-GB" sz="2800" dirty="0"/>
              <a:t>(1988)</a:t>
            </a:r>
          </a:p>
          <a:p>
            <a:endParaRPr lang="en-GB" sz="2800" dirty="0"/>
          </a:p>
          <a:p>
            <a:endParaRPr lang="en-GB" sz="2400" dirty="0"/>
          </a:p>
          <a:p>
            <a:pPr marL="0" indent="0">
              <a:buFont typeface="Arial" pitchFamily="34" charset="0"/>
              <a:buNone/>
            </a:pPr>
            <a:endParaRPr lang="en-GB" sz="2400" dirty="0"/>
          </a:p>
        </p:txBody>
      </p:sp>
      <p:pic>
        <p:nvPicPr>
          <p:cNvPr id="2" name="Picture 2" descr="Image result for Gibbs model of reflection">
            <a:extLst>
              <a:ext uri="{FF2B5EF4-FFF2-40B4-BE49-F238E27FC236}">
                <a16:creationId xmlns:a16="http://schemas.microsoft.com/office/drawing/2014/main" id="{B739E18D-CBFA-420E-B657-9CB0F96BAA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6138" y="1406002"/>
            <a:ext cx="4786262" cy="4125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30720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The beauty is in the simplicity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Law firm coaching conversation example </a:t>
            </a:r>
          </a:p>
          <a:p>
            <a:pPr marL="0" indent="0">
              <a:buNone/>
            </a:pPr>
            <a:endParaRPr lang="en-GB" sz="2800" dirty="0"/>
          </a:p>
          <a:p>
            <a:pPr marL="0" indent="0">
              <a:buNone/>
            </a:pPr>
            <a:endParaRPr lang="en-GB" sz="2800" dirty="0"/>
          </a:p>
          <a:p>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44E9116D-9062-4987-A966-099F83A4C65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19672" y="2055209"/>
            <a:ext cx="5220072" cy="3470792"/>
          </a:xfrm>
          <a:prstGeom prst="rect">
            <a:avLst/>
          </a:prstGeom>
        </p:spPr>
      </p:pic>
    </p:spTree>
    <p:extLst>
      <p:ext uri="{BB962C8B-B14F-4D97-AF65-F5344CB8AC3E}">
        <p14:creationId xmlns:p14="http://schemas.microsoft.com/office/powerpoint/2010/main" val="4601025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0"/>
            <a:ext cx="8229600" cy="1293791"/>
          </a:xfrm>
        </p:spPr>
        <p:txBody>
          <a:bodyPr>
            <a:normAutofit fontScale="90000"/>
          </a:bodyPr>
          <a:lstStyle/>
          <a:p>
            <a:pPr algn="ctr"/>
            <a:r>
              <a:rPr lang="en-GB" dirty="0"/>
              <a:t>2.1 Coaching for Behavioural Change – Here the Coach Sets the Standard of Expected Behaviour Upfront</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2" name="Online Media 1" title="Steps in the Coaching Process: Coaching For Behavioral Change">
            <a:hlinkClick r:id="" action="ppaction://media"/>
            <a:extLst>
              <a:ext uri="{FF2B5EF4-FFF2-40B4-BE49-F238E27FC236}">
                <a16:creationId xmlns:a16="http://schemas.microsoft.com/office/drawing/2014/main" id="{99B7E777-F319-4E38-9611-BCC5DE504262}"/>
              </a:ext>
            </a:extLst>
          </p:cNvPr>
          <p:cNvPicPr>
            <a:picLocks noRot="1" noChangeAspect="1"/>
          </p:cNvPicPr>
          <p:nvPr>
            <a:videoFile r:link="rId1"/>
          </p:nvPr>
        </p:nvPicPr>
        <p:blipFill>
          <a:blip r:embed="rId4"/>
          <a:stretch>
            <a:fillRect/>
          </a:stretch>
        </p:blipFill>
        <p:spPr>
          <a:xfrm>
            <a:off x="2627784" y="2464594"/>
            <a:ext cx="3658716" cy="1928813"/>
          </a:xfrm>
          <a:prstGeom prst="rect">
            <a:avLst/>
          </a:prstGeom>
        </p:spPr>
      </p:pic>
    </p:spTree>
    <p:extLst>
      <p:ext uri="{BB962C8B-B14F-4D97-AF65-F5344CB8AC3E}">
        <p14:creationId xmlns:p14="http://schemas.microsoft.com/office/powerpoint/2010/main" val="40616478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Best Practice Examples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The Best Coaching Session Ever... Heather Christie">
            <a:hlinkClick r:id="" action="ppaction://media"/>
            <a:extLst>
              <a:ext uri="{FF2B5EF4-FFF2-40B4-BE49-F238E27FC236}">
                <a16:creationId xmlns:a16="http://schemas.microsoft.com/office/drawing/2014/main" id="{7A7D5B82-85B2-4F0D-8568-309F65D403EE}"/>
              </a:ext>
            </a:extLst>
          </p:cNvPr>
          <p:cNvPicPr>
            <a:picLocks noRot="1" noChangeAspect="1"/>
          </p:cNvPicPr>
          <p:nvPr>
            <a:videoFile r:link="rId1"/>
          </p:nvPr>
        </p:nvPicPr>
        <p:blipFill>
          <a:blip r:embed="rId4"/>
          <a:stretch>
            <a:fillRect/>
          </a:stretch>
        </p:blipFill>
        <p:spPr>
          <a:xfrm>
            <a:off x="1691680" y="1844824"/>
            <a:ext cx="5616624" cy="2870051"/>
          </a:xfrm>
          <a:prstGeom prst="rect">
            <a:avLst/>
          </a:prstGeom>
        </p:spPr>
      </p:pic>
    </p:spTree>
    <p:extLst>
      <p:ext uri="{BB962C8B-B14F-4D97-AF65-F5344CB8AC3E}">
        <p14:creationId xmlns:p14="http://schemas.microsoft.com/office/powerpoint/2010/main" val="30666406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Coaching &amp; Mentoring Models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Coaching models help to provide a framework for the coaching discussion.</a:t>
            </a:r>
          </a:p>
          <a:p>
            <a:r>
              <a:rPr lang="en-GB" sz="2800" dirty="0"/>
              <a:t>There are a number of well known models of coaching but the best known of them is the GROW model. </a:t>
            </a:r>
          </a:p>
          <a:p>
            <a:pPr marL="0" indent="0">
              <a:buNone/>
            </a:pPr>
            <a:endParaRPr lang="en-GB" sz="2800" dirty="0"/>
          </a:p>
          <a:p>
            <a:pPr marL="0" indent="0">
              <a:buNone/>
            </a:pPr>
            <a:r>
              <a:rPr lang="en-GB" sz="2800" dirty="0"/>
              <a:t>The grow model in action:</a:t>
            </a:r>
          </a:p>
          <a:p>
            <a:pPr marL="0" indent="0">
              <a:buNone/>
            </a:pPr>
            <a:r>
              <a:rPr lang="en-GB" sz="1800" dirty="0">
                <a:hlinkClick r:id="rId3"/>
              </a:rPr>
              <a:t>https://www.youtube.com/watch?v=tnm3VwfX7Gs</a:t>
            </a:r>
            <a:endParaRPr lang="en-GB" sz="1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p:cNvPicPr>
            <a:picLocks noChangeAspect="1"/>
          </p:cNvPicPr>
          <p:nvPr/>
        </p:nvPicPr>
        <p:blipFill rotWithShape="1">
          <a:blip r:embed="rId4" cstate="print"/>
          <a:srcRect t="13255"/>
          <a:stretch/>
        </p:blipFill>
        <p:spPr>
          <a:xfrm>
            <a:off x="6156176" y="3140968"/>
            <a:ext cx="2905395" cy="2520280"/>
          </a:xfrm>
          <a:prstGeom prst="rect">
            <a:avLst/>
          </a:prstGeom>
        </p:spPr>
      </p:pic>
    </p:spTree>
    <p:extLst>
      <p:ext uri="{BB962C8B-B14F-4D97-AF65-F5344CB8AC3E}">
        <p14:creationId xmlns:p14="http://schemas.microsoft.com/office/powerpoint/2010/main" val="27910319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GROW Model</a:t>
            </a:r>
          </a:p>
        </p:txBody>
      </p:sp>
      <p:graphicFrame>
        <p:nvGraphicFramePr>
          <p:cNvPr id="9" name="Table 8"/>
          <p:cNvGraphicFramePr>
            <a:graphicFrameLocks noGrp="1"/>
          </p:cNvGraphicFramePr>
          <p:nvPr>
            <p:extLst/>
          </p:nvPr>
        </p:nvGraphicFramePr>
        <p:xfrm>
          <a:off x="395536" y="1382690"/>
          <a:ext cx="8297728" cy="4338605"/>
        </p:xfrm>
        <a:graphic>
          <a:graphicData uri="http://schemas.openxmlformats.org/drawingml/2006/table">
            <a:tbl>
              <a:tblPr/>
              <a:tblGrid>
                <a:gridCol w="1199253">
                  <a:extLst>
                    <a:ext uri="{9D8B030D-6E8A-4147-A177-3AD203B41FA5}">
                      <a16:colId xmlns:a16="http://schemas.microsoft.com/office/drawing/2014/main" val="20000"/>
                    </a:ext>
                  </a:extLst>
                </a:gridCol>
                <a:gridCol w="7098475">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you 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437910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OSCAR Model</a:t>
            </a:r>
          </a:p>
        </p:txBody>
      </p:sp>
      <p:graphicFrame>
        <p:nvGraphicFramePr>
          <p:cNvPr id="3" name="Table 2">
            <a:extLst>
              <a:ext uri="{FF2B5EF4-FFF2-40B4-BE49-F238E27FC236}">
                <a16:creationId xmlns:a16="http://schemas.microsoft.com/office/drawing/2014/main" id="{EA7238F1-FFBA-4322-A98B-9B780C328E7E}"/>
              </a:ext>
            </a:extLst>
          </p:cNvPr>
          <p:cNvGraphicFramePr>
            <a:graphicFrameLocks noGrp="1"/>
          </p:cNvGraphicFramePr>
          <p:nvPr>
            <p:extLst/>
          </p:nvPr>
        </p:nvGraphicFramePr>
        <p:xfrm>
          <a:off x="1524000" y="1706880"/>
          <a:ext cx="6096000" cy="3444240"/>
        </p:xfrm>
        <a:graphic>
          <a:graphicData uri="http://schemas.openxmlformats.org/drawingml/2006/table">
            <a:tbl>
              <a:tblPr firstRow="1" bandRow="1">
                <a:tableStyleId>{E8B1032C-EA38-4F05-BA0D-38AFFFC7BED3}</a:tableStyleId>
              </a:tblPr>
              <a:tblGrid>
                <a:gridCol w="1031776">
                  <a:extLst>
                    <a:ext uri="{9D8B030D-6E8A-4147-A177-3AD203B41FA5}">
                      <a16:colId xmlns:a16="http://schemas.microsoft.com/office/drawing/2014/main" val="3001124554"/>
                    </a:ext>
                  </a:extLst>
                </a:gridCol>
                <a:gridCol w="5064224">
                  <a:extLst>
                    <a:ext uri="{9D8B030D-6E8A-4147-A177-3AD203B41FA5}">
                      <a16:colId xmlns:a16="http://schemas.microsoft.com/office/drawing/2014/main" val="2368847141"/>
                    </a:ext>
                  </a:extLst>
                </a:gridCol>
              </a:tblGrid>
              <a:tr h="0">
                <a:tc>
                  <a:txBody>
                    <a:bodyPr/>
                    <a:lstStyle/>
                    <a:p>
                      <a:r>
                        <a:rPr lang="en-GB" sz="3600" b="1" dirty="0"/>
                        <a:t>O</a:t>
                      </a:r>
                    </a:p>
                  </a:txBody>
                  <a:tcPr/>
                </a:tc>
                <a:tc>
                  <a:txBody>
                    <a:bodyPr/>
                    <a:lstStyle/>
                    <a:p>
                      <a:r>
                        <a:rPr lang="en-GB" sz="2000" b="0" dirty="0"/>
                        <a:t>Outcome (the desire outcome for the future – the goal)</a:t>
                      </a:r>
                    </a:p>
                  </a:txBody>
                  <a:tcPr/>
                </a:tc>
                <a:extLst>
                  <a:ext uri="{0D108BD9-81ED-4DB2-BD59-A6C34878D82A}">
                    <a16:rowId xmlns:a16="http://schemas.microsoft.com/office/drawing/2014/main" val="2837039887"/>
                  </a:ext>
                </a:extLst>
              </a:tr>
              <a:tr h="291592">
                <a:tc>
                  <a:txBody>
                    <a:bodyPr/>
                    <a:lstStyle/>
                    <a:p>
                      <a:r>
                        <a:rPr lang="en-GB" sz="3600" b="1" dirty="0"/>
                        <a:t>S</a:t>
                      </a:r>
                    </a:p>
                  </a:txBody>
                  <a:tcPr/>
                </a:tc>
                <a:tc>
                  <a:txBody>
                    <a:bodyPr/>
                    <a:lstStyle/>
                    <a:p>
                      <a:r>
                        <a:rPr lang="en-GB" sz="2000" dirty="0"/>
                        <a:t>Situation (What is the situation currently)</a:t>
                      </a:r>
                    </a:p>
                  </a:txBody>
                  <a:tcPr/>
                </a:tc>
                <a:extLst>
                  <a:ext uri="{0D108BD9-81ED-4DB2-BD59-A6C34878D82A}">
                    <a16:rowId xmlns:a16="http://schemas.microsoft.com/office/drawing/2014/main" val="1073408957"/>
                  </a:ext>
                </a:extLst>
              </a:tr>
              <a:tr h="217424">
                <a:tc>
                  <a:txBody>
                    <a:bodyPr/>
                    <a:lstStyle/>
                    <a:p>
                      <a:r>
                        <a:rPr lang="en-GB" sz="3600" b="1" dirty="0"/>
                        <a:t>C</a:t>
                      </a:r>
                    </a:p>
                  </a:txBody>
                  <a:tcPr/>
                </a:tc>
                <a:tc>
                  <a:txBody>
                    <a:bodyPr/>
                    <a:lstStyle/>
                    <a:p>
                      <a:r>
                        <a:rPr lang="en-GB" sz="2000" dirty="0"/>
                        <a:t>Choices (What available options can move you towards this goal)</a:t>
                      </a:r>
                    </a:p>
                  </a:txBody>
                  <a:tcPr/>
                </a:tc>
                <a:extLst>
                  <a:ext uri="{0D108BD9-81ED-4DB2-BD59-A6C34878D82A}">
                    <a16:rowId xmlns:a16="http://schemas.microsoft.com/office/drawing/2014/main" val="4175797271"/>
                  </a:ext>
                </a:extLst>
              </a:tr>
              <a:tr h="143256">
                <a:tc>
                  <a:txBody>
                    <a:bodyPr/>
                    <a:lstStyle/>
                    <a:p>
                      <a:r>
                        <a:rPr lang="en-GB" sz="3600" b="1" dirty="0"/>
                        <a:t>A</a:t>
                      </a:r>
                    </a:p>
                  </a:txBody>
                  <a:tcPr/>
                </a:tc>
                <a:tc>
                  <a:txBody>
                    <a:bodyPr/>
                    <a:lstStyle/>
                    <a:p>
                      <a:r>
                        <a:rPr lang="en-GB" sz="2000" dirty="0"/>
                        <a:t>Action (what steps are going to get you to the desired goal)</a:t>
                      </a:r>
                    </a:p>
                  </a:txBody>
                  <a:tcPr/>
                </a:tc>
                <a:extLst>
                  <a:ext uri="{0D108BD9-81ED-4DB2-BD59-A6C34878D82A}">
                    <a16:rowId xmlns:a16="http://schemas.microsoft.com/office/drawing/2014/main" val="3059100388"/>
                  </a:ext>
                </a:extLst>
              </a:tr>
              <a:tr h="0">
                <a:tc>
                  <a:txBody>
                    <a:bodyPr/>
                    <a:lstStyle/>
                    <a:p>
                      <a:r>
                        <a:rPr lang="en-GB" sz="3600" b="1" dirty="0"/>
                        <a:t>R</a:t>
                      </a:r>
                    </a:p>
                  </a:txBody>
                  <a:tcPr/>
                </a:tc>
                <a:tc>
                  <a:txBody>
                    <a:bodyPr/>
                    <a:lstStyle/>
                    <a:p>
                      <a:r>
                        <a:rPr lang="en-GB" sz="2000" dirty="0"/>
                        <a:t>Review (Review milestones to keep you on track)</a:t>
                      </a:r>
                    </a:p>
                  </a:txBody>
                  <a:tcPr/>
                </a:tc>
                <a:extLst>
                  <a:ext uri="{0D108BD9-81ED-4DB2-BD59-A6C34878D82A}">
                    <a16:rowId xmlns:a16="http://schemas.microsoft.com/office/drawing/2014/main" val="4153883173"/>
                  </a:ext>
                </a:extLst>
              </a:tr>
            </a:tbl>
          </a:graphicData>
        </a:graphic>
      </p:graphicFrame>
    </p:spTree>
    <p:extLst>
      <p:ext uri="{BB962C8B-B14F-4D97-AF65-F5344CB8AC3E}">
        <p14:creationId xmlns:p14="http://schemas.microsoft.com/office/powerpoint/2010/main" val="2378335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13"/>
            <a:ext cx="8229600" cy="571500"/>
          </a:xfrm>
        </p:spPr>
        <p:txBody>
          <a:bodyPr>
            <a:normAutofit fontScale="90000"/>
          </a:bodyPr>
          <a:lstStyle/>
          <a:p>
            <a:pPr algn="ctr"/>
            <a:r>
              <a:rPr lang="en-GB" sz="4000" dirty="0"/>
              <a:t>2.1 Instant Payoff Coaching </a:t>
            </a:r>
          </a:p>
        </p:txBody>
      </p:sp>
      <p:sp>
        <p:nvSpPr>
          <p:cNvPr id="3" name="Vertical Text Placeholder 2"/>
          <p:cNvSpPr>
            <a:spLocks noGrp="1"/>
          </p:cNvSpPr>
          <p:nvPr>
            <p:ph type="body" orient="vert" idx="1"/>
          </p:nvPr>
        </p:nvSpPr>
        <p:spPr>
          <a:xfrm>
            <a:off x="457200" y="764704"/>
            <a:ext cx="8318832" cy="4536504"/>
          </a:xfrm>
        </p:spPr>
        <p:txBody>
          <a:bodyPr>
            <a:normAutofit fontScale="55000" lnSpcReduction="20000"/>
          </a:bodyPr>
          <a:lstStyle/>
          <a:p>
            <a:pPr lvl="0"/>
            <a:r>
              <a:rPr lang="en-GB" dirty="0"/>
              <a:t>Ask the </a:t>
            </a:r>
            <a:r>
              <a:rPr lang="en-GB" dirty="0" err="1"/>
              <a:t>coachee</a:t>
            </a:r>
            <a:r>
              <a:rPr lang="en-GB" dirty="0"/>
              <a:t> to describe the current </a:t>
            </a:r>
            <a:r>
              <a:rPr lang="en-GB" b="1" dirty="0"/>
              <a:t>issue or problem</a:t>
            </a:r>
            <a:r>
              <a:rPr lang="en-GB" dirty="0"/>
              <a:t>, with specific examples and a small amount of relevant background.</a:t>
            </a:r>
          </a:p>
          <a:p>
            <a:pPr lvl="0"/>
            <a:r>
              <a:rPr lang="en-GB" dirty="0"/>
              <a:t>Ask him/her to </a:t>
            </a:r>
            <a:r>
              <a:rPr lang="en-GB" b="1" dirty="0"/>
              <a:t>describe the outcome</a:t>
            </a:r>
            <a:r>
              <a:rPr lang="en-GB" dirty="0"/>
              <a:t> – paint as specific a ‘picture’ as possible of how things would be if s/he had sorted out the problem.  Do not try to solve the problem, but note the emerging ideas</a:t>
            </a:r>
          </a:p>
          <a:p>
            <a:pPr lvl="0"/>
            <a:r>
              <a:rPr lang="en-GB" dirty="0"/>
              <a:t>With the </a:t>
            </a:r>
            <a:r>
              <a:rPr lang="en-GB" dirty="0" err="1"/>
              <a:t>coachee</a:t>
            </a:r>
            <a:r>
              <a:rPr lang="en-GB" dirty="0"/>
              <a:t>, list all the </a:t>
            </a:r>
            <a:r>
              <a:rPr lang="en-GB" b="1" dirty="0"/>
              <a:t>obstacles/blocks</a:t>
            </a:r>
            <a:r>
              <a:rPr lang="en-GB" dirty="0"/>
              <a:t> that lie between 1 and 2.  Sort them in to three groups:</a:t>
            </a:r>
          </a:p>
          <a:p>
            <a:pPr lvl="0"/>
            <a:r>
              <a:rPr lang="en-GB" dirty="0">
                <a:solidFill>
                  <a:schemeClr val="tx2"/>
                </a:solidFill>
              </a:rPr>
              <a:t>Blocks that exist in the </a:t>
            </a:r>
            <a:r>
              <a:rPr lang="en-GB" dirty="0" err="1">
                <a:solidFill>
                  <a:schemeClr val="tx2"/>
                </a:solidFill>
              </a:rPr>
              <a:t>coachee</a:t>
            </a:r>
            <a:r>
              <a:rPr lang="en-GB" dirty="0">
                <a:solidFill>
                  <a:schemeClr val="tx2"/>
                </a:solidFill>
              </a:rPr>
              <a:t> (lack of skill/knowledge, low motivation, attitude etc).</a:t>
            </a:r>
          </a:p>
          <a:p>
            <a:pPr lvl="0"/>
            <a:r>
              <a:rPr lang="en-GB" dirty="0">
                <a:solidFill>
                  <a:schemeClr val="tx2"/>
                </a:solidFill>
              </a:rPr>
              <a:t>Blocks that exist in others (anxious customer, manager stressed and panicking etc.)</a:t>
            </a:r>
          </a:p>
          <a:p>
            <a:pPr lvl="0"/>
            <a:r>
              <a:rPr lang="en-GB" dirty="0">
                <a:solidFill>
                  <a:schemeClr val="tx2"/>
                </a:solidFill>
              </a:rPr>
              <a:t>Blocks in the situation (inadequate resources, shift in deadline etc.</a:t>
            </a:r>
          </a:p>
          <a:p>
            <a:pPr lvl="0"/>
            <a:r>
              <a:rPr lang="en-GB" dirty="0"/>
              <a:t>Jointly brainstorm ways around these blocks, and </a:t>
            </a:r>
            <a:r>
              <a:rPr lang="en-GB" b="1" dirty="0"/>
              <a:t>possible next steps</a:t>
            </a:r>
            <a:r>
              <a:rPr lang="en-GB" dirty="0"/>
              <a:t>.  Agree an approach, actions and timing. (Landsberg, 2003).</a:t>
            </a:r>
          </a:p>
          <a:p>
            <a:pPr marL="0" lvl="0" indent="0">
              <a:buNone/>
            </a:pPr>
            <a:endParaRPr lang="en-GB" dirty="0"/>
          </a:p>
          <a:p>
            <a:pPr marL="0" lvl="0" indent="0">
              <a:buNone/>
            </a:pPr>
            <a:r>
              <a:rPr lang="en-GB" dirty="0"/>
              <a:t>Instant Pay-off Coaching -Landsberg, M. (2015) .</a:t>
            </a:r>
            <a:r>
              <a:rPr lang="en-GB" i="1" dirty="0"/>
              <a:t>The Tao of Coaching Boost Your Effectiveness at Work by Developing Those Around You</a:t>
            </a:r>
            <a:r>
              <a:rPr lang="en-GB" dirty="0"/>
              <a:t>. London: Profile Books</a:t>
            </a:r>
          </a:p>
          <a:p>
            <a:pPr marL="0" indent="0">
              <a:buNone/>
            </a:pPr>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39</a:t>
            </a:fld>
            <a:endParaRPr lang="en-US"/>
          </a:p>
        </p:txBody>
      </p:sp>
    </p:spTree>
    <p:extLst>
      <p:ext uri="{BB962C8B-B14F-4D97-AF65-F5344CB8AC3E}">
        <p14:creationId xmlns:p14="http://schemas.microsoft.com/office/powerpoint/2010/main" val="35149356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Coaching in practice</a:t>
            </a:r>
          </a:p>
        </p:txBody>
      </p:sp>
      <p:sp>
        <p:nvSpPr>
          <p:cNvPr id="3" name="Vertical Text Placeholder 2"/>
          <p:cNvSpPr>
            <a:spLocks noGrp="1"/>
          </p:cNvSpPr>
          <p:nvPr>
            <p:ph type="body" orient="vert" idx="1"/>
          </p:nvPr>
        </p:nvSpPr>
        <p:spPr/>
        <p:txBody>
          <a:bodyPr>
            <a:normAutofit fontScale="62500" lnSpcReduction="20000"/>
          </a:bodyPr>
          <a:lstStyle/>
          <a:p>
            <a:r>
              <a:rPr lang="en-GB" dirty="0"/>
              <a:t>Helen a member of the HR staff has been asked to deliver appraisal training to the senior management team.  She has refused stating that is not in her job description and she is not paid enough to do it even though her job has evolved over time.</a:t>
            </a:r>
          </a:p>
          <a:p>
            <a:endParaRPr lang="en-GB" dirty="0"/>
          </a:p>
          <a:p>
            <a:r>
              <a:rPr lang="en-GB" dirty="0"/>
              <a:t>You are Helen’s line manager and this is causing you an issue as there is no-one else to deliver the training.  You call a meeting with Helen to discuss.</a:t>
            </a:r>
          </a:p>
          <a:p>
            <a:endParaRPr lang="en-GB" dirty="0"/>
          </a:p>
          <a:p>
            <a:r>
              <a:rPr lang="en-GB" b="1" dirty="0"/>
              <a:t>As a group discuss:</a:t>
            </a:r>
          </a:p>
          <a:p>
            <a:pPr>
              <a:buFont typeface="Arial" pitchFamily="34" charset="0"/>
              <a:buChar char="•"/>
            </a:pPr>
            <a:r>
              <a:rPr lang="en-GB" dirty="0"/>
              <a:t> What is your agenda for the meeting and how will you approach it?</a:t>
            </a:r>
          </a:p>
          <a:p>
            <a:pPr>
              <a:buFont typeface="Arial" pitchFamily="34" charset="0"/>
              <a:buChar char="•"/>
            </a:pPr>
            <a:r>
              <a:rPr lang="en-GB" dirty="0"/>
              <a:t> What concerns do you have?</a:t>
            </a:r>
          </a:p>
          <a:p>
            <a:pPr>
              <a:buFont typeface="Arial" pitchFamily="34" charset="0"/>
              <a:buChar char="•"/>
            </a:pPr>
            <a:r>
              <a:rPr lang="en-GB" dirty="0"/>
              <a:t> What concerns do you think Helen will have?</a:t>
            </a:r>
          </a:p>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40</a:t>
            </a:fld>
            <a:endParaRPr lang="en-US"/>
          </a:p>
        </p:txBody>
      </p:sp>
    </p:spTree>
    <p:extLst>
      <p:ext uri="{BB962C8B-B14F-4D97-AF65-F5344CB8AC3E}">
        <p14:creationId xmlns:p14="http://schemas.microsoft.com/office/powerpoint/2010/main" val="39925314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200" y="44890"/>
            <a:ext cx="8229600" cy="804259"/>
          </a:xfrm>
        </p:spPr>
        <p:txBody>
          <a:bodyPr/>
          <a:lstStyle/>
          <a:p>
            <a:r>
              <a:rPr lang="en-GB" dirty="0"/>
              <a:t>2.1 Mentoring Definitions</a:t>
            </a:r>
          </a:p>
        </p:txBody>
      </p:sp>
      <p:sp>
        <p:nvSpPr>
          <p:cNvPr id="3" name="Vertical Text Placeholder 2"/>
          <p:cNvSpPr>
            <a:spLocks noGrp="1"/>
          </p:cNvSpPr>
          <p:nvPr>
            <p:ph type="body" orient="vert" idx="1"/>
          </p:nvPr>
        </p:nvSpPr>
        <p:spPr/>
        <p:txBody>
          <a:bodyPr>
            <a:normAutofit/>
          </a:bodyPr>
          <a:lstStyle/>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41</a:t>
            </a:fld>
            <a:endParaRPr lang="en-US"/>
          </a:p>
        </p:txBody>
      </p:sp>
      <p:sp>
        <p:nvSpPr>
          <p:cNvPr id="7" name="Vertical Text Placeholder 2">
            <a:extLst>
              <a:ext uri="{FF2B5EF4-FFF2-40B4-BE49-F238E27FC236}">
                <a16:creationId xmlns:a16="http://schemas.microsoft.com/office/drawing/2014/main" id="{AE354463-27B3-49BF-B88A-15614BF6BB06}"/>
              </a:ext>
            </a:extLst>
          </p:cNvPr>
          <p:cNvSpPr txBox="1">
            <a:spLocks/>
          </p:cNvSpPr>
          <p:nvPr/>
        </p:nvSpPr>
        <p:spPr>
          <a:xfrm>
            <a:off x="450200" y="849149"/>
            <a:ext cx="8318832" cy="4422178"/>
          </a:xfrm>
          <a:prstGeom prst="rect">
            <a:avLst/>
          </a:prstGeom>
        </p:spPr>
        <p:txBody>
          <a:bodyPr vert="horz" lIns="91440" tIns="108000" rIns="72000" bIns="72000" rtlCol="0">
            <a:normAutofit fontScale="2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8000" dirty="0"/>
              <a:t>The basic model of mentoring is that one person passes their greater knowledge and wisdom to another (Hay, 1995)</a:t>
            </a:r>
          </a:p>
          <a:p>
            <a:pPr marL="0" indent="0">
              <a:buNone/>
            </a:pPr>
            <a:endParaRPr lang="en-GB" sz="8000" dirty="0"/>
          </a:p>
          <a:p>
            <a:r>
              <a:rPr lang="en-GB" sz="8000" dirty="0"/>
              <a:t>A mentor is a professional person who is a wise, experienced, knowledgeable individual who ‘either demands or gently coaxes’ the most out of the mentee (Caruso, 1992).</a:t>
            </a:r>
          </a:p>
          <a:p>
            <a:pPr marL="0" indent="0">
              <a:buNone/>
            </a:pPr>
            <a:endParaRPr lang="en-GB" sz="8000" dirty="0"/>
          </a:p>
          <a:p>
            <a:r>
              <a:rPr lang="en-GB" sz="8000" dirty="0"/>
              <a:t>…a one-to-one relationship in which a senior manager oversees the development and progression of a more junior manager (Equal Opportunities Review, 1995)</a:t>
            </a:r>
          </a:p>
          <a:p>
            <a:pPr marL="0" indent="0">
              <a:buNone/>
            </a:pPr>
            <a:endParaRPr lang="en-GB" sz="8000" dirty="0"/>
          </a:p>
          <a:p>
            <a:r>
              <a:rPr lang="en-GB" sz="8000" dirty="0"/>
              <a:t>… an experienced, objective sounding-board with the power to influence events (Conway, 1995)</a:t>
            </a:r>
          </a:p>
          <a:p>
            <a:endParaRPr lang="en-GB" sz="8000" dirty="0"/>
          </a:p>
          <a:p>
            <a:pPr marL="0" indent="0">
              <a:buNone/>
            </a:pPr>
            <a:r>
              <a:rPr lang="en-GB" sz="8000" dirty="0"/>
              <a:t>Sourced from:   </a:t>
            </a:r>
            <a:r>
              <a:rPr lang="en-GB" sz="8000" dirty="0">
                <a:solidFill>
                  <a:srgbClr val="0070C0"/>
                </a:solidFill>
              </a:rPr>
              <a:t>Clutterbuck, D. (2014) Everyone Needs a Mentor Fostering Talent in Your Organisation 5</a:t>
            </a:r>
            <a:r>
              <a:rPr lang="en-GB" sz="8000" baseline="30000" dirty="0">
                <a:solidFill>
                  <a:srgbClr val="0070C0"/>
                </a:solidFill>
              </a:rPr>
              <a:t>th</a:t>
            </a:r>
            <a:r>
              <a:rPr lang="en-GB" sz="8000" dirty="0">
                <a:solidFill>
                  <a:srgbClr val="0070C0"/>
                </a:solidFill>
              </a:rPr>
              <a:t> </a:t>
            </a:r>
            <a:r>
              <a:rPr lang="en-GB" sz="8000" dirty="0" err="1">
                <a:solidFill>
                  <a:srgbClr val="0070C0"/>
                </a:solidFill>
              </a:rPr>
              <a:t>e.d.</a:t>
            </a:r>
            <a:r>
              <a:rPr lang="en-GB" sz="8000" dirty="0">
                <a:solidFill>
                  <a:srgbClr val="0070C0"/>
                </a:solidFill>
              </a:rPr>
              <a:t> London: Chartered Institute of Personnel and Development.</a:t>
            </a:r>
          </a:p>
          <a:p>
            <a:pPr marL="0" indent="0">
              <a:buNone/>
            </a:pPr>
            <a:endParaRPr lang="en-GB" dirty="0"/>
          </a:p>
          <a:p>
            <a:endParaRPr lang="en-GB" dirty="0"/>
          </a:p>
          <a:p>
            <a:endParaRPr lang="en-GB" dirty="0"/>
          </a:p>
          <a:p>
            <a:endParaRPr lang="en-GB" dirty="0"/>
          </a:p>
          <a:p>
            <a:endParaRPr lang="en-GB" b="1" u="sng" dirty="0"/>
          </a:p>
        </p:txBody>
      </p:sp>
    </p:spTree>
    <p:extLst>
      <p:ext uri="{BB962C8B-B14F-4D97-AF65-F5344CB8AC3E}">
        <p14:creationId xmlns:p14="http://schemas.microsoft.com/office/powerpoint/2010/main" val="19135916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2.1 Four Basic Styles of Helping</a:t>
            </a:r>
            <a:br>
              <a:rPr lang="en-GB" sz="2000" dirty="0"/>
            </a:br>
            <a:r>
              <a:rPr lang="en-GB" sz="2000" dirty="0">
                <a:solidFill>
                  <a:srgbClr val="0070C0"/>
                </a:solidFill>
              </a:rPr>
              <a:t>Clutterbuck, D. (2014) Everyone Needs a Mentor Fostering Talent in Your Organisation 5</a:t>
            </a:r>
            <a:r>
              <a:rPr lang="en-GB" sz="2000" baseline="30000" dirty="0">
                <a:solidFill>
                  <a:srgbClr val="0070C0"/>
                </a:solidFill>
              </a:rPr>
              <a:t>th</a:t>
            </a:r>
            <a:r>
              <a:rPr lang="en-GB" sz="2000" dirty="0">
                <a:solidFill>
                  <a:srgbClr val="0070C0"/>
                </a:solidFill>
              </a:rPr>
              <a:t> </a:t>
            </a:r>
            <a:r>
              <a:rPr lang="en-GB" sz="2000" dirty="0" err="1">
                <a:solidFill>
                  <a:srgbClr val="0070C0"/>
                </a:solidFill>
              </a:rPr>
              <a:t>e.d.</a:t>
            </a:r>
            <a:r>
              <a:rPr lang="en-GB" sz="2000" dirty="0">
                <a:solidFill>
                  <a:srgbClr val="0070C0"/>
                </a:solidFill>
              </a:rPr>
              <a:t> London: Chartered Institute of Personnel and Development.</a:t>
            </a:r>
            <a:br>
              <a:rPr lang="en-GB" sz="20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42</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spTree>
    <p:extLst>
      <p:ext uri="{BB962C8B-B14F-4D97-AF65-F5344CB8AC3E}">
        <p14:creationId xmlns:p14="http://schemas.microsoft.com/office/powerpoint/2010/main" val="3433037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a:t>2.2 The Role of the Line-Manager</a:t>
            </a:r>
          </a:p>
        </p:txBody>
      </p:sp>
      <p:sp>
        <p:nvSpPr>
          <p:cNvPr id="28674" name="TextBox 2">
            <a:extLst>
              <a:ext uri="{FF2B5EF4-FFF2-40B4-BE49-F238E27FC236}">
                <a16:creationId xmlns:a16="http://schemas.microsoft.com/office/drawing/2014/main" id="{8BD1C087-A2A0-429D-897F-9F105DD9EECD}"/>
              </a:ext>
            </a:extLst>
          </p:cNvPr>
          <p:cNvSpPr txBox="1">
            <a:spLocks noChangeArrowheads="1"/>
          </p:cNvSpPr>
          <p:nvPr/>
        </p:nvSpPr>
        <p:spPr bwMode="auto">
          <a:xfrm>
            <a:off x="355625" y="4737784"/>
            <a:ext cx="843274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lgn="r"/>
            <a:r>
              <a:rPr lang="en-GB">
                <a:solidFill>
                  <a:srgbClr val="0070C0"/>
                </a:solidFill>
              </a:rPr>
              <a:t>Clutterbuck, D. (2014) Everyone Needs a Mentor Fostering Talent in Your Organisation 5</a:t>
            </a:r>
            <a:r>
              <a:rPr lang="en-GB" baseline="30000">
                <a:solidFill>
                  <a:srgbClr val="0070C0"/>
                </a:solidFill>
              </a:rPr>
              <a:t>th</a:t>
            </a:r>
            <a:r>
              <a:rPr lang="en-GB">
                <a:solidFill>
                  <a:srgbClr val="0070C0"/>
                </a:solidFill>
              </a:rPr>
              <a:t> e.d. London: Chartered Institute of Personnel and Development.</a:t>
            </a:r>
            <a:endParaRPr lang="en-GB" altLang="en-US" dirty="0"/>
          </a:p>
        </p:txBody>
      </p:sp>
      <p:pic>
        <p:nvPicPr>
          <p:cNvPr id="28675" name="Picture 10">
            <a:extLst>
              <a:ext uri="{FF2B5EF4-FFF2-40B4-BE49-F238E27FC236}">
                <a16:creationId xmlns:a16="http://schemas.microsoft.com/office/drawing/2014/main" id="{DA05CBAD-F929-47AF-861B-8E88242668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92275" y="1593850"/>
            <a:ext cx="4765675" cy="306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Oval Callout 11">
            <a:extLst>
              <a:ext uri="{FF2B5EF4-FFF2-40B4-BE49-F238E27FC236}">
                <a16:creationId xmlns:a16="http://schemas.microsoft.com/office/drawing/2014/main" id="{3C63C8DA-52E7-4CD1-BAFD-E510552465C9}"/>
              </a:ext>
            </a:extLst>
          </p:cNvPr>
          <p:cNvSpPr/>
          <p:nvPr/>
        </p:nvSpPr>
        <p:spPr>
          <a:xfrm>
            <a:off x="6659563" y="723900"/>
            <a:ext cx="2233612" cy="2016125"/>
          </a:xfrm>
          <a:prstGeom prst="wedgeEllipseCallout">
            <a:avLst>
              <a:gd name="adj1" fmla="val -52746"/>
              <a:gd name="adj2" fmla="val 6777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Can also apply to coaching.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2.2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179388" y="1412875"/>
            <a:ext cx="194468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mission, vision, goal and values</a:t>
            </a:r>
          </a:p>
          <a:p>
            <a:pPr>
              <a:buFont typeface="Arial" panose="020B0604020202020204" pitchFamily="34" charset="0"/>
              <a:buChar char="•"/>
            </a:pPr>
            <a:r>
              <a:rPr lang="en-GB" altLang="en-US"/>
              <a:t>role modelling behaviours, values</a:t>
            </a:r>
          </a:p>
          <a:p>
            <a:pPr>
              <a:buFont typeface="Arial" panose="020B0604020202020204" pitchFamily="34" charset="0"/>
              <a:buChar char="•"/>
            </a:pPr>
            <a:r>
              <a:rPr lang="en-GB" altLang="en-US"/>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900113" y="400843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conversations about how goals will be delivered</a:t>
            </a:r>
          </a:p>
          <a:p>
            <a:pPr>
              <a:buFont typeface="Arial" panose="020B0604020202020204" pitchFamily="34" charset="0"/>
              <a:buChar char="•"/>
            </a:pPr>
            <a:r>
              <a:rPr lang="en-GB" altLang="en-US"/>
              <a:t>feedback on performance</a:t>
            </a:r>
          </a:p>
          <a:p>
            <a:pPr>
              <a:buFont typeface="Arial" panose="020B0604020202020204" pitchFamily="34" charset="0"/>
              <a:buChar char="•"/>
            </a:pPr>
            <a:r>
              <a:rPr lang="en-GB" altLang="en-US"/>
              <a:t>on-the job-training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lstStyle/>
          <a:p>
            <a:r>
              <a:rPr lang="en-GB" altLang="en-US"/>
              <a:t>A more committed team</a:t>
            </a:r>
          </a:p>
          <a:p>
            <a:r>
              <a:rPr lang="en-GB" altLang="en-US"/>
              <a:t>Better team performance</a:t>
            </a:r>
          </a:p>
          <a:p>
            <a:r>
              <a:rPr lang="en-GB" altLang="en-US"/>
              <a:t>Better working relationships</a:t>
            </a:r>
          </a:p>
          <a:p>
            <a:r>
              <a:rPr lang="en-GB" altLang="en-US"/>
              <a:t>Idea generation/creativity</a:t>
            </a:r>
          </a:p>
          <a:p>
            <a:r>
              <a:rPr lang="en-GB" altLang="en-US"/>
              <a:t>Open communication</a:t>
            </a:r>
          </a:p>
          <a:p>
            <a:r>
              <a:rPr lang="en-GB" altLang="en-US"/>
              <a:t>Investing time to gain time</a:t>
            </a:r>
          </a:p>
          <a:p>
            <a:endParaRPr lang="en-GB" altLang="en-US"/>
          </a:p>
          <a:p>
            <a:endParaRPr lang="en-GB" altLang="en-US"/>
          </a:p>
          <a:p>
            <a:endParaRPr lang="en-GB" altLang="en-US"/>
          </a:p>
          <a:p>
            <a:endParaRPr lang="en-GB" altLang="en-US"/>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359569" y="1266020"/>
            <a:ext cx="8320087" cy="3747156"/>
          </a:xfrm>
        </p:spPr>
        <p:txBody>
          <a:bodyPr rtlCol="0">
            <a:normAutofit fontScale="55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7099" y="4970615"/>
            <a:ext cx="84414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600" dirty="0"/>
              <a:t>(</a:t>
            </a:r>
            <a:r>
              <a:rPr lang="en-GB" altLang="en-US" sz="2000" dirty="0">
                <a:solidFill>
                  <a:srgbClr val="0070C0"/>
                </a:solidFill>
              </a:rPr>
              <a:t>Clutterbuck, 2012: Why Line Manager Coaching Often Doesn’t Work and</a:t>
            </a:r>
          </a:p>
          <a:p>
            <a:r>
              <a:rPr lang="en-GB" altLang="en-US" sz="2000" dirty="0">
                <a:solidFill>
                  <a:srgbClr val="0070C0"/>
                </a:solidFill>
              </a:rPr>
              <a:t> What to Do About It – Article on Moodle.)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7447B6-58C9-4BE4-B033-A9C4D03C7265}"/>
              </a:ext>
            </a:extLst>
          </p:cNvPr>
          <p:cNvPicPr>
            <a:picLocks noChangeAspect="1"/>
          </p:cNvPicPr>
          <p:nvPr/>
        </p:nvPicPr>
        <p:blipFill>
          <a:blip r:embed="rId2">
            <a:duotone>
              <a:schemeClr val="bg2">
                <a:shade val="45000"/>
                <a:satMod val="135000"/>
              </a:schemeClr>
              <a:prstClr val="white"/>
            </a:duotone>
          </a:blip>
          <a:stretch>
            <a:fillRect/>
          </a:stretch>
        </p:blipFill>
        <p:spPr>
          <a:xfrm>
            <a:off x="5515239" y="3284984"/>
            <a:ext cx="3593265" cy="2395510"/>
          </a:xfrm>
          <a:prstGeom prst="rect">
            <a:avLst/>
          </a:prstGeom>
        </p:spPr>
      </p:pic>
      <p:sp>
        <p:nvSpPr>
          <p:cNvPr id="35842" name="Title 3">
            <a:extLst>
              <a:ext uri="{FF2B5EF4-FFF2-40B4-BE49-F238E27FC236}">
                <a16:creationId xmlns:a16="http://schemas.microsoft.com/office/drawing/2014/main" id="{66EB974B-B5FB-4006-A556-F893D2C37FB4}"/>
              </a:ext>
            </a:extLst>
          </p:cNvPr>
          <p:cNvSpPr>
            <a:spLocks noGrp="1"/>
          </p:cNvSpPr>
          <p:nvPr>
            <p:ph type="title"/>
          </p:nvPr>
        </p:nvSpPr>
        <p:spPr>
          <a:xfrm>
            <a:off x="404813" y="263525"/>
            <a:ext cx="8229600" cy="1143000"/>
          </a:xfrm>
        </p:spPr>
        <p:txBody>
          <a:bodyPr/>
          <a:lstStyle/>
          <a:p>
            <a:r>
              <a:rPr lang="en-GB" altLang="en-US" dirty="0"/>
              <a:t>2.2  The Role of the Line-Manager</a:t>
            </a:r>
          </a:p>
        </p:txBody>
      </p:sp>
      <p:sp>
        <p:nvSpPr>
          <p:cNvPr id="5" name="Vertical Text Placeholder 4">
            <a:extLst>
              <a:ext uri="{FF2B5EF4-FFF2-40B4-BE49-F238E27FC236}">
                <a16:creationId xmlns:a16="http://schemas.microsoft.com/office/drawing/2014/main" id="{FB3A1BAF-A850-4809-9967-1D3D091B3C81}"/>
              </a:ext>
            </a:extLst>
          </p:cNvPr>
          <p:cNvSpPr>
            <a:spLocks noGrp="1"/>
          </p:cNvSpPr>
          <p:nvPr>
            <p:ph type="body" orient="vert" idx="1"/>
          </p:nvPr>
        </p:nvSpPr>
        <p:spPr>
          <a:xfrm>
            <a:off x="404813" y="1585913"/>
            <a:ext cx="8320087" cy="3930650"/>
          </a:xfrm>
        </p:spPr>
        <p:txBody>
          <a:bodyPr rtlCol="0">
            <a:normAutofit/>
          </a:bodyPr>
          <a:lstStyle/>
          <a:p>
            <a:pPr fontAlgn="auto">
              <a:spcAft>
                <a:spcPts val="0"/>
              </a:spcAft>
              <a:defRPr/>
            </a:pPr>
            <a:r>
              <a:rPr lang="en-GB" dirty="0"/>
              <a:t>In what circumstances can a line-manager be an effective mentor?</a:t>
            </a:r>
          </a:p>
          <a:p>
            <a:pPr fontAlgn="auto">
              <a:spcAft>
                <a:spcPts val="0"/>
              </a:spcAft>
              <a:defRPr/>
            </a:pPr>
            <a:r>
              <a:rPr lang="en-GB" dirty="0"/>
              <a:t>In what circumstances would it be less than desirable to have your line manager as your mentor?</a:t>
            </a:r>
          </a:p>
          <a:p>
            <a:pPr marL="0" indent="0" fontAlgn="auto">
              <a:spcAft>
                <a:spcPts val="0"/>
              </a:spcAft>
              <a:buFont typeface="Arial" panose="020B0604020202020204" pitchFamily="34" charset="0"/>
              <a:buNone/>
              <a:defRPr/>
            </a:pPr>
            <a:endParaRPr lang="en-GB" dirty="0"/>
          </a:p>
          <a:p>
            <a:pPr marL="0" indent="0" fontAlgn="auto">
              <a:spcAft>
                <a:spcPts val="0"/>
              </a:spcAft>
              <a:buFont typeface="Arial" panose="020B0604020202020204" pitchFamily="34" charset="0"/>
              <a:buNone/>
              <a:defRPr/>
            </a:pPr>
            <a:endParaRPr lang="en-GB" dirty="0"/>
          </a:p>
        </p:txBody>
      </p:sp>
      <p:sp>
        <p:nvSpPr>
          <p:cNvPr id="35844" name="Vertical Text Placeholder 5">
            <a:extLst>
              <a:ext uri="{FF2B5EF4-FFF2-40B4-BE49-F238E27FC236}">
                <a16:creationId xmlns:a16="http://schemas.microsoft.com/office/drawing/2014/main" id="{43ACEC1C-B70E-4FA4-8C16-DFC34B39C71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Mentoring</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E89E26FD-35F1-4BD9-A475-5A82508976E3}"/>
              </a:ext>
            </a:extLst>
          </p:cNvPr>
          <p:cNvSpPr>
            <a:spLocks noGrp="1"/>
          </p:cNvSpPr>
          <p:nvPr>
            <p:ph type="title"/>
          </p:nvPr>
        </p:nvSpPr>
        <p:spPr>
          <a:xfrm>
            <a:off x="404813" y="263525"/>
            <a:ext cx="8229600" cy="1143000"/>
          </a:xfrm>
        </p:spPr>
        <p:txBody>
          <a:bodyPr/>
          <a:lstStyle/>
          <a:p>
            <a:r>
              <a:rPr lang="en-GB" altLang="en-US" dirty="0"/>
              <a:t>2.2 The Role of the Line Manager</a:t>
            </a:r>
          </a:p>
        </p:txBody>
      </p:sp>
      <p:sp>
        <p:nvSpPr>
          <p:cNvPr id="3" name="Vertical Text Placeholder 2">
            <a:extLst>
              <a:ext uri="{FF2B5EF4-FFF2-40B4-BE49-F238E27FC236}">
                <a16:creationId xmlns:a16="http://schemas.microsoft.com/office/drawing/2014/main" id="{53B89F81-3714-461E-96BC-D3993C57CD74}"/>
              </a:ext>
            </a:extLst>
          </p:cNvPr>
          <p:cNvSpPr>
            <a:spLocks noGrp="1"/>
          </p:cNvSpPr>
          <p:nvPr>
            <p:ph type="body" orient="vert" idx="1"/>
          </p:nvPr>
        </p:nvSpPr>
        <p:spPr>
          <a:xfrm>
            <a:off x="404813" y="1585913"/>
            <a:ext cx="8320087" cy="3930650"/>
          </a:xfrm>
        </p:spPr>
        <p:txBody>
          <a:bodyPr rtlCol="0">
            <a:normAutofit fontScale="85000" lnSpcReduction="20000"/>
          </a:bodyPr>
          <a:lstStyle/>
          <a:p>
            <a:pPr marL="0" indent="0" fontAlgn="auto">
              <a:spcAft>
                <a:spcPts val="0"/>
              </a:spcAft>
              <a:buFont typeface="Arial" panose="020B0604020202020204" pitchFamily="34" charset="0"/>
              <a:buNone/>
              <a:defRPr/>
            </a:pPr>
            <a:r>
              <a:rPr lang="en-GB" dirty="0"/>
              <a:t>In your organisation would you recommend the company:</a:t>
            </a:r>
          </a:p>
          <a:p>
            <a:pPr fontAlgn="auto">
              <a:spcAft>
                <a:spcPts val="0"/>
              </a:spcAft>
              <a:defRPr/>
            </a:pPr>
            <a:r>
              <a:rPr lang="en-GB" dirty="0"/>
              <a:t>Train line-managers in coaching and mentoring?</a:t>
            </a:r>
          </a:p>
          <a:p>
            <a:pPr fontAlgn="auto">
              <a:spcAft>
                <a:spcPts val="0"/>
              </a:spcAft>
              <a:defRPr/>
            </a:pPr>
            <a:r>
              <a:rPr lang="en-GB" dirty="0"/>
              <a:t>Train line-managers in mentoring only and use external coaches?</a:t>
            </a:r>
          </a:p>
          <a:p>
            <a:pPr fontAlgn="auto">
              <a:spcAft>
                <a:spcPts val="0"/>
              </a:spcAft>
              <a:defRPr/>
            </a:pPr>
            <a:r>
              <a:rPr lang="en-GB" dirty="0"/>
              <a:t>Something else?</a:t>
            </a:r>
          </a:p>
          <a:p>
            <a:pPr marL="0" indent="0" fontAlgn="auto">
              <a:spcAft>
                <a:spcPts val="0"/>
              </a:spcAft>
              <a:buFont typeface="Arial" panose="020B0604020202020204" pitchFamily="34" charset="0"/>
              <a:buNone/>
              <a:defRPr/>
            </a:pPr>
            <a:r>
              <a:rPr lang="en-GB" dirty="0"/>
              <a:t>How would you overcome the reluctance of line-mangers?</a:t>
            </a:r>
          </a:p>
          <a:p>
            <a:pPr marL="0" indent="0" fontAlgn="auto">
              <a:spcAft>
                <a:spcPts val="0"/>
              </a:spcAft>
              <a:buFont typeface="Arial" panose="020B0604020202020204" pitchFamily="34" charset="0"/>
              <a:buNone/>
              <a:defRPr/>
            </a:pPr>
            <a:r>
              <a:rPr lang="en-GB" dirty="0"/>
              <a:t>Justify your recommendations and record the outputs - make sure you include references.</a:t>
            </a:r>
          </a:p>
          <a:p>
            <a:pPr fontAlgn="auto">
              <a:spcAft>
                <a:spcPts val="0"/>
              </a:spcAft>
              <a:defRPr/>
            </a:pPr>
            <a:endParaRPr lang="en-GB" dirty="0"/>
          </a:p>
        </p:txBody>
      </p:sp>
      <p:sp>
        <p:nvSpPr>
          <p:cNvPr id="36867" name="Vertical Text Placeholder 3">
            <a:extLst>
              <a:ext uri="{FF2B5EF4-FFF2-40B4-BE49-F238E27FC236}">
                <a16:creationId xmlns:a16="http://schemas.microsoft.com/office/drawing/2014/main" id="{FBD9E66C-ACFD-48AB-8A3D-EE51B1A2BFC1}"/>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a:t>Recommendations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3">
            <a:extLst>
              <a:ext uri="{FF2B5EF4-FFF2-40B4-BE49-F238E27FC236}">
                <a16:creationId xmlns:a16="http://schemas.microsoft.com/office/drawing/2014/main" id="{142EEF09-1900-4BBD-9987-A1E1730F83CE}"/>
              </a:ext>
            </a:extLst>
          </p:cNvPr>
          <p:cNvSpPr>
            <a:spLocks noGrp="1"/>
          </p:cNvSpPr>
          <p:nvPr>
            <p:ph type="title"/>
          </p:nvPr>
        </p:nvSpPr>
        <p:spPr>
          <a:xfrm>
            <a:off x="404813" y="263525"/>
            <a:ext cx="8229600" cy="1143000"/>
          </a:xfrm>
        </p:spPr>
        <p:txBody>
          <a:bodyPr/>
          <a:lstStyle/>
          <a:p>
            <a:r>
              <a:rPr lang="en-GB" altLang="en-US" dirty="0"/>
              <a:t>2.3 Approaches to Coaching/Mentoring</a:t>
            </a:r>
          </a:p>
        </p:txBody>
      </p:sp>
      <p:sp>
        <p:nvSpPr>
          <p:cNvPr id="5" name="Vertical Text Placeholder 4">
            <a:extLst>
              <a:ext uri="{FF2B5EF4-FFF2-40B4-BE49-F238E27FC236}">
                <a16:creationId xmlns:a16="http://schemas.microsoft.com/office/drawing/2014/main" id="{5E699D8C-8C04-4DF9-9BFE-4ED155DC3187}"/>
              </a:ext>
            </a:extLst>
          </p:cNvPr>
          <p:cNvSpPr>
            <a:spLocks noGrp="1"/>
          </p:cNvSpPr>
          <p:nvPr>
            <p:ph type="body" orient="vert" idx="1"/>
          </p:nvPr>
        </p:nvSpPr>
        <p:spPr>
          <a:xfrm>
            <a:off x="404813" y="1585913"/>
            <a:ext cx="8320087" cy="3930650"/>
          </a:xfrm>
        </p:spPr>
        <p:txBody>
          <a:bodyPr rtlCol="0">
            <a:normAutofit/>
          </a:bodyPr>
          <a:lstStyle/>
          <a:p>
            <a:pPr fontAlgn="auto">
              <a:spcAft>
                <a:spcPts val="0"/>
              </a:spcAft>
              <a:defRPr/>
            </a:pPr>
            <a:r>
              <a:rPr lang="en-GB" dirty="0"/>
              <a:t>Who will be coached/mentored?</a:t>
            </a:r>
          </a:p>
          <a:p>
            <a:pPr fontAlgn="auto">
              <a:spcAft>
                <a:spcPts val="0"/>
              </a:spcAft>
              <a:defRPr/>
            </a:pPr>
            <a:r>
              <a:rPr lang="en-GB" dirty="0"/>
              <a:t>What is the purpose of the coaching/mentoring?</a:t>
            </a:r>
          </a:p>
          <a:p>
            <a:pPr fontAlgn="auto">
              <a:spcAft>
                <a:spcPts val="0"/>
              </a:spcAft>
              <a:defRPr/>
            </a:pPr>
            <a:r>
              <a:rPr lang="en-GB" dirty="0"/>
              <a:t>Who will be the coach?</a:t>
            </a:r>
          </a:p>
          <a:p>
            <a:pPr fontAlgn="auto">
              <a:spcAft>
                <a:spcPts val="0"/>
              </a:spcAft>
              <a:defRPr/>
            </a:pPr>
            <a:r>
              <a:rPr lang="en-GB" dirty="0"/>
              <a:t>Who will be the mentor?</a:t>
            </a:r>
          </a:p>
          <a:p>
            <a:pPr marL="0" indent="0" fontAlgn="auto">
              <a:spcAft>
                <a:spcPts val="0"/>
              </a:spcAft>
              <a:buNone/>
              <a:defRPr/>
            </a:pPr>
            <a:endParaRPr lang="en-GB" dirty="0"/>
          </a:p>
        </p:txBody>
      </p:sp>
      <p:sp>
        <p:nvSpPr>
          <p:cNvPr id="25603" name="Vertical Text Placeholder 5">
            <a:extLst>
              <a:ext uri="{FF2B5EF4-FFF2-40B4-BE49-F238E27FC236}">
                <a16:creationId xmlns:a16="http://schemas.microsoft.com/office/drawing/2014/main" id="{5CE38729-F71B-48D2-AEDD-3396A9EBB21F}"/>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Implementation Considerations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3">
            <a:extLst>
              <a:ext uri="{FF2B5EF4-FFF2-40B4-BE49-F238E27FC236}">
                <a16:creationId xmlns:a16="http://schemas.microsoft.com/office/drawing/2014/main" id="{B3F436D0-8CA2-489A-AB00-DAE054594BE5}"/>
              </a:ext>
            </a:extLst>
          </p:cNvPr>
          <p:cNvSpPr>
            <a:spLocks noGrp="1"/>
          </p:cNvSpPr>
          <p:nvPr>
            <p:ph type="title"/>
          </p:nvPr>
        </p:nvSpPr>
        <p:spPr>
          <a:xfrm>
            <a:off x="404813" y="263525"/>
            <a:ext cx="8229600" cy="1143000"/>
          </a:xfrm>
        </p:spPr>
        <p:txBody>
          <a:bodyPr/>
          <a:lstStyle/>
          <a:p>
            <a:r>
              <a:rPr lang="en-GB" altLang="en-US" dirty="0"/>
              <a:t>2.3  Approaches to Coaching</a:t>
            </a:r>
          </a:p>
        </p:txBody>
      </p:sp>
      <p:sp>
        <p:nvSpPr>
          <p:cNvPr id="5" name="Vertical Text Placeholder 4">
            <a:extLst>
              <a:ext uri="{FF2B5EF4-FFF2-40B4-BE49-F238E27FC236}">
                <a16:creationId xmlns:a16="http://schemas.microsoft.com/office/drawing/2014/main" id="{4C7B824C-9977-4370-83F5-D575CBACE131}"/>
              </a:ext>
            </a:extLst>
          </p:cNvPr>
          <p:cNvSpPr>
            <a:spLocks noGrp="1"/>
          </p:cNvSpPr>
          <p:nvPr>
            <p:ph type="body" orient="vert" idx="1"/>
          </p:nvPr>
        </p:nvSpPr>
        <p:spPr>
          <a:xfrm>
            <a:off x="404813" y="1268413"/>
            <a:ext cx="8320087" cy="4248150"/>
          </a:xfrm>
        </p:spPr>
        <p:txBody>
          <a:bodyPr rtlCol="0">
            <a:normAutofit/>
          </a:bodyPr>
          <a:lstStyle/>
          <a:p>
            <a:pPr marL="0" indent="0" fontAlgn="auto">
              <a:spcAft>
                <a:spcPts val="0"/>
              </a:spcAft>
              <a:buFont typeface="Arial" panose="020B0604020202020204" pitchFamily="34" charset="0"/>
              <a:buNone/>
              <a:defRPr/>
            </a:pPr>
            <a:r>
              <a:rPr lang="en-GB" dirty="0"/>
              <a:t>Based on your assumptions choose the three most suitable types of coaching for your organisation and justify your choice with reference to:</a:t>
            </a:r>
          </a:p>
          <a:p>
            <a:pPr fontAlgn="auto">
              <a:spcAft>
                <a:spcPts val="0"/>
              </a:spcAft>
              <a:defRPr/>
            </a:pPr>
            <a:r>
              <a:rPr lang="en-GB" dirty="0"/>
              <a:t>The 15 Types of Coaching (handout)</a:t>
            </a:r>
          </a:p>
          <a:p>
            <a:pPr fontAlgn="auto">
              <a:spcAft>
                <a:spcPts val="0"/>
              </a:spcAft>
              <a:defRPr/>
            </a:pPr>
            <a:r>
              <a:rPr lang="en-GB" dirty="0"/>
              <a:t>CIPD, Coaching &amp; Mentoring Factsheet</a:t>
            </a:r>
          </a:p>
          <a:p>
            <a:pPr fontAlgn="auto">
              <a:spcAft>
                <a:spcPts val="0"/>
              </a:spcAft>
              <a:defRPr/>
            </a:pPr>
            <a:r>
              <a:rPr lang="en-GB" dirty="0"/>
              <a:t>Other sources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dirty="0"/>
              <a:t>2.3  Internal Coaching / Mentoring Programmes</a:t>
            </a:r>
            <a:br>
              <a:rPr lang="en-GB" dirty="0"/>
            </a:br>
            <a:r>
              <a:rPr lang="en-GB" dirty="0"/>
              <a:t>v External</a:t>
            </a:r>
          </a:p>
        </p:txBody>
      </p:sp>
      <p:sp>
        <p:nvSpPr>
          <p:cNvPr id="5" name="Vertical Text Placeholder 4"/>
          <p:cNvSpPr>
            <a:spLocks noGrp="1"/>
          </p:cNvSpPr>
          <p:nvPr>
            <p:ph type="body" orient="vert" idx="1"/>
          </p:nvPr>
        </p:nvSpPr>
        <p:spPr>
          <a:xfrm>
            <a:off x="412584" y="1556792"/>
            <a:ext cx="8318832" cy="4392488"/>
          </a:xfrm>
        </p:spPr>
        <p:txBody>
          <a:bodyPr>
            <a:normAutofit/>
          </a:bodyPr>
          <a:lstStyle/>
          <a:p>
            <a:r>
              <a:rPr lang="en-GB" sz="2800" dirty="0"/>
              <a:t>Group 1 – discuss the pros of internal</a:t>
            </a:r>
          </a:p>
          <a:p>
            <a:r>
              <a:rPr lang="en-GB" sz="2800" dirty="0"/>
              <a:t>Group 2 – discuss the pros of external</a:t>
            </a:r>
          </a:p>
          <a:p>
            <a:r>
              <a:rPr lang="en-GB" sz="2800" dirty="0"/>
              <a:t>CIPD Factsheet on costing coaching initiatives</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A5EBBF48-4A39-4703-86D5-284B5DBEA5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47664" y="3284984"/>
            <a:ext cx="6048672" cy="2304256"/>
          </a:xfrm>
          <a:prstGeom prst="rect">
            <a:avLst/>
          </a:prstGeom>
        </p:spPr>
      </p:pic>
    </p:spTree>
    <p:extLst>
      <p:ext uri="{BB962C8B-B14F-4D97-AF65-F5344CB8AC3E}">
        <p14:creationId xmlns:p14="http://schemas.microsoft.com/office/powerpoint/2010/main" val="19365761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Coaching Case Studies</a:t>
            </a:r>
          </a:p>
        </p:txBody>
      </p:sp>
      <p:sp>
        <p:nvSpPr>
          <p:cNvPr id="5" name="Vertical Text Placeholder 4"/>
          <p:cNvSpPr>
            <a:spLocks noGrp="1"/>
          </p:cNvSpPr>
          <p:nvPr>
            <p:ph type="body" orient="vert" idx="1"/>
          </p:nvPr>
        </p:nvSpPr>
        <p:spPr>
          <a:xfrm>
            <a:off x="419584" y="1772816"/>
            <a:ext cx="8318832" cy="4392488"/>
          </a:xfrm>
        </p:spPr>
        <p:txBody>
          <a:bodyPr>
            <a:normAutofit/>
          </a:bodyPr>
          <a:lstStyle/>
          <a:p>
            <a:r>
              <a:rPr lang="en-GB" sz="2800" dirty="0"/>
              <a:t>Case Study 1 – Internal</a:t>
            </a:r>
          </a:p>
          <a:p>
            <a:r>
              <a:rPr lang="en-GB" sz="2800" dirty="0"/>
              <a:t>Case Study 2 – External</a:t>
            </a:r>
          </a:p>
          <a:p>
            <a:pPr marL="0" indent="0">
              <a:buNone/>
            </a:pPr>
            <a:endParaRPr lang="en-GB" sz="2800" dirty="0"/>
          </a:p>
          <a:p>
            <a:endParaRPr lang="en-GB" sz="2400" dirty="0"/>
          </a:p>
          <a:p>
            <a:pPr marL="0" indent="0">
              <a:buNone/>
            </a:pPr>
            <a:endParaRPr lang="en-GB" sz="2400" dirty="0"/>
          </a:p>
        </p:txBody>
      </p:sp>
      <p:pic>
        <p:nvPicPr>
          <p:cNvPr id="6" name="Picture 5">
            <a:extLst>
              <a:ext uri="{FF2B5EF4-FFF2-40B4-BE49-F238E27FC236}">
                <a16:creationId xmlns:a16="http://schemas.microsoft.com/office/drawing/2014/main" id="{80AA17A9-4E3F-4287-B717-5342E31AA6A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60032" y="1838139"/>
            <a:ext cx="3751561" cy="3181722"/>
          </a:xfrm>
          <a:prstGeom prst="rect">
            <a:avLst/>
          </a:prstGeom>
        </p:spPr>
      </p:pic>
    </p:spTree>
    <p:extLst>
      <p:ext uri="{BB962C8B-B14F-4D97-AF65-F5344CB8AC3E}">
        <p14:creationId xmlns:p14="http://schemas.microsoft.com/office/powerpoint/2010/main" val="14820250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lstStyle/>
          <a:p>
            <a:r>
              <a:rPr lang="en-GB" altLang="en-US" dirty="0"/>
              <a:t>2.3 Approaches to Coaching</a:t>
            </a:r>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Internal v’s External coaching</a:t>
            </a:r>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43350" y="2352675"/>
            <a:ext cx="4808538" cy="310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2.3 Approaches to Coaching</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Internal v’s External coaching</a:t>
            </a:r>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22725" y="1916113"/>
            <a:ext cx="4600575"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contract</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1974266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2.3 General Data Protection Regulations</a:t>
            </a:r>
            <a:br>
              <a:rPr lang="en-GB" dirty="0"/>
            </a:br>
            <a:r>
              <a:rPr lang="en-GB" dirty="0"/>
              <a:t>2018 </a:t>
            </a:r>
          </a:p>
        </p:txBody>
      </p:sp>
      <p:sp>
        <p:nvSpPr>
          <p:cNvPr id="5" name="Vertical Text Placeholder 4"/>
          <p:cNvSpPr>
            <a:spLocks noGrp="1"/>
          </p:cNvSpPr>
          <p:nvPr>
            <p:ph type="body" orient="vert" idx="1"/>
          </p:nvPr>
        </p:nvSpPr>
        <p:spPr>
          <a:xfrm>
            <a:off x="405584" y="1463720"/>
            <a:ext cx="8318832" cy="3930559"/>
          </a:xfrm>
        </p:spPr>
        <p:txBody>
          <a:bodyPr vert="horz" lIns="91440" tIns="108000" rIns="72000" bIns="72000" rtlCol="0" anchor="t">
            <a:normAutofit/>
          </a:bodyPr>
          <a:lstStyle/>
          <a:p>
            <a:r>
              <a:rPr lang="en-GB" sz="3600" dirty="0"/>
              <a:t>GDPR May 2018</a:t>
            </a:r>
          </a:p>
          <a:p>
            <a:r>
              <a:rPr lang="en-GB" sz="3600" dirty="0"/>
              <a:t>Historically no teeth – Max fine of £500,000 and few at this maximum. </a:t>
            </a:r>
          </a:p>
          <a:p>
            <a:r>
              <a:rPr lang="en-GB" sz="3600" dirty="0"/>
              <a:t>Now max fine of £18 million</a:t>
            </a:r>
          </a:p>
          <a:p>
            <a:r>
              <a:rPr lang="en-GB" sz="3600" dirty="0"/>
              <a:t>No fee for subject access requests</a:t>
            </a:r>
          </a:p>
          <a:p>
            <a:endParaRPr lang="en-GB" sz="3600" dirty="0"/>
          </a:p>
          <a:p>
            <a:endParaRPr lang="en-GB" sz="3600" dirty="0"/>
          </a:p>
          <a:p>
            <a:endParaRPr lang="en-GB" sz="2400" dirty="0"/>
          </a:p>
        </p:txBody>
      </p:sp>
    </p:spTree>
    <p:extLst>
      <p:ext uri="{BB962C8B-B14F-4D97-AF65-F5344CB8AC3E}">
        <p14:creationId xmlns:p14="http://schemas.microsoft.com/office/powerpoint/2010/main" val="14774640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chemeClr val="tx2"/>
                </a:solidFill>
              </a:rPr>
              <a:t>2.3    8 principles of data protection</a:t>
            </a:r>
          </a:p>
        </p:txBody>
      </p:sp>
      <p:graphicFrame>
        <p:nvGraphicFramePr>
          <p:cNvPr id="4" name="Content Placeholder 3"/>
          <p:cNvGraphicFramePr>
            <a:graphicFrameLocks noGrp="1"/>
          </p:cNvGraphicFramePr>
          <p:nvPr>
            <p:ph idx="1"/>
            <p:extLst/>
          </p:nvPr>
        </p:nvGraphicFramePr>
        <p:xfrm>
          <a:off x="457200" y="1166018"/>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miley Face 5"/>
          <p:cNvSpPr/>
          <p:nvPr/>
        </p:nvSpPr>
        <p:spPr>
          <a:xfrm>
            <a:off x="6975835" y="4996206"/>
            <a:ext cx="914400" cy="914400"/>
          </a:xfrm>
          <a:prstGeom prst="smileyFace">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58973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Confidentiality</a:t>
            </a:r>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endParaRPr lang="en-GB" sz="2800" dirty="0"/>
          </a:p>
          <a:p>
            <a:r>
              <a:rPr lang="en-GB" sz="2800" dirty="0"/>
              <a:t>Confidentiality is paramount in the coaching relationship</a:t>
            </a:r>
          </a:p>
          <a:p>
            <a:r>
              <a:rPr lang="en-GB" sz="2800" dirty="0"/>
              <a:t>Ensure the venue is appropriate (quiet, not easily overheard, free from interruptions).</a:t>
            </a:r>
          </a:p>
          <a:p>
            <a:r>
              <a:rPr lang="en-GB" sz="2800" dirty="0"/>
              <a:t>Ensure notes are taken and stored in line with the GDPR 2018</a:t>
            </a:r>
          </a:p>
          <a:p>
            <a:r>
              <a:rPr lang="en-GB" sz="2800" dirty="0"/>
              <a:t>Be careful not to leave sensitive information on a printer, on a desk, on a portable memory stick etc.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24149710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Confidentiality</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D6822B82-9900-4FDC-94F0-3774E375FBC3}"/>
              </a:ext>
            </a:extLst>
          </p:cNvPr>
          <p:cNvSpPr/>
          <p:nvPr/>
        </p:nvSpPr>
        <p:spPr>
          <a:xfrm>
            <a:off x="405584" y="1806080"/>
            <a:ext cx="8229600" cy="707886"/>
          </a:xfrm>
          <a:prstGeom prst="rect">
            <a:avLst/>
          </a:prstGeom>
        </p:spPr>
        <p:txBody>
          <a:bodyPr wrap="square">
            <a:spAutoFit/>
          </a:bodyPr>
          <a:lstStyle/>
          <a:p>
            <a:pPr lvl="0">
              <a:defRPr/>
            </a:pPr>
            <a:r>
              <a:rPr lang="en-GB" sz="2000" dirty="0">
                <a:solidFill>
                  <a:schemeClr val="tx2">
                    <a:lumMod val="60000"/>
                    <a:lumOff val="40000"/>
                  </a:schemeClr>
                </a:solidFill>
              </a:rPr>
              <a:t>Cox, E. </a:t>
            </a:r>
            <a:r>
              <a:rPr lang="en-GB" sz="2000" dirty="0" err="1">
                <a:solidFill>
                  <a:schemeClr val="tx2">
                    <a:lumMod val="60000"/>
                    <a:lumOff val="40000"/>
                  </a:schemeClr>
                </a:solidFill>
              </a:rPr>
              <a:t>Bachkriova</a:t>
            </a:r>
            <a:r>
              <a:rPr lang="en-GB" sz="2000" dirty="0">
                <a:solidFill>
                  <a:schemeClr val="tx2">
                    <a:lumMod val="60000"/>
                    <a:lumOff val="40000"/>
                  </a:schemeClr>
                </a:solidFill>
              </a:rPr>
              <a:t>, T. Clutterbuck, D.  (2018) </a:t>
            </a:r>
            <a:r>
              <a:rPr lang="en-GB" sz="2000" i="1" dirty="0">
                <a:solidFill>
                  <a:schemeClr val="tx2">
                    <a:lumMod val="60000"/>
                    <a:lumOff val="40000"/>
                  </a:schemeClr>
                </a:solidFill>
              </a:rPr>
              <a:t>The Complete Handbook of Coaching</a:t>
            </a:r>
            <a:r>
              <a:rPr lang="en-GB" sz="2000" dirty="0">
                <a:solidFill>
                  <a:schemeClr val="tx2">
                    <a:lumMod val="60000"/>
                    <a:lumOff val="40000"/>
                  </a:schemeClr>
                </a:solidFill>
              </a:rPr>
              <a:t>. London: SAGE.</a:t>
            </a:r>
          </a:p>
        </p:txBody>
      </p:sp>
      <p:sp>
        <p:nvSpPr>
          <p:cNvPr id="3" name="Rectangle 2">
            <a:extLst>
              <a:ext uri="{FF2B5EF4-FFF2-40B4-BE49-F238E27FC236}">
                <a16:creationId xmlns:a16="http://schemas.microsoft.com/office/drawing/2014/main" id="{A761AD10-2FAF-4058-8BFE-804FF4B17F7B}"/>
              </a:ext>
            </a:extLst>
          </p:cNvPr>
          <p:cNvSpPr/>
          <p:nvPr/>
        </p:nvSpPr>
        <p:spPr>
          <a:xfrm>
            <a:off x="1146352" y="2636912"/>
            <a:ext cx="7488832" cy="2800767"/>
          </a:xfrm>
          <a:prstGeom prst="rect">
            <a:avLst/>
          </a:prstGeom>
        </p:spPr>
        <p:txBody>
          <a:bodyPr wrap="square">
            <a:spAutoFit/>
          </a:bodyPr>
          <a:lstStyle/>
          <a:p>
            <a:pPr lvl="0">
              <a:defRPr/>
            </a:pPr>
            <a:r>
              <a:rPr lang="en-GB" dirty="0"/>
              <a:t>“</a:t>
            </a:r>
            <a:r>
              <a:rPr lang="en-GB" sz="220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p:txBody>
      </p:sp>
    </p:spTree>
    <p:extLst>
      <p:ext uri="{BB962C8B-B14F-4D97-AF65-F5344CB8AC3E}">
        <p14:creationId xmlns:p14="http://schemas.microsoft.com/office/powerpoint/2010/main" val="17851787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Confidentiality</a:t>
            </a:r>
          </a:p>
        </p:txBody>
      </p:sp>
      <p:sp>
        <p:nvSpPr>
          <p:cNvPr id="5" name="Vertical Text Placeholder 4"/>
          <p:cNvSpPr>
            <a:spLocks noGrp="1"/>
          </p:cNvSpPr>
          <p:nvPr>
            <p:ph type="body" orient="vert" idx="1"/>
          </p:nvPr>
        </p:nvSpPr>
        <p:spPr>
          <a:xfrm>
            <a:off x="520483" y="1836912"/>
            <a:ext cx="8318832" cy="4392488"/>
          </a:xfrm>
        </p:spPr>
        <p:txBody>
          <a:bodyPr>
            <a:normAutofit fontScale="70000" lnSpcReduction="20000"/>
          </a:bodyPr>
          <a:lstStyle/>
          <a:p>
            <a:endParaRPr lang="en-GB" sz="2800" dirty="0"/>
          </a:p>
          <a:p>
            <a:pPr marL="0" indent="0">
              <a:buNone/>
            </a:pPr>
            <a:endParaRPr lang="en-GB" sz="2800" dirty="0"/>
          </a:p>
          <a:p>
            <a:pPr marL="0" lvl="0" indent="0">
              <a:spcBef>
                <a:spcPts val="0"/>
              </a:spcBef>
              <a:buNone/>
              <a:defRPr/>
            </a:pPr>
            <a:r>
              <a:rPr lang="en-GB" sz="280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lvl="0" indent="0">
              <a:spcBef>
                <a:spcPts val="0"/>
              </a:spcBef>
              <a:buNone/>
              <a:defRPr/>
            </a:pPr>
            <a:endParaRPr lang="en-GB" sz="2800" dirty="0"/>
          </a:p>
          <a:p>
            <a:pPr marL="0" lvl="0" indent="0">
              <a:spcBef>
                <a:spcPts val="0"/>
              </a:spcBef>
              <a:buNone/>
              <a:defRPr/>
            </a:pPr>
            <a:r>
              <a:rPr lang="en-GB" sz="2800" dirty="0"/>
              <a:t>“Bond (2015:90) offers two questions to enhance awareness of one’s responsibility and accountability in the relationship:</a:t>
            </a:r>
          </a:p>
          <a:p>
            <a:pPr marL="228600" lvl="0" indent="-228600">
              <a:spcBef>
                <a:spcPts val="0"/>
              </a:spcBef>
              <a:buFont typeface="Arial" pitchFamily="34" charset="0"/>
              <a:buAutoNum type="arabicPeriod"/>
              <a:defRPr/>
            </a:pPr>
            <a:r>
              <a:rPr lang="en-GB" sz="2800" dirty="0">
                <a:solidFill>
                  <a:schemeClr val="tx2"/>
                </a:solidFill>
              </a:rPr>
              <a:t>Am I taking on responsibilities that are more properly the clients?</a:t>
            </a:r>
          </a:p>
          <a:p>
            <a:pPr marL="228600" lvl="0" indent="-228600">
              <a:spcBef>
                <a:spcPts val="0"/>
              </a:spcBef>
              <a:buFont typeface="Arial" pitchFamily="34" charset="0"/>
              <a:buAutoNum type="arabicPeriod"/>
              <a:defRPr/>
            </a:pPr>
            <a:r>
              <a:rPr lang="en-GB" sz="2800" dirty="0">
                <a:solidFill>
                  <a:schemeClr val="tx2"/>
                </a:solidFill>
              </a:rPr>
              <a:t>If asked for my opinion, is there a way I could respond to maximise the client’s autonomy and minimize their dependence on me?</a:t>
            </a:r>
          </a:p>
          <a:p>
            <a:pPr>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D6822B82-9900-4FDC-94F0-3774E375FBC3}"/>
              </a:ext>
            </a:extLst>
          </p:cNvPr>
          <p:cNvSpPr/>
          <p:nvPr/>
        </p:nvSpPr>
        <p:spPr>
          <a:xfrm>
            <a:off x="393917" y="1628800"/>
            <a:ext cx="8229600" cy="707886"/>
          </a:xfrm>
          <a:prstGeom prst="rect">
            <a:avLst/>
          </a:prstGeom>
        </p:spPr>
        <p:txBody>
          <a:bodyPr wrap="square">
            <a:spAutoFit/>
          </a:bodyPr>
          <a:lstStyle/>
          <a:p>
            <a:pPr lvl="0">
              <a:defRPr/>
            </a:pPr>
            <a:r>
              <a:rPr lang="en-GB" sz="2000" dirty="0">
                <a:solidFill>
                  <a:schemeClr val="tx2">
                    <a:lumMod val="60000"/>
                    <a:lumOff val="40000"/>
                  </a:schemeClr>
                </a:solidFill>
              </a:rPr>
              <a:t>Cox, E. </a:t>
            </a:r>
            <a:r>
              <a:rPr lang="en-GB" sz="2000" dirty="0" err="1">
                <a:solidFill>
                  <a:schemeClr val="tx2">
                    <a:lumMod val="60000"/>
                    <a:lumOff val="40000"/>
                  </a:schemeClr>
                </a:solidFill>
              </a:rPr>
              <a:t>Bachkriova</a:t>
            </a:r>
            <a:r>
              <a:rPr lang="en-GB" sz="2000" dirty="0">
                <a:solidFill>
                  <a:schemeClr val="tx2">
                    <a:lumMod val="60000"/>
                    <a:lumOff val="40000"/>
                  </a:schemeClr>
                </a:solidFill>
              </a:rPr>
              <a:t>, T. Clutterbuck, D.  (2018) </a:t>
            </a:r>
            <a:r>
              <a:rPr lang="en-GB" sz="2000" i="1" dirty="0">
                <a:solidFill>
                  <a:schemeClr val="tx2">
                    <a:lumMod val="60000"/>
                    <a:lumOff val="40000"/>
                  </a:schemeClr>
                </a:solidFill>
              </a:rPr>
              <a:t>The Complete Handbook of Coaching</a:t>
            </a:r>
            <a:r>
              <a:rPr lang="en-GB" sz="2000" dirty="0">
                <a:solidFill>
                  <a:schemeClr val="tx2">
                    <a:lumMod val="60000"/>
                    <a:lumOff val="40000"/>
                  </a:schemeClr>
                </a:solidFill>
              </a:rPr>
              <a:t>. London: SAGE.</a:t>
            </a:r>
          </a:p>
        </p:txBody>
      </p:sp>
    </p:spTree>
    <p:extLst>
      <p:ext uri="{BB962C8B-B14F-4D97-AF65-F5344CB8AC3E}">
        <p14:creationId xmlns:p14="http://schemas.microsoft.com/office/powerpoint/2010/main" val="80295932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a:buNone/>
            </a:pPr>
            <a:r>
              <a:rPr lang="en-GB" sz="2000" dirty="0">
                <a:solidFill>
                  <a:schemeClr val="tx2">
                    <a:lumMod val="60000"/>
                    <a:lumOff val="40000"/>
                  </a:schemeClr>
                </a:solidFill>
              </a:rPr>
              <a:t>Cox, E. </a:t>
            </a:r>
            <a:r>
              <a:rPr lang="en-GB" sz="2000" dirty="0" err="1">
                <a:solidFill>
                  <a:schemeClr val="tx2">
                    <a:lumMod val="60000"/>
                    <a:lumOff val="40000"/>
                  </a:schemeClr>
                </a:solidFill>
              </a:rPr>
              <a:t>Bachkriova</a:t>
            </a:r>
            <a:r>
              <a:rPr lang="en-GB" sz="2000" dirty="0">
                <a:solidFill>
                  <a:schemeClr val="tx2">
                    <a:lumMod val="60000"/>
                    <a:lumOff val="40000"/>
                  </a:schemeClr>
                </a:solidFill>
              </a:rPr>
              <a:t>, T. Clutterbuck, D.  (2018) </a:t>
            </a:r>
            <a:r>
              <a:rPr lang="en-GB" sz="2000" i="1" dirty="0">
                <a:solidFill>
                  <a:schemeClr val="tx2">
                    <a:lumMod val="60000"/>
                    <a:lumOff val="40000"/>
                  </a:schemeClr>
                </a:solidFill>
              </a:rPr>
              <a:t>The Complete Handbook of Coaching</a:t>
            </a:r>
            <a:r>
              <a:rPr lang="en-GB" sz="2000" dirty="0">
                <a:solidFill>
                  <a:schemeClr val="tx2">
                    <a:lumMod val="60000"/>
                    <a:lumOff val="40000"/>
                  </a:schemeClr>
                </a:solidFill>
              </a:rPr>
              <a:t>. London: SAGE.</a:t>
            </a:r>
          </a:p>
          <a:p>
            <a:pPr>
              <a:buNone/>
            </a:pPr>
            <a:endParaRPr lang="en-GB" sz="2800" dirty="0"/>
          </a:p>
          <a:p>
            <a:pPr>
              <a:buNone/>
            </a:pPr>
            <a:r>
              <a:rPr lang="en-GB" sz="2800" dirty="0"/>
              <a:t>“ A commitment to professional and personal integrity by acting in ways that are informed by ethical sensitivity and thoughtfulness……in a response to the complexity and diversity of contemporary social life” (Bond, 2015:302).</a:t>
            </a:r>
          </a:p>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5656046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Ethical practice</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20000"/>
          </a:bodyPr>
          <a:lstStyle/>
          <a:p>
            <a:endParaRPr lang="en-GB" sz="2800" dirty="0"/>
          </a:p>
          <a:p>
            <a:pPr>
              <a:buNone/>
            </a:pPr>
            <a:r>
              <a:rPr lang="en-GB" sz="2400" dirty="0">
                <a:solidFill>
                  <a:schemeClr val="tx2">
                    <a:lumMod val="60000"/>
                    <a:lumOff val="40000"/>
                  </a:schemeClr>
                </a:solidFill>
              </a:rPr>
              <a:t>Cox, E. </a:t>
            </a:r>
            <a:r>
              <a:rPr lang="en-GB" sz="2400" dirty="0" err="1">
                <a:solidFill>
                  <a:schemeClr val="tx2">
                    <a:lumMod val="60000"/>
                    <a:lumOff val="40000"/>
                  </a:schemeClr>
                </a:solidFill>
              </a:rPr>
              <a:t>Bachkriova</a:t>
            </a:r>
            <a:r>
              <a:rPr lang="en-GB" sz="2400" dirty="0">
                <a:solidFill>
                  <a:schemeClr val="tx2">
                    <a:lumMod val="60000"/>
                    <a:lumOff val="40000"/>
                  </a:schemeClr>
                </a:solidFill>
              </a:rPr>
              <a:t>, T. Clutterbuck, D.  (2018) </a:t>
            </a:r>
            <a:r>
              <a:rPr lang="en-GB" sz="2400" i="1" dirty="0">
                <a:solidFill>
                  <a:schemeClr val="tx2">
                    <a:lumMod val="60000"/>
                    <a:lumOff val="40000"/>
                  </a:schemeClr>
                </a:solidFill>
              </a:rPr>
              <a:t>The Complete Handbook of Coaching</a:t>
            </a:r>
            <a:r>
              <a:rPr lang="en-GB" sz="2400" dirty="0">
                <a:solidFill>
                  <a:schemeClr val="tx2">
                    <a:lumMod val="60000"/>
                    <a:lumOff val="40000"/>
                  </a:schemeClr>
                </a:solidFill>
              </a:rPr>
              <a:t>. London: SAGE.</a:t>
            </a:r>
          </a:p>
          <a:p>
            <a:pPr>
              <a:buNone/>
            </a:pPr>
            <a:endParaRPr lang="en-GB" sz="2800" dirty="0"/>
          </a:p>
          <a:p>
            <a:pPr>
              <a:buNone/>
            </a:pPr>
            <a:r>
              <a:rPr lang="en-GB" sz="2800" dirty="0"/>
              <a:t>    “A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sz="2800" dirty="0" err="1"/>
              <a:t>Nobria</a:t>
            </a:r>
            <a:r>
              <a:rPr lang="en-GB" sz="2800" dirty="0"/>
              <a:t>, 2008)</a:t>
            </a:r>
          </a:p>
          <a:p>
            <a:pPr>
              <a:buNone/>
            </a:pPr>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53012389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Coaching Supervision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38B5167-CBD4-48B0-86F2-2D0537BC932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03648" y="1772816"/>
            <a:ext cx="6192688" cy="762000"/>
          </a:xfrm>
          <a:prstGeom prst="rect">
            <a:avLst/>
          </a:prstGeom>
        </p:spPr>
      </p:pic>
      <p:pic>
        <p:nvPicPr>
          <p:cNvPr id="15" name="Picture 14">
            <a:extLst>
              <a:ext uri="{FF2B5EF4-FFF2-40B4-BE49-F238E27FC236}">
                <a16:creationId xmlns:a16="http://schemas.microsoft.com/office/drawing/2014/main" id="{E2DE0B88-3D90-4641-AD07-4FEA52A4592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203848" y="2838822"/>
            <a:ext cx="3007122" cy="2316140"/>
          </a:xfrm>
          <a:prstGeom prst="rect">
            <a:avLst/>
          </a:prstGeom>
        </p:spPr>
      </p:pic>
      <p:sp>
        <p:nvSpPr>
          <p:cNvPr id="16" name="TextBox 15">
            <a:extLst>
              <a:ext uri="{FF2B5EF4-FFF2-40B4-BE49-F238E27FC236}">
                <a16:creationId xmlns:a16="http://schemas.microsoft.com/office/drawing/2014/main" id="{194EE6D2-86CB-4498-86BD-EFB6104E6A37}"/>
              </a:ext>
            </a:extLst>
          </p:cNvPr>
          <p:cNvSpPr txBox="1"/>
          <p:nvPr/>
        </p:nvSpPr>
        <p:spPr>
          <a:xfrm>
            <a:off x="2651919" y="5877756"/>
            <a:ext cx="3421956" cy="230832"/>
          </a:xfrm>
          <a:prstGeom prst="rect">
            <a:avLst/>
          </a:prstGeom>
          <a:noFill/>
        </p:spPr>
        <p:txBody>
          <a:bodyPr wrap="square" rtlCol="0">
            <a:spAutoFit/>
          </a:bodyPr>
          <a:lstStyle/>
          <a:p>
            <a:r>
              <a:rPr lang="en-GB" sz="900">
                <a:hlinkClick r:id="rId6" tooltip="https://commons.wikimedia.org/wiki/File:Knowledge_transfer.svg"/>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39580333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0"/>
            <a:ext cx="8229600" cy="1293791"/>
          </a:xfrm>
        </p:spPr>
        <p:txBody>
          <a:bodyPr>
            <a:normAutofit/>
          </a:bodyPr>
          <a:lstStyle/>
          <a:p>
            <a:pPr algn="ctr"/>
            <a:r>
              <a:rPr lang="en-GB" dirty="0"/>
              <a:t>2.3 Coaching Supervision </a:t>
            </a:r>
            <a:br>
              <a:rPr lang="en-GB" dirty="0"/>
            </a:br>
            <a:r>
              <a:rPr lang="en-GB" dirty="0"/>
              <a:t> International Coach Federation</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3" name="Online Media 2" title="What is Coaching Supervision?">
            <a:hlinkClick r:id="" action="ppaction://media"/>
            <a:extLst>
              <a:ext uri="{FF2B5EF4-FFF2-40B4-BE49-F238E27FC236}">
                <a16:creationId xmlns:a16="http://schemas.microsoft.com/office/drawing/2014/main" id="{71D36B43-8E41-478A-9658-7DB4A3C4A4F2}"/>
              </a:ext>
            </a:extLst>
          </p:cNvPr>
          <p:cNvPicPr>
            <a:picLocks noRot="1" noChangeAspect="1"/>
          </p:cNvPicPr>
          <p:nvPr>
            <a:videoFile r:link="rId1"/>
          </p:nvPr>
        </p:nvPicPr>
        <p:blipFill>
          <a:blip r:embed="rId4"/>
          <a:stretch>
            <a:fillRect/>
          </a:stretch>
        </p:blipFill>
        <p:spPr>
          <a:xfrm>
            <a:off x="2286000" y="2143125"/>
            <a:ext cx="4572000" cy="2571750"/>
          </a:xfrm>
          <a:prstGeom prst="rect">
            <a:avLst/>
          </a:prstGeom>
        </p:spPr>
      </p:pic>
    </p:spTree>
    <p:extLst>
      <p:ext uri="{BB962C8B-B14F-4D97-AF65-F5344CB8AC3E}">
        <p14:creationId xmlns:p14="http://schemas.microsoft.com/office/powerpoint/2010/main" val="22437579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96923274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Research and familiarise yourself with the following websites:</a:t>
            </a:r>
          </a:p>
          <a:p>
            <a:r>
              <a:rPr lang="en-GB" sz="2800" dirty="0">
                <a:hlinkClick r:id="rId3"/>
              </a:rPr>
              <a:t>https://www.associationforcoaching.com/</a:t>
            </a:r>
            <a:endParaRPr lang="en-GB" sz="2800" dirty="0"/>
          </a:p>
          <a:p>
            <a:r>
              <a:rPr lang="en-GB" sz="2800" dirty="0">
                <a:hlinkClick r:id="rId4"/>
              </a:rPr>
              <a:t>https://iactm.org/</a:t>
            </a:r>
            <a:endParaRPr lang="en-GB" sz="2800" dirty="0"/>
          </a:p>
          <a:p>
            <a:r>
              <a:rPr lang="en-GB" sz="2800" dirty="0">
                <a:hlinkClick r:id="rId5"/>
              </a:rPr>
              <a:t>https://coachfederation.org/</a:t>
            </a:r>
            <a:endParaRPr lang="en-GB" sz="2800" dirty="0"/>
          </a:p>
          <a:p>
            <a:r>
              <a:rPr lang="en-GB" sz="2800" dirty="0">
                <a:hlinkClick r:id="rId6"/>
              </a:rPr>
              <a:t>https://www.i-l-m.com/</a:t>
            </a: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8232485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2.3 Beliefs (or Principles)</a:t>
            </a:r>
            <a:br>
              <a:rPr lang="en-GB" dirty="0"/>
            </a:br>
            <a:r>
              <a:rPr lang="en-GB" sz="2000" dirty="0">
                <a:solidFill>
                  <a:srgbClr val="0070C0"/>
                </a:solidFill>
              </a:rPr>
              <a:t>Starr, J. (2011) </a:t>
            </a:r>
            <a:r>
              <a:rPr lang="en-GB" sz="2000" i="1" dirty="0">
                <a:solidFill>
                  <a:srgbClr val="0070C0"/>
                </a:solidFill>
              </a:rPr>
              <a:t>The Coaching Manual The Definitive Guide to the Process, Principals and Skills of Personal Coaching </a:t>
            </a:r>
            <a:r>
              <a:rPr lang="en-GB" sz="2000" dirty="0">
                <a:solidFill>
                  <a:srgbClr val="0070C0"/>
                </a:solidFill>
              </a:rPr>
              <a:t>3</a:t>
            </a:r>
            <a:r>
              <a:rPr lang="en-GB" sz="2000" baseline="30000" dirty="0">
                <a:solidFill>
                  <a:srgbClr val="0070C0"/>
                </a:solidFill>
              </a:rPr>
              <a:t>rd</a:t>
            </a:r>
            <a:r>
              <a:rPr lang="en-GB" sz="2000" dirty="0">
                <a:solidFill>
                  <a:srgbClr val="0070C0"/>
                </a:solidFill>
              </a:rPr>
              <a:t> ed. Great Britain: Pearson</a:t>
            </a:r>
            <a:r>
              <a:rPr lang="en-GB" dirty="0">
                <a:solidFill>
                  <a:srgbClr val="0070C0"/>
                </a:solidFill>
              </a:rPr>
              <a:t>.</a:t>
            </a:r>
            <a:br>
              <a:rPr lang="en-GB" dirty="0">
                <a:solidFill>
                  <a:srgbClr val="0070C0"/>
                </a:solidFill>
              </a:rPr>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63614600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2.3  </a:t>
            </a:r>
            <a:r>
              <a:rPr lang="en-GB" dirty="0">
                <a:solidFill>
                  <a:schemeClr val="tx2">
                    <a:lumMod val="60000"/>
                    <a:lumOff val="40000"/>
                  </a:schemeClr>
                </a:solidFill>
              </a:rPr>
              <a:t>Covey, S. (2005) </a:t>
            </a:r>
            <a:r>
              <a:rPr lang="en-GB" i="1" dirty="0">
                <a:solidFill>
                  <a:schemeClr val="tx2">
                    <a:lumMod val="60000"/>
                    <a:lumOff val="40000"/>
                  </a:schemeClr>
                </a:solidFill>
              </a:rPr>
              <a:t>The 7 Habits of Highly Effective People</a:t>
            </a:r>
            <a:r>
              <a:rPr lang="en-GB" dirty="0">
                <a:solidFill>
                  <a:schemeClr val="tx2">
                    <a:lumMod val="60000"/>
                    <a:lumOff val="40000"/>
                  </a:schemeClr>
                </a:solidFill>
              </a:rPr>
              <a:t>. New York: Free Press.</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70000" lnSpcReduction="20000"/>
          </a:bodyPr>
          <a:lstStyle/>
          <a:p>
            <a:pPr marL="0" indent="0">
              <a:buNone/>
            </a:pPr>
            <a:endParaRPr lang="en-GB" sz="2800" dirty="0"/>
          </a:p>
          <a:p>
            <a:pPr marL="0" lvl="0" indent="0">
              <a:buNone/>
            </a:pPr>
            <a:r>
              <a:rPr lang="en-GB" dirty="0"/>
              <a:t>Inside-Out: The Change Starts from Within. ...</a:t>
            </a:r>
          </a:p>
          <a:p>
            <a:pPr marL="0" lvl="0" indent="0">
              <a:buNone/>
            </a:pPr>
            <a:r>
              <a:rPr lang="en-GB" dirty="0"/>
              <a:t>SUMMARY OF THE SEVEN HABITS.</a:t>
            </a:r>
          </a:p>
          <a:p>
            <a:pPr marL="0" lvl="0" indent="0">
              <a:buNone/>
            </a:pPr>
            <a:endParaRPr lang="en-GB" dirty="0"/>
          </a:p>
          <a:p>
            <a:pPr lvl="0"/>
            <a:r>
              <a:rPr lang="en-GB" dirty="0"/>
              <a:t>Habit 1: Be Proactive. ...</a:t>
            </a:r>
          </a:p>
          <a:p>
            <a:pPr lvl="0"/>
            <a:r>
              <a:rPr lang="en-GB" dirty="0"/>
              <a:t>Habit 2: Begin with the End in Mind. ...</a:t>
            </a:r>
          </a:p>
          <a:p>
            <a:pPr lvl="0"/>
            <a:r>
              <a:rPr lang="en-GB" dirty="0"/>
              <a:t>Habit 3: Put First Things First. ...</a:t>
            </a:r>
          </a:p>
          <a:p>
            <a:pPr lvl="0"/>
            <a:r>
              <a:rPr lang="en-GB" dirty="0"/>
              <a:t>Habit 4: Think Win/Win. ...</a:t>
            </a:r>
          </a:p>
          <a:p>
            <a:pPr lvl="0"/>
            <a:r>
              <a:rPr lang="en-GB" dirty="0"/>
              <a:t>Habit 5: Seek First to Understand, Then to Be Understood. ...</a:t>
            </a:r>
          </a:p>
          <a:p>
            <a:pPr lvl="0"/>
            <a:r>
              <a:rPr lang="en-GB" dirty="0"/>
              <a:t>Habit 6: Synergize.</a:t>
            </a:r>
          </a:p>
          <a:p>
            <a:pPr lvl="0"/>
            <a:r>
              <a:rPr lang="en-GB" dirty="0"/>
              <a:t>Habit 7: Sharpening the saw (renewal and continual improvement).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304234955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solidFill>
                  <a:schemeClr val="tx2">
                    <a:lumMod val="60000"/>
                    <a:lumOff val="40000"/>
                  </a:schemeClr>
                </a:solidFill>
              </a:rPr>
              <a:t>2.3  Covey, S. (2005) </a:t>
            </a:r>
            <a:r>
              <a:rPr lang="en-GB" i="1" dirty="0">
                <a:solidFill>
                  <a:schemeClr val="tx2">
                    <a:lumMod val="60000"/>
                    <a:lumOff val="40000"/>
                  </a:schemeClr>
                </a:solidFill>
              </a:rPr>
              <a:t>The 7 Habits of Highly Effective People</a:t>
            </a:r>
            <a:r>
              <a:rPr lang="en-GB" dirty="0">
                <a:solidFill>
                  <a:schemeClr val="tx2">
                    <a:lumMod val="60000"/>
                    <a:lumOff val="40000"/>
                  </a:schemeClr>
                </a:solidFill>
              </a:rPr>
              <a:t>. New York: Free Press.</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pPr lvl="0"/>
            <a:r>
              <a:rPr lang="en-GB" dirty="0"/>
              <a:t>Be principal led.</a:t>
            </a:r>
          </a:p>
          <a:p>
            <a:pPr lvl="0"/>
            <a:r>
              <a:rPr lang="en-GB" dirty="0"/>
              <a:t>First seek to understand the other person, use all of your communications strategies to focus on the other person.</a:t>
            </a:r>
          </a:p>
          <a:p>
            <a:pPr lvl="0"/>
            <a:r>
              <a:rPr lang="en-GB" dirty="0"/>
              <a:t>Seek </a:t>
            </a:r>
            <a:r>
              <a:rPr lang="en-GB" dirty="0" err="1"/>
              <a:t>win:win</a:t>
            </a:r>
            <a:r>
              <a:rPr lang="en-GB" dirty="0"/>
              <a:t> at all times.</a:t>
            </a:r>
          </a:p>
          <a:p>
            <a:pPr lvl="0"/>
            <a:r>
              <a:rPr lang="en-GB" dirty="0"/>
              <a:t>Seek to serve others.</a:t>
            </a:r>
          </a:p>
          <a:p>
            <a:pPr lvl="0"/>
            <a:r>
              <a:rPr lang="en-GB" dirty="0"/>
              <a:t>Think production capability not just production.</a:t>
            </a:r>
          </a:p>
          <a:p>
            <a:pPr lvl="0"/>
            <a:r>
              <a:rPr lang="en-GB" dirty="0"/>
              <a:t>Concentrate on your circle of influence not your circle of concern.</a:t>
            </a:r>
          </a:p>
          <a:p>
            <a:pPr lvl="0"/>
            <a:r>
              <a:rPr lang="en-GB" dirty="0"/>
              <a:t>Prioritise important over urgent.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252544109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ubtitle 2">
            <a:extLst>
              <a:ext uri="{FF2B5EF4-FFF2-40B4-BE49-F238E27FC236}">
                <a16:creationId xmlns:a16="http://schemas.microsoft.com/office/drawing/2014/main" id="{65932270-3F99-48C6-8985-58515FA979D1}"/>
              </a:ext>
            </a:extLst>
          </p:cNvPr>
          <p:cNvSpPr>
            <a:spLocks noGrp="1"/>
          </p:cNvSpPr>
          <p:nvPr>
            <p:ph type="subTitle" idx="1"/>
          </p:nvPr>
        </p:nvSpPr>
        <p:spPr>
          <a:xfrm>
            <a:off x="1547664" y="1412776"/>
            <a:ext cx="6400800" cy="1473200"/>
          </a:xfrm>
        </p:spPr>
        <p:txBody>
          <a:bodyPr/>
          <a:lstStyle/>
          <a:p>
            <a:endParaRPr lang="en-GB" altLang="en-US" sz="3000" dirty="0"/>
          </a:p>
        </p:txBody>
      </p:sp>
      <p:pic>
        <p:nvPicPr>
          <p:cNvPr id="14339" name="Picture 3">
            <a:extLst>
              <a:ext uri="{FF2B5EF4-FFF2-40B4-BE49-F238E27FC236}">
                <a16:creationId xmlns:a16="http://schemas.microsoft.com/office/drawing/2014/main" id="{702AA35C-7034-4B6C-B87C-CCD1C0C4B2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0825" y="5732463"/>
            <a:ext cx="3241675"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F6CF2739-09A0-4B2A-BC08-FEEABE6DBFED}"/>
              </a:ext>
            </a:extLst>
          </p:cNvPr>
          <p:cNvPicPr/>
          <p:nvPr/>
        </p:nvPicPr>
        <p:blipFill rotWithShape="1">
          <a:blip r:embed="rId4"/>
          <a:srcRect l="34069" t="21872" r="19233" b="13694"/>
          <a:stretch/>
        </p:blipFill>
        <p:spPr bwMode="auto">
          <a:xfrm>
            <a:off x="1108820" y="1406001"/>
            <a:ext cx="7278488" cy="4434871"/>
          </a:xfrm>
          <a:prstGeom prst="rect">
            <a:avLst/>
          </a:prstGeom>
          <a:ln>
            <a:noFill/>
          </a:ln>
          <a:extLst>
            <a:ext uri="{53640926-AAD7-44D8-BBD7-CCE9431645EC}">
              <a14:shadowObscured xmlns:a14="http://schemas.microsoft.com/office/drawing/2010/main"/>
            </a:ext>
          </a:extLst>
        </p:spPr>
      </p:pic>
      <p:sp>
        <p:nvSpPr>
          <p:cNvPr id="8" name="Title 3">
            <a:extLst>
              <a:ext uri="{FF2B5EF4-FFF2-40B4-BE49-F238E27FC236}">
                <a16:creationId xmlns:a16="http://schemas.microsoft.com/office/drawing/2014/main" id="{78A2456F-B084-4F05-B6B1-0433B5657317}"/>
              </a:ext>
            </a:extLst>
          </p:cNvPr>
          <p:cNvSpPr txBox="1">
            <a:spLocks/>
          </p:cNvSpPr>
          <p:nvPr/>
        </p:nvSpPr>
        <p:spPr>
          <a:xfrm>
            <a:off x="457200" y="44562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dirty="0"/>
              <a:t>2.3 Best Practice Examples</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B09014C-91B4-4997-93E1-734B4004DB5C}"/>
              </a:ext>
            </a:extLst>
          </p:cNvPr>
          <p:cNvSpPr>
            <a:spLocks noGrp="1"/>
          </p:cNvSpPr>
          <p:nvPr>
            <p:ph idx="1"/>
          </p:nvPr>
        </p:nvSpPr>
        <p:spPr/>
        <p:txBody>
          <a:bodyPr rtlCol="0">
            <a:normAutofit/>
          </a:bodyPr>
          <a:lstStyle/>
          <a:p>
            <a:pPr marL="205740">
              <a:defRPr/>
            </a:pPr>
            <a:endParaRPr lang="en-US" dirty="0"/>
          </a:p>
          <a:p>
            <a:pPr marL="205740">
              <a:defRPr/>
            </a:pPr>
            <a:endParaRPr lang="en-US" dirty="0"/>
          </a:p>
          <a:p>
            <a:pPr marL="205740">
              <a:defRPr/>
            </a:pPr>
            <a:endParaRPr lang="en-US" dirty="0"/>
          </a:p>
          <a:p>
            <a:pPr marL="34290" indent="0" algn="ctr">
              <a:buNone/>
              <a:defRPr/>
            </a:pPr>
            <a:r>
              <a:rPr lang="en-US" sz="3300" b="1" dirty="0">
                <a:solidFill>
                  <a:schemeClr val="tx1">
                    <a:lumMod val="50000"/>
                  </a:schemeClr>
                </a:solidFill>
                <a:latin typeface="Arial" panose="020B0604020202020204" pitchFamily="34" charset="0"/>
                <a:cs typeface="Arial" panose="020B0604020202020204" pitchFamily="34" charset="0"/>
              </a:rPr>
              <a:t>Building a Coaching Culture</a:t>
            </a:r>
          </a:p>
        </p:txBody>
      </p:sp>
      <p:pic>
        <p:nvPicPr>
          <p:cNvPr id="18434" name="Picture 4">
            <a:extLst>
              <a:ext uri="{FF2B5EF4-FFF2-40B4-BE49-F238E27FC236}">
                <a16:creationId xmlns:a16="http://schemas.microsoft.com/office/drawing/2014/main" id="{82E13134-3567-4142-8F69-1E0F571067A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16844" y="1159669"/>
            <a:ext cx="6261497" cy="10798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03825E6F-AF68-4362-B7D5-87356E83B683}"/>
              </a:ext>
            </a:extLst>
          </p:cNvPr>
          <p:cNvSpPr>
            <a:spLocks noGrp="1"/>
          </p:cNvSpPr>
          <p:nvPr>
            <p:ph type="title"/>
          </p:nvPr>
        </p:nvSpPr>
        <p:spPr>
          <a:xfrm>
            <a:off x="405584" y="263001"/>
            <a:ext cx="8229600" cy="1143000"/>
          </a:xfrm>
        </p:spPr>
        <p:txBody>
          <a:bodyPr>
            <a:normAutofit/>
          </a:bodyPr>
          <a:lstStyle/>
          <a:p>
            <a:r>
              <a:rPr lang="en-GB" sz="3200" dirty="0"/>
              <a:t>2.3  Best Practice Examples</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2.3 Coaching and Mentoring Contract</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marL="0" lvl="0" indent="0">
              <a:buNone/>
            </a:pPr>
            <a:r>
              <a:rPr lang="en-GB" u="sng" dirty="0"/>
              <a:t>Refer to Moodle Example:</a:t>
            </a:r>
          </a:p>
          <a:p>
            <a:pPr lvl="0"/>
            <a:r>
              <a:rPr lang="en-GB" sz="2400" dirty="0"/>
              <a:t>What are the benefits of using a contract?</a:t>
            </a:r>
          </a:p>
          <a:p>
            <a:pPr lvl="0"/>
            <a:r>
              <a:rPr lang="en-GB" sz="2400" dirty="0"/>
              <a:t>What are the challenges?</a:t>
            </a:r>
          </a:p>
          <a:p>
            <a:pPr lvl="0"/>
            <a:r>
              <a:rPr lang="en-GB" sz="2400" dirty="0"/>
              <a:t>Is there anything else you would include in a contract for your organisation?</a:t>
            </a:r>
          </a:p>
          <a:p>
            <a:pPr marL="0" lvl="0" indent="0">
              <a:buNone/>
            </a:pPr>
            <a:endParaRPr lang="en-GB" sz="2400" dirty="0"/>
          </a:p>
          <a:p>
            <a:pPr marL="0" indent="0">
              <a:buNone/>
            </a:pPr>
            <a:endParaRPr lang="en-GB" sz="2400" dirty="0"/>
          </a:p>
        </p:txBody>
      </p:sp>
    </p:spTree>
    <p:extLst>
      <p:ext uri="{BB962C8B-B14F-4D97-AF65-F5344CB8AC3E}">
        <p14:creationId xmlns:p14="http://schemas.microsoft.com/office/powerpoint/2010/main" val="133973162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3.1  The Benefits of Coaching and Mentoring </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marL="0" lvl="0" indent="0">
              <a:buNone/>
            </a:pPr>
            <a:r>
              <a:rPr lang="en-GB" u="sng" dirty="0"/>
              <a:t>Key Stakeholders:</a:t>
            </a:r>
          </a:p>
          <a:p>
            <a:pPr lvl="0"/>
            <a:r>
              <a:rPr lang="en-GB" dirty="0"/>
              <a:t>Employees / </a:t>
            </a:r>
            <a:r>
              <a:rPr lang="en-GB" dirty="0" err="1"/>
              <a:t>Coachees</a:t>
            </a:r>
            <a:endParaRPr lang="en-GB" dirty="0"/>
          </a:p>
          <a:p>
            <a:pPr lvl="0"/>
            <a:r>
              <a:rPr lang="en-GB" dirty="0"/>
              <a:t>Coach/Line Manager</a:t>
            </a:r>
          </a:p>
          <a:p>
            <a:pPr lvl="0"/>
            <a:r>
              <a:rPr lang="en-GB" dirty="0"/>
              <a:t>The organisation</a:t>
            </a:r>
          </a:p>
          <a:p>
            <a:pPr lvl="0"/>
            <a:r>
              <a:rPr lang="en-GB" dirty="0"/>
              <a:t>Customers</a:t>
            </a:r>
          </a:p>
          <a:p>
            <a:pPr lvl="0"/>
            <a:r>
              <a:rPr lang="en-GB" dirty="0"/>
              <a:t>Suppliers</a:t>
            </a:r>
          </a:p>
          <a:p>
            <a:endParaRPr lang="en-GB" sz="2400" dirty="0"/>
          </a:p>
          <a:p>
            <a:pPr marL="0" indent="0">
              <a:buNone/>
            </a:pPr>
            <a:endParaRPr lang="en-GB" sz="2400" dirty="0"/>
          </a:p>
        </p:txBody>
      </p:sp>
    </p:spTree>
    <p:extLst>
      <p:ext uri="{BB962C8B-B14F-4D97-AF65-F5344CB8AC3E}">
        <p14:creationId xmlns:p14="http://schemas.microsoft.com/office/powerpoint/2010/main" val="281829051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3.2  The Benefits of Coaching and Mentoring </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pPr marL="0" lvl="0" indent="0">
              <a:buNone/>
            </a:pPr>
            <a:r>
              <a:rPr lang="en-GB" u="sng" dirty="0"/>
              <a:t>Relevant Resources</a:t>
            </a:r>
          </a:p>
          <a:p>
            <a:r>
              <a:rPr lang="en-GB" sz="2400" dirty="0"/>
              <a:t>Forbes article - </a:t>
            </a:r>
            <a:r>
              <a:rPr lang="en-GB" sz="2400" dirty="0">
                <a:hlinkClick r:id="rId3"/>
              </a:rPr>
              <a:t>https://www.forbes.com/sites/forbescoachescouncil/2017/10/05/the-success-and-failure-of-the-coaching-industry/#4161bd256765</a:t>
            </a:r>
            <a:r>
              <a:rPr lang="en-GB" sz="2400" dirty="0"/>
              <a:t>  - On Moodle</a:t>
            </a:r>
          </a:p>
          <a:p>
            <a:r>
              <a:rPr lang="en-GB" sz="2400" dirty="0"/>
              <a:t>Gallup article on Moodle</a:t>
            </a:r>
          </a:p>
          <a:p>
            <a:r>
              <a:rPr lang="en-GB" sz="2400" dirty="0"/>
              <a:t>CIPD – Podcast on Moodle – The need to work collaboratively and creatively in the future.</a:t>
            </a:r>
          </a:p>
          <a:p>
            <a:r>
              <a:rPr lang="en-GB" sz="2400" dirty="0"/>
              <a:t>Books referred to at the start of this </a:t>
            </a:r>
            <a:r>
              <a:rPr lang="en-GB" sz="2400" dirty="0" err="1"/>
              <a:t>powerpoint</a:t>
            </a:r>
            <a:endParaRPr lang="en-GB" sz="2400" dirty="0"/>
          </a:p>
          <a:p>
            <a:r>
              <a:rPr lang="en-GB" sz="2400" dirty="0"/>
              <a:t>The predictions of AI changing the way we work – Clutterbuck article</a:t>
            </a:r>
          </a:p>
          <a:p>
            <a:pPr marL="0" indent="0">
              <a:buNone/>
            </a:pPr>
            <a:endParaRPr lang="en-GB" sz="2400" dirty="0"/>
          </a:p>
        </p:txBody>
      </p:sp>
    </p:spTree>
    <p:extLst>
      <p:ext uri="{BB962C8B-B14F-4D97-AF65-F5344CB8AC3E}">
        <p14:creationId xmlns:p14="http://schemas.microsoft.com/office/powerpoint/2010/main" val="279169448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3.2  The Benefits of Coaching and Mentoring Continued ….. </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lvl="0" indent="0">
              <a:buNone/>
            </a:pPr>
            <a:r>
              <a:rPr lang="en-GB" u="sng" dirty="0"/>
              <a:t>Relevant Resources</a:t>
            </a:r>
          </a:p>
          <a:p>
            <a:r>
              <a:rPr lang="en-GB" sz="2400" dirty="0"/>
              <a:t>Virgin Media article on reverse mentoring on Moodle.</a:t>
            </a:r>
          </a:p>
          <a:p>
            <a:r>
              <a:rPr lang="en-GB" sz="2400" dirty="0"/>
              <a:t>CIPD article on reverse mentoring</a:t>
            </a:r>
          </a:p>
          <a:p>
            <a:r>
              <a:rPr lang="en-GB" sz="2400" dirty="0"/>
              <a:t>Coaching culture article on Moodle.</a:t>
            </a:r>
          </a:p>
          <a:p>
            <a:r>
              <a:rPr lang="en-GB" sz="2400" dirty="0"/>
              <a:t>Harvard Business Review article on Moodle.</a:t>
            </a:r>
          </a:p>
          <a:p>
            <a:r>
              <a:rPr lang="en-GB" sz="2400" dirty="0"/>
              <a:t>IES Report - The Impact of Coaching on Wellbeing – On Moodle.</a:t>
            </a:r>
          </a:p>
          <a:p>
            <a:r>
              <a:rPr lang="en-GB" sz="2400" dirty="0"/>
              <a:t>CIPD Podcast by Peter Hawkins “</a:t>
            </a:r>
            <a:r>
              <a:rPr lang="en-GB" sz="2400"/>
              <a:t>Is Coaching Actually Working?”  - On Moodle</a:t>
            </a:r>
            <a:endParaRPr lang="en-GB" sz="2400" dirty="0"/>
          </a:p>
        </p:txBody>
      </p:sp>
    </p:spTree>
    <p:extLst>
      <p:ext uri="{BB962C8B-B14F-4D97-AF65-F5344CB8AC3E}">
        <p14:creationId xmlns:p14="http://schemas.microsoft.com/office/powerpoint/2010/main" val="414575643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Questions?</a:t>
            </a:r>
          </a:p>
        </p:txBody>
      </p:sp>
      <p:sp>
        <p:nvSpPr>
          <p:cNvPr id="13" name="Vertical Text Placeholder 2"/>
          <p:cNvSpPr>
            <a:spLocks noGrp="1"/>
          </p:cNvSpPr>
          <p:nvPr>
            <p:ph type="body" orient="vert" idx="1"/>
          </p:nvPr>
        </p:nvSpPr>
        <p:spPr>
          <a:xfrm>
            <a:off x="437036" y="1556792"/>
            <a:ext cx="8318832" cy="3456384"/>
          </a:xfrm>
        </p:spPr>
        <p:txBody>
          <a:bodyPr>
            <a:normAutofit fontScale="92500" lnSpcReduction="20000"/>
          </a:bodyPr>
          <a:lstStyle/>
          <a:p>
            <a:r>
              <a:rPr lang="en-GB" dirty="0"/>
              <a:t>Any questions on the above?</a:t>
            </a:r>
          </a:p>
          <a:p>
            <a:r>
              <a:rPr lang="en-GB" dirty="0"/>
              <a:t>Please make sure you fully understand the assignment before you leave today</a:t>
            </a:r>
          </a:p>
          <a:p>
            <a:r>
              <a:rPr lang="en-GB" dirty="0"/>
              <a:t>This week make a start on mapping out your assignments while the knowledge is fresh in mind.</a:t>
            </a:r>
          </a:p>
          <a:p>
            <a:r>
              <a:rPr lang="en-GB" dirty="0"/>
              <a:t>If anything is unclear as you progress your assignment – you can contact me via email.</a:t>
            </a:r>
          </a:p>
        </p:txBody>
      </p:sp>
    </p:spTree>
    <p:extLst>
      <p:ext uri="{BB962C8B-B14F-4D97-AF65-F5344CB8AC3E}">
        <p14:creationId xmlns:p14="http://schemas.microsoft.com/office/powerpoint/2010/main" val="19717396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purl.org/dc/elements/1.1/"/>
    <ds:schemaRef ds:uri="http://www.w3.org/XML/1998/namespace"/>
    <ds:schemaRef ds:uri="http://purl.org/dc/dcmitype/"/>
    <ds:schemaRef ds:uri="http://schemas.microsoft.com/office/2006/documentManagement/types"/>
    <ds:schemaRef ds:uri="http://purl.org/dc/terms/"/>
    <ds:schemaRef ds:uri="http://schemas.microsoft.com/office/2006/metadata/properties"/>
    <ds:schemaRef ds:uri="http://schemas.microsoft.com/office/infopath/2007/PartnerControls"/>
    <ds:schemaRef ds:uri="303dbf9b-b85b-46a0-94f1-894078c07ec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3308</TotalTime>
  <Words>9483</Words>
  <Application>Microsoft Office PowerPoint</Application>
  <PresentationFormat>On-screen Show (4:3)</PresentationFormat>
  <Paragraphs>983</Paragraphs>
  <Slides>76</Slides>
  <Notes>71</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76</vt:i4>
      </vt:variant>
    </vt:vector>
  </HeadingPairs>
  <TitlesOfParts>
    <vt:vector size="82" baseType="lpstr">
      <vt:lpstr>Arial</vt:lpstr>
      <vt:lpstr>Calibri</vt:lpstr>
      <vt:lpstr>Myriad Pro</vt:lpstr>
      <vt:lpstr>Symbol</vt:lpstr>
      <vt:lpstr>Wingdings</vt:lpstr>
      <vt:lpstr>20140311PresentationUWTSDTemplate</vt:lpstr>
      <vt:lpstr>    CIPD Diploma in Applied HR</vt:lpstr>
      <vt:lpstr>Deborah Rees  LLM Employment Law, Chartered MCIPD,  ILML7 Executive Coaching and Leadership Mentoring Lecturer Human Resource Management</vt:lpstr>
      <vt:lpstr> Introductions</vt:lpstr>
      <vt:lpstr> Introducing Coaching &amp; Mentoring</vt:lpstr>
      <vt:lpstr>PowerPoint Presentation</vt:lpstr>
      <vt:lpstr>PowerPoint Presentation</vt:lpstr>
      <vt:lpstr>PowerPoint Presentation</vt:lpstr>
      <vt:lpstr>PowerPoint Presentation</vt:lpstr>
      <vt:lpstr>Module Overview: </vt:lpstr>
      <vt:lpstr>1.1 Defining Coaching &amp; Mentoring</vt:lpstr>
      <vt:lpstr>1.1 Coaching and Mentoring Factsheet</vt:lpstr>
      <vt:lpstr>1.1 Defining Coaching &amp; Mentoring</vt:lpstr>
      <vt:lpstr>1.1 Defining Coaching &amp; Mentoring</vt:lpstr>
      <vt:lpstr>1.1 Defining Coaching &amp; Mentoring</vt:lpstr>
      <vt:lpstr>1.1 Defining Coaching &amp; Mentoring</vt:lpstr>
      <vt:lpstr>1.1 Some Definitions</vt:lpstr>
      <vt:lpstr>1.2 Defining Coaching &amp; Mentoring</vt:lpstr>
      <vt:lpstr>1.2 Defining Coaching &amp; Mentoring</vt:lpstr>
      <vt:lpstr>1.2 Defining Coaching &amp; Mentoring</vt:lpstr>
      <vt:lpstr>1. 2 Defining Coaching &amp; Mentoring - Differences</vt:lpstr>
      <vt:lpstr>1.2  Coaching Models</vt:lpstr>
      <vt:lpstr>1.2 Defining Coaching &amp; Mentoring</vt:lpstr>
      <vt:lpstr>1.2 Coaching &amp; Mentoring as a Learning Solution</vt:lpstr>
      <vt:lpstr>Practical Exercise</vt:lpstr>
      <vt:lpstr>Practical Exercise</vt:lpstr>
      <vt:lpstr>1.3 Other learning initiatives </vt:lpstr>
      <vt:lpstr>1.3 Other learning initiatives </vt:lpstr>
      <vt:lpstr>1.3 Other learning initiatives </vt:lpstr>
      <vt:lpstr>1.3 Other learning initiatives </vt:lpstr>
      <vt:lpstr>1.3 Other learning initiatives </vt:lpstr>
      <vt:lpstr>1.3 Other learning initiatives </vt:lpstr>
      <vt:lpstr>1.3 Reflection </vt:lpstr>
      <vt:lpstr>1.3 The beauty is in the simplicity </vt:lpstr>
      <vt:lpstr>2.1 Coaching for Behavioural Change – Here the Coach Sets the Standard of Expected Behaviour Upfront</vt:lpstr>
      <vt:lpstr>2.1. Best Practice Examples</vt:lpstr>
      <vt:lpstr>2.1 Coaching &amp; Mentoring Models</vt:lpstr>
      <vt:lpstr>2.1 Coaching Models</vt:lpstr>
      <vt:lpstr>2.1 Coaching Models</vt:lpstr>
      <vt:lpstr>2.1 Instant Payoff Coaching </vt:lpstr>
      <vt:lpstr>2.1 Coaching in practice</vt:lpstr>
      <vt:lpstr>2.1 Mentoring Definitions</vt:lpstr>
      <vt:lpstr>2.1 Four Basic Styles of Helping Clutterbuck, D. (2014) Everyone Needs a Mentor Fostering Talent in Your Organisation 5th e.d. London: Chartered Institute of Personnel and Development. </vt:lpstr>
      <vt:lpstr>2.2 The Role of the Line-Manager</vt:lpstr>
      <vt:lpstr>2.2  The Role of the Line-Manager</vt:lpstr>
      <vt:lpstr>2.2  The Role of the Line-Manager</vt:lpstr>
      <vt:lpstr>2.2  The Role of the Line-Manager</vt:lpstr>
      <vt:lpstr>2.2  The Role of the Line-Manager</vt:lpstr>
      <vt:lpstr>2.2 The Role of the Line Manager</vt:lpstr>
      <vt:lpstr>2.3 Approaches to Coaching/Mentoring</vt:lpstr>
      <vt:lpstr>2.3  Approaches to Coaching</vt:lpstr>
      <vt:lpstr>2.3  Internal Coaching / Mentoring Programmes v External</vt:lpstr>
      <vt:lpstr>2.3 Coaching Case Studies</vt:lpstr>
      <vt:lpstr>2.3 Approaches to Coaching</vt:lpstr>
      <vt:lpstr>2.3 Approaches to Coaching</vt:lpstr>
      <vt:lpstr>2.3 Regulations &amp; professional practice impacting on coaching and mentoring </vt:lpstr>
      <vt:lpstr>2.3 General Data Protection Regulations 2018 </vt:lpstr>
      <vt:lpstr>2.3    8 principles of data protection</vt:lpstr>
      <vt:lpstr>2.3 Confidentiality</vt:lpstr>
      <vt:lpstr>2.3  Confidentiality</vt:lpstr>
      <vt:lpstr>2.3. Confidentiality</vt:lpstr>
      <vt:lpstr>2.3 Ethical practice</vt:lpstr>
      <vt:lpstr>2.3  Ethical practice</vt:lpstr>
      <vt:lpstr>2.3. Coaching Supervision</vt:lpstr>
      <vt:lpstr>2.3 Coaching Supervision   International Coach Federation</vt:lpstr>
      <vt:lpstr>2.3  Coaching/mentoring professional bodies</vt:lpstr>
      <vt:lpstr>2.3 Coaching/mentoring professional bodies</vt:lpstr>
      <vt:lpstr>2.3 Beliefs (or Principles) Starr, J. (2011) The Coaching Manual The Definitive Guide to the Process, Principals and Skills of Personal Coaching 3rd ed. Great Britain: Pearson. </vt:lpstr>
      <vt:lpstr>2.3  Covey, S. (2005) The 7 Habits of Highly Effective People. New York: Free Press. </vt:lpstr>
      <vt:lpstr>2.3  Covey, S. (2005) The 7 Habits of Highly Effective People. New York: Free Press. </vt:lpstr>
      <vt:lpstr>PowerPoint Presentation</vt:lpstr>
      <vt:lpstr>2.3  Best Practice Examples</vt:lpstr>
      <vt:lpstr>2.3 Coaching and Mentoring Contract </vt:lpstr>
      <vt:lpstr>3.1  The Benefits of Coaching and Mentoring  </vt:lpstr>
      <vt:lpstr>3.2  The Benefits of Coaching and Mentoring  </vt:lpstr>
      <vt:lpstr>3.2  The Benefits of Coaching and Mentoring Continued …..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150</cp:revision>
  <cp:lastPrinted>2019-10-01T11:26:54Z</cp:lastPrinted>
  <dcterms:created xsi:type="dcterms:W3CDTF">2015-04-14T15:21:28Z</dcterms:created>
  <dcterms:modified xsi:type="dcterms:W3CDTF">2019-12-08T20:15:46Z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