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7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FBD07-79E0-46B3-BB6F-FA1C86A5989D}" type="datetimeFigureOut">
              <a:rPr lang="en-US" smtClean="0"/>
              <a:pPr/>
              <a:t>5/13/2008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DF62-6C3F-4DE7-A43A-2ABD36B626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FBD07-79E0-46B3-BB6F-FA1C86A5989D}" type="datetimeFigureOut">
              <a:rPr lang="en-US" smtClean="0"/>
              <a:pPr/>
              <a:t>5/13/2008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DF62-6C3F-4DE7-A43A-2ABD36B626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FBD07-79E0-46B3-BB6F-FA1C86A5989D}" type="datetimeFigureOut">
              <a:rPr lang="en-US" smtClean="0"/>
              <a:pPr/>
              <a:t>5/13/2008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DF62-6C3F-4DE7-A43A-2ABD36B626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FBD07-79E0-46B3-BB6F-FA1C86A5989D}" type="datetimeFigureOut">
              <a:rPr lang="en-US" smtClean="0"/>
              <a:pPr/>
              <a:t>5/13/2008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DF62-6C3F-4DE7-A43A-2ABD36B626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FBD07-79E0-46B3-BB6F-FA1C86A5989D}" type="datetimeFigureOut">
              <a:rPr lang="en-US" smtClean="0"/>
              <a:pPr/>
              <a:t>5/13/2008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DF62-6C3F-4DE7-A43A-2ABD36B626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FBD07-79E0-46B3-BB6F-FA1C86A5989D}" type="datetimeFigureOut">
              <a:rPr lang="en-US" smtClean="0"/>
              <a:pPr/>
              <a:t>5/13/2008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DF62-6C3F-4DE7-A43A-2ABD36B626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FBD07-79E0-46B3-BB6F-FA1C86A5989D}" type="datetimeFigureOut">
              <a:rPr lang="en-US" smtClean="0"/>
              <a:pPr/>
              <a:t>5/13/2008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DF62-6C3F-4DE7-A43A-2ABD36B626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FBD07-79E0-46B3-BB6F-FA1C86A5989D}" type="datetimeFigureOut">
              <a:rPr lang="en-US" smtClean="0"/>
              <a:pPr/>
              <a:t>5/13/2008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DF62-6C3F-4DE7-A43A-2ABD36B626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FBD07-79E0-46B3-BB6F-FA1C86A5989D}" type="datetimeFigureOut">
              <a:rPr lang="en-US" smtClean="0"/>
              <a:pPr/>
              <a:t>5/13/2008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DF62-6C3F-4DE7-A43A-2ABD36B626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FBD07-79E0-46B3-BB6F-FA1C86A5989D}" type="datetimeFigureOut">
              <a:rPr lang="en-US" smtClean="0"/>
              <a:pPr/>
              <a:t>5/13/2008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DF62-6C3F-4DE7-A43A-2ABD36B626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FBD07-79E0-46B3-BB6F-FA1C86A5989D}" type="datetimeFigureOut">
              <a:rPr lang="en-US" smtClean="0"/>
              <a:pPr/>
              <a:t>5/13/2008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DF62-6C3F-4DE7-A43A-2ABD36B626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0FBD07-79E0-46B3-BB6F-FA1C86A5989D}" type="datetimeFigureOut">
              <a:rPr lang="en-US" smtClean="0"/>
              <a:pPr/>
              <a:t>5/13/2008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49DF62-6C3F-4DE7-A43A-2ABD36B626F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Ultrasonic Measurement Techniques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Ultrasonic Measurement Techniques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58" y="1285860"/>
            <a:ext cx="8229600" cy="5000660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GB" sz="3800" b="1" dirty="0" smtClean="0"/>
              <a:t>Normal Beam Inspection</a:t>
            </a:r>
            <a:endParaRPr lang="en-GB" sz="3800" dirty="0" smtClean="0"/>
          </a:p>
          <a:p>
            <a:pPr marL="0" indent="15875">
              <a:buNone/>
            </a:pPr>
            <a:r>
              <a:rPr lang="en-GB" dirty="0" smtClean="0"/>
              <a:t>Pulse-echo ultrasonic measurements can determine the location of a discontinuity in a part or structure by accurately measuring the time required for a short ultrasonic pulse generated by a transducer to travel through a thickness of material, reflect from the back or the surface of a discontinuity, and be returned to the transducer.  For most applications, this time interval is a few microseconds or less.</a:t>
            </a:r>
          </a:p>
          <a:p>
            <a:pPr marL="0" indent="15875">
              <a:buNone/>
            </a:pPr>
            <a:endParaRPr lang="en-GB" dirty="0" smtClean="0"/>
          </a:p>
          <a:p>
            <a:pPr marL="0" indent="15875">
              <a:buNone/>
            </a:pPr>
            <a:r>
              <a:rPr lang="en-GB" dirty="0" smtClean="0"/>
              <a:t>The two-way transit time measured is divided by two to account for the down-and-back travel path and multiplied by the velocity of sound in the test material. The result is expressed in the well-known relationship:</a:t>
            </a:r>
          </a:p>
          <a:p>
            <a:pPr algn="ctr">
              <a:buNone/>
            </a:pPr>
            <a:endParaRPr lang="en-GB" b="1" dirty="0" smtClean="0"/>
          </a:p>
          <a:p>
            <a:pPr algn="ctr">
              <a:buNone/>
            </a:pPr>
            <a:r>
              <a:rPr lang="en-GB" b="1" dirty="0" smtClean="0"/>
              <a:t>d = vt/2 or v = 2d/t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 indent="15875">
              <a:buNone/>
            </a:pPr>
            <a:r>
              <a:rPr lang="en-GB" dirty="0" smtClean="0"/>
              <a:t>where </a:t>
            </a:r>
            <a:r>
              <a:rPr lang="en-GB" b="1" dirty="0" smtClean="0"/>
              <a:t>d</a:t>
            </a:r>
            <a:r>
              <a:rPr lang="en-GB" dirty="0" smtClean="0"/>
              <a:t> is the distance from the surface to the discontinuity in the test piece, </a:t>
            </a:r>
            <a:r>
              <a:rPr lang="en-GB" b="1" dirty="0" smtClean="0"/>
              <a:t>v</a:t>
            </a:r>
            <a:r>
              <a:rPr lang="en-GB" dirty="0" smtClean="0"/>
              <a:t> is the velocity of sound waves in the material, and </a:t>
            </a:r>
            <a:r>
              <a:rPr lang="en-GB" b="1" dirty="0" smtClean="0"/>
              <a:t>t</a:t>
            </a:r>
            <a:r>
              <a:rPr lang="en-GB" dirty="0" smtClean="0"/>
              <a:t> is the measured round-trip transit time.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Ultrasonic Measurement Techniques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1928802"/>
            <a:ext cx="2847975" cy="173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1999" y="2071678"/>
            <a:ext cx="1777238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57291" y="3971941"/>
            <a:ext cx="2905125" cy="174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43438" y="4258688"/>
            <a:ext cx="1785950" cy="14277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Box 10"/>
          <p:cNvSpPr txBox="1"/>
          <p:nvPr/>
        </p:nvSpPr>
        <p:spPr>
          <a:xfrm>
            <a:off x="1928794" y="1571612"/>
            <a:ext cx="40847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Probe over thinner parallel surface region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2357422" y="3714752"/>
            <a:ext cx="4035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Probe over thicker parallel surface region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Ultrasonic Measurement Techniques</a:t>
            </a:r>
            <a:endParaRPr lang="en-GB" dirty="0"/>
          </a:p>
        </p:txBody>
      </p:sp>
      <p:pic>
        <p:nvPicPr>
          <p:cNvPr id="5" name="Picture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2000240"/>
            <a:ext cx="1785950" cy="14407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00166" y="4143380"/>
            <a:ext cx="2800350" cy="166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4429132"/>
            <a:ext cx="1928826" cy="155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28728" y="1714488"/>
            <a:ext cx="2914650" cy="173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Box 10"/>
          <p:cNvSpPr txBox="1"/>
          <p:nvPr/>
        </p:nvSpPr>
        <p:spPr>
          <a:xfrm>
            <a:off x="2285984" y="1428736"/>
            <a:ext cx="5548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Probe over small void,  and thicker parallel surface region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2000232" y="3714752"/>
            <a:ext cx="30249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Probe over flat bottomed hole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Ultrasonic Measurement Techniques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3043230" cy="4186253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b="1" dirty="0" smtClean="0"/>
              <a:t>Angle Beams I</a:t>
            </a:r>
            <a:endParaRPr lang="en-GB" dirty="0" smtClean="0"/>
          </a:p>
          <a:p>
            <a:pPr marL="174625" indent="-174625"/>
            <a:r>
              <a:rPr lang="en-GB" dirty="0" smtClean="0"/>
              <a:t>Angle Beam Transducers and wedges are typically used to introduce a refracted shear wave into the test material. </a:t>
            </a:r>
          </a:p>
          <a:p>
            <a:pPr marL="174625" indent="-174625"/>
            <a:r>
              <a:rPr lang="en-GB" dirty="0" smtClean="0"/>
              <a:t>An angled sound path allows the sound beam to come in from the side, thereby improving detect ability of flaws in and around welded areas.</a:t>
            </a:r>
          </a:p>
        </p:txBody>
      </p:sp>
      <p:pic>
        <p:nvPicPr>
          <p:cNvPr id="3074" name="Picture 2" descr="http://www.ndt-ed.org/EducationResources/CommunityCollege/Ultrasonics/Graphics/anglebeam1x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43306" y="1857364"/>
            <a:ext cx="4829175" cy="3905251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4286248" y="5643578"/>
            <a:ext cx="36695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Half Skip Angled Inspection</a:t>
            </a:r>
            <a:endParaRPr lang="en-GB" sz="24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Ultrasonic Measurement Techniques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7901014" cy="1757361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b="1" dirty="0" smtClean="0"/>
              <a:t>Angle Beams II</a:t>
            </a:r>
            <a:endParaRPr lang="en-GB" dirty="0" smtClean="0"/>
          </a:p>
          <a:p>
            <a:pPr marL="4763" indent="15875">
              <a:buNone/>
            </a:pPr>
            <a:r>
              <a:rPr lang="en-GB" dirty="0" smtClean="0"/>
              <a:t>The geometry of the sample below allows the sound beam to be reflected from the back wall to improve detect ability of flaws in and around welded areas.</a:t>
            </a:r>
          </a:p>
          <a:p>
            <a:pPr>
              <a:buNone/>
            </a:pPr>
            <a:endParaRPr lang="en-GB" dirty="0" smtClean="0"/>
          </a:p>
        </p:txBody>
      </p:sp>
      <p:pic>
        <p:nvPicPr>
          <p:cNvPr id="18434" name="Picture 2" descr="http://www.ndt-ed.org/EducationResources/CommunityCollege/Ultrasonics/Graphics/anglebeam2x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3286124"/>
            <a:ext cx="5191125" cy="2647951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2714612" y="6072206"/>
            <a:ext cx="36070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Full Skip Angled Inspection</a:t>
            </a:r>
            <a:endParaRPr lang="en-GB" sz="2400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Ultrasonic Measurement Techniques</a:t>
            </a:r>
            <a:endParaRPr lang="en-GB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2420" y="1857364"/>
            <a:ext cx="4838208" cy="41434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4572008"/>
            <a:ext cx="377190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Rectangle 5"/>
          <p:cNvSpPr/>
          <p:nvPr/>
        </p:nvSpPr>
        <p:spPr>
          <a:xfrm>
            <a:off x="5143504" y="1857364"/>
            <a:ext cx="35719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Full skip and half skip distances are measured along the top</a:t>
            </a:r>
          </a:p>
          <a:p>
            <a:r>
              <a:rPr lang="en-GB" dirty="0"/>
              <a:t>surface and beam path length (BPL), along the beam </a:t>
            </a:r>
            <a:r>
              <a:rPr lang="en-GB" dirty="0" smtClean="0"/>
              <a:t>centre.</a:t>
            </a:r>
          </a:p>
          <a:p>
            <a:r>
              <a:rPr lang="en-GB" dirty="0" smtClean="0"/>
              <a:t>To calculate </a:t>
            </a:r>
            <a:r>
              <a:rPr lang="en-GB" dirty="0"/>
              <a:t>these, knowing specimen thickness (t) and probe angle (</a:t>
            </a:r>
            <a:r>
              <a:rPr lang="en-GB" dirty="0" smtClean="0"/>
              <a:t>θ) use </a:t>
            </a:r>
            <a:r>
              <a:rPr lang="en-GB" dirty="0"/>
              <a:t>the following formulae: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Ultrasonic Measurement Techniques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2976" y="1600201"/>
            <a:ext cx="6929486" cy="404337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i="1" dirty="0" smtClean="0"/>
              <a:t>Example</a:t>
            </a:r>
            <a:endParaRPr lang="en-GB" i="1" dirty="0"/>
          </a:p>
          <a:p>
            <a:pPr marL="0" indent="15875">
              <a:buNone/>
            </a:pPr>
            <a:r>
              <a:rPr lang="en-GB" dirty="0"/>
              <a:t>Calculate the full skip distance for a 40º shear wave beam in </a:t>
            </a:r>
            <a:r>
              <a:rPr lang="en-GB" dirty="0" smtClean="0"/>
              <a:t>a 20 </a:t>
            </a:r>
            <a:r>
              <a:rPr lang="en-GB" dirty="0"/>
              <a:t>mm thick steel plate.</a:t>
            </a:r>
          </a:p>
          <a:p>
            <a:pPr>
              <a:buNone/>
            </a:pPr>
            <a:r>
              <a:rPr lang="en-GB" i="1" dirty="0" smtClean="0"/>
              <a:t>FSD	= </a:t>
            </a:r>
            <a:r>
              <a:rPr lang="en-GB" i="1" dirty="0"/>
              <a:t>2xtxTan</a:t>
            </a:r>
            <a:r>
              <a:rPr lang="el-GR" i="1" dirty="0"/>
              <a:t>θ</a:t>
            </a:r>
          </a:p>
          <a:p>
            <a:pPr>
              <a:buNone/>
            </a:pPr>
            <a:r>
              <a:rPr lang="en-GB" i="1" dirty="0" smtClean="0"/>
              <a:t>		= </a:t>
            </a:r>
            <a:r>
              <a:rPr lang="en-GB" i="1" dirty="0"/>
              <a:t>2x20xTan40</a:t>
            </a:r>
          </a:p>
          <a:p>
            <a:pPr>
              <a:buNone/>
            </a:pPr>
            <a:r>
              <a:rPr lang="en-GB" i="1" dirty="0"/>
              <a:t>	</a:t>
            </a:r>
            <a:r>
              <a:rPr lang="en-GB" i="1" dirty="0" smtClean="0"/>
              <a:t>	= </a:t>
            </a:r>
            <a:r>
              <a:rPr lang="en-GB" i="1" dirty="0"/>
              <a:t>2x20x0.8391</a:t>
            </a:r>
          </a:p>
          <a:p>
            <a:pPr>
              <a:buNone/>
            </a:pPr>
            <a:r>
              <a:rPr lang="en-GB" dirty="0" smtClean="0"/>
              <a:t>Therefore,</a:t>
            </a:r>
            <a:r>
              <a:rPr lang="en-GB" b="1" dirty="0" smtClean="0"/>
              <a:t> FSD </a:t>
            </a:r>
            <a:r>
              <a:rPr lang="en-GB" b="1" dirty="0"/>
              <a:t>= 33.564 mm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Ultrasonic Measurement Techniques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4423"/>
            <a:ext cx="8229600" cy="2214578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TOFD</a:t>
            </a:r>
          </a:p>
          <a:p>
            <a:pPr marL="0" indent="15875">
              <a:buNone/>
              <a:tabLst>
                <a:tab pos="271463" algn="l"/>
              </a:tabLst>
            </a:pPr>
            <a:r>
              <a:rPr lang="en-GB" dirty="0" smtClean="0"/>
              <a:t>Assuming that the diffracting tip is centred between the </a:t>
            </a:r>
            <a:r>
              <a:rPr lang="en-GB" dirty="0" smtClean="0"/>
              <a:t>two transducers</a:t>
            </a:r>
            <a:r>
              <a:rPr lang="en-GB" dirty="0" smtClean="0"/>
              <a:t>, the depth of the tip below the surface can be </a:t>
            </a:r>
            <a:r>
              <a:rPr lang="en-GB" dirty="0" smtClean="0"/>
              <a:t>calculated from</a:t>
            </a:r>
            <a:r>
              <a:rPr lang="en-GB" dirty="0" smtClean="0"/>
              <a:t>: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90" y="3786190"/>
            <a:ext cx="3505067" cy="1733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38" y="3500438"/>
            <a:ext cx="299085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Rectangle 5"/>
          <p:cNvSpPr/>
          <p:nvPr/>
        </p:nvSpPr>
        <p:spPr>
          <a:xfrm>
            <a:off x="500034" y="471488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Where:</a:t>
            </a:r>
          </a:p>
          <a:p>
            <a:r>
              <a:rPr lang="en-GB" dirty="0" smtClean="0"/>
              <a:t>BPL = Beam path length for the signal in question</a:t>
            </a:r>
          </a:p>
          <a:p>
            <a:r>
              <a:rPr lang="en-GB" dirty="0" smtClean="0"/>
              <a:t>HD = Beam path length for the lateral wave.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Ultrasonic Measurement Techniques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400436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GB" dirty="0" smtClean="0"/>
              <a:t>TOFD – Near Surface Resolution</a:t>
            </a:r>
          </a:p>
          <a:p>
            <a:pPr marL="0" indent="15875">
              <a:buNone/>
            </a:pPr>
            <a:r>
              <a:rPr lang="en-GB" dirty="0" smtClean="0"/>
              <a:t>The </a:t>
            </a:r>
            <a:r>
              <a:rPr lang="en-GB" dirty="0" smtClean="0"/>
              <a:t>TOFD method </a:t>
            </a:r>
            <a:r>
              <a:rPr lang="en-GB" dirty="0" smtClean="0"/>
              <a:t>is limited in its ability to size near surface </a:t>
            </a:r>
            <a:r>
              <a:rPr lang="en-GB" dirty="0" smtClean="0"/>
              <a:t>discontinuities when </a:t>
            </a:r>
            <a:r>
              <a:rPr lang="en-GB" dirty="0" smtClean="0"/>
              <a:t>the arrival time difference between the lateral wave and </a:t>
            </a:r>
            <a:r>
              <a:rPr lang="en-GB" dirty="0" smtClean="0"/>
              <a:t>the diffraction </a:t>
            </a:r>
            <a:r>
              <a:rPr lang="en-GB" dirty="0" smtClean="0"/>
              <a:t>signal is similar to pulse length</a:t>
            </a:r>
            <a:r>
              <a:rPr lang="en-GB" dirty="0" smtClean="0"/>
              <a:t>.</a:t>
            </a:r>
          </a:p>
          <a:p>
            <a:pPr marL="0" indent="15875">
              <a:buNone/>
            </a:pPr>
            <a:r>
              <a:rPr lang="en-GB" dirty="0" smtClean="0"/>
              <a:t>Example:</a:t>
            </a:r>
          </a:p>
          <a:p>
            <a:pPr marL="0" indent="15875">
              <a:buNone/>
            </a:pPr>
            <a:r>
              <a:rPr lang="en-GB" dirty="0" smtClean="0"/>
              <a:t>A </a:t>
            </a:r>
            <a:r>
              <a:rPr lang="en-GB" dirty="0" smtClean="0"/>
              <a:t>top surface </a:t>
            </a:r>
            <a:r>
              <a:rPr lang="en-GB" dirty="0" smtClean="0"/>
              <a:t>crack 4 </a:t>
            </a:r>
            <a:r>
              <a:rPr lang="en-GB" dirty="0" smtClean="0"/>
              <a:t>mm deep. At 5 MHz, it represents more than two wavelengths </a:t>
            </a:r>
            <a:r>
              <a:rPr lang="en-GB" dirty="0" smtClean="0"/>
              <a:t>at compression </a:t>
            </a:r>
            <a:r>
              <a:rPr lang="en-GB" dirty="0" smtClean="0"/>
              <a:t>wave velocity and with a reasonably short pulse </a:t>
            </a:r>
            <a:r>
              <a:rPr lang="en-GB" dirty="0" smtClean="0"/>
              <a:t>of two </a:t>
            </a:r>
            <a:r>
              <a:rPr lang="en-GB" dirty="0" smtClean="0"/>
              <a:t>cycles; you might expect to resolve the bottom of the defect</a:t>
            </a:r>
            <a:r>
              <a:rPr lang="en-GB" dirty="0" smtClean="0"/>
              <a:t>. </a:t>
            </a:r>
            <a:r>
              <a:rPr lang="en-GB" dirty="0" smtClean="0"/>
              <a:t>However, the path difference between the lateral wave and the </a:t>
            </a:r>
            <a:r>
              <a:rPr lang="en-GB" dirty="0" smtClean="0"/>
              <a:t>tip diffraction </a:t>
            </a:r>
            <a:r>
              <a:rPr lang="en-GB" dirty="0" smtClean="0"/>
              <a:t>signals for a probe separation of 80 mm is only 0.4 </a:t>
            </a:r>
            <a:r>
              <a:rPr lang="en-GB" dirty="0" smtClean="0"/>
              <a:t>mm and </a:t>
            </a:r>
            <a:r>
              <a:rPr lang="en-GB" dirty="0" smtClean="0"/>
              <a:t>this is about the same as the wavelength for 15 </a:t>
            </a:r>
            <a:r>
              <a:rPr lang="en-GB" dirty="0" smtClean="0"/>
              <a:t>MHz. </a:t>
            </a:r>
            <a:r>
              <a:rPr lang="en-GB" dirty="0" smtClean="0"/>
              <a:t>You would need a 15 MHz transmitter with only </a:t>
            </a:r>
            <a:r>
              <a:rPr lang="en-GB" dirty="0" smtClean="0"/>
              <a:t>one cycle </a:t>
            </a:r>
            <a:r>
              <a:rPr lang="en-GB" dirty="0" smtClean="0"/>
              <a:t>in the pulse to resolve the crack.</a:t>
            </a:r>
          </a:p>
          <a:p>
            <a:endParaRPr lang="en-GB" dirty="0" smtClean="0"/>
          </a:p>
          <a:p>
            <a:pPr>
              <a:buNone/>
            </a:pP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08" y="5072074"/>
            <a:ext cx="4810125" cy="153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552</Words>
  <Application>Microsoft Office PowerPoint</Application>
  <PresentationFormat>On-screen Show (4:3)</PresentationFormat>
  <Paragraphs>47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Ultrasonic Measurement Techniques</vt:lpstr>
      <vt:lpstr>Ultrasonic Measurement Techniques</vt:lpstr>
      <vt:lpstr>Ultrasonic Measurement Techniques</vt:lpstr>
      <vt:lpstr>Ultrasonic Measurement Techniques</vt:lpstr>
      <vt:lpstr>Ultrasonic Measurement Techniques</vt:lpstr>
      <vt:lpstr>Ultrasonic Measurement Techniques</vt:lpstr>
      <vt:lpstr>Ultrasonic Measurement Techniques</vt:lpstr>
      <vt:lpstr>Ultrasonic Measurement Techniques</vt:lpstr>
      <vt:lpstr>Ultrasonic Measurement Techniques</vt:lpstr>
      <vt:lpstr>Ultrasonic Measurement Techniques</vt:lpstr>
    </vt:vector>
  </TitlesOfParts>
  <Company>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Ultrasonic Measurement Techniques</dc:title>
  <dc:creator> </dc:creator>
  <cp:lastModifiedBy> </cp:lastModifiedBy>
  <cp:revision>11</cp:revision>
  <dcterms:created xsi:type="dcterms:W3CDTF">2008-05-11T20:33:33Z</dcterms:created>
  <dcterms:modified xsi:type="dcterms:W3CDTF">2008-05-13T05:57:45Z</dcterms:modified>
</cp:coreProperties>
</file>