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602" r:id="rId4"/>
    <p:sldId id="615" r:id="rId5"/>
    <p:sldId id="592" r:id="rId6"/>
    <p:sldId id="595" r:id="rId7"/>
    <p:sldId id="593" r:id="rId8"/>
    <p:sldId id="594" r:id="rId9"/>
    <p:sldId id="591" r:id="rId10"/>
    <p:sldId id="597" r:id="rId11"/>
    <p:sldId id="578" r:id="rId12"/>
    <p:sldId id="270" r:id="rId13"/>
    <p:sldId id="299" r:id="rId14"/>
    <p:sldId id="320" r:id="rId15"/>
    <p:sldId id="598" r:id="rId16"/>
    <p:sldId id="599" r:id="rId17"/>
    <p:sldId id="301" r:id="rId18"/>
    <p:sldId id="323" r:id="rId19"/>
    <p:sldId id="308" r:id="rId20"/>
    <p:sldId id="622" r:id="rId21"/>
    <p:sldId id="62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94" d="100"/>
          <a:sy n="94" d="100"/>
        </p:scale>
        <p:origin x="90" y="6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56653B-1639-4875-A1BB-7DC2DA67835A}"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A848F41D-45BD-47E7-BD04-752CCD076594}">
      <dgm:prSet phldrT="[Text]" custT="1"/>
      <dgm:spPr/>
      <dgm:t>
        <a:bodyPr/>
        <a:lstStyle/>
        <a:p>
          <a:r>
            <a:rPr lang="en-US" sz="2400" dirty="0"/>
            <a:t>Investigative Strategies</a:t>
          </a:r>
        </a:p>
      </dgm:t>
    </dgm:pt>
    <dgm:pt modelId="{4B3353BB-D586-49A5-A36C-A9949839933D}" type="parTrans" cxnId="{49984A4C-A979-4420-BCC9-7F617C5596D2}">
      <dgm:prSet/>
      <dgm:spPr/>
      <dgm:t>
        <a:bodyPr/>
        <a:lstStyle/>
        <a:p>
          <a:endParaRPr lang="en-US"/>
        </a:p>
      </dgm:t>
    </dgm:pt>
    <dgm:pt modelId="{8DCEB614-CA05-48D1-A712-224A0A266204}" type="sibTrans" cxnId="{49984A4C-A979-4420-BCC9-7F617C5596D2}">
      <dgm:prSet/>
      <dgm:spPr/>
      <dgm:t>
        <a:bodyPr/>
        <a:lstStyle/>
        <a:p>
          <a:endParaRPr lang="en-US"/>
        </a:p>
      </dgm:t>
    </dgm:pt>
    <dgm:pt modelId="{A322D47B-7593-47CB-8006-8F350DBDA9DF}">
      <dgm:prSet phldrT="[Text]" custT="1"/>
      <dgm:spPr/>
      <dgm:t>
        <a:bodyPr/>
        <a:lstStyle/>
        <a:p>
          <a:r>
            <a:rPr lang="en-US" sz="2400" b="1" i="1"/>
            <a:t>Identifying</a:t>
          </a:r>
          <a:r>
            <a:rPr lang="en-US" sz="2400"/>
            <a:t> a line of enquiry to pursue</a:t>
          </a:r>
          <a:endParaRPr lang="en-US" sz="2400" dirty="0"/>
        </a:p>
      </dgm:t>
    </dgm:pt>
    <dgm:pt modelId="{80101573-A468-4824-BE18-3BAA95F20139}" type="parTrans" cxnId="{7BE9E237-204B-4A2D-92A1-4B634B990A52}">
      <dgm:prSet/>
      <dgm:spPr/>
      <dgm:t>
        <a:bodyPr/>
        <a:lstStyle/>
        <a:p>
          <a:endParaRPr lang="en-US"/>
        </a:p>
      </dgm:t>
    </dgm:pt>
    <dgm:pt modelId="{52F5A8EF-7A96-4FD8-AA4C-B9D33166FCE6}" type="sibTrans" cxnId="{7BE9E237-204B-4A2D-92A1-4B634B990A52}">
      <dgm:prSet/>
      <dgm:spPr/>
      <dgm:t>
        <a:bodyPr/>
        <a:lstStyle/>
        <a:p>
          <a:endParaRPr lang="en-US"/>
        </a:p>
      </dgm:t>
    </dgm:pt>
    <dgm:pt modelId="{85200ED7-1B29-48E0-8F9C-5130CC66ED7B}">
      <dgm:prSet phldrT="[Text]" custT="1"/>
      <dgm:spPr/>
      <dgm:t>
        <a:bodyPr/>
        <a:lstStyle/>
        <a:p>
          <a:r>
            <a:rPr lang="en-US" sz="2400" b="1" i="1"/>
            <a:t>Determining </a:t>
          </a:r>
          <a:r>
            <a:rPr lang="en-US" sz="2400"/>
            <a:t>the objective of pursuing a particular line of enquiry</a:t>
          </a:r>
          <a:endParaRPr lang="en-US" sz="2400" dirty="0"/>
        </a:p>
      </dgm:t>
    </dgm:pt>
    <dgm:pt modelId="{E6ACA336-FFA0-4DF7-BA02-48EBD4793888}" type="parTrans" cxnId="{31D83A1A-5A87-48D3-887F-CCF2EE4783A7}">
      <dgm:prSet/>
      <dgm:spPr/>
      <dgm:t>
        <a:bodyPr/>
        <a:lstStyle/>
        <a:p>
          <a:endParaRPr lang="en-US"/>
        </a:p>
      </dgm:t>
    </dgm:pt>
    <dgm:pt modelId="{C550A0D7-592A-4057-9662-220B28FD7BC4}" type="sibTrans" cxnId="{31D83A1A-5A87-48D3-887F-CCF2EE4783A7}">
      <dgm:prSet/>
      <dgm:spPr/>
      <dgm:t>
        <a:bodyPr/>
        <a:lstStyle/>
        <a:p>
          <a:endParaRPr lang="en-US"/>
        </a:p>
      </dgm:t>
    </dgm:pt>
    <dgm:pt modelId="{14718694-0384-47C9-B4AD-853BD1763C61}">
      <dgm:prSet phldrT="[Text]" custT="1"/>
      <dgm:spPr/>
      <dgm:t>
        <a:bodyPr/>
        <a:lstStyle/>
        <a:p>
          <a:r>
            <a:rPr lang="en-US" sz="2400" b="1" i="1" dirty="0"/>
            <a:t>Identifying</a:t>
          </a:r>
          <a:r>
            <a:rPr lang="en-US" sz="2400" dirty="0"/>
            <a:t> the investigative action(s) necessary to efficiently achieve that objective taking into account resources, priorities &amp; proportionality</a:t>
          </a:r>
        </a:p>
      </dgm:t>
    </dgm:pt>
    <dgm:pt modelId="{A4DA9F1E-531D-4B96-9CEE-125EB0BD73D9}" type="parTrans" cxnId="{F8F53D9C-D95D-430B-9EBB-79C936B805B0}">
      <dgm:prSet/>
      <dgm:spPr/>
      <dgm:t>
        <a:bodyPr/>
        <a:lstStyle/>
        <a:p>
          <a:endParaRPr lang="en-US"/>
        </a:p>
      </dgm:t>
    </dgm:pt>
    <dgm:pt modelId="{8BBC5028-0CA0-4260-803A-707D15AEA436}" type="sibTrans" cxnId="{F8F53D9C-D95D-430B-9EBB-79C936B805B0}">
      <dgm:prSet/>
      <dgm:spPr/>
      <dgm:t>
        <a:bodyPr/>
        <a:lstStyle/>
        <a:p>
          <a:endParaRPr lang="en-US"/>
        </a:p>
      </dgm:t>
    </dgm:pt>
    <dgm:pt modelId="{CA5342B4-D396-4755-98F0-5DF4B5F9021B}">
      <dgm:prSet phldrT="[Text]" custT="1"/>
      <dgm:spPr/>
      <dgm:t>
        <a:bodyPr/>
        <a:lstStyle/>
        <a:p>
          <a:r>
            <a:rPr lang="en-US" sz="2400" b="1" i="1"/>
            <a:t>Conducting</a:t>
          </a:r>
          <a:r>
            <a:rPr lang="en-US" sz="2400"/>
            <a:t> the investigative action &amp; gathering the maximum amount of material which may generate further lines of enquiry</a:t>
          </a:r>
          <a:endParaRPr lang="en-US" sz="2400" dirty="0"/>
        </a:p>
      </dgm:t>
    </dgm:pt>
    <dgm:pt modelId="{5EF834A7-8455-4BB9-90C8-7EA98E7AB116}" type="parTrans" cxnId="{CDB8F74C-D0B4-428C-B17C-0BE12C5FB422}">
      <dgm:prSet/>
      <dgm:spPr/>
      <dgm:t>
        <a:bodyPr/>
        <a:lstStyle/>
        <a:p>
          <a:endParaRPr lang="en-US"/>
        </a:p>
      </dgm:t>
    </dgm:pt>
    <dgm:pt modelId="{C9D87B5A-D394-46B3-A445-437CB323E223}" type="sibTrans" cxnId="{CDB8F74C-D0B4-428C-B17C-0BE12C5FB422}">
      <dgm:prSet/>
      <dgm:spPr/>
      <dgm:t>
        <a:bodyPr/>
        <a:lstStyle/>
        <a:p>
          <a:endParaRPr lang="en-US"/>
        </a:p>
      </dgm:t>
    </dgm:pt>
    <dgm:pt modelId="{7CF7A3E4-50D0-4550-BC98-F9397E9D9FF6}" type="pres">
      <dgm:prSet presAssocID="{5656653B-1639-4875-A1BB-7DC2DA67835A}" presName="diagram" presStyleCnt="0">
        <dgm:presLayoutVars>
          <dgm:chMax val="1"/>
          <dgm:dir/>
          <dgm:animLvl val="ctr"/>
          <dgm:resizeHandles val="exact"/>
        </dgm:presLayoutVars>
      </dgm:prSet>
      <dgm:spPr/>
    </dgm:pt>
    <dgm:pt modelId="{44D91739-5118-4C64-B462-8D657D505AFB}" type="pres">
      <dgm:prSet presAssocID="{5656653B-1639-4875-A1BB-7DC2DA67835A}" presName="matrix" presStyleCnt="0"/>
      <dgm:spPr/>
    </dgm:pt>
    <dgm:pt modelId="{F61682CD-A2C1-4D56-939B-E13B400E91F1}" type="pres">
      <dgm:prSet presAssocID="{5656653B-1639-4875-A1BB-7DC2DA67835A}" presName="tile1" presStyleLbl="node1" presStyleIdx="0" presStyleCnt="4"/>
      <dgm:spPr/>
    </dgm:pt>
    <dgm:pt modelId="{93EAADF6-50DC-4476-BF0E-39001A4BDF59}" type="pres">
      <dgm:prSet presAssocID="{5656653B-1639-4875-A1BB-7DC2DA67835A}" presName="tile1text" presStyleLbl="node1" presStyleIdx="0" presStyleCnt="4">
        <dgm:presLayoutVars>
          <dgm:chMax val="0"/>
          <dgm:chPref val="0"/>
          <dgm:bulletEnabled val="1"/>
        </dgm:presLayoutVars>
      </dgm:prSet>
      <dgm:spPr/>
    </dgm:pt>
    <dgm:pt modelId="{B75CF95F-5500-490A-852E-E51C72AE2481}" type="pres">
      <dgm:prSet presAssocID="{5656653B-1639-4875-A1BB-7DC2DA67835A}" presName="tile2" presStyleLbl="node1" presStyleIdx="1" presStyleCnt="4"/>
      <dgm:spPr/>
    </dgm:pt>
    <dgm:pt modelId="{CFD31EF6-47A5-4C39-A3B1-89A10064784F}" type="pres">
      <dgm:prSet presAssocID="{5656653B-1639-4875-A1BB-7DC2DA67835A}" presName="tile2text" presStyleLbl="node1" presStyleIdx="1" presStyleCnt="4">
        <dgm:presLayoutVars>
          <dgm:chMax val="0"/>
          <dgm:chPref val="0"/>
          <dgm:bulletEnabled val="1"/>
        </dgm:presLayoutVars>
      </dgm:prSet>
      <dgm:spPr/>
    </dgm:pt>
    <dgm:pt modelId="{0CA56AFE-2462-45F5-A215-19C7C5F9114A}" type="pres">
      <dgm:prSet presAssocID="{5656653B-1639-4875-A1BB-7DC2DA67835A}" presName="tile3" presStyleLbl="node1" presStyleIdx="2" presStyleCnt="4"/>
      <dgm:spPr/>
    </dgm:pt>
    <dgm:pt modelId="{103BB64A-BEFC-42B6-8215-7CCBFC8DA6B7}" type="pres">
      <dgm:prSet presAssocID="{5656653B-1639-4875-A1BB-7DC2DA67835A}" presName="tile3text" presStyleLbl="node1" presStyleIdx="2" presStyleCnt="4">
        <dgm:presLayoutVars>
          <dgm:chMax val="0"/>
          <dgm:chPref val="0"/>
          <dgm:bulletEnabled val="1"/>
        </dgm:presLayoutVars>
      </dgm:prSet>
      <dgm:spPr/>
    </dgm:pt>
    <dgm:pt modelId="{44972B86-9451-44DF-A4F0-84233DA580CE}" type="pres">
      <dgm:prSet presAssocID="{5656653B-1639-4875-A1BB-7DC2DA67835A}" presName="tile4" presStyleLbl="node1" presStyleIdx="3" presStyleCnt="4"/>
      <dgm:spPr/>
    </dgm:pt>
    <dgm:pt modelId="{D78FEA7A-52C2-417D-8293-F7D6A070D8AD}" type="pres">
      <dgm:prSet presAssocID="{5656653B-1639-4875-A1BB-7DC2DA67835A}" presName="tile4text" presStyleLbl="node1" presStyleIdx="3" presStyleCnt="4">
        <dgm:presLayoutVars>
          <dgm:chMax val="0"/>
          <dgm:chPref val="0"/>
          <dgm:bulletEnabled val="1"/>
        </dgm:presLayoutVars>
      </dgm:prSet>
      <dgm:spPr/>
    </dgm:pt>
    <dgm:pt modelId="{F28DE75D-4E06-43B3-8B8F-6114D95E3BB1}" type="pres">
      <dgm:prSet presAssocID="{5656653B-1639-4875-A1BB-7DC2DA67835A}" presName="centerTile" presStyleLbl="fgShp" presStyleIdx="0" presStyleCnt="1">
        <dgm:presLayoutVars>
          <dgm:chMax val="0"/>
          <dgm:chPref val="0"/>
        </dgm:presLayoutVars>
      </dgm:prSet>
      <dgm:spPr/>
    </dgm:pt>
  </dgm:ptLst>
  <dgm:cxnLst>
    <dgm:cxn modelId="{A9EFBC11-9647-4698-B110-B1774BFFAB9F}" type="presOf" srcId="{CA5342B4-D396-4755-98F0-5DF4B5F9021B}" destId="{D78FEA7A-52C2-417D-8293-F7D6A070D8AD}" srcOrd="1" destOrd="0" presId="urn:microsoft.com/office/officeart/2005/8/layout/matrix1"/>
    <dgm:cxn modelId="{31D83A1A-5A87-48D3-887F-CCF2EE4783A7}" srcId="{A848F41D-45BD-47E7-BD04-752CCD076594}" destId="{85200ED7-1B29-48E0-8F9C-5130CC66ED7B}" srcOrd="1" destOrd="0" parTransId="{E6ACA336-FFA0-4DF7-BA02-48EBD4793888}" sibTransId="{C550A0D7-592A-4057-9662-220B28FD7BC4}"/>
    <dgm:cxn modelId="{7BE9E237-204B-4A2D-92A1-4B634B990A52}" srcId="{A848F41D-45BD-47E7-BD04-752CCD076594}" destId="{A322D47B-7593-47CB-8006-8F350DBDA9DF}" srcOrd="0" destOrd="0" parTransId="{80101573-A468-4824-BE18-3BAA95F20139}" sibTransId="{52F5A8EF-7A96-4FD8-AA4C-B9D33166FCE6}"/>
    <dgm:cxn modelId="{4B625A63-0D68-4541-98F4-D1362E7BC3BA}" type="presOf" srcId="{5656653B-1639-4875-A1BB-7DC2DA67835A}" destId="{7CF7A3E4-50D0-4550-BC98-F9397E9D9FF6}" srcOrd="0" destOrd="0" presId="urn:microsoft.com/office/officeart/2005/8/layout/matrix1"/>
    <dgm:cxn modelId="{C485A04A-AF73-4ADD-8603-D67FCF429B9A}" type="presOf" srcId="{CA5342B4-D396-4755-98F0-5DF4B5F9021B}" destId="{44972B86-9451-44DF-A4F0-84233DA580CE}" srcOrd="0" destOrd="0" presId="urn:microsoft.com/office/officeart/2005/8/layout/matrix1"/>
    <dgm:cxn modelId="{49984A4C-A979-4420-BCC9-7F617C5596D2}" srcId="{5656653B-1639-4875-A1BB-7DC2DA67835A}" destId="{A848F41D-45BD-47E7-BD04-752CCD076594}" srcOrd="0" destOrd="0" parTransId="{4B3353BB-D586-49A5-A36C-A9949839933D}" sibTransId="{8DCEB614-CA05-48D1-A712-224A0A266204}"/>
    <dgm:cxn modelId="{CDB8F74C-D0B4-428C-B17C-0BE12C5FB422}" srcId="{A848F41D-45BD-47E7-BD04-752CCD076594}" destId="{CA5342B4-D396-4755-98F0-5DF4B5F9021B}" srcOrd="3" destOrd="0" parTransId="{5EF834A7-8455-4BB9-90C8-7EA98E7AB116}" sibTransId="{C9D87B5A-D394-46B3-A445-437CB323E223}"/>
    <dgm:cxn modelId="{3D68726E-462B-40C4-86F6-3E57027E6AEC}" type="presOf" srcId="{A848F41D-45BD-47E7-BD04-752CCD076594}" destId="{F28DE75D-4E06-43B3-8B8F-6114D95E3BB1}" srcOrd="0" destOrd="0" presId="urn:microsoft.com/office/officeart/2005/8/layout/matrix1"/>
    <dgm:cxn modelId="{3A153599-0293-44D0-838F-3DC06F38058B}" type="presOf" srcId="{A322D47B-7593-47CB-8006-8F350DBDA9DF}" destId="{F61682CD-A2C1-4D56-939B-E13B400E91F1}" srcOrd="0" destOrd="0" presId="urn:microsoft.com/office/officeart/2005/8/layout/matrix1"/>
    <dgm:cxn modelId="{F8F53D9C-D95D-430B-9EBB-79C936B805B0}" srcId="{A848F41D-45BD-47E7-BD04-752CCD076594}" destId="{14718694-0384-47C9-B4AD-853BD1763C61}" srcOrd="2" destOrd="0" parTransId="{A4DA9F1E-531D-4B96-9CEE-125EB0BD73D9}" sibTransId="{8BBC5028-0CA0-4260-803A-707D15AEA436}"/>
    <dgm:cxn modelId="{5263EBA5-195D-4A77-8FEF-F6113C6B5FB6}" type="presOf" srcId="{14718694-0384-47C9-B4AD-853BD1763C61}" destId="{103BB64A-BEFC-42B6-8215-7CCBFC8DA6B7}" srcOrd="1" destOrd="0" presId="urn:microsoft.com/office/officeart/2005/8/layout/matrix1"/>
    <dgm:cxn modelId="{3CBC6FCD-8C68-4AF4-A055-FE04CD99F097}" type="presOf" srcId="{85200ED7-1B29-48E0-8F9C-5130CC66ED7B}" destId="{B75CF95F-5500-490A-852E-E51C72AE2481}" srcOrd="0" destOrd="0" presId="urn:microsoft.com/office/officeart/2005/8/layout/matrix1"/>
    <dgm:cxn modelId="{39B127DE-1643-4C9D-B601-D5DAC8E0D9D8}" type="presOf" srcId="{14718694-0384-47C9-B4AD-853BD1763C61}" destId="{0CA56AFE-2462-45F5-A215-19C7C5F9114A}" srcOrd="0" destOrd="0" presId="urn:microsoft.com/office/officeart/2005/8/layout/matrix1"/>
    <dgm:cxn modelId="{77F5F7E2-56D8-411D-B3D4-8F04A71C29D1}" type="presOf" srcId="{85200ED7-1B29-48E0-8F9C-5130CC66ED7B}" destId="{CFD31EF6-47A5-4C39-A3B1-89A10064784F}" srcOrd="1" destOrd="0" presId="urn:microsoft.com/office/officeart/2005/8/layout/matrix1"/>
    <dgm:cxn modelId="{26B41CF5-4FDF-4209-94A9-04C37EB6EEFC}" type="presOf" srcId="{A322D47B-7593-47CB-8006-8F350DBDA9DF}" destId="{93EAADF6-50DC-4476-BF0E-39001A4BDF59}" srcOrd="1" destOrd="0" presId="urn:microsoft.com/office/officeart/2005/8/layout/matrix1"/>
    <dgm:cxn modelId="{DC2BB032-74EC-4485-A566-AA811A7868B8}" type="presParOf" srcId="{7CF7A3E4-50D0-4550-BC98-F9397E9D9FF6}" destId="{44D91739-5118-4C64-B462-8D657D505AFB}" srcOrd="0" destOrd="0" presId="urn:microsoft.com/office/officeart/2005/8/layout/matrix1"/>
    <dgm:cxn modelId="{2EEC50AC-CD0A-45AF-8369-2A41C4D0F9B9}" type="presParOf" srcId="{44D91739-5118-4C64-B462-8D657D505AFB}" destId="{F61682CD-A2C1-4D56-939B-E13B400E91F1}" srcOrd="0" destOrd="0" presId="urn:microsoft.com/office/officeart/2005/8/layout/matrix1"/>
    <dgm:cxn modelId="{467EBC0B-1FEB-4CB8-BA74-8474C16FFFDB}" type="presParOf" srcId="{44D91739-5118-4C64-B462-8D657D505AFB}" destId="{93EAADF6-50DC-4476-BF0E-39001A4BDF59}" srcOrd="1" destOrd="0" presId="urn:microsoft.com/office/officeart/2005/8/layout/matrix1"/>
    <dgm:cxn modelId="{40F01DA9-A8A1-47F0-B5D7-E47EBC01B4FB}" type="presParOf" srcId="{44D91739-5118-4C64-B462-8D657D505AFB}" destId="{B75CF95F-5500-490A-852E-E51C72AE2481}" srcOrd="2" destOrd="0" presId="urn:microsoft.com/office/officeart/2005/8/layout/matrix1"/>
    <dgm:cxn modelId="{EFCDE13E-BA37-4170-B8C7-A95DD8E746F8}" type="presParOf" srcId="{44D91739-5118-4C64-B462-8D657D505AFB}" destId="{CFD31EF6-47A5-4C39-A3B1-89A10064784F}" srcOrd="3" destOrd="0" presId="urn:microsoft.com/office/officeart/2005/8/layout/matrix1"/>
    <dgm:cxn modelId="{E6798D95-2B1C-4AE5-AD5E-7184EA5270F8}" type="presParOf" srcId="{44D91739-5118-4C64-B462-8D657D505AFB}" destId="{0CA56AFE-2462-45F5-A215-19C7C5F9114A}" srcOrd="4" destOrd="0" presId="urn:microsoft.com/office/officeart/2005/8/layout/matrix1"/>
    <dgm:cxn modelId="{361B4FB0-C19C-45ED-B411-6FBF7AFB00F3}" type="presParOf" srcId="{44D91739-5118-4C64-B462-8D657D505AFB}" destId="{103BB64A-BEFC-42B6-8215-7CCBFC8DA6B7}" srcOrd="5" destOrd="0" presId="urn:microsoft.com/office/officeart/2005/8/layout/matrix1"/>
    <dgm:cxn modelId="{B6B662AB-680C-40CC-8944-8A3E79939E0E}" type="presParOf" srcId="{44D91739-5118-4C64-B462-8D657D505AFB}" destId="{44972B86-9451-44DF-A4F0-84233DA580CE}" srcOrd="6" destOrd="0" presId="urn:microsoft.com/office/officeart/2005/8/layout/matrix1"/>
    <dgm:cxn modelId="{DD6A621C-9403-4879-BF9F-CA31FB448AC5}" type="presParOf" srcId="{44D91739-5118-4C64-B462-8D657D505AFB}" destId="{D78FEA7A-52C2-417D-8293-F7D6A070D8AD}" srcOrd="7" destOrd="0" presId="urn:microsoft.com/office/officeart/2005/8/layout/matrix1"/>
    <dgm:cxn modelId="{47DA5A4C-0724-4726-AF77-25F321595936}" type="presParOf" srcId="{7CF7A3E4-50D0-4550-BC98-F9397E9D9FF6}" destId="{F28DE75D-4E06-43B3-8B8F-6114D95E3BB1}"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47D86B-543F-4CFE-B749-EC7DD4B9662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466F1A2A-2245-4FE4-A9D9-EB957A431408}">
      <dgm:prSet/>
      <dgm:spPr/>
      <dgm:t>
        <a:bodyPr/>
        <a:lstStyle/>
        <a:p>
          <a:r>
            <a:rPr lang="en-US" dirty="0"/>
            <a:t>The National Decision Model is the basis of decision making </a:t>
          </a:r>
        </a:p>
      </dgm:t>
    </dgm:pt>
    <dgm:pt modelId="{C11BE828-8859-4627-80BA-6CE5AA6B4EA4}" type="parTrans" cxnId="{E1A36A0A-D22A-4198-923D-A1893BFB29E5}">
      <dgm:prSet/>
      <dgm:spPr/>
      <dgm:t>
        <a:bodyPr/>
        <a:lstStyle/>
        <a:p>
          <a:endParaRPr lang="en-US"/>
        </a:p>
      </dgm:t>
    </dgm:pt>
    <dgm:pt modelId="{5CE8863D-6D5A-44AD-A942-62E5B9949707}" type="sibTrans" cxnId="{E1A36A0A-D22A-4198-923D-A1893BFB29E5}">
      <dgm:prSet/>
      <dgm:spPr/>
      <dgm:t>
        <a:bodyPr/>
        <a:lstStyle/>
        <a:p>
          <a:endParaRPr lang="en-US"/>
        </a:p>
      </dgm:t>
    </dgm:pt>
    <dgm:pt modelId="{EC4A3821-BCE9-40AB-9294-63538DDCB93B}">
      <dgm:prSet/>
      <dgm:spPr/>
      <dgm:t>
        <a:bodyPr/>
        <a:lstStyle/>
        <a:p>
          <a:r>
            <a:rPr lang="en-US"/>
            <a:t>THRIVE provides a framework to support our decision making, informing a holistic understanding of the situation. </a:t>
          </a:r>
        </a:p>
      </dgm:t>
    </dgm:pt>
    <dgm:pt modelId="{F5DE81D6-CAF3-403A-8AC4-3CBC2DA0EE45}" type="parTrans" cxnId="{640CF795-6094-4764-974B-5E1FF55BFAA8}">
      <dgm:prSet/>
      <dgm:spPr/>
      <dgm:t>
        <a:bodyPr/>
        <a:lstStyle/>
        <a:p>
          <a:endParaRPr lang="en-US"/>
        </a:p>
      </dgm:t>
    </dgm:pt>
    <dgm:pt modelId="{70E48EC7-EBCB-463D-AC24-7C5885DE167B}" type="sibTrans" cxnId="{640CF795-6094-4764-974B-5E1FF55BFAA8}">
      <dgm:prSet/>
      <dgm:spPr/>
      <dgm:t>
        <a:bodyPr/>
        <a:lstStyle/>
        <a:p>
          <a:endParaRPr lang="en-US"/>
        </a:p>
      </dgm:t>
    </dgm:pt>
    <dgm:pt modelId="{03C6C795-8BDE-4B6F-B3F5-2F84914BA063}">
      <dgm:prSet/>
      <dgm:spPr/>
      <dgm:t>
        <a:bodyPr/>
        <a:lstStyle/>
        <a:p>
          <a:r>
            <a:rPr lang="en-US" dirty="0"/>
            <a:t>THRIVE is an integral part of our ethical decision making. </a:t>
          </a:r>
        </a:p>
      </dgm:t>
    </dgm:pt>
    <dgm:pt modelId="{C9405B17-D218-4EC0-8079-D53A54C08145}" type="parTrans" cxnId="{8E31BDBE-64DC-4E87-904A-C93D91D31625}">
      <dgm:prSet/>
      <dgm:spPr/>
      <dgm:t>
        <a:bodyPr/>
        <a:lstStyle/>
        <a:p>
          <a:endParaRPr lang="en-US"/>
        </a:p>
      </dgm:t>
    </dgm:pt>
    <dgm:pt modelId="{2C3DD074-C5A8-4ECA-8F60-52CE146E78F5}" type="sibTrans" cxnId="{8E31BDBE-64DC-4E87-904A-C93D91D31625}">
      <dgm:prSet/>
      <dgm:spPr/>
      <dgm:t>
        <a:bodyPr/>
        <a:lstStyle/>
        <a:p>
          <a:endParaRPr lang="en-US"/>
        </a:p>
      </dgm:t>
    </dgm:pt>
    <dgm:pt modelId="{CD6B7AE3-F2CE-4CE3-9F09-1F75D5FB54D2}">
      <dgm:prSet/>
      <dgm:spPr/>
      <dgm:t>
        <a:bodyPr/>
        <a:lstStyle/>
        <a:p>
          <a:r>
            <a:rPr lang="en-US" dirty="0"/>
            <a:t>THRIVE will be used to assess situations where decision making, and management of risk has a range of considerations and responses related to the circumstances. </a:t>
          </a:r>
        </a:p>
      </dgm:t>
    </dgm:pt>
    <dgm:pt modelId="{B16908FA-9BB3-460F-BA1B-BAA82DCCF81A}" type="sibTrans" cxnId="{70BD0AC5-607F-4BF5-8CB6-8512720D3FE7}">
      <dgm:prSet/>
      <dgm:spPr/>
      <dgm:t>
        <a:bodyPr/>
        <a:lstStyle/>
        <a:p>
          <a:endParaRPr lang="en-US"/>
        </a:p>
      </dgm:t>
    </dgm:pt>
    <dgm:pt modelId="{8177AADE-54F9-44D6-B389-2E0BA14F0FDC}" type="parTrans" cxnId="{70BD0AC5-607F-4BF5-8CB6-8512720D3FE7}">
      <dgm:prSet/>
      <dgm:spPr/>
      <dgm:t>
        <a:bodyPr/>
        <a:lstStyle/>
        <a:p>
          <a:endParaRPr lang="en-US"/>
        </a:p>
      </dgm:t>
    </dgm:pt>
    <dgm:pt modelId="{1F35FF35-D260-EE41-BC6F-BBC8CAFDBEFB}" type="pres">
      <dgm:prSet presAssocID="{B547D86B-543F-4CFE-B749-EC7DD4B9662C}" presName="linear" presStyleCnt="0">
        <dgm:presLayoutVars>
          <dgm:animLvl val="lvl"/>
          <dgm:resizeHandles val="exact"/>
        </dgm:presLayoutVars>
      </dgm:prSet>
      <dgm:spPr/>
    </dgm:pt>
    <dgm:pt modelId="{67051F57-E43C-4E48-929F-13DDFB494871}" type="pres">
      <dgm:prSet presAssocID="{466F1A2A-2245-4FE4-A9D9-EB957A431408}" presName="parentText" presStyleLbl="node1" presStyleIdx="0" presStyleCnt="4">
        <dgm:presLayoutVars>
          <dgm:chMax val="0"/>
          <dgm:bulletEnabled val="1"/>
        </dgm:presLayoutVars>
      </dgm:prSet>
      <dgm:spPr/>
    </dgm:pt>
    <dgm:pt modelId="{70C7B2A5-D375-FE48-B0C7-51A0837F2BA3}" type="pres">
      <dgm:prSet presAssocID="{5CE8863D-6D5A-44AD-A942-62E5B9949707}" presName="spacer" presStyleCnt="0"/>
      <dgm:spPr/>
    </dgm:pt>
    <dgm:pt modelId="{9B586F7D-2288-974D-8A10-BBDE9D37FC5D}" type="pres">
      <dgm:prSet presAssocID="{EC4A3821-BCE9-40AB-9294-63538DDCB93B}" presName="parentText" presStyleLbl="node1" presStyleIdx="1" presStyleCnt="4">
        <dgm:presLayoutVars>
          <dgm:chMax val="0"/>
          <dgm:bulletEnabled val="1"/>
        </dgm:presLayoutVars>
      </dgm:prSet>
      <dgm:spPr/>
    </dgm:pt>
    <dgm:pt modelId="{5CB90984-259B-444F-B6C1-5EAB35CD1425}" type="pres">
      <dgm:prSet presAssocID="{70E48EC7-EBCB-463D-AC24-7C5885DE167B}" presName="spacer" presStyleCnt="0"/>
      <dgm:spPr/>
    </dgm:pt>
    <dgm:pt modelId="{92F72F98-7C57-E547-B1BC-48B099E63A2C}" type="pres">
      <dgm:prSet presAssocID="{03C6C795-8BDE-4B6F-B3F5-2F84914BA063}" presName="parentText" presStyleLbl="node1" presStyleIdx="2" presStyleCnt="4">
        <dgm:presLayoutVars>
          <dgm:chMax val="0"/>
          <dgm:bulletEnabled val="1"/>
        </dgm:presLayoutVars>
      </dgm:prSet>
      <dgm:spPr/>
    </dgm:pt>
    <dgm:pt modelId="{113B3AFF-7A35-494E-9FBD-8F83A5916035}" type="pres">
      <dgm:prSet presAssocID="{2C3DD074-C5A8-4ECA-8F60-52CE146E78F5}" presName="spacer" presStyleCnt="0"/>
      <dgm:spPr/>
    </dgm:pt>
    <dgm:pt modelId="{8350F9F8-6B7A-594A-8005-253704955D86}" type="pres">
      <dgm:prSet presAssocID="{CD6B7AE3-F2CE-4CE3-9F09-1F75D5FB54D2}" presName="parentText" presStyleLbl="node1" presStyleIdx="3" presStyleCnt="4">
        <dgm:presLayoutVars>
          <dgm:chMax val="0"/>
          <dgm:bulletEnabled val="1"/>
        </dgm:presLayoutVars>
      </dgm:prSet>
      <dgm:spPr/>
    </dgm:pt>
  </dgm:ptLst>
  <dgm:cxnLst>
    <dgm:cxn modelId="{E1A36A0A-D22A-4198-923D-A1893BFB29E5}" srcId="{B547D86B-543F-4CFE-B749-EC7DD4B9662C}" destId="{466F1A2A-2245-4FE4-A9D9-EB957A431408}" srcOrd="0" destOrd="0" parTransId="{C11BE828-8859-4627-80BA-6CE5AA6B4EA4}" sibTransId="{5CE8863D-6D5A-44AD-A942-62E5B9949707}"/>
    <dgm:cxn modelId="{5DF20F3F-0A74-B74E-9ED8-342C44BEFFB2}" type="presOf" srcId="{EC4A3821-BCE9-40AB-9294-63538DDCB93B}" destId="{9B586F7D-2288-974D-8A10-BBDE9D37FC5D}" srcOrd="0" destOrd="0" presId="urn:microsoft.com/office/officeart/2005/8/layout/vList2"/>
    <dgm:cxn modelId="{2A126348-DDD9-1D46-A0E9-1025ACC00426}" type="presOf" srcId="{03C6C795-8BDE-4B6F-B3F5-2F84914BA063}" destId="{92F72F98-7C57-E547-B1BC-48B099E63A2C}" srcOrd="0" destOrd="0" presId="urn:microsoft.com/office/officeart/2005/8/layout/vList2"/>
    <dgm:cxn modelId="{C25EAD4A-60C9-0A4E-B2F7-323D38BE4835}" type="presOf" srcId="{B547D86B-543F-4CFE-B749-EC7DD4B9662C}" destId="{1F35FF35-D260-EE41-BC6F-BBC8CAFDBEFB}" srcOrd="0" destOrd="0" presId="urn:microsoft.com/office/officeart/2005/8/layout/vList2"/>
    <dgm:cxn modelId="{640CF795-6094-4764-974B-5E1FF55BFAA8}" srcId="{B547D86B-543F-4CFE-B749-EC7DD4B9662C}" destId="{EC4A3821-BCE9-40AB-9294-63538DDCB93B}" srcOrd="1" destOrd="0" parTransId="{F5DE81D6-CAF3-403A-8AC4-3CBC2DA0EE45}" sibTransId="{70E48EC7-EBCB-463D-AC24-7C5885DE167B}"/>
    <dgm:cxn modelId="{FA574497-C74B-174C-B93A-6F82B43077C7}" type="presOf" srcId="{466F1A2A-2245-4FE4-A9D9-EB957A431408}" destId="{67051F57-E43C-4E48-929F-13DDFB494871}" srcOrd="0" destOrd="0" presId="urn:microsoft.com/office/officeart/2005/8/layout/vList2"/>
    <dgm:cxn modelId="{8E31BDBE-64DC-4E87-904A-C93D91D31625}" srcId="{B547D86B-543F-4CFE-B749-EC7DD4B9662C}" destId="{03C6C795-8BDE-4B6F-B3F5-2F84914BA063}" srcOrd="2" destOrd="0" parTransId="{C9405B17-D218-4EC0-8079-D53A54C08145}" sibTransId="{2C3DD074-C5A8-4ECA-8F60-52CE146E78F5}"/>
    <dgm:cxn modelId="{70BD0AC5-607F-4BF5-8CB6-8512720D3FE7}" srcId="{B547D86B-543F-4CFE-B749-EC7DD4B9662C}" destId="{CD6B7AE3-F2CE-4CE3-9F09-1F75D5FB54D2}" srcOrd="3" destOrd="0" parTransId="{8177AADE-54F9-44D6-B389-2E0BA14F0FDC}" sibTransId="{B16908FA-9BB3-460F-BA1B-BAA82DCCF81A}"/>
    <dgm:cxn modelId="{7B9B27F6-76CE-CC45-88F9-6DCDDB290E6D}" type="presOf" srcId="{CD6B7AE3-F2CE-4CE3-9F09-1F75D5FB54D2}" destId="{8350F9F8-6B7A-594A-8005-253704955D86}" srcOrd="0" destOrd="0" presId="urn:microsoft.com/office/officeart/2005/8/layout/vList2"/>
    <dgm:cxn modelId="{5E92B840-891D-2D45-A152-E3F95174D65C}" type="presParOf" srcId="{1F35FF35-D260-EE41-BC6F-BBC8CAFDBEFB}" destId="{67051F57-E43C-4E48-929F-13DDFB494871}" srcOrd="0" destOrd="0" presId="urn:microsoft.com/office/officeart/2005/8/layout/vList2"/>
    <dgm:cxn modelId="{389E376B-6666-E943-AFD5-179DB25C8A3F}" type="presParOf" srcId="{1F35FF35-D260-EE41-BC6F-BBC8CAFDBEFB}" destId="{70C7B2A5-D375-FE48-B0C7-51A0837F2BA3}" srcOrd="1" destOrd="0" presId="urn:microsoft.com/office/officeart/2005/8/layout/vList2"/>
    <dgm:cxn modelId="{1275FF7C-E999-B044-A9A1-0D35CF107F94}" type="presParOf" srcId="{1F35FF35-D260-EE41-BC6F-BBC8CAFDBEFB}" destId="{9B586F7D-2288-974D-8A10-BBDE9D37FC5D}" srcOrd="2" destOrd="0" presId="urn:microsoft.com/office/officeart/2005/8/layout/vList2"/>
    <dgm:cxn modelId="{5FB6E3A0-83B8-3D41-B999-8F98CE9BD847}" type="presParOf" srcId="{1F35FF35-D260-EE41-BC6F-BBC8CAFDBEFB}" destId="{5CB90984-259B-444F-B6C1-5EAB35CD1425}" srcOrd="3" destOrd="0" presId="urn:microsoft.com/office/officeart/2005/8/layout/vList2"/>
    <dgm:cxn modelId="{7E74AFBC-8986-9548-8500-1E87E5C30637}" type="presParOf" srcId="{1F35FF35-D260-EE41-BC6F-BBC8CAFDBEFB}" destId="{92F72F98-7C57-E547-B1BC-48B099E63A2C}" srcOrd="4" destOrd="0" presId="urn:microsoft.com/office/officeart/2005/8/layout/vList2"/>
    <dgm:cxn modelId="{ECBA0B69-6279-104A-B5D6-9DBE4289CAB4}" type="presParOf" srcId="{1F35FF35-D260-EE41-BC6F-BBC8CAFDBEFB}" destId="{113B3AFF-7A35-494E-9FBD-8F83A5916035}" srcOrd="5" destOrd="0" presId="urn:microsoft.com/office/officeart/2005/8/layout/vList2"/>
    <dgm:cxn modelId="{4CCA7803-A29B-8C48-9BA6-EA8B6BC4E56E}" type="presParOf" srcId="{1F35FF35-D260-EE41-BC6F-BBC8CAFDBEFB}" destId="{8350F9F8-6B7A-594A-8005-253704955D8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682CD-A2C1-4D56-939B-E13B400E91F1}">
      <dsp:nvSpPr>
        <dsp:cNvPr id="0" name=""/>
        <dsp:cNvSpPr/>
      </dsp:nvSpPr>
      <dsp:spPr>
        <a:xfrm rot="16200000">
          <a:off x="745394" y="-745394"/>
          <a:ext cx="2595512" cy="4086302"/>
        </a:xfrm>
        <a:prstGeom prst="round1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Identifying</a:t>
          </a:r>
          <a:r>
            <a:rPr lang="en-US" sz="2400" kern="1200"/>
            <a:t> a line of enquiry to pursue</a:t>
          </a:r>
          <a:endParaRPr lang="en-US" sz="2400" kern="1200" dirty="0"/>
        </a:p>
      </dsp:txBody>
      <dsp:txXfrm rot="5400000">
        <a:off x="-1" y="1"/>
        <a:ext cx="4086302" cy="1946634"/>
      </dsp:txXfrm>
    </dsp:sp>
    <dsp:sp modelId="{B75CF95F-5500-490A-852E-E51C72AE2481}">
      <dsp:nvSpPr>
        <dsp:cNvPr id="0" name=""/>
        <dsp:cNvSpPr/>
      </dsp:nvSpPr>
      <dsp:spPr>
        <a:xfrm>
          <a:off x="4086302" y="0"/>
          <a:ext cx="4086302" cy="2595512"/>
        </a:xfrm>
        <a:prstGeom prst="round1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Determining </a:t>
          </a:r>
          <a:r>
            <a:rPr lang="en-US" sz="2400" kern="1200"/>
            <a:t>the objective of pursuing a particular line of enquiry</a:t>
          </a:r>
          <a:endParaRPr lang="en-US" sz="2400" kern="1200" dirty="0"/>
        </a:p>
      </dsp:txBody>
      <dsp:txXfrm>
        <a:off x="4086302" y="0"/>
        <a:ext cx="4086302" cy="1946634"/>
      </dsp:txXfrm>
    </dsp:sp>
    <dsp:sp modelId="{0CA56AFE-2462-45F5-A215-19C7C5F9114A}">
      <dsp:nvSpPr>
        <dsp:cNvPr id="0" name=""/>
        <dsp:cNvSpPr/>
      </dsp:nvSpPr>
      <dsp:spPr>
        <a:xfrm rot="10800000">
          <a:off x="0" y="2595512"/>
          <a:ext cx="4086302" cy="2595512"/>
        </a:xfrm>
        <a:prstGeom prst="round1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dirty="0"/>
            <a:t>Identifying</a:t>
          </a:r>
          <a:r>
            <a:rPr lang="en-US" sz="2400" kern="1200" dirty="0"/>
            <a:t> the investigative action(s) necessary to efficiently achieve that objective taking into account resources, priorities &amp; proportionality</a:t>
          </a:r>
        </a:p>
      </dsp:txBody>
      <dsp:txXfrm rot="10800000">
        <a:off x="0" y="3244390"/>
        <a:ext cx="4086302" cy="1946634"/>
      </dsp:txXfrm>
    </dsp:sp>
    <dsp:sp modelId="{44972B86-9451-44DF-A4F0-84233DA580CE}">
      <dsp:nvSpPr>
        <dsp:cNvPr id="0" name=""/>
        <dsp:cNvSpPr/>
      </dsp:nvSpPr>
      <dsp:spPr>
        <a:xfrm rot="5400000">
          <a:off x="4831696" y="1850117"/>
          <a:ext cx="2595512" cy="4086302"/>
        </a:xfrm>
        <a:prstGeom prst="round1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Conducting</a:t>
          </a:r>
          <a:r>
            <a:rPr lang="en-US" sz="2400" kern="1200"/>
            <a:t> the investigative action &amp; gathering the maximum amount of material which may generate further lines of enquiry</a:t>
          </a:r>
          <a:endParaRPr lang="en-US" sz="2400" kern="1200" dirty="0"/>
        </a:p>
      </dsp:txBody>
      <dsp:txXfrm rot="-5400000">
        <a:off x="4086301" y="3244390"/>
        <a:ext cx="4086302" cy="1946634"/>
      </dsp:txXfrm>
    </dsp:sp>
    <dsp:sp modelId="{F28DE75D-4E06-43B3-8B8F-6114D95E3BB1}">
      <dsp:nvSpPr>
        <dsp:cNvPr id="0" name=""/>
        <dsp:cNvSpPr/>
      </dsp:nvSpPr>
      <dsp:spPr>
        <a:xfrm>
          <a:off x="2860411" y="1946634"/>
          <a:ext cx="2451781" cy="1297756"/>
        </a:xfrm>
        <a:prstGeom prst="roundRect">
          <a:avLst/>
        </a:prstGeom>
        <a:solidFill>
          <a:schemeClr val="accent5">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Investigative Strategies</a:t>
          </a:r>
        </a:p>
      </dsp:txBody>
      <dsp:txXfrm>
        <a:off x="2923762" y="2009985"/>
        <a:ext cx="2325079" cy="11710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51F57-E43C-4E48-929F-13DDFB494871}">
      <dsp:nvSpPr>
        <dsp:cNvPr id="0" name=""/>
        <dsp:cNvSpPr/>
      </dsp:nvSpPr>
      <dsp:spPr>
        <a:xfrm>
          <a:off x="0" y="653317"/>
          <a:ext cx="6263640" cy="1010633"/>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The National Decision Model is the basis of decision making </a:t>
          </a:r>
        </a:p>
      </dsp:txBody>
      <dsp:txXfrm>
        <a:off x="49335" y="702652"/>
        <a:ext cx="6164970" cy="911963"/>
      </dsp:txXfrm>
    </dsp:sp>
    <dsp:sp modelId="{9B586F7D-2288-974D-8A10-BBDE9D37FC5D}">
      <dsp:nvSpPr>
        <dsp:cNvPr id="0" name=""/>
        <dsp:cNvSpPr/>
      </dsp:nvSpPr>
      <dsp:spPr>
        <a:xfrm>
          <a:off x="0" y="1715790"/>
          <a:ext cx="6263640" cy="1010633"/>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THRIVE provides a framework to support our decision making, informing a holistic understanding of the situation. </a:t>
          </a:r>
        </a:p>
      </dsp:txBody>
      <dsp:txXfrm>
        <a:off x="49335" y="1765125"/>
        <a:ext cx="6164970" cy="911963"/>
      </dsp:txXfrm>
    </dsp:sp>
    <dsp:sp modelId="{92F72F98-7C57-E547-B1BC-48B099E63A2C}">
      <dsp:nvSpPr>
        <dsp:cNvPr id="0" name=""/>
        <dsp:cNvSpPr/>
      </dsp:nvSpPr>
      <dsp:spPr>
        <a:xfrm>
          <a:off x="0" y="2778264"/>
          <a:ext cx="6263640" cy="1010633"/>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THRIVE is an integral part of our ethical decision making. </a:t>
          </a:r>
        </a:p>
      </dsp:txBody>
      <dsp:txXfrm>
        <a:off x="49335" y="2827599"/>
        <a:ext cx="6164970" cy="911963"/>
      </dsp:txXfrm>
    </dsp:sp>
    <dsp:sp modelId="{8350F9F8-6B7A-594A-8005-253704955D86}">
      <dsp:nvSpPr>
        <dsp:cNvPr id="0" name=""/>
        <dsp:cNvSpPr/>
      </dsp:nvSpPr>
      <dsp:spPr>
        <a:xfrm>
          <a:off x="0" y="3840737"/>
          <a:ext cx="6263640" cy="1010633"/>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THRIVE will be used to assess situations where decision making, and management of risk has a range of considerations and responses related to the circumstances. </a:t>
          </a:r>
        </a:p>
      </dsp:txBody>
      <dsp:txXfrm>
        <a:off x="49335" y="3890072"/>
        <a:ext cx="6164970" cy="911963"/>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213153-0737-4CD8-9892-E6D599BD9CF7}" type="datetimeFigureOut">
              <a:rPr lang="en-GB" smtClean="0"/>
              <a:t>19/10/2025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A999F6-4DFC-43AF-B265-B03423805966}" type="slidenum">
              <a:rPr lang="en-GB" smtClean="0"/>
              <a:t>‹#›</a:t>
            </a:fld>
            <a:endParaRPr lang="en-GB"/>
          </a:p>
        </p:txBody>
      </p:sp>
    </p:spTree>
    <p:extLst>
      <p:ext uri="{BB962C8B-B14F-4D97-AF65-F5344CB8AC3E}">
        <p14:creationId xmlns:p14="http://schemas.microsoft.com/office/powerpoint/2010/main" val="7966754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a:t>
            </a:fld>
            <a:endParaRPr lang="en-GB"/>
          </a:p>
        </p:txBody>
      </p:sp>
    </p:spTree>
    <p:extLst>
      <p:ext uri="{BB962C8B-B14F-4D97-AF65-F5344CB8AC3E}">
        <p14:creationId xmlns:p14="http://schemas.microsoft.com/office/powerpoint/2010/main" val="3619309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Where will we obtain evidence from?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provide assistance within an investigation</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10</a:t>
            </a:fld>
            <a:endParaRPr lang="en-GB"/>
          </a:p>
        </p:txBody>
      </p:sp>
    </p:spTree>
    <p:extLst>
      <p:ext uri="{BB962C8B-B14F-4D97-AF65-F5344CB8AC3E}">
        <p14:creationId xmlns:p14="http://schemas.microsoft.com/office/powerpoint/2010/main" val="35179316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Common formats of material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documents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or video recordings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11</a:t>
            </a:fld>
            <a:endParaRPr lang="en-GB"/>
          </a:p>
        </p:txBody>
      </p:sp>
    </p:spTree>
    <p:extLst>
      <p:ext uri="{BB962C8B-B14F-4D97-AF65-F5344CB8AC3E}">
        <p14:creationId xmlns:p14="http://schemas.microsoft.com/office/powerpoint/2010/main" val="646769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19</a:t>
            </a:fld>
            <a:endParaRPr lang="en-GB"/>
          </a:p>
        </p:txBody>
      </p:sp>
    </p:spTree>
    <p:extLst>
      <p:ext uri="{BB962C8B-B14F-4D97-AF65-F5344CB8AC3E}">
        <p14:creationId xmlns:p14="http://schemas.microsoft.com/office/powerpoint/2010/main" val="1702045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8C90A-D708-E466-682E-C5C924D898B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BB90FF-6A40-C8D9-059F-27D4B17D88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41F44C-F72A-4B8C-6F98-8B42B8053FB0}"/>
              </a:ext>
            </a:extLst>
          </p:cNvPr>
          <p:cNvSpPr>
            <a:spLocks noGrp="1"/>
          </p:cNvSpPr>
          <p:nvPr>
            <p:ph type="dt" sz="half" idx="10"/>
          </p:nvPr>
        </p:nvSpPr>
        <p:spPr/>
        <p:txBody>
          <a:bodyPr/>
          <a:lstStyle/>
          <a:p>
            <a:fld id="{2143B6A0-0624-4A4C-8468-DE2EBECB03EA}" type="datetimeFigureOut">
              <a:rPr lang="en-GB" smtClean="0"/>
              <a:t>19/10/2025</a:t>
            </a:fld>
            <a:endParaRPr lang="en-GB"/>
          </a:p>
        </p:txBody>
      </p:sp>
      <p:sp>
        <p:nvSpPr>
          <p:cNvPr id="5" name="Footer Placeholder 4">
            <a:extLst>
              <a:ext uri="{FF2B5EF4-FFF2-40B4-BE49-F238E27FC236}">
                <a16:creationId xmlns:a16="http://schemas.microsoft.com/office/drawing/2014/main" id="{5826367C-5165-41D5-5065-7FF27C7E2E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F3146B-3B12-EB7C-8EEB-C51BA661AEC5}"/>
              </a:ext>
            </a:extLst>
          </p:cNvPr>
          <p:cNvSpPr>
            <a:spLocks noGrp="1"/>
          </p:cNvSpPr>
          <p:nvPr>
            <p:ph type="sldNum" sz="quarter" idx="12"/>
          </p:nvPr>
        </p:nvSpPr>
        <p:spPr/>
        <p:txBody>
          <a:bodyPr/>
          <a:lstStyle/>
          <a:p>
            <a:fld id="{36501B67-6CBC-4070-8950-F5D5AD5C1B7B}" type="slidenum">
              <a:rPr lang="en-GB" smtClean="0"/>
              <a:t>‹#›</a:t>
            </a:fld>
            <a:endParaRPr lang="en-GB"/>
          </a:p>
        </p:txBody>
      </p:sp>
    </p:spTree>
    <p:extLst>
      <p:ext uri="{BB962C8B-B14F-4D97-AF65-F5344CB8AC3E}">
        <p14:creationId xmlns:p14="http://schemas.microsoft.com/office/powerpoint/2010/main" val="4251100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616BE-5C54-EBFA-F1D1-4117396EFB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6B377A-7161-AA17-F08D-3EAC0DB180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339F00-BC33-ED64-DA18-B5262A67FFF4}"/>
              </a:ext>
            </a:extLst>
          </p:cNvPr>
          <p:cNvSpPr>
            <a:spLocks noGrp="1"/>
          </p:cNvSpPr>
          <p:nvPr>
            <p:ph type="dt" sz="half" idx="10"/>
          </p:nvPr>
        </p:nvSpPr>
        <p:spPr/>
        <p:txBody>
          <a:bodyPr/>
          <a:lstStyle/>
          <a:p>
            <a:fld id="{2143B6A0-0624-4A4C-8468-DE2EBECB03EA}" type="datetimeFigureOut">
              <a:rPr lang="en-GB" smtClean="0"/>
              <a:t>19/10/2025</a:t>
            </a:fld>
            <a:endParaRPr lang="en-GB"/>
          </a:p>
        </p:txBody>
      </p:sp>
      <p:sp>
        <p:nvSpPr>
          <p:cNvPr id="5" name="Footer Placeholder 4">
            <a:extLst>
              <a:ext uri="{FF2B5EF4-FFF2-40B4-BE49-F238E27FC236}">
                <a16:creationId xmlns:a16="http://schemas.microsoft.com/office/drawing/2014/main" id="{76870447-0226-9803-6B65-5FD08E8CFA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CFD5F4-36F4-9DEB-F036-E1884347CC83}"/>
              </a:ext>
            </a:extLst>
          </p:cNvPr>
          <p:cNvSpPr>
            <a:spLocks noGrp="1"/>
          </p:cNvSpPr>
          <p:nvPr>
            <p:ph type="sldNum" sz="quarter" idx="12"/>
          </p:nvPr>
        </p:nvSpPr>
        <p:spPr/>
        <p:txBody>
          <a:bodyPr/>
          <a:lstStyle/>
          <a:p>
            <a:fld id="{36501B67-6CBC-4070-8950-F5D5AD5C1B7B}" type="slidenum">
              <a:rPr lang="en-GB" smtClean="0"/>
              <a:t>‹#›</a:t>
            </a:fld>
            <a:endParaRPr lang="en-GB"/>
          </a:p>
        </p:txBody>
      </p:sp>
    </p:spTree>
    <p:extLst>
      <p:ext uri="{BB962C8B-B14F-4D97-AF65-F5344CB8AC3E}">
        <p14:creationId xmlns:p14="http://schemas.microsoft.com/office/powerpoint/2010/main" val="947537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B29B3-2493-F8DD-9F88-A572C38865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26E14F-25E3-FBE4-B732-A8E6A92F465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1D9B0E-D631-2B62-D3D3-10ECC453DA70}"/>
              </a:ext>
            </a:extLst>
          </p:cNvPr>
          <p:cNvSpPr>
            <a:spLocks noGrp="1"/>
          </p:cNvSpPr>
          <p:nvPr>
            <p:ph type="dt" sz="half" idx="10"/>
          </p:nvPr>
        </p:nvSpPr>
        <p:spPr/>
        <p:txBody>
          <a:bodyPr/>
          <a:lstStyle/>
          <a:p>
            <a:fld id="{2143B6A0-0624-4A4C-8468-DE2EBECB03EA}" type="datetimeFigureOut">
              <a:rPr lang="en-GB" smtClean="0"/>
              <a:t>19/10/2025</a:t>
            </a:fld>
            <a:endParaRPr lang="en-GB"/>
          </a:p>
        </p:txBody>
      </p:sp>
      <p:sp>
        <p:nvSpPr>
          <p:cNvPr id="5" name="Footer Placeholder 4">
            <a:extLst>
              <a:ext uri="{FF2B5EF4-FFF2-40B4-BE49-F238E27FC236}">
                <a16:creationId xmlns:a16="http://schemas.microsoft.com/office/drawing/2014/main" id="{5F6F76D5-1511-0C0D-29DC-796D436311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D459D2-D54E-9531-A7F3-F1AC09D6A68A}"/>
              </a:ext>
            </a:extLst>
          </p:cNvPr>
          <p:cNvSpPr>
            <a:spLocks noGrp="1"/>
          </p:cNvSpPr>
          <p:nvPr>
            <p:ph type="sldNum" sz="quarter" idx="12"/>
          </p:nvPr>
        </p:nvSpPr>
        <p:spPr/>
        <p:txBody>
          <a:bodyPr/>
          <a:lstStyle/>
          <a:p>
            <a:fld id="{36501B67-6CBC-4070-8950-F5D5AD5C1B7B}" type="slidenum">
              <a:rPr lang="en-GB" smtClean="0"/>
              <a:t>‹#›</a:t>
            </a:fld>
            <a:endParaRPr lang="en-GB"/>
          </a:p>
        </p:txBody>
      </p:sp>
    </p:spTree>
    <p:extLst>
      <p:ext uri="{BB962C8B-B14F-4D97-AF65-F5344CB8AC3E}">
        <p14:creationId xmlns:p14="http://schemas.microsoft.com/office/powerpoint/2010/main" val="3103604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B913C-D211-E528-B566-8BCB43789D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49B504-3554-E244-32AD-C08FE4A1F0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1B2835-08E3-430C-3CF7-3EEF88FE9E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7AD67F8-7D0D-E9DD-0C42-BD6ACB6CE29E}"/>
              </a:ext>
            </a:extLst>
          </p:cNvPr>
          <p:cNvSpPr>
            <a:spLocks noGrp="1"/>
          </p:cNvSpPr>
          <p:nvPr>
            <p:ph type="dt" sz="half" idx="10"/>
          </p:nvPr>
        </p:nvSpPr>
        <p:spPr/>
        <p:txBody>
          <a:bodyPr/>
          <a:lstStyle/>
          <a:p>
            <a:fld id="{2143B6A0-0624-4A4C-8468-DE2EBECB03EA}" type="datetimeFigureOut">
              <a:rPr lang="en-GB" smtClean="0"/>
              <a:t>19/10/2025</a:t>
            </a:fld>
            <a:endParaRPr lang="en-GB"/>
          </a:p>
        </p:txBody>
      </p:sp>
      <p:sp>
        <p:nvSpPr>
          <p:cNvPr id="6" name="Footer Placeholder 5">
            <a:extLst>
              <a:ext uri="{FF2B5EF4-FFF2-40B4-BE49-F238E27FC236}">
                <a16:creationId xmlns:a16="http://schemas.microsoft.com/office/drawing/2014/main" id="{2DEDF3F8-3091-1AD7-2320-A4F191E283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32B14F-D167-7458-72DD-B8FD7443C328}"/>
              </a:ext>
            </a:extLst>
          </p:cNvPr>
          <p:cNvSpPr>
            <a:spLocks noGrp="1"/>
          </p:cNvSpPr>
          <p:nvPr>
            <p:ph type="sldNum" sz="quarter" idx="12"/>
          </p:nvPr>
        </p:nvSpPr>
        <p:spPr/>
        <p:txBody>
          <a:bodyPr/>
          <a:lstStyle/>
          <a:p>
            <a:fld id="{36501B67-6CBC-4070-8950-F5D5AD5C1B7B}" type="slidenum">
              <a:rPr lang="en-GB" smtClean="0"/>
              <a:t>‹#›</a:t>
            </a:fld>
            <a:endParaRPr lang="en-GB"/>
          </a:p>
        </p:txBody>
      </p:sp>
    </p:spTree>
    <p:extLst>
      <p:ext uri="{BB962C8B-B14F-4D97-AF65-F5344CB8AC3E}">
        <p14:creationId xmlns:p14="http://schemas.microsoft.com/office/powerpoint/2010/main" val="4023791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82708-0724-8CC0-CC3D-1241E84A14B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DBAD6D-1C2E-A114-1C5E-239EE5CDC2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84F012-84E9-58D2-CC77-4D141B982DF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BD60CB-A3A2-A6B1-5316-95C7E47EFC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1E64D7-FF94-27BF-8337-2BB1AC4DD0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C56C2B8-0A7B-1C40-BA8B-98CCDDF21012}"/>
              </a:ext>
            </a:extLst>
          </p:cNvPr>
          <p:cNvSpPr>
            <a:spLocks noGrp="1"/>
          </p:cNvSpPr>
          <p:nvPr>
            <p:ph type="dt" sz="half" idx="10"/>
          </p:nvPr>
        </p:nvSpPr>
        <p:spPr/>
        <p:txBody>
          <a:bodyPr/>
          <a:lstStyle/>
          <a:p>
            <a:fld id="{2143B6A0-0624-4A4C-8468-DE2EBECB03EA}" type="datetimeFigureOut">
              <a:rPr lang="en-GB" smtClean="0"/>
              <a:t>19/10/2025</a:t>
            </a:fld>
            <a:endParaRPr lang="en-GB"/>
          </a:p>
        </p:txBody>
      </p:sp>
      <p:sp>
        <p:nvSpPr>
          <p:cNvPr id="8" name="Footer Placeholder 7">
            <a:extLst>
              <a:ext uri="{FF2B5EF4-FFF2-40B4-BE49-F238E27FC236}">
                <a16:creationId xmlns:a16="http://schemas.microsoft.com/office/drawing/2014/main" id="{A7262DB2-BDE6-AF24-9A40-AD1A0FE6A8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E11FD88-8ED0-1223-E162-6D50D45EDEE3}"/>
              </a:ext>
            </a:extLst>
          </p:cNvPr>
          <p:cNvSpPr>
            <a:spLocks noGrp="1"/>
          </p:cNvSpPr>
          <p:nvPr>
            <p:ph type="sldNum" sz="quarter" idx="12"/>
          </p:nvPr>
        </p:nvSpPr>
        <p:spPr/>
        <p:txBody>
          <a:bodyPr/>
          <a:lstStyle/>
          <a:p>
            <a:fld id="{36501B67-6CBC-4070-8950-F5D5AD5C1B7B}" type="slidenum">
              <a:rPr lang="en-GB" smtClean="0"/>
              <a:t>‹#›</a:t>
            </a:fld>
            <a:endParaRPr lang="en-GB"/>
          </a:p>
        </p:txBody>
      </p:sp>
    </p:spTree>
    <p:extLst>
      <p:ext uri="{BB962C8B-B14F-4D97-AF65-F5344CB8AC3E}">
        <p14:creationId xmlns:p14="http://schemas.microsoft.com/office/powerpoint/2010/main" val="36778271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CE0EC-D980-DCCF-B75E-FC5BB9C558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296F038-0770-0569-4F4F-6A643118C2BE}"/>
              </a:ext>
            </a:extLst>
          </p:cNvPr>
          <p:cNvSpPr>
            <a:spLocks noGrp="1"/>
          </p:cNvSpPr>
          <p:nvPr>
            <p:ph type="dt" sz="half" idx="10"/>
          </p:nvPr>
        </p:nvSpPr>
        <p:spPr/>
        <p:txBody>
          <a:bodyPr/>
          <a:lstStyle/>
          <a:p>
            <a:fld id="{2143B6A0-0624-4A4C-8468-DE2EBECB03EA}" type="datetimeFigureOut">
              <a:rPr lang="en-GB" smtClean="0"/>
              <a:t>19/10/2025</a:t>
            </a:fld>
            <a:endParaRPr lang="en-GB"/>
          </a:p>
        </p:txBody>
      </p:sp>
      <p:sp>
        <p:nvSpPr>
          <p:cNvPr id="4" name="Footer Placeholder 3">
            <a:extLst>
              <a:ext uri="{FF2B5EF4-FFF2-40B4-BE49-F238E27FC236}">
                <a16:creationId xmlns:a16="http://schemas.microsoft.com/office/drawing/2014/main" id="{E3DBABF3-30EB-9254-5499-EB5555DBA4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BF6E5D-E7F9-54C9-9BAF-A30EC3A36758}"/>
              </a:ext>
            </a:extLst>
          </p:cNvPr>
          <p:cNvSpPr>
            <a:spLocks noGrp="1"/>
          </p:cNvSpPr>
          <p:nvPr>
            <p:ph type="sldNum" sz="quarter" idx="12"/>
          </p:nvPr>
        </p:nvSpPr>
        <p:spPr/>
        <p:txBody>
          <a:bodyPr/>
          <a:lstStyle/>
          <a:p>
            <a:fld id="{36501B67-6CBC-4070-8950-F5D5AD5C1B7B}" type="slidenum">
              <a:rPr lang="en-GB" smtClean="0"/>
              <a:t>‹#›</a:t>
            </a:fld>
            <a:endParaRPr lang="en-GB"/>
          </a:p>
        </p:txBody>
      </p:sp>
    </p:spTree>
    <p:extLst>
      <p:ext uri="{BB962C8B-B14F-4D97-AF65-F5344CB8AC3E}">
        <p14:creationId xmlns:p14="http://schemas.microsoft.com/office/powerpoint/2010/main" val="4194448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39B902-BF1F-4843-7459-2D7BC780D996}"/>
              </a:ext>
            </a:extLst>
          </p:cNvPr>
          <p:cNvSpPr>
            <a:spLocks noGrp="1"/>
          </p:cNvSpPr>
          <p:nvPr>
            <p:ph type="dt" sz="half" idx="10"/>
          </p:nvPr>
        </p:nvSpPr>
        <p:spPr/>
        <p:txBody>
          <a:bodyPr/>
          <a:lstStyle/>
          <a:p>
            <a:fld id="{2143B6A0-0624-4A4C-8468-DE2EBECB03EA}" type="datetimeFigureOut">
              <a:rPr lang="en-GB" smtClean="0"/>
              <a:t>19/10/2025</a:t>
            </a:fld>
            <a:endParaRPr lang="en-GB"/>
          </a:p>
        </p:txBody>
      </p:sp>
      <p:sp>
        <p:nvSpPr>
          <p:cNvPr id="3" name="Footer Placeholder 2">
            <a:extLst>
              <a:ext uri="{FF2B5EF4-FFF2-40B4-BE49-F238E27FC236}">
                <a16:creationId xmlns:a16="http://schemas.microsoft.com/office/drawing/2014/main" id="{5A05A5F1-427D-7C3A-56AA-BBBEE5D9E1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525A33E-5AFF-5573-1314-D404511B99A4}"/>
              </a:ext>
            </a:extLst>
          </p:cNvPr>
          <p:cNvSpPr>
            <a:spLocks noGrp="1"/>
          </p:cNvSpPr>
          <p:nvPr>
            <p:ph type="sldNum" sz="quarter" idx="12"/>
          </p:nvPr>
        </p:nvSpPr>
        <p:spPr/>
        <p:txBody>
          <a:bodyPr/>
          <a:lstStyle/>
          <a:p>
            <a:fld id="{36501B67-6CBC-4070-8950-F5D5AD5C1B7B}" type="slidenum">
              <a:rPr lang="en-GB" smtClean="0"/>
              <a:t>‹#›</a:t>
            </a:fld>
            <a:endParaRPr lang="en-GB"/>
          </a:p>
        </p:txBody>
      </p:sp>
    </p:spTree>
    <p:extLst>
      <p:ext uri="{BB962C8B-B14F-4D97-AF65-F5344CB8AC3E}">
        <p14:creationId xmlns:p14="http://schemas.microsoft.com/office/powerpoint/2010/main" val="1284580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F51F3-3ADE-FB99-676F-5A7F83B9D1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FE1153-E290-6E64-2BC5-09048CFCD5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167AD7-1CEC-A767-86E8-229E1CB248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B5A2D1-799A-8256-2E54-B50FB0BE949E}"/>
              </a:ext>
            </a:extLst>
          </p:cNvPr>
          <p:cNvSpPr>
            <a:spLocks noGrp="1"/>
          </p:cNvSpPr>
          <p:nvPr>
            <p:ph type="dt" sz="half" idx="10"/>
          </p:nvPr>
        </p:nvSpPr>
        <p:spPr/>
        <p:txBody>
          <a:bodyPr/>
          <a:lstStyle/>
          <a:p>
            <a:fld id="{2143B6A0-0624-4A4C-8468-DE2EBECB03EA}" type="datetimeFigureOut">
              <a:rPr lang="en-GB" smtClean="0"/>
              <a:t>19/10/2025</a:t>
            </a:fld>
            <a:endParaRPr lang="en-GB"/>
          </a:p>
        </p:txBody>
      </p:sp>
      <p:sp>
        <p:nvSpPr>
          <p:cNvPr id="6" name="Footer Placeholder 5">
            <a:extLst>
              <a:ext uri="{FF2B5EF4-FFF2-40B4-BE49-F238E27FC236}">
                <a16:creationId xmlns:a16="http://schemas.microsoft.com/office/drawing/2014/main" id="{396E8217-8D54-BAB6-E7D6-31672A425E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A5CDE4-492F-C2B3-BCF6-399B5D35E5B9}"/>
              </a:ext>
            </a:extLst>
          </p:cNvPr>
          <p:cNvSpPr>
            <a:spLocks noGrp="1"/>
          </p:cNvSpPr>
          <p:nvPr>
            <p:ph type="sldNum" sz="quarter" idx="12"/>
          </p:nvPr>
        </p:nvSpPr>
        <p:spPr/>
        <p:txBody>
          <a:bodyPr/>
          <a:lstStyle/>
          <a:p>
            <a:fld id="{36501B67-6CBC-4070-8950-F5D5AD5C1B7B}" type="slidenum">
              <a:rPr lang="en-GB" smtClean="0"/>
              <a:t>‹#›</a:t>
            </a:fld>
            <a:endParaRPr lang="en-GB"/>
          </a:p>
        </p:txBody>
      </p:sp>
    </p:spTree>
    <p:extLst>
      <p:ext uri="{BB962C8B-B14F-4D97-AF65-F5344CB8AC3E}">
        <p14:creationId xmlns:p14="http://schemas.microsoft.com/office/powerpoint/2010/main" val="759896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A99B4-ACDB-CA0D-7DDD-CF35308360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61C21AF-0AF1-60AC-624A-45810C834B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99B2F1F-C0E6-FEE6-64E3-AF057B51B7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69799-D53B-241D-95D3-1CF06BCCE8A5}"/>
              </a:ext>
            </a:extLst>
          </p:cNvPr>
          <p:cNvSpPr>
            <a:spLocks noGrp="1"/>
          </p:cNvSpPr>
          <p:nvPr>
            <p:ph type="dt" sz="half" idx="10"/>
          </p:nvPr>
        </p:nvSpPr>
        <p:spPr/>
        <p:txBody>
          <a:bodyPr/>
          <a:lstStyle/>
          <a:p>
            <a:fld id="{2143B6A0-0624-4A4C-8468-DE2EBECB03EA}" type="datetimeFigureOut">
              <a:rPr lang="en-GB" smtClean="0"/>
              <a:t>19/10/2025</a:t>
            </a:fld>
            <a:endParaRPr lang="en-GB"/>
          </a:p>
        </p:txBody>
      </p:sp>
      <p:sp>
        <p:nvSpPr>
          <p:cNvPr id="6" name="Footer Placeholder 5">
            <a:extLst>
              <a:ext uri="{FF2B5EF4-FFF2-40B4-BE49-F238E27FC236}">
                <a16:creationId xmlns:a16="http://schemas.microsoft.com/office/drawing/2014/main" id="{B0996424-F026-3CFB-3051-1A81257516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029836-525A-A509-F157-DF7E5086BA3D}"/>
              </a:ext>
            </a:extLst>
          </p:cNvPr>
          <p:cNvSpPr>
            <a:spLocks noGrp="1"/>
          </p:cNvSpPr>
          <p:nvPr>
            <p:ph type="sldNum" sz="quarter" idx="12"/>
          </p:nvPr>
        </p:nvSpPr>
        <p:spPr/>
        <p:txBody>
          <a:bodyPr/>
          <a:lstStyle/>
          <a:p>
            <a:fld id="{36501B67-6CBC-4070-8950-F5D5AD5C1B7B}" type="slidenum">
              <a:rPr lang="en-GB" smtClean="0"/>
              <a:t>‹#›</a:t>
            </a:fld>
            <a:endParaRPr lang="en-GB"/>
          </a:p>
        </p:txBody>
      </p:sp>
    </p:spTree>
    <p:extLst>
      <p:ext uri="{BB962C8B-B14F-4D97-AF65-F5344CB8AC3E}">
        <p14:creationId xmlns:p14="http://schemas.microsoft.com/office/powerpoint/2010/main" val="4136483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603C-C9C0-1567-A226-6053AC0DAD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3A85D8-E461-0162-EBD7-69A2D3A9FD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2370F4-39BB-2DBF-AC45-81CFA76FF763}"/>
              </a:ext>
            </a:extLst>
          </p:cNvPr>
          <p:cNvSpPr>
            <a:spLocks noGrp="1"/>
          </p:cNvSpPr>
          <p:nvPr>
            <p:ph type="dt" sz="half" idx="10"/>
          </p:nvPr>
        </p:nvSpPr>
        <p:spPr/>
        <p:txBody>
          <a:bodyPr/>
          <a:lstStyle/>
          <a:p>
            <a:fld id="{2143B6A0-0624-4A4C-8468-DE2EBECB03EA}" type="datetimeFigureOut">
              <a:rPr lang="en-GB" smtClean="0"/>
              <a:t>19/10/2025</a:t>
            </a:fld>
            <a:endParaRPr lang="en-GB"/>
          </a:p>
        </p:txBody>
      </p:sp>
      <p:sp>
        <p:nvSpPr>
          <p:cNvPr id="5" name="Footer Placeholder 4">
            <a:extLst>
              <a:ext uri="{FF2B5EF4-FFF2-40B4-BE49-F238E27FC236}">
                <a16:creationId xmlns:a16="http://schemas.microsoft.com/office/drawing/2014/main" id="{0283097F-839E-5DCA-AAC3-BA91DC3C24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6418B4-53D5-606C-77E0-0DF86881190F}"/>
              </a:ext>
            </a:extLst>
          </p:cNvPr>
          <p:cNvSpPr>
            <a:spLocks noGrp="1"/>
          </p:cNvSpPr>
          <p:nvPr>
            <p:ph type="sldNum" sz="quarter" idx="12"/>
          </p:nvPr>
        </p:nvSpPr>
        <p:spPr/>
        <p:txBody>
          <a:bodyPr/>
          <a:lstStyle/>
          <a:p>
            <a:fld id="{36501B67-6CBC-4070-8950-F5D5AD5C1B7B}" type="slidenum">
              <a:rPr lang="en-GB" smtClean="0"/>
              <a:t>‹#›</a:t>
            </a:fld>
            <a:endParaRPr lang="en-GB"/>
          </a:p>
        </p:txBody>
      </p:sp>
    </p:spTree>
    <p:extLst>
      <p:ext uri="{BB962C8B-B14F-4D97-AF65-F5344CB8AC3E}">
        <p14:creationId xmlns:p14="http://schemas.microsoft.com/office/powerpoint/2010/main" val="3500031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9B3D99-B2D2-777F-FEDC-D31053B78E6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853D4D-B1D5-C492-53C1-7D9D0DC68C8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87C958-4F2F-3A81-EEDF-AD1C337A55EF}"/>
              </a:ext>
            </a:extLst>
          </p:cNvPr>
          <p:cNvSpPr>
            <a:spLocks noGrp="1"/>
          </p:cNvSpPr>
          <p:nvPr>
            <p:ph type="dt" sz="half" idx="10"/>
          </p:nvPr>
        </p:nvSpPr>
        <p:spPr/>
        <p:txBody>
          <a:bodyPr/>
          <a:lstStyle/>
          <a:p>
            <a:fld id="{2143B6A0-0624-4A4C-8468-DE2EBECB03EA}" type="datetimeFigureOut">
              <a:rPr lang="en-GB" smtClean="0"/>
              <a:t>19/10/2025</a:t>
            </a:fld>
            <a:endParaRPr lang="en-GB"/>
          </a:p>
        </p:txBody>
      </p:sp>
      <p:sp>
        <p:nvSpPr>
          <p:cNvPr id="5" name="Footer Placeholder 4">
            <a:extLst>
              <a:ext uri="{FF2B5EF4-FFF2-40B4-BE49-F238E27FC236}">
                <a16:creationId xmlns:a16="http://schemas.microsoft.com/office/drawing/2014/main" id="{7838A6DD-9097-DF9B-CC8A-C25082A79D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108154-9D4C-3846-0261-9E2B6E8F952D}"/>
              </a:ext>
            </a:extLst>
          </p:cNvPr>
          <p:cNvSpPr>
            <a:spLocks noGrp="1"/>
          </p:cNvSpPr>
          <p:nvPr>
            <p:ph type="sldNum" sz="quarter" idx="12"/>
          </p:nvPr>
        </p:nvSpPr>
        <p:spPr/>
        <p:txBody>
          <a:bodyPr/>
          <a:lstStyle/>
          <a:p>
            <a:fld id="{36501B67-6CBC-4070-8950-F5D5AD5C1B7B}" type="slidenum">
              <a:rPr lang="en-GB" smtClean="0"/>
              <a:t>‹#›</a:t>
            </a:fld>
            <a:endParaRPr lang="en-GB"/>
          </a:p>
        </p:txBody>
      </p:sp>
    </p:spTree>
    <p:extLst>
      <p:ext uri="{BB962C8B-B14F-4D97-AF65-F5344CB8AC3E}">
        <p14:creationId xmlns:p14="http://schemas.microsoft.com/office/powerpoint/2010/main" val="1577230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E0C0FC-0130-4CEF-54F6-8D7E735546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1C8EDB-D259-B60D-AD9E-77DF225C41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13BDAE-CFE6-EED8-356A-40EF3D3B66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143B6A0-0624-4A4C-8468-DE2EBECB03EA}" type="datetimeFigureOut">
              <a:rPr lang="en-GB" smtClean="0"/>
              <a:t>19/10/2025</a:t>
            </a:fld>
            <a:endParaRPr lang="en-GB"/>
          </a:p>
        </p:txBody>
      </p:sp>
      <p:sp>
        <p:nvSpPr>
          <p:cNvPr id="5" name="Footer Placeholder 4">
            <a:extLst>
              <a:ext uri="{FF2B5EF4-FFF2-40B4-BE49-F238E27FC236}">
                <a16:creationId xmlns:a16="http://schemas.microsoft.com/office/drawing/2014/main" id="{C72C087C-C2B4-D4B0-C5A8-171B6359E3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569C937-A007-6D3D-C185-44BAC7CF36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6501B67-6CBC-4070-8950-F5D5AD5C1B7B}" type="slidenum">
              <a:rPr lang="en-GB" smtClean="0"/>
              <a:t>‹#›</a:t>
            </a:fld>
            <a:endParaRPr lang="en-GB"/>
          </a:p>
        </p:txBody>
      </p:sp>
    </p:spTree>
    <p:extLst>
      <p:ext uri="{BB962C8B-B14F-4D97-AF65-F5344CB8AC3E}">
        <p14:creationId xmlns:p14="http://schemas.microsoft.com/office/powerpoint/2010/main" val="17525243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 Id="rId5" Type="http://schemas.openxmlformats.org/officeDocument/2006/relationships/image" Target="../media/image18.jpe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1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1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4.jpeg"/><Relationship Id="rId5" Type="http://schemas.openxmlformats.org/officeDocument/2006/relationships/image" Target="../media/image33.jpeg"/><Relationship Id="rId4" Type="http://schemas.openxmlformats.org/officeDocument/2006/relationships/image" Target="../media/image32.jpeg"/></Relationships>
</file>

<file path=ppt/slides/_rels/slide2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murderpedia.org/male.H/h/huntley-ian-evidence.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CB377-5563-3252-3A01-0B052C96214A}"/>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57CB2242-386B-CD28-4959-DA0A203352C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566566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3" y="1999615"/>
            <a:ext cx="9144000" cy="2764028"/>
          </a:xfrm>
        </p:spPr>
        <p:txBody>
          <a:bodyPr anchor="ctr">
            <a:normAutofit/>
          </a:bodyPr>
          <a:lstStyle/>
          <a:p>
            <a:r>
              <a:rPr lang="en-GB" sz="7200">
                <a:cs typeface="Calibri Light"/>
              </a:rPr>
              <a:t>Criminal Investigations </a:t>
            </a:r>
            <a:endParaRPr lang="en-GB" sz="7200"/>
          </a:p>
        </p:txBody>
      </p:sp>
      <p:sp>
        <p:nvSpPr>
          <p:cNvPr id="3" name="Subtitle 2"/>
          <p:cNvSpPr>
            <a:spLocks noGrp="1"/>
          </p:cNvSpPr>
          <p:nvPr>
            <p:ph type="subTitle" idx="1"/>
          </p:nvPr>
        </p:nvSpPr>
        <p:spPr>
          <a:xfrm>
            <a:off x="1966912" y="5645150"/>
            <a:ext cx="8258176" cy="631825"/>
          </a:xfrm>
        </p:spPr>
        <p:txBody>
          <a:bodyPr vert="horz" lIns="91440" tIns="45720" rIns="91440" bIns="45720" rtlCol="0" anchor="ctr">
            <a:noAutofit/>
          </a:bodyPr>
          <a:lstStyle/>
          <a:p>
            <a:r>
              <a:rPr lang="en-GB" sz="3200" dirty="0">
                <a:cs typeface="Calibri"/>
              </a:rPr>
              <a:t>Week 3</a:t>
            </a:r>
          </a:p>
          <a:p>
            <a:r>
              <a:rPr lang="en-GB" sz="3200" dirty="0">
                <a:cs typeface="Calibri"/>
              </a:rPr>
              <a:t>BMLC6000</a:t>
            </a:r>
          </a:p>
          <a:p>
            <a:r>
              <a:rPr lang="en-GB" sz="3200" dirty="0">
                <a:cs typeface="Calibri"/>
              </a:rPr>
              <a:t>Initial investigations</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78234"/>
            <a:ext cx="10749776" cy="646331"/>
          </a:xfrm>
          <a:prstGeom prst="rect">
            <a:avLst/>
          </a:prstGeom>
          <a:solidFill>
            <a:schemeClr val="accent6"/>
          </a:solidFill>
        </p:spPr>
        <p:txBody>
          <a:bodyPr wrap="square" rtlCol="0">
            <a:spAutoFit/>
          </a:bodyPr>
          <a:lstStyle/>
          <a:p>
            <a:r>
              <a:rPr lang="en-GB" sz="3600" b="1" dirty="0">
                <a:solidFill>
                  <a:schemeClr val="bg1"/>
                </a:solidFill>
              </a:rPr>
              <a:t>Investigative Strategies</a:t>
            </a:r>
          </a:p>
        </p:txBody>
      </p:sp>
      <p:graphicFrame>
        <p:nvGraphicFramePr>
          <p:cNvPr id="2" name="Diagram 1"/>
          <p:cNvGraphicFramePr/>
          <p:nvPr/>
        </p:nvGraphicFramePr>
        <p:xfrm>
          <a:off x="722150" y="1169408"/>
          <a:ext cx="8172604" cy="5191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Criminal Investigation">
            <a:extLst>
              <a:ext uri="{FF2B5EF4-FFF2-40B4-BE49-F238E27FC236}">
                <a16:creationId xmlns:a16="http://schemas.microsoft.com/office/drawing/2014/main" id="{1041468A-FB27-A549-9AFD-56665D5BB8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56902" y="2557374"/>
            <a:ext cx="3112948" cy="174325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B3E8A9A-6037-914A-A34F-9463698C6FEE}"/>
              </a:ext>
            </a:extLst>
          </p:cNvPr>
          <p:cNvSpPr txBox="1"/>
          <p:nvPr/>
        </p:nvSpPr>
        <p:spPr>
          <a:xfrm rot="21068639">
            <a:off x="9287661" y="5126637"/>
            <a:ext cx="2343384" cy="646331"/>
          </a:xfrm>
          <a:prstGeom prst="rect">
            <a:avLst/>
          </a:prstGeom>
          <a:noFill/>
        </p:spPr>
        <p:txBody>
          <a:bodyPr wrap="square" rtlCol="0">
            <a:spAutoFit/>
          </a:bodyPr>
          <a:lstStyle/>
          <a:p>
            <a:r>
              <a:rPr lang="en-US" dirty="0"/>
              <a:t>We’ll revisit this in a few workshops time...</a:t>
            </a:r>
          </a:p>
        </p:txBody>
      </p:sp>
    </p:spTree>
    <p:extLst>
      <p:ext uri="{BB962C8B-B14F-4D97-AF65-F5344CB8AC3E}">
        <p14:creationId xmlns:p14="http://schemas.microsoft.com/office/powerpoint/2010/main" val="2655276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28DE75D-4E06-43B3-8B8F-6114D95E3BB1}"/>
                                            </p:graphicEl>
                                          </p:spTgt>
                                        </p:tgtEl>
                                        <p:attrNameLst>
                                          <p:attrName>style.visibility</p:attrName>
                                        </p:attrNameLst>
                                      </p:cBhvr>
                                      <p:to>
                                        <p:strVal val="visible"/>
                                      </p:to>
                                    </p:set>
                                    <p:animEffect transition="in" filter="fade">
                                      <p:cBhvr>
                                        <p:cTn id="7" dur="500"/>
                                        <p:tgtEl>
                                          <p:spTgt spid="2">
                                            <p:graphicEl>
                                              <a:dgm id="{F28DE75D-4E06-43B3-8B8F-6114D95E3B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1682CD-A2C1-4D56-939B-E13B400E91F1}"/>
                                            </p:graphicEl>
                                          </p:spTgt>
                                        </p:tgtEl>
                                        <p:attrNameLst>
                                          <p:attrName>style.visibility</p:attrName>
                                        </p:attrNameLst>
                                      </p:cBhvr>
                                      <p:to>
                                        <p:strVal val="visible"/>
                                      </p:to>
                                    </p:set>
                                    <p:animEffect transition="in" filter="fade">
                                      <p:cBhvr>
                                        <p:cTn id="12" dur="500"/>
                                        <p:tgtEl>
                                          <p:spTgt spid="2">
                                            <p:graphicEl>
                                              <a:dgm id="{F61682CD-A2C1-4D56-939B-E13B400E91F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75CF95F-5500-490A-852E-E51C72AE2481}"/>
                                            </p:graphicEl>
                                          </p:spTgt>
                                        </p:tgtEl>
                                        <p:attrNameLst>
                                          <p:attrName>style.visibility</p:attrName>
                                        </p:attrNameLst>
                                      </p:cBhvr>
                                      <p:to>
                                        <p:strVal val="visible"/>
                                      </p:to>
                                    </p:set>
                                    <p:animEffect transition="in" filter="fade">
                                      <p:cBhvr>
                                        <p:cTn id="17" dur="500"/>
                                        <p:tgtEl>
                                          <p:spTgt spid="2">
                                            <p:graphicEl>
                                              <a:dgm id="{B75CF95F-5500-490A-852E-E51C72AE24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CA56AFE-2462-45F5-A215-19C7C5F9114A}"/>
                                            </p:graphicEl>
                                          </p:spTgt>
                                        </p:tgtEl>
                                        <p:attrNameLst>
                                          <p:attrName>style.visibility</p:attrName>
                                        </p:attrNameLst>
                                      </p:cBhvr>
                                      <p:to>
                                        <p:strVal val="visible"/>
                                      </p:to>
                                    </p:set>
                                    <p:animEffect transition="in" filter="fade">
                                      <p:cBhvr>
                                        <p:cTn id="22" dur="500"/>
                                        <p:tgtEl>
                                          <p:spTgt spid="2">
                                            <p:graphicEl>
                                              <a:dgm id="{0CA56AFE-2462-45F5-A215-19C7C5F9114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44972B86-9451-44DF-A4F0-84233DA580CE}"/>
                                            </p:graphicEl>
                                          </p:spTgt>
                                        </p:tgtEl>
                                        <p:attrNameLst>
                                          <p:attrName>style.visibility</p:attrName>
                                        </p:attrNameLst>
                                      </p:cBhvr>
                                      <p:to>
                                        <p:strVal val="visible"/>
                                      </p:to>
                                    </p:set>
                                    <p:animEffect transition="in" filter="fade">
                                      <p:cBhvr>
                                        <p:cTn id="27" dur="500"/>
                                        <p:tgtEl>
                                          <p:spTgt spid="2">
                                            <p:graphicEl>
                                              <a:dgm id="{44972B86-9451-44DF-A4F0-84233DA580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5" descr="Magnifying glass">
            <a:extLst>
              <a:ext uri="{FF2B5EF4-FFF2-40B4-BE49-F238E27FC236}">
                <a16:creationId xmlns:a16="http://schemas.microsoft.com/office/drawing/2014/main" id="{F9C041C3-9BB7-E29A-4BC1-4EBF0660790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49045" y="1472476"/>
            <a:ext cx="3789988" cy="3789988"/>
          </a:xfrm>
          <a:prstGeom prst="rect">
            <a:avLst/>
          </a:prstGeom>
        </p:spPr>
      </p:pic>
      <p:sp>
        <p:nvSpPr>
          <p:cNvPr id="2" name="TextBox 1">
            <a:extLst>
              <a:ext uri="{FF2B5EF4-FFF2-40B4-BE49-F238E27FC236}">
                <a16:creationId xmlns:a16="http://schemas.microsoft.com/office/drawing/2014/main" id="{BB45C246-E63E-662B-99A7-9BECE0753242}"/>
              </a:ext>
            </a:extLst>
          </p:cNvPr>
          <p:cNvSpPr txBox="1"/>
          <p:nvPr/>
        </p:nvSpPr>
        <p:spPr>
          <a:xfrm>
            <a:off x="804672" y="877824"/>
            <a:ext cx="5294376" cy="307238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kern="1200">
                <a:solidFill>
                  <a:schemeClr val="tx1"/>
                </a:solidFill>
                <a:latin typeface="+mj-lt"/>
                <a:ea typeface="+mj-ea"/>
                <a:cs typeface="+mj-cs"/>
              </a:rPr>
              <a:t>Initial Investigation </a:t>
            </a:r>
          </a:p>
        </p:txBody>
      </p:sp>
    </p:spTree>
    <p:extLst>
      <p:ext uri="{BB962C8B-B14F-4D97-AF65-F5344CB8AC3E}">
        <p14:creationId xmlns:p14="http://schemas.microsoft.com/office/powerpoint/2010/main" val="1996088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National decision model | College of Policing">
            <a:extLst>
              <a:ext uri="{FF2B5EF4-FFF2-40B4-BE49-F238E27FC236}">
                <a16:creationId xmlns:a16="http://schemas.microsoft.com/office/drawing/2014/main" id="{58571D4F-E59A-273B-44F8-236D1C3C0685}"/>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24962" r="-1" b="23108"/>
          <a:stretch/>
        </p:blipFill>
        <p:spPr bwMode="auto">
          <a:xfrm>
            <a:off x="6726474" y="4259378"/>
            <a:ext cx="5397139" cy="2597022"/>
          </a:xfrm>
          <a:prstGeom prst="rect">
            <a:avLst/>
          </a:prstGeom>
          <a:solidFill>
            <a:schemeClr val="bg1"/>
          </a:solidFill>
        </p:spPr>
      </p:pic>
      <p:pic>
        <p:nvPicPr>
          <p:cNvPr id="1026" name="Picture 2" descr="Force contact &amp; control | Gwent Police">
            <a:extLst>
              <a:ext uri="{FF2B5EF4-FFF2-40B4-BE49-F238E27FC236}">
                <a16:creationId xmlns:a16="http://schemas.microsoft.com/office/drawing/2014/main" id="{391005C1-D72B-04E0-D3BE-36CE11C924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365" r="-1" b="16978"/>
          <a:stretch/>
        </p:blipFill>
        <p:spPr bwMode="auto">
          <a:xfrm>
            <a:off x="1255" y="5289"/>
            <a:ext cx="7644062" cy="364551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E04D60B-150B-9837-284B-B8E1EA99B9D4}"/>
              </a:ext>
            </a:extLst>
          </p:cNvPr>
          <p:cNvSpPr>
            <a:spLocks noGrp="1"/>
          </p:cNvSpPr>
          <p:nvPr>
            <p:ph type="title"/>
          </p:nvPr>
        </p:nvSpPr>
        <p:spPr>
          <a:xfrm>
            <a:off x="94200" y="-204781"/>
            <a:ext cx="5395912" cy="2387600"/>
          </a:xfrm>
        </p:spPr>
        <p:txBody>
          <a:bodyPr vert="horz" lIns="91440" tIns="45720" rIns="91440" bIns="45720" rtlCol="0" anchor="b">
            <a:normAutofit/>
          </a:bodyPr>
          <a:lstStyle/>
          <a:p>
            <a:r>
              <a:rPr lang="en-US" sz="5000" kern="1200">
                <a:solidFill>
                  <a:schemeClr val="bg1"/>
                </a:solidFill>
                <a:latin typeface="+mj-lt"/>
                <a:ea typeface="+mj-ea"/>
                <a:cs typeface="+mj-cs"/>
              </a:rPr>
              <a:t>What happens when you dial 999/101? </a:t>
            </a:r>
          </a:p>
        </p:txBody>
      </p:sp>
    </p:spTree>
    <p:extLst>
      <p:ext uri="{BB962C8B-B14F-4D97-AF65-F5344CB8AC3E}">
        <p14:creationId xmlns:p14="http://schemas.microsoft.com/office/powerpoint/2010/main" val="412955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F0E8-15FD-8146-FBB2-C5BDF3BFE952}"/>
              </a:ext>
            </a:extLst>
          </p:cNvPr>
          <p:cNvSpPr>
            <a:spLocks noGrp="1"/>
          </p:cNvSpPr>
          <p:nvPr>
            <p:ph type="title"/>
          </p:nvPr>
        </p:nvSpPr>
        <p:spPr>
          <a:xfrm>
            <a:off x="333669" y="-1712554"/>
            <a:ext cx="3808268" cy="5504688"/>
          </a:xfrm>
        </p:spPr>
        <p:txBody>
          <a:bodyPr>
            <a:normAutofit/>
          </a:bodyPr>
          <a:lstStyle/>
          <a:p>
            <a:r>
              <a:rPr lang="en-US" sz="8000" b="1" dirty="0">
                <a:solidFill>
                  <a:schemeClr val="accent1">
                    <a:lumMod val="75000"/>
                  </a:schemeClr>
                </a:solidFill>
              </a:rPr>
              <a:t>THRIVE</a:t>
            </a:r>
            <a:r>
              <a:rPr lang="en-US" sz="6000" dirty="0">
                <a:solidFill>
                  <a:srgbClr val="FF0000"/>
                </a:solidFill>
              </a:rPr>
              <a:t> </a:t>
            </a:r>
          </a:p>
        </p:txBody>
      </p:sp>
      <p:graphicFrame>
        <p:nvGraphicFramePr>
          <p:cNvPr id="5" name="Content Placeholder 2">
            <a:extLst>
              <a:ext uri="{FF2B5EF4-FFF2-40B4-BE49-F238E27FC236}">
                <a16:creationId xmlns:a16="http://schemas.microsoft.com/office/drawing/2014/main" id="{D7A2CE15-75FD-9E60-9CD7-3F3B6D44712F}"/>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B237CB07-C8FB-8CEA-48E8-DD3D9890C369}"/>
              </a:ext>
            </a:extLst>
          </p:cNvPr>
          <p:cNvSpPr txBox="1"/>
          <p:nvPr/>
        </p:nvSpPr>
        <p:spPr>
          <a:xfrm>
            <a:off x="483681" y="1806975"/>
            <a:ext cx="4045017" cy="3970318"/>
          </a:xfrm>
          <a:prstGeom prst="rect">
            <a:avLst/>
          </a:prstGeom>
          <a:noFill/>
        </p:spPr>
        <p:txBody>
          <a:bodyPr wrap="square">
            <a:spAutoFit/>
          </a:bodyPr>
          <a:lstStyle/>
          <a:p>
            <a:pPr marL="285750" indent="-285750">
              <a:buFont typeface="Arial" panose="020B0604020202020204" pitchFamily="34" charset="0"/>
              <a:buChar char="•"/>
            </a:pPr>
            <a:r>
              <a:rPr lang="en-GB" dirty="0"/>
              <a:t>All Police Officers and Staff who deal with calls for service, reports or the management of investigations from the public.</a:t>
            </a:r>
          </a:p>
          <a:p>
            <a:endParaRPr lang="en-GB" dirty="0"/>
          </a:p>
          <a:p>
            <a:pPr marL="285750" indent="-285750">
              <a:buFont typeface="Arial" panose="020B0604020202020204" pitchFamily="34" charset="0"/>
              <a:buChar char="•"/>
            </a:pPr>
            <a:r>
              <a:rPr lang="en-GB" dirty="0"/>
              <a:t>THRIVE is designed to jointly assess risk and decision making in a consistent way using the National Decision Model. </a:t>
            </a:r>
            <a:br>
              <a:rPr lang="en-GB" dirty="0"/>
            </a:br>
            <a:endParaRPr lang="en-GB" dirty="0"/>
          </a:p>
          <a:p>
            <a:pPr marL="285750" indent="-285750">
              <a:buFont typeface="Arial" panose="020B0604020202020204" pitchFamily="34" charset="0"/>
              <a:buChar char="•"/>
            </a:pPr>
            <a:r>
              <a:rPr lang="en-GB" dirty="0"/>
              <a:t>THRIVE aligns to the Code of Ethics and National Decision-Making model and helps police respond at pace. THRIVE </a:t>
            </a:r>
            <a:r>
              <a:rPr lang="en-GB"/>
              <a:t>has the </a:t>
            </a:r>
            <a:r>
              <a:rPr lang="en-GB" dirty="0"/>
              <a:t>values at its heart. </a:t>
            </a:r>
            <a:endParaRPr lang="en-US" dirty="0"/>
          </a:p>
        </p:txBody>
      </p:sp>
    </p:spTree>
    <p:extLst>
      <p:ext uri="{BB962C8B-B14F-4D97-AF65-F5344CB8AC3E}">
        <p14:creationId xmlns:p14="http://schemas.microsoft.com/office/powerpoint/2010/main" val="4017544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able&#10;&#10;Description automatically generated with medium confidence">
            <a:extLst>
              <a:ext uri="{FF2B5EF4-FFF2-40B4-BE49-F238E27FC236}">
                <a16:creationId xmlns:a16="http://schemas.microsoft.com/office/drawing/2014/main" id="{E023D5DC-B8AD-27C6-FCD4-8D25226A8817}"/>
              </a:ext>
            </a:extLst>
          </p:cNvPr>
          <p:cNvPicPr>
            <a:picLocks noChangeAspect="1"/>
          </p:cNvPicPr>
          <p:nvPr/>
        </p:nvPicPr>
        <p:blipFill>
          <a:blip r:embed="rId2"/>
          <a:stretch>
            <a:fillRect/>
          </a:stretch>
        </p:blipFill>
        <p:spPr>
          <a:xfrm>
            <a:off x="643467" y="1316143"/>
            <a:ext cx="10905066" cy="4225714"/>
          </a:xfrm>
          <a:prstGeom prst="rect">
            <a:avLst/>
          </a:prstGeom>
        </p:spPr>
      </p:pic>
    </p:spTree>
    <p:extLst>
      <p:ext uri="{BB962C8B-B14F-4D97-AF65-F5344CB8AC3E}">
        <p14:creationId xmlns:p14="http://schemas.microsoft.com/office/powerpoint/2010/main" val="770713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National decision model relationships between components">
            <a:extLst>
              <a:ext uri="{FF2B5EF4-FFF2-40B4-BE49-F238E27FC236}">
                <a16:creationId xmlns:a16="http://schemas.microsoft.com/office/drawing/2014/main" id="{F8EBD86B-EE47-BE05-34A3-C4030FF400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4033" y="1308768"/>
            <a:ext cx="5176203" cy="48006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rime Scenes – The Forensics Library">
            <a:extLst>
              <a:ext uri="{FF2B5EF4-FFF2-40B4-BE49-F238E27FC236}">
                <a16:creationId xmlns:a16="http://schemas.microsoft.com/office/drawing/2014/main" id="{1610DF7A-9986-06B4-9D20-69E13F825D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199" y="4233579"/>
            <a:ext cx="3543300" cy="22987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Disposable Nitrile Glove - Bennett Safetywear">
            <a:extLst>
              <a:ext uri="{FF2B5EF4-FFF2-40B4-BE49-F238E27FC236}">
                <a16:creationId xmlns:a16="http://schemas.microsoft.com/office/drawing/2014/main" id="{E9F82DD1-E32B-ADF7-DE2E-BF2E5FBBC7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5950" y="3626518"/>
            <a:ext cx="2921000" cy="278130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Crime stats: The truth is out there - BBC News">
            <a:extLst>
              <a:ext uri="{FF2B5EF4-FFF2-40B4-BE49-F238E27FC236}">
                <a16:creationId xmlns:a16="http://schemas.microsoft.com/office/drawing/2014/main" id="{238E543C-4409-49E4-EE98-6191A8DAF4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78800" y="206442"/>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lear Stepping Plates - Anti-Contamination | Forensic Pathways">
            <a:extLst>
              <a:ext uri="{FF2B5EF4-FFF2-40B4-BE49-F238E27FC236}">
                <a16:creationId xmlns:a16="http://schemas.microsoft.com/office/drawing/2014/main" id="{049AA007-7536-DC79-3563-0FCEC9A0248D}"/>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22129" r="-2" b="8897"/>
          <a:stretch/>
        </p:blipFill>
        <p:spPr bwMode="auto">
          <a:xfrm>
            <a:off x="0" y="123891"/>
            <a:ext cx="4992924" cy="2298701"/>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2656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258736" y="1348142"/>
            <a:ext cx="7543800" cy="4377519"/>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Physical evidence- documents, objects,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Forensic evidence- fingerprints, DNA,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Digital evidence- computer records, CCTV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Expert witness evidence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Intelligence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lang="en-GB" sz="2400" b="1" dirty="0">
                <a:solidFill>
                  <a:srgbClr val="000000">
                    <a:lumMod val="75000"/>
                    <a:lumOff val="25000"/>
                  </a:srgbClr>
                </a:solidFill>
                <a:latin typeface="Calibri" panose="020F0502020204030204"/>
              </a:rPr>
              <a:t>…..and many more!</a:t>
            </a:r>
          </a:p>
        </p:txBody>
      </p:sp>
      <p:sp>
        <p:nvSpPr>
          <p:cNvPr id="6" name="TextBox 5"/>
          <p:cNvSpPr txBox="1"/>
          <p:nvPr/>
        </p:nvSpPr>
        <p:spPr>
          <a:xfrm>
            <a:off x="8000106" y="5224156"/>
            <a:ext cx="2520280" cy="64633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dirty="0">
                <a:ln>
                  <a:noFill/>
                </a:ln>
                <a:solidFill>
                  <a:srgbClr val="000000"/>
                </a:solidFill>
                <a:effectLst/>
                <a:uLnTx/>
                <a:uFillTx/>
              </a:rPr>
              <a:t>All Material</a:t>
            </a:r>
          </a:p>
        </p:txBody>
      </p:sp>
      <p:sp>
        <p:nvSpPr>
          <p:cNvPr id="7" name="TextBox 6"/>
          <p:cNvSpPr txBox="1"/>
          <p:nvPr/>
        </p:nvSpPr>
        <p:spPr>
          <a:xfrm>
            <a:off x="136753" y="191006"/>
            <a:ext cx="8280920" cy="584775"/>
          </a:xfrm>
          <a:prstGeom prst="rect">
            <a:avLst/>
          </a:prstGeom>
          <a:solidFill>
            <a:schemeClr val="accent6">
              <a:lumMod val="75000"/>
            </a:schemeClr>
          </a:solidFill>
        </p:spPr>
        <p:txBody>
          <a:bodyPr wrap="square" rtlCol="0">
            <a:spAutoFit/>
          </a:bodyPr>
          <a:lstStyle/>
          <a:p>
            <a:pPr algn="ctr"/>
            <a:r>
              <a:rPr lang="en-GB" sz="3200" b="1" dirty="0">
                <a:solidFill>
                  <a:schemeClr val="bg1"/>
                </a:solidFill>
              </a:rPr>
              <a:t>Evidence in Investigations</a:t>
            </a:r>
          </a:p>
        </p:txBody>
      </p:sp>
      <p:sp>
        <p:nvSpPr>
          <p:cNvPr id="3" name="Notched Right Arrow 2">
            <a:extLst>
              <a:ext uri="{FF2B5EF4-FFF2-40B4-BE49-F238E27FC236}">
                <a16:creationId xmlns:a16="http://schemas.microsoft.com/office/drawing/2014/main" id="{DB9F8AA3-7660-AD49-A304-78A2D9472575}"/>
              </a:ext>
            </a:extLst>
          </p:cNvPr>
          <p:cNvSpPr/>
          <p:nvPr/>
        </p:nvSpPr>
        <p:spPr>
          <a:xfrm>
            <a:off x="4732405" y="5224156"/>
            <a:ext cx="2727190" cy="669472"/>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Police Evidence Bag Photograph by Paul Rapson">
            <a:extLst>
              <a:ext uri="{FF2B5EF4-FFF2-40B4-BE49-F238E27FC236}">
                <a16:creationId xmlns:a16="http://schemas.microsoft.com/office/drawing/2014/main" id="{B01B68B6-271B-1F44-8231-D1EB488A6D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0928" y="204775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9062675" y="525980"/>
            <a:ext cx="2621507" cy="2383743"/>
          </a:xfrm>
          <a:prstGeom prst="rect">
            <a:avLst/>
          </a:prstGeom>
        </p:spPr>
      </p:pic>
    </p:spTree>
    <p:extLst>
      <p:ext uri="{BB962C8B-B14F-4D97-AF65-F5344CB8AC3E}">
        <p14:creationId xmlns:p14="http://schemas.microsoft.com/office/powerpoint/2010/main" val="286392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500"/>
                                        <p:tgtEl>
                                          <p:spTgt spid="4">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29768" y="411480"/>
            <a:ext cx="11201400" cy="11064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a:latin typeface="+mj-lt"/>
                <a:ea typeface="+mj-ea"/>
                <a:cs typeface="+mj-cs"/>
              </a:rPr>
              <a:t>‘Material’ </a:t>
            </a:r>
            <a:r>
              <a:rPr lang="en-US" sz="3600">
                <a:latin typeface="+mj-lt"/>
                <a:ea typeface="+mj-ea"/>
                <a:cs typeface="+mj-cs"/>
              </a:rPr>
              <a:t> </a:t>
            </a:r>
            <a:br>
              <a:rPr lang="en-US" sz="3600">
                <a:latin typeface="+mj-lt"/>
                <a:ea typeface="+mj-ea"/>
                <a:cs typeface="+mj-cs"/>
              </a:rPr>
            </a:br>
            <a:r>
              <a:rPr lang="en-US" sz="3600">
                <a:latin typeface="+mj-lt"/>
                <a:ea typeface="+mj-ea"/>
                <a:cs typeface="+mj-cs"/>
              </a:rPr>
              <a:t>(Criminal Procedure and Investigations Act 1996)</a:t>
            </a:r>
            <a:endParaRPr lang="en-US" sz="3600" b="1">
              <a:latin typeface="+mj-lt"/>
              <a:ea typeface="+mj-ea"/>
              <a:cs typeface="+mj-cs"/>
            </a:endParaRPr>
          </a:p>
        </p:txBody>
      </p:sp>
      <p:pic>
        <p:nvPicPr>
          <p:cNvPr id="4098" name="Picture 2" descr="Evidence Bags, Paper and Plastic Sample Pack by Crime Scene : Amazon.co.uk:  Stationery &amp; Office Supplies">
            <a:extLst>
              <a:ext uri="{FF2B5EF4-FFF2-40B4-BE49-F238E27FC236}">
                <a16:creationId xmlns:a16="http://schemas.microsoft.com/office/drawing/2014/main" id="{DDA09EF4-6F1B-7941-B459-6F92668B97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78" r="-2" b="-2"/>
          <a:stretch/>
        </p:blipFill>
        <p:spPr bwMode="auto">
          <a:xfrm>
            <a:off x="429768" y="1721922"/>
            <a:ext cx="6704891" cy="452055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txBox="1">
            <a:spLocks/>
          </p:cNvSpPr>
          <p:nvPr/>
        </p:nvSpPr>
        <p:spPr>
          <a:xfrm>
            <a:off x="7938752" y="2020824"/>
            <a:ext cx="3455097" cy="3959352"/>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fontAlgn="auto">
              <a:spcBef>
                <a:spcPts val="1200"/>
              </a:spcBef>
              <a:spcAft>
                <a:spcPts val="200"/>
              </a:spcAft>
              <a:buClr>
                <a:srgbClr val="E48312"/>
              </a:buClr>
              <a:buSzPct val="100000"/>
              <a:buNone/>
              <a:tabLst/>
              <a:defRPr/>
            </a:pPr>
            <a:r>
              <a:rPr kumimoji="0" lang="en-US" sz="1500" b="1" i="0" u="none" strike="noStrike" cap="none" spc="0" normalizeH="0" baseline="0" noProof="0" dirty="0">
                <a:ln>
                  <a:noFill/>
                </a:ln>
                <a:solidFill>
                  <a:schemeClr val="tx1"/>
                </a:solidFill>
                <a:effectLst/>
                <a:uLnTx/>
                <a:uFillTx/>
              </a:rPr>
              <a:t>Material is defined as:</a:t>
            </a:r>
            <a:br>
              <a:rPr kumimoji="0" lang="en-US" sz="1500" b="1" i="0" u="none" strike="noStrike" cap="none" spc="0" normalizeH="0" baseline="0" noProof="0" dirty="0">
                <a:ln>
                  <a:noFill/>
                </a:ln>
                <a:solidFill>
                  <a:schemeClr val="tx1"/>
                </a:solidFill>
                <a:effectLst/>
                <a:uLnTx/>
                <a:uFillTx/>
              </a:rPr>
            </a:br>
            <a:r>
              <a:rPr kumimoji="0" lang="en-US" sz="1500" b="1" i="0" u="none" strike="noStrike" cap="none" spc="0" normalizeH="0" noProof="0" dirty="0">
                <a:ln>
                  <a:noFill/>
                </a:ln>
                <a:solidFill>
                  <a:schemeClr val="tx1"/>
                </a:solidFill>
                <a:effectLst/>
                <a:uLnTx/>
                <a:uFillTx/>
              </a:rPr>
              <a:t> ‘</a:t>
            </a:r>
            <a:r>
              <a:rPr lang="en-US" sz="1500" i="1" dirty="0">
                <a:solidFill>
                  <a:schemeClr val="tx1"/>
                </a:solidFill>
              </a:rPr>
              <a:t>m</a:t>
            </a:r>
            <a:r>
              <a:rPr kumimoji="0" lang="en-US" sz="1500" i="1" u="none" strike="noStrike" cap="none" spc="0" normalizeH="0" baseline="0" noProof="0" dirty="0" err="1">
                <a:ln>
                  <a:noFill/>
                </a:ln>
                <a:solidFill>
                  <a:schemeClr val="tx1"/>
                </a:solidFill>
                <a:effectLst/>
                <a:uLnTx/>
                <a:uFillTx/>
              </a:rPr>
              <a:t>aterial</a:t>
            </a:r>
            <a:r>
              <a:rPr kumimoji="0" lang="en-US" sz="1500" i="1" u="none" strike="noStrike" cap="none" spc="0" normalizeH="0" baseline="0" noProof="0" dirty="0">
                <a:ln>
                  <a:noFill/>
                </a:ln>
                <a:solidFill>
                  <a:schemeClr val="tx1"/>
                </a:solidFill>
                <a:effectLst/>
                <a:uLnTx/>
                <a:uFillTx/>
              </a:rPr>
              <a:t> of any kind, including information and objects, which is obtained in the course of a criminal investigation, and which may be relevant to the investigation.’ </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lang="en-US" sz="1500" i="1" dirty="0">
              <a:solidFill>
                <a:schemeClr val="tx1"/>
              </a:solidFill>
            </a:endParaRPr>
          </a:p>
          <a:p>
            <a:pPr marL="0" indent="-228600">
              <a:buClr>
                <a:srgbClr val="E48312"/>
              </a:buClr>
              <a:buFont typeface="Arial" panose="020B0604020202020204" pitchFamily="34" charset="0"/>
              <a:buChar char="•"/>
              <a:defRPr/>
            </a:pPr>
            <a:r>
              <a:rPr lang="en-US" sz="1500" dirty="0">
                <a:solidFill>
                  <a:schemeClr val="tx1"/>
                </a:solidFill>
              </a:rPr>
              <a:t>R</a:t>
            </a:r>
            <a:r>
              <a:rPr kumimoji="0" lang="en-US" sz="1500" i="0" u="none" strike="noStrike" cap="none" spc="0" normalizeH="0" baseline="0" noProof="0" dirty="0" err="1">
                <a:ln>
                  <a:noFill/>
                </a:ln>
                <a:solidFill>
                  <a:schemeClr val="tx1"/>
                </a:solidFill>
                <a:effectLst/>
                <a:uLnTx/>
                <a:uFillTx/>
              </a:rPr>
              <a:t>elevant</a:t>
            </a:r>
            <a:r>
              <a:rPr kumimoji="0" lang="en-US" sz="1500" i="0" u="none" strike="noStrike" cap="none" spc="0" normalizeH="0" baseline="0" noProof="0" dirty="0">
                <a:ln>
                  <a:noFill/>
                </a:ln>
                <a:solidFill>
                  <a:schemeClr val="tx1"/>
                </a:solidFill>
                <a:effectLst/>
                <a:uLnTx/>
                <a:uFillTx/>
              </a:rPr>
              <a:t> if: </a:t>
            </a:r>
          </a:p>
          <a:p>
            <a:pPr indent="-228600">
              <a:buClr>
                <a:srgbClr val="E48312"/>
              </a:buClr>
              <a:buFont typeface="Arial" panose="020B0604020202020204" pitchFamily="34" charset="0"/>
              <a:buChar char="•"/>
              <a:defRPr/>
            </a:pPr>
            <a:r>
              <a:rPr kumimoji="0" lang="en-US" sz="1500" i="0" u="none" strike="noStrike" cap="none" spc="0" normalizeH="0" baseline="0" noProof="0" dirty="0">
                <a:ln>
                  <a:noFill/>
                </a:ln>
                <a:solidFill>
                  <a:schemeClr val="tx1"/>
                </a:solidFill>
                <a:effectLst/>
                <a:uLnTx/>
                <a:uFillTx/>
              </a:rPr>
              <a:t>appears that it has some bearing on any offence under investigation, or</a:t>
            </a:r>
          </a:p>
          <a:p>
            <a:pPr indent="-228600">
              <a:buClr>
                <a:srgbClr val="E48312"/>
              </a:buClr>
              <a:buFont typeface="Arial" panose="020B0604020202020204" pitchFamily="34" charset="0"/>
              <a:buChar char="•"/>
              <a:defRPr/>
            </a:pPr>
            <a:r>
              <a:rPr lang="en-US" sz="1500" noProof="0" dirty="0">
                <a:solidFill>
                  <a:schemeClr val="tx1"/>
                </a:solidFill>
              </a:rPr>
              <a:t>o</a:t>
            </a:r>
            <a:r>
              <a:rPr kumimoji="0" lang="en-US" sz="1500" i="0" u="none" strike="noStrike" cap="none" spc="0" normalizeH="0" baseline="0" noProof="0" dirty="0">
                <a:ln>
                  <a:noFill/>
                </a:ln>
                <a:solidFill>
                  <a:schemeClr val="tx1"/>
                </a:solidFill>
                <a:effectLst/>
                <a:uLnTx/>
                <a:uFillTx/>
              </a:rPr>
              <a:t>n the surrounding circumstances of the case, unless it is incapable of having any impact on the case.</a:t>
            </a:r>
          </a:p>
        </p:txBody>
      </p:sp>
    </p:spTree>
    <p:extLst>
      <p:ext uri="{BB962C8B-B14F-4D97-AF65-F5344CB8AC3E}">
        <p14:creationId xmlns:p14="http://schemas.microsoft.com/office/powerpoint/2010/main" val="3285940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64540"/>
            <a:ext cx="10515600" cy="1325563"/>
          </a:xfrm>
        </p:spPr>
        <p:txBody>
          <a:bodyPr/>
          <a:lstStyle/>
          <a:p>
            <a:r>
              <a:rPr lang="en-GB" dirty="0"/>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dirty="0">
              <a:solidFill>
                <a:prstClr val="black"/>
              </a:solidFill>
            </a:endParaRPr>
          </a:p>
          <a:p>
            <a:pPr marL="0" lvl="0" indent="0">
              <a:buNone/>
            </a:pPr>
            <a:endParaRPr lang="en-GB" sz="2400" dirty="0">
              <a:solidFill>
                <a:prstClr val="black"/>
              </a:solidFill>
              <a:latin typeface="+mj-lt"/>
              <a:cs typeface="Calibri" panose="020F0502020204030204" pitchFamily="34" charset="0"/>
            </a:endParaRPr>
          </a:p>
          <a:p>
            <a:pPr marL="0" lvl="0" indent="0" algn="ctr">
              <a:buNone/>
            </a:pPr>
            <a:endParaRPr lang="en-GB" sz="1800" dirty="0">
              <a:solidFill>
                <a:prstClr val="black"/>
              </a:solidFill>
              <a:latin typeface="+mj-lt"/>
              <a:cs typeface="Calibri" panose="020F0502020204030204" pitchFamily="34" charset="0"/>
            </a:endParaRPr>
          </a:p>
          <a:p>
            <a:pPr marL="0" lvl="0" indent="0" algn="ctr">
              <a:buNone/>
            </a:pPr>
            <a:r>
              <a:rPr lang="en-GB" sz="1800" dirty="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7810279" y="590877"/>
            <a:ext cx="3295013" cy="2038350"/>
          </a:xfrm>
          <a:prstGeom prst="rect">
            <a:avLst/>
          </a:prstGeom>
        </p:spPr>
      </p:pic>
      <p:pic>
        <p:nvPicPr>
          <p:cNvPr id="6" name="Picture 5"/>
          <p:cNvPicPr>
            <a:picLocks noChangeAspect="1"/>
          </p:cNvPicPr>
          <p:nvPr/>
        </p:nvPicPr>
        <p:blipFill>
          <a:blip r:embed="rId3"/>
          <a:stretch>
            <a:fillRect/>
          </a:stretch>
        </p:blipFill>
        <p:spPr>
          <a:xfrm>
            <a:off x="6515433" y="2089291"/>
            <a:ext cx="3374955" cy="1692648"/>
          </a:xfrm>
          <a:prstGeom prst="rect">
            <a:avLst/>
          </a:prstGeom>
        </p:spPr>
      </p:pic>
      <p:pic>
        <p:nvPicPr>
          <p:cNvPr id="7" name="Picture 6"/>
          <p:cNvPicPr>
            <a:picLocks noChangeAspect="1"/>
          </p:cNvPicPr>
          <p:nvPr/>
        </p:nvPicPr>
        <p:blipFill>
          <a:blip r:embed="rId4"/>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dirty="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The Recovery and </a:t>
            </a:r>
            <a:br>
              <a:rPr lang="en-GB" sz="1800" dirty="0">
                <a:solidFill>
                  <a:schemeClr val="bg1"/>
                </a:solidFill>
                <a:latin typeface="+mj-lt"/>
                <a:cs typeface="Calibri" panose="020F0502020204030204" pitchFamily="34" charset="0"/>
              </a:rPr>
            </a:br>
            <a:r>
              <a:rPr lang="en-GB" sz="1800" dirty="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DC0CE-325F-FC44-8B3F-E0007BD8ACDE}"/>
              </a:ext>
            </a:extLst>
          </p:cNvPr>
          <p:cNvSpPr>
            <a:spLocks noGrp="1"/>
          </p:cNvSpPr>
          <p:nvPr>
            <p:ph type="title"/>
          </p:nvPr>
        </p:nvSpPr>
        <p:spPr>
          <a:xfrm>
            <a:off x="481955" y="670559"/>
            <a:ext cx="4683321" cy="2148841"/>
          </a:xfrm>
        </p:spPr>
        <p:txBody>
          <a:bodyPr anchor="t">
            <a:normAutofit fontScale="90000"/>
          </a:bodyPr>
          <a:lstStyle/>
          <a:p>
            <a:r>
              <a:rPr lang="en-GB" sz="8000" u="sng" dirty="0">
                <a:latin typeface="Arial Rounded MT Bold" panose="020F0704030504030204" pitchFamily="34" charset="77"/>
              </a:rPr>
              <a:t>Forensics</a:t>
            </a:r>
          </a:p>
        </p:txBody>
      </p:sp>
      <p:pic>
        <p:nvPicPr>
          <p:cNvPr id="9218" name="Picture 2" descr="Forensic Science | McDaniel">
            <a:extLst>
              <a:ext uri="{FF2B5EF4-FFF2-40B4-BE49-F238E27FC236}">
                <a16:creationId xmlns:a16="http://schemas.microsoft.com/office/drawing/2014/main" id="{601B3C9D-9B79-1B44-B1D4-38B9542A89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86" r="1"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28CD703-4F74-6F48-8ACC-A06E56C61FB3}"/>
              </a:ext>
            </a:extLst>
          </p:cNvPr>
          <p:cNvSpPr>
            <a:spLocks noGrp="1"/>
          </p:cNvSpPr>
          <p:nvPr>
            <p:ph idx="1"/>
          </p:nvPr>
        </p:nvSpPr>
        <p:spPr>
          <a:xfrm>
            <a:off x="6096000" y="670559"/>
            <a:ext cx="5256786" cy="5445076"/>
          </a:xfrm>
        </p:spPr>
        <p:txBody>
          <a:bodyPr anchor="t">
            <a:normAutofit/>
          </a:bodyPr>
          <a:lstStyle/>
          <a:p>
            <a:pPr marL="0" indent="0">
              <a:buNone/>
            </a:pPr>
            <a:r>
              <a:rPr lang="en-GB" sz="2000" dirty="0"/>
              <a:t>Investigating a crime scene and forensic analysis using specialist procedures and techniques can provide evidence to:</a:t>
            </a:r>
          </a:p>
          <a:p>
            <a:pPr marL="0" indent="0">
              <a:buNone/>
            </a:pPr>
            <a:endParaRPr lang="en-GB" sz="2000" dirty="0"/>
          </a:p>
          <a:p>
            <a:r>
              <a:rPr lang="en-GB" sz="2000" dirty="0"/>
              <a:t>Prove that a crime has been committed</a:t>
            </a:r>
          </a:p>
          <a:p>
            <a:r>
              <a:rPr lang="en-GB" sz="2000" dirty="0"/>
              <a:t>Exclude a suspect from a scene</a:t>
            </a:r>
          </a:p>
          <a:p>
            <a:r>
              <a:rPr lang="en-GB" sz="2000" dirty="0"/>
              <a:t>Link a suspect with a scene</a:t>
            </a:r>
          </a:p>
          <a:p>
            <a:r>
              <a:rPr lang="en-GB" sz="2000" dirty="0"/>
              <a:t>Establish the identity of a victim, suspect or witness</a:t>
            </a:r>
          </a:p>
          <a:p>
            <a:r>
              <a:rPr lang="en-GB" sz="2000" dirty="0"/>
              <a:t>Corroborate or disprove witness accounts</a:t>
            </a:r>
          </a:p>
          <a:p>
            <a:r>
              <a:rPr lang="en-GB" sz="2000" dirty="0"/>
              <a:t>Interpret the scene in relation to movements within the scene and sequences of events</a:t>
            </a:r>
          </a:p>
          <a:p>
            <a:r>
              <a:rPr lang="en-GB" sz="2000" dirty="0"/>
              <a:t>Link crime scene to crime scene and provide intelligence on crime patterns</a:t>
            </a:r>
          </a:p>
          <a:p>
            <a:endParaRPr lang="en-GB" sz="2000" dirty="0"/>
          </a:p>
        </p:txBody>
      </p:sp>
      <p:sp>
        <p:nvSpPr>
          <p:cNvPr id="4" name="TextBox 3">
            <a:extLst>
              <a:ext uri="{FF2B5EF4-FFF2-40B4-BE49-F238E27FC236}">
                <a16:creationId xmlns:a16="http://schemas.microsoft.com/office/drawing/2014/main" id="{EB77F6F0-DCA0-7743-8665-68D6B9D747F3}"/>
              </a:ext>
            </a:extLst>
          </p:cNvPr>
          <p:cNvSpPr txBox="1"/>
          <p:nvPr/>
        </p:nvSpPr>
        <p:spPr>
          <a:xfrm>
            <a:off x="8625385" y="6197973"/>
            <a:ext cx="331640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1236512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218364" y="177420"/>
            <a:ext cx="6619164" cy="856754"/>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9648" y="1541611"/>
            <a:ext cx="28448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344227" y="269378"/>
            <a:ext cx="9526138" cy="646331"/>
          </a:xfrm>
          <a:prstGeom prst="rect">
            <a:avLst/>
          </a:prstGeom>
          <a:noFill/>
        </p:spPr>
        <p:txBody>
          <a:bodyPr wrap="square" rtlCol="0">
            <a:spAutoFit/>
          </a:bodyPr>
          <a:lstStyle/>
          <a:p>
            <a:r>
              <a:rPr lang="en-GB" sz="36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344227" y="2341305"/>
            <a:ext cx="6100548" cy="4247317"/>
          </a:xfrm>
          <a:prstGeom prst="rect">
            <a:avLst/>
          </a:prstGeom>
          <a:noFill/>
        </p:spPr>
        <p:txBody>
          <a:bodyPr wrap="square">
            <a:spAutoFit/>
          </a:bodyPr>
          <a:lstStyle/>
          <a:p>
            <a:pPr algn="l"/>
            <a:r>
              <a:rPr lang="en-GB" dirty="0">
                <a:solidFill>
                  <a:srgbClr val="333333"/>
                </a:solidFill>
                <a:latin typeface="Arial" panose="020B0604020202020204" pitchFamily="34" charset="0"/>
              </a:rPr>
              <a:t>The theory that anyone</a:t>
            </a:r>
            <a:r>
              <a:rPr lang="en-GB" b="0" i="0" dirty="0">
                <a:solidFill>
                  <a:srgbClr val="333333"/>
                </a:solidFill>
                <a:effectLst/>
                <a:latin typeface="Arial" panose="020B0604020202020204" pitchFamily="34" charset="0"/>
              </a:rPr>
              <a:t> who enters a scene both takes something of the scene away with them and leaves something of themselves behind</a:t>
            </a:r>
            <a:r>
              <a:rPr lang="en-GB" dirty="0">
                <a:solidFill>
                  <a:srgbClr val="333333"/>
                </a:solidFill>
                <a:latin typeface="Arial" panose="020B0604020202020204" pitchFamily="34" charset="0"/>
              </a:rPr>
              <a:t> (including police!)</a:t>
            </a:r>
            <a:endParaRPr lang="en-GB" b="0" i="0" dirty="0">
              <a:solidFill>
                <a:srgbClr val="333333"/>
              </a:solidFill>
              <a:effectLst/>
              <a:latin typeface="Arial" panose="020B0604020202020204" pitchFamily="34" charset="0"/>
            </a:endParaRPr>
          </a:p>
          <a:p>
            <a:endParaRPr lang="en-GB" dirty="0">
              <a:solidFill>
                <a:srgbClr val="333333"/>
              </a:solidFill>
              <a:latin typeface="Arial" panose="020B0604020202020204" pitchFamily="34" charset="0"/>
            </a:endParaRPr>
          </a:p>
          <a:p>
            <a:r>
              <a:rPr lang="en-GB" b="0" i="0" dirty="0">
                <a:solidFill>
                  <a:srgbClr val="333333"/>
                </a:solidFill>
                <a:effectLst/>
                <a:latin typeface="Arial" panose="020B0604020202020204" pitchFamily="34" charset="0"/>
              </a:rPr>
              <a:t>N</a:t>
            </a:r>
            <a:r>
              <a:rPr lang="en-GB" dirty="0">
                <a:solidFill>
                  <a:srgbClr val="333333"/>
                </a:solidFill>
                <a:latin typeface="Arial" panose="020B0604020202020204" pitchFamily="34" charset="0"/>
              </a:rPr>
              <a:t>ormally caused by objects / substances coming into contact with one another, leaving a minute sample on  contact surfaces. </a:t>
            </a:r>
            <a:endParaRPr lang="en-GB" b="0" i="0" dirty="0">
              <a:solidFill>
                <a:srgbClr val="333333"/>
              </a:solidFill>
              <a:effectLst/>
              <a:latin typeface="Arial" panose="020B0604020202020204" pitchFamily="34" charset="0"/>
            </a:endParaRPr>
          </a:p>
          <a:p>
            <a:pPr algn="l"/>
            <a:endParaRPr lang="en-GB" dirty="0">
              <a:solidFill>
                <a:srgbClr val="333333"/>
              </a:solidFill>
              <a:latin typeface="Arial" panose="020B0604020202020204" pitchFamily="34" charset="0"/>
            </a:endParaRPr>
          </a:p>
          <a:p>
            <a:pPr algn="l"/>
            <a:r>
              <a:rPr lang="en-GB" dirty="0">
                <a:solidFill>
                  <a:srgbClr val="333333"/>
                </a:solidFill>
                <a:latin typeface="Arial" panose="020B0604020202020204" pitchFamily="34" charset="0"/>
              </a:rPr>
              <a:t>E</a:t>
            </a:r>
            <a:r>
              <a:rPr lang="en-GB" b="0" i="0" dirty="0">
                <a:solidFill>
                  <a:srgbClr val="333333"/>
                </a:solidFill>
                <a:effectLst/>
                <a:latin typeface="Arial" panose="020B0604020202020204" pitchFamily="34" charset="0"/>
              </a:rPr>
              <a:t>xamples:</a:t>
            </a:r>
          </a:p>
          <a:p>
            <a:pPr algn="l"/>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err="1">
                <a:solidFill>
                  <a:srgbClr val="333333"/>
                </a:solidFill>
                <a:latin typeface="Arial" panose="020B0604020202020204" pitchFamily="34" charset="0"/>
              </a:rPr>
              <a:t>Fi</a:t>
            </a:r>
            <a:r>
              <a:rPr lang="en-GB" b="0" i="0" dirty="0" err="1">
                <a:solidFill>
                  <a:srgbClr val="333333"/>
                </a:solidFill>
                <a:effectLst/>
                <a:latin typeface="Arial" panose="020B0604020202020204" pitchFamily="34" charset="0"/>
              </a:rPr>
              <a:t>ngermarks</a:t>
            </a: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DNA</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ibres</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ootwear marks</a:t>
            </a:r>
          </a:p>
          <a:p>
            <a:pPr algn="l"/>
            <a:endParaRPr lang="en-GB"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8253105" y="1050878"/>
            <a:ext cx="3429378" cy="36933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b="0" i="0" dirty="0">
                <a:solidFill>
                  <a:srgbClr val="333333"/>
                </a:solidFill>
                <a:effectLst/>
                <a:latin typeface="Arial" panose="020B0604020202020204" pitchFamily="34" charset="0"/>
              </a:rPr>
              <a:t>Dr Edmond </a:t>
            </a:r>
            <a:r>
              <a:rPr lang="en-GB" b="0" i="0" dirty="0" err="1">
                <a:solidFill>
                  <a:srgbClr val="333333"/>
                </a:solidFill>
                <a:effectLst/>
                <a:latin typeface="Arial" panose="020B0604020202020204" pitchFamily="34" charset="0"/>
              </a:rPr>
              <a:t>Locard</a:t>
            </a:r>
            <a:r>
              <a:rPr lang="en-GB" b="0" i="0" dirty="0">
                <a:solidFill>
                  <a:srgbClr val="333333"/>
                </a:solidFill>
                <a:effectLst/>
                <a:latin typeface="Arial" panose="020B0604020202020204" pitchFamily="34" charset="0"/>
              </a:rPr>
              <a:t> (1877-1966) </a:t>
            </a:r>
            <a:endParaRPr lang="en-GB" dirty="0"/>
          </a:p>
        </p:txBody>
      </p:sp>
      <p:sp>
        <p:nvSpPr>
          <p:cNvPr id="8" name="TextBox 7">
            <a:extLst>
              <a:ext uri="{FF2B5EF4-FFF2-40B4-BE49-F238E27FC236}">
                <a16:creationId xmlns:a16="http://schemas.microsoft.com/office/drawing/2014/main" id="{BA3B245E-4DC8-0647-9418-188FF6203934}"/>
              </a:ext>
            </a:extLst>
          </p:cNvPr>
          <p:cNvSpPr txBox="1"/>
          <p:nvPr/>
        </p:nvSpPr>
        <p:spPr>
          <a:xfrm>
            <a:off x="218364" y="1541611"/>
            <a:ext cx="8130275" cy="584775"/>
          </a:xfrm>
          <a:prstGeom prst="rect">
            <a:avLst/>
          </a:prstGeom>
          <a:noFill/>
        </p:spPr>
        <p:txBody>
          <a:bodyPr wrap="square" rtlCol="0">
            <a:spAutoFit/>
          </a:bodyPr>
          <a:lstStyle/>
          <a:p>
            <a:r>
              <a:rPr lang="en-GB" sz="32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775" y="4534280"/>
            <a:ext cx="5067679"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7410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Forensic Science BSc (Hons) degree course - London undergraduate courses -  Kingston University London">
            <a:extLst>
              <a:ext uri="{FF2B5EF4-FFF2-40B4-BE49-F238E27FC236}">
                <a16:creationId xmlns:a16="http://schemas.microsoft.com/office/drawing/2014/main" id="{4B17F115-E163-D845-9A83-AF62F44549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42" r="2" b="2"/>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35844" name="Picture 4" descr="Clear Stepping Plates - Anti-Contamination | Forensic Pathways">
            <a:extLst>
              <a:ext uri="{FF2B5EF4-FFF2-40B4-BE49-F238E27FC236}">
                <a16:creationId xmlns:a16="http://schemas.microsoft.com/office/drawing/2014/main" id="{A8C73C33-7945-2444-8CA5-104D53D0BDF8}"/>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2129" r="-2" b="8897"/>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249140" y="179303"/>
            <a:ext cx="4832802" cy="1243584"/>
          </a:xfrm>
        </p:spPr>
        <p:txBody>
          <a:bodyPr vert="horz" lIns="91440" tIns="45720" rIns="91440" bIns="45720" rtlCol="0" anchor="ctr">
            <a:normAutofit/>
          </a:bodyPr>
          <a:lstStyle/>
          <a:p>
            <a:pPr algn="ctr"/>
            <a:r>
              <a:rPr lang="en-US" sz="3400" kern="1200" dirty="0">
                <a:solidFill>
                  <a:srgbClr val="FF0000"/>
                </a:solidFill>
                <a:latin typeface="+mj-lt"/>
                <a:ea typeface="+mj-ea"/>
                <a:cs typeface="+mj-cs"/>
              </a:rPr>
              <a:t>IMPORTANT!</a:t>
            </a:r>
            <a:br>
              <a:rPr lang="en-US" sz="3400" kern="1200" dirty="0">
                <a:solidFill>
                  <a:srgbClr val="FF0000"/>
                </a:solidFill>
                <a:latin typeface="+mj-lt"/>
                <a:ea typeface="+mj-ea"/>
                <a:cs typeface="+mj-cs"/>
              </a:rPr>
            </a:br>
            <a:r>
              <a:rPr lang="en-US" sz="3400" kern="1200" dirty="0">
                <a:solidFill>
                  <a:srgbClr val="FF0000"/>
                </a:solidFill>
                <a:latin typeface="+mj-lt"/>
                <a:ea typeface="+mj-ea"/>
                <a:cs typeface="+mj-cs"/>
              </a:rPr>
              <a:t>Cross Contamination</a:t>
            </a:r>
          </a:p>
        </p:txBody>
      </p:sp>
      <p:sp>
        <p:nvSpPr>
          <p:cNvPr id="5" name="TextBox 4">
            <a:extLst>
              <a:ext uri="{FF2B5EF4-FFF2-40B4-BE49-F238E27FC236}">
                <a16:creationId xmlns:a16="http://schemas.microsoft.com/office/drawing/2014/main" id="{62A67EB6-8B27-AC4C-9E39-F808AD977704}"/>
              </a:ext>
            </a:extLst>
          </p:cNvPr>
          <p:cNvSpPr txBox="1"/>
          <p:nvPr/>
        </p:nvSpPr>
        <p:spPr>
          <a:xfrm>
            <a:off x="448056" y="2512611"/>
            <a:ext cx="4832803" cy="3664351"/>
          </a:xfrm>
          <a:prstGeom prst="rect">
            <a:avLst/>
          </a:prstGeom>
        </p:spPr>
        <p:txBody>
          <a:bodyPr vert="horz" lIns="91440" tIns="45720" rIns="91440" bIns="45720" rtlCol="0">
            <a:normAutofit fontScale="92500" lnSpcReduction="20000"/>
          </a:bodyPr>
          <a:lstStyle/>
          <a:p>
            <a:pPr>
              <a:lnSpc>
                <a:spcPct val="90000"/>
              </a:lnSpc>
              <a:spcAft>
                <a:spcPts val="600"/>
              </a:spcAft>
            </a:pPr>
            <a:r>
              <a:rPr lang="en-US" sz="2800" b="0" i="0" dirty="0">
                <a:effectLst/>
              </a:rPr>
              <a:t>If procedures and practices are not adopted to prevent it, cross contamination WILL happen! </a:t>
            </a:r>
          </a:p>
          <a:p>
            <a:pPr>
              <a:lnSpc>
                <a:spcPct val="90000"/>
              </a:lnSpc>
              <a:spcAft>
                <a:spcPts val="600"/>
              </a:spcAft>
            </a:pPr>
            <a:endParaRPr lang="en-US" sz="2800" dirty="0"/>
          </a:p>
          <a:p>
            <a:pPr>
              <a:lnSpc>
                <a:spcPct val="90000"/>
              </a:lnSpc>
              <a:spcAft>
                <a:spcPts val="600"/>
              </a:spcAft>
            </a:pPr>
            <a:r>
              <a:rPr lang="en-US" sz="2800" dirty="0"/>
              <a:t>1.Think of  scenarios where this could happen?</a:t>
            </a:r>
          </a:p>
          <a:p>
            <a:pPr>
              <a:lnSpc>
                <a:spcPct val="90000"/>
              </a:lnSpc>
              <a:spcAft>
                <a:spcPts val="600"/>
              </a:spcAft>
            </a:pPr>
            <a:endParaRPr lang="en-US" sz="2800" dirty="0"/>
          </a:p>
          <a:p>
            <a:pPr>
              <a:lnSpc>
                <a:spcPct val="90000"/>
              </a:lnSpc>
              <a:spcAft>
                <a:spcPts val="600"/>
              </a:spcAft>
            </a:pPr>
            <a:r>
              <a:rPr lang="en-US" sz="2800" dirty="0"/>
              <a:t>2.What procedures / practices?</a:t>
            </a:r>
          </a:p>
          <a:p>
            <a:pPr>
              <a:lnSpc>
                <a:spcPct val="90000"/>
              </a:lnSpc>
              <a:spcAft>
                <a:spcPts val="600"/>
              </a:spcAft>
            </a:pPr>
            <a:endParaRPr lang="en-US" sz="2800" dirty="0"/>
          </a:p>
          <a:p>
            <a:pPr>
              <a:lnSpc>
                <a:spcPct val="90000"/>
              </a:lnSpc>
              <a:spcAft>
                <a:spcPts val="600"/>
              </a:spcAft>
            </a:pPr>
            <a:r>
              <a:rPr lang="en-US" sz="2800" dirty="0"/>
              <a:t>(Some are common sense!)</a:t>
            </a:r>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p:txBody>
      </p:sp>
      <p:sp>
        <p:nvSpPr>
          <p:cNvPr id="14" name="TextBox 13">
            <a:extLst>
              <a:ext uri="{FF2B5EF4-FFF2-40B4-BE49-F238E27FC236}">
                <a16:creationId xmlns:a16="http://schemas.microsoft.com/office/drawing/2014/main" id="{98AFD903-5C4F-7445-8C2C-81EE670E5C98}"/>
              </a:ext>
            </a:extLst>
          </p:cNvPr>
          <p:cNvSpPr txBox="1"/>
          <p:nvPr/>
        </p:nvSpPr>
        <p:spPr>
          <a:xfrm>
            <a:off x="444357" y="1326533"/>
            <a:ext cx="4832802" cy="646331"/>
          </a:xfrm>
          <a:prstGeom prst="rect">
            <a:avLst/>
          </a:prstGeom>
          <a:noFill/>
        </p:spPr>
        <p:txBody>
          <a:bodyPr wrap="square">
            <a:spAutoFit/>
          </a:bodyPr>
          <a:lstStyle/>
          <a:p>
            <a:r>
              <a:rPr lang="en-GB" b="0" i="0" dirty="0">
                <a:solidFill>
                  <a:srgbClr val="333333"/>
                </a:solidFill>
                <a:effectLst/>
                <a:latin typeface="Arial" panose="020B0604020202020204" pitchFamily="34" charset="0"/>
              </a:rPr>
              <a:t>The techniques of crime scene management are based on </a:t>
            </a:r>
            <a:r>
              <a:rPr lang="en-GB" b="0" i="0" dirty="0" err="1">
                <a:solidFill>
                  <a:srgbClr val="333333"/>
                </a:solidFill>
                <a:effectLst/>
                <a:latin typeface="Arial" panose="020B0604020202020204" pitchFamily="34" charset="0"/>
              </a:rPr>
              <a:t>Locard’s</a:t>
            </a:r>
            <a:r>
              <a:rPr lang="en-GB" b="0" i="0" dirty="0">
                <a:solidFill>
                  <a:srgbClr val="333333"/>
                </a:solidFill>
                <a:effectLst/>
                <a:latin typeface="Arial" panose="020B0604020202020204" pitchFamily="34" charset="0"/>
              </a:rPr>
              <a:t> Principle of Exchange</a:t>
            </a:r>
            <a:endParaRPr lang="en-GB" dirty="0"/>
          </a:p>
        </p:txBody>
      </p:sp>
    </p:spTree>
    <p:extLst>
      <p:ext uri="{BB962C8B-B14F-4D97-AF65-F5344CB8AC3E}">
        <p14:creationId xmlns:p14="http://schemas.microsoft.com/office/powerpoint/2010/main" val="26603467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7943" y="634181"/>
            <a:ext cx="6586491" cy="1286160"/>
          </a:xfrm>
        </p:spPr>
        <p:txBody>
          <a:bodyPr anchor="b">
            <a:normAutofit fontScale="90000"/>
          </a:bodyPr>
          <a:lstStyle/>
          <a:p>
            <a:pPr marL="342900" lvl="0" indent="-342900">
              <a:spcBef>
                <a:spcPts val="1000"/>
              </a:spcBef>
            </a:pPr>
            <a:br>
              <a:rPr lang="en-GB" sz="2100" dirty="0">
                <a:latin typeface="Calibri" panose="020F0502020204030204" pitchFamily="34" charset="0"/>
                <a:ea typeface="+mn-ea"/>
                <a:cs typeface="Calibri" panose="020F0502020204030204" pitchFamily="34" charset="0"/>
              </a:rPr>
            </a:br>
            <a:br>
              <a:rPr lang="en-GB" sz="2100" dirty="0">
                <a:latin typeface="Calibri" panose="020F0502020204030204" pitchFamily="34" charset="0"/>
                <a:ea typeface="+mn-ea"/>
                <a:cs typeface="Calibri" panose="020F0502020204030204" pitchFamily="34" charset="0"/>
              </a:rPr>
            </a:br>
            <a:r>
              <a:rPr lang="en-GB" sz="3600" dirty="0">
                <a:latin typeface="Calibri" panose="020F0502020204030204" pitchFamily="34" charset="0"/>
                <a:cs typeface="Calibri" panose="020F0502020204030204" pitchFamily="34" charset="0"/>
              </a:rPr>
              <a:t>Paul L. Kirk. (1902-1970)</a:t>
            </a:r>
            <a:br>
              <a:rPr lang="en-GB" sz="2100" dirty="0">
                <a:latin typeface="Calibri" panose="020F0502020204030204" pitchFamily="34" charset="0"/>
                <a:ea typeface="+mn-ea"/>
                <a:cs typeface="Calibri" panose="020F0502020204030204" pitchFamily="34" charset="0"/>
              </a:rPr>
            </a:br>
            <a:endParaRPr lang="en-GB" sz="21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4965431" y="2438400"/>
            <a:ext cx="6586489" cy="3785419"/>
          </a:xfrm>
        </p:spPr>
        <p:txBody>
          <a:bodyPr>
            <a:normAutofit/>
          </a:bodyPr>
          <a:lstStyle/>
          <a:p>
            <a:pPr marL="0" indent="0" algn="ctr">
              <a:buNone/>
            </a:pPr>
            <a:r>
              <a:rPr lang="en-GB" sz="1700" i="1" dirty="0">
                <a:latin typeface="Calibri" panose="020F0502020204030204" pitchFamily="34" charset="0"/>
                <a:cs typeface="Calibri" panose="020F0502020204030204" pitchFamily="34" charset="0"/>
              </a:rPr>
              <a:t>“Wherever he steps, whatever he touches, whatever he leaves, even unconsciously, will serve as a silent witness against him.</a:t>
            </a:r>
          </a:p>
          <a:p>
            <a:pPr marL="0" indent="0" algn="ctr">
              <a:buNone/>
            </a:pPr>
            <a:r>
              <a:rPr lang="en-GB" sz="1700" i="1" dirty="0">
                <a:latin typeface="Calibri" panose="020F0502020204030204" pitchFamily="34" charset="0"/>
                <a:cs typeface="Calibri" panose="020F0502020204030204" pitchFamily="34" charset="0"/>
              </a:rPr>
              <a:t>Not only his fingerprints or his footprints, but his hair, the fibres from his clothes, the glass he breaks, the tool mark he leaves, the paint he scratches, the blood or semen he deposits or collects. </a:t>
            </a:r>
          </a:p>
          <a:p>
            <a:pPr marL="0" indent="0" algn="ctr">
              <a:buNone/>
            </a:pPr>
            <a:r>
              <a:rPr lang="en-GB" sz="1700" i="1" dirty="0">
                <a:latin typeface="Calibri" panose="020F0502020204030204" pitchFamily="34" charset="0"/>
                <a:cs typeface="Calibri" panose="020F0502020204030204" pitchFamily="34" charset="0"/>
              </a:rPr>
              <a:t>All of these and more, bear mute witness against him. This is evidence that does not forget. It is not confused by the excitement of the moment. It is not absent because human witnesses are. It is factual evidence. Physical evidence cannot be wrong, it cannot perjure itself, it cannot be wholly absent. Only human failure to find it, study and understand it, can diminish its value.”</a:t>
            </a:r>
          </a:p>
        </p:txBody>
      </p:sp>
      <p:pic>
        <p:nvPicPr>
          <p:cNvPr id="36866" name="Picture 2" descr="Paul L. Kirk - Wikipedia">
            <a:extLst>
              <a:ext uri="{FF2B5EF4-FFF2-40B4-BE49-F238E27FC236}">
                <a16:creationId xmlns:a16="http://schemas.microsoft.com/office/drawing/2014/main" id="{A5890AD4-2F32-4C44-B98F-2E57A85814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19" r="-1" b="-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18126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96B3AA5-237A-4B49-9AE9-70214033A920}"/>
              </a:ext>
            </a:extLst>
          </p:cNvPr>
          <p:cNvSpPr/>
          <p:nvPr/>
        </p:nvSpPr>
        <p:spPr>
          <a:xfrm>
            <a:off x="116006" y="210189"/>
            <a:ext cx="7847462" cy="941696"/>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A29FCC0-71D3-A542-A444-09F07FC5473F}"/>
              </a:ext>
            </a:extLst>
          </p:cNvPr>
          <p:cNvSpPr>
            <a:spLocks noGrp="1"/>
          </p:cNvSpPr>
          <p:nvPr>
            <p:ph type="title"/>
          </p:nvPr>
        </p:nvSpPr>
        <p:spPr>
          <a:xfrm>
            <a:off x="251346" y="22106"/>
            <a:ext cx="10515600" cy="1325563"/>
          </a:xfrm>
        </p:spPr>
        <p:txBody>
          <a:bodyPr/>
          <a:lstStyle/>
          <a:p>
            <a:r>
              <a:rPr lang="en-GB" b="1" dirty="0"/>
              <a:t>Sources of Forensic Evidence </a:t>
            </a:r>
          </a:p>
        </p:txBody>
      </p:sp>
      <p:sp>
        <p:nvSpPr>
          <p:cNvPr id="3" name="Content Placeholder 2">
            <a:extLst>
              <a:ext uri="{FF2B5EF4-FFF2-40B4-BE49-F238E27FC236}">
                <a16:creationId xmlns:a16="http://schemas.microsoft.com/office/drawing/2014/main" id="{B3414C1E-DDD0-E546-A347-36F97126D6CC}"/>
              </a:ext>
            </a:extLst>
          </p:cNvPr>
          <p:cNvSpPr>
            <a:spLocks noGrp="1"/>
          </p:cNvSpPr>
          <p:nvPr>
            <p:ph idx="1"/>
          </p:nvPr>
        </p:nvSpPr>
        <p:spPr>
          <a:xfrm>
            <a:off x="116006" y="1609279"/>
            <a:ext cx="4906370" cy="4351338"/>
          </a:xfrm>
        </p:spPr>
        <p:txBody>
          <a:bodyPr/>
          <a:lstStyle/>
          <a:p>
            <a:pPr marL="0" indent="0">
              <a:buNone/>
            </a:pPr>
            <a:r>
              <a:rPr lang="en-GB" dirty="0"/>
              <a:t>Evidence can be collected and preserved from the following three sources</a:t>
            </a:r>
          </a:p>
          <a:p>
            <a:endParaRPr lang="en-GB" dirty="0"/>
          </a:p>
        </p:txBody>
      </p:sp>
      <p:sp>
        <p:nvSpPr>
          <p:cNvPr id="4" name="Triangle 3">
            <a:extLst>
              <a:ext uri="{FF2B5EF4-FFF2-40B4-BE49-F238E27FC236}">
                <a16:creationId xmlns:a16="http://schemas.microsoft.com/office/drawing/2014/main" id="{C98EDE3D-9F77-C042-A6BB-59F2DA50507A}"/>
              </a:ext>
            </a:extLst>
          </p:cNvPr>
          <p:cNvSpPr/>
          <p:nvPr/>
        </p:nvSpPr>
        <p:spPr>
          <a:xfrm>
            <a:off x="2988289" y="1656580"/>
            <a:ext cx="6132395" cy="4836308"/>
          </a:xfrm>
          <a:prstGeom prst="triangl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right-up Arrow 5">
            <a:extLst>
              <a:ext uri="{FF2B5EF4-FFF2-40B4-BE49-F238E27FC236}">
                <a16:creationId xmlns:a16="http://schemas.microsoft.com/office/drawing/2014/main" id="{D7A42DFC-7C01-9145-B69D-EFBDE9457FB9}"/>
              </a:ext>
            </a:extLst>
          </p:cNvPr>
          <p:cNvSpPr/>
          <p:nvPr/>
        </p:nvSpPr>
        <p:spPr>
          <a:xfrm>
            <a:off x="4552665" y="3167390"/>
            <a:ext cx="2926308" cy="2493003"/>
          </a:xfrm>
          <a:prstGeom prst="leftRightUpArrow">
            <a:avLst>
              <a:gd name="adj1" fmla="val 2358"/>
              <a:gd name="adj2" fmla="val 11731"/>
              <a:gd name="adj3" fmla="val 158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A5EBFC-5B77-024C-8FCA-0CCF6F5B515A}"/>
              </a:ext>
            </a:extLst>
          </p:cNvPr>
          <p:cNvSpPr txBox="1"/>
          <p:nvPr/>
        </p:nvSpPr>
        <p:spPr>
          <a:xfrm>
            <a:off x="7090011" y="5727365"/>
            <a:ext cx="2870576" cy="523220"/>
          </a:xfrm>
          <a:prstGeom prst="rect">
            <a:avLst/>
          </a:prstGeom>
          <a:noFill/>
        </p:spPr>
        <p:txBody>
          <a:bodyPr wrap="square" rtlCol="0">
            <a:spAutoFit/>
          </a:bodyPr>
          <a:lstStyle/>
          <a:p>
            <a:r>
              <a:rPr lang="en-GB" sz="2800" dirty="0"/>
              <a:t>Location </a:t>
            </a:r>
          </a:p>
        </p:txBody>
      </p:sp>
      <p:sp>
        <p:nvSpPr>
          <p:cNvPr id="8" name="TextBox 7">
            <a:extLst>
              <a:ext uri="{FF2B5EF4-FFF2-40B4-BE49-F238E27FC236}">
                <a16:creationId xmlns:a16="http://schemas.microsoft.com/office/drawing/2014/main" id="{BB69D96B-6C60-8E44-A9DF-F5F188178910}"/>
              </a:ext>
            </a:extLst>
          </p:cNvPr>
          <p:cNvSpPr txBox="1"/>
          <p:nvPr/>
        </p:nvSpPr>
        <p:spPr>
          <a:xfrm>
            <a:off x="5501184" y="2577198"/>
            <a:ext cx="2141561" cy="523220"/>
          </a:xfrm>
          <a:prstGeom prst="rect">
            <a:avLst/>
          </a:prstGeom>
          <a:noFill/>
        </p:spPr>
        <p:txBody>
          <a:bodyPr wrap="square" rtlCol="0">
            <a:spAutoFit/>
          </a:bodyPr>
          <a:lstStyle/>
          <a:p>
            <a:r>
              <a:rPr lang="en-GB" sz="2800" dirty="0"/>
              <a:t>People</a:t>
            </a:r>
            <a:endParaRPr lang="en-GB" dirty="0"/>
          </a:p>
        </p:txBody>
      </p:sp>
      <p:sp>
        <p:nvSpPr>
          <p:cNvPr id="9" name="TextBox 8">
            <a:extLst>
              <a:ext uri="{FF2B5EF4-FFF2-40B4-BE49-F238E27FC236}">
                <a16:creationId xmlns:a16="http://schemas.microsoft.com/office/drawing/2014/main" id="{39E6D43C-98F2-444E-8696-15F390129391}"/>
              </a:ext>
            </a:extLst>
          </p:cNvPr>
          <p:cNvSpPr txBox="1"/>
          <p:nvPr/>
        </p:nvSpPr>
        <p:spPr>
          <a:xfrm>
            <a:off x="3604145" y="5699007"/>
            <a:ext cx="1897039" cy="523220"/>
          </a:xfrm>
          <a:prstGeom prst="rect">
            <a:avLst/>
          </a:prstGeom>
          <a:noFill/>
        </p:spPr>
        <p:txBody>
          <a:bodyPr wrap="square" rtlCol="0">
            <a:spAutoFit/>
          </a:bodyPr>
          <a:lstStyle/>
          <a:p>
            <a:r>
              <a:rPr lang="en-GB" sz="2800" dirty="0"/>
              <a:t>Item</a:t>
            </a:r>
          </a:p>
        </p:txBody>
      </p:sp>
      <p:pic>
        <p:nvPicPr>
          <p:cNvPr id="17410" name="Picture 2" descr="What is forensic science? - BBC Science Focus Magazine">
            <a:extLst>
              <a:ext uri="{FF2B5EF4-FFF2-40B4-BE49-F238E27FC236}">
                <a16:creationId xmlns:a16="http://schemas.microsoft.com/office/drawing/2014/main" id="{39DA3D19-91F7-D849-A33B-86EA263993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249" y="4698234"/>
            <a:ext cx="2405206" cy="179465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Role of DNA in Forensic Science">
            <a:extLst>
              <a:ext uri="{FF2B5EF4-FFF2-40B4-BE49-F238E27FC236}">
                <a16:creationId xmlns:a16="http://schemas.microsoft.com/office/drawing/2014/main" id="{FBD455A9-9CBB-604D-B621-4B3E41A54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959" y="3774393"/>
            <a:ext cx="2401129" cy="1663004"/>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Forensic scientist taking swab from blood-stained shirt as forensic  evidence. — evidence bag, blood stained - Stock Photo | #160228138">
            <a:extLst>
              <a:ext uri="{FF2B5EF4-FFF2-40B4-BE49-F238E27FC236}">
                <a16:creationId xmlns:a16="http://schemas.microsoft.com/office/drawing/2014/main" id="{A41F3E23-6077-644C-A246-583543045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51" y="1460797"/>
            <a:ext cx="2601655" cy="1948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6A849D-F14F-6E4D-AF0B-E8009C8873FE}"/>
              </a:ext>
            </a:extLst>
          </p:cNvPr>
          <p:cNvSpPr txBox="1"/>
          <p:nvPr/>
        </p:nvSpPr>
        <p:spPr>
          <a:xfrm>
            <a:off x="0" y="6334421"/>
            <a:ext cx="2709081"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7239945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dirty="0"/>
              <a:t>Types of Forensic Evidence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dirty="0"/>
              <a:t>1. Trace evidence </a:t>
            </a:r>
            <a:br>
              <a:rPr lang="en-GB" sz="4100" dirty="0"/>
            </a:br>
            <a:endParaRPr lang="en-GB" sz="4100" dirty="0"/>
          </a:p>
          <a:p>
            <a:pPr marL="0" indent="0">
              <a:buNone/>
            </a:pPr>
            <a:r>
              <a:rPr lang="en-GB" sz="4100" dirty="0"/>
              <a:t>2. Impressions or marks </a:t>
            </a:r>
            <a:br>
              <a:rPr lang="en-GB" sz="4100" dirty="0"/>
            </a:br>
            <a:endParaRPr lang="en-GB" sz="4100" dirty="0"/>
          </a:p>
          <a:p>
            <a:pPr marL="0" indent="0">
              <a:buNone/>
            </a:pPr>
            <a:r>
              <a:rPr lang="en-GB" sz="4100" dirty="0"/>
              <a:t>3. DNA </a:t>
            </a:r>
          </a:p>
          <a:p>
            <a:pPr marL="0" indent="0">
              <a:buNone/>
            </a:pPr>
            <a:endParaRPr lang="en-GB" sz="2400" dirty="0"/>
          </a:p>
          <a:p>
            <a:pPr marL="0" indent="0">
              <a:buNone/>
            </a:pPr>
            <a:endParaRPr lang="en-GB" sz="2400" dirty="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4693790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F5545-8AFD-714E-AD73-195317A9FA2A}"/>
              </a:ext>
            </a:extLst>
          </p:cNvPr>
          <p:cNvSpPr>
            <a:spLocks noGrp="1"/>
          </p:cNvSpPr>
          <p:nvPr>
            <p:ph type="title"/>
          </p:nvPr>
        </p:nvSpPr>
        <p:spPr>
          <a:xfrm>
            <a:off x="6385805" y="-209459"/>
            <a:ext cx="4753535" cy="1672499"/>
          </a:xfrm>
        </p:spPr>
        <p:txBody>
          <a:bodyPr>
            <a:normAutofit/>
          </a:bodyPr>
          <a:lstStyle/>
          <a:p>
            <a:r>
              <a:rPr lang="en-GB" sz="4000" b="1" u="sng" dirty="0"/>
              <a:t>Trace Evidence </a:t>
            </a:r>
          </a:p>
        </p:txBody>
      </p:sp>
      <p:pic>
        <p:nvPicPr>
          <p:cNvPr id="12294" name="Picture 6" descr="Soil forensics | Delivering Sustainable Production Systems | The James  Hutton Institute">
            <a:extLst>
              <a:ext uri="{FF2B5EF4-FFF2-40B4-BE49-F238E27FC236}">
                <a16:creationId xmlns:a16="http://schemas.microsoft.com/office/drawing/2014/main" id="{D1222127-0C42-8942-8741-36F5A0832F0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256" r="20520" b="3"/>
          <a:stretch/>
        </p:blipFill>
        <p:spPr bwMode="auto">
          <a:xfrm>
            <a:off x="-4642" y="10"/>
            <a:ext cx="3006061"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descr="Learning Algorithms for Evaluating Forensic Glass Evidence - Center for  Statistics and Applications in Forensic Evidence">
            <a:extLst>
              <a:ext uri="{FF2B5EF4-FFF2-40B4-BE49-F238E27FC236}">
                <a16:creationId xmlns:a16="http://schemas.microsoft.com/office/drawing/2014/main" id="{12A04CBC-C543-984B-97E4-B52B29A93D8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678" r="15238" b="2"/>
          <a:stretch/>
        </p:blipFill>
        <p:spPr bwMode="auto">
          <a:xfrm>
            <a:off x="3198068" y="10"/>
            <a:ext cx="2991088"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Trace Evidence: Introduction">
            <a:extLst>
              <a:ext uri="{FF2B5EF4-FFF2-40B4-BE49-F238E27FC236}">
                <a16:creationId xmlns:a16="http://schemas.microsoft.com/office/drawing/2014/main" id="{4843F0F3-BBE7-8D4D-A633-96F463B8E05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843" r="10289" b="1"/>
          <a:stretch/>
        </p:blipFill>
        <p:spPr bwMode="auto">
          <a:xfrm>
            <a:off x="-2" y="3518351"/>
            <a:ext cx="6189158" cy="333964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598966B-B576-1E4D-A5C5-6F3B145616FE}"/>
              </a:ext>
            </a:extLst>
          </p:cNvPr>
          <p:cNvSpPr>
            <a:spLocks noGrp="1"/>
          </p:cNvSpPr>
          <p:nvPr>
            <p:ph idx="1"/>
          </p:nvPr>
        </p:nvSpPr>
        <p:spPr>
          <a:xfrm>
            <a:off x="9097806" y="6275961"/>
            <a:ext cx="4753534" cy="3694734"/>
          </a:xfrm>
        </p:spPr>
        <p:txBody>
          <a:bodyPr>
            <a:normAutofit/>
          </a:bodyPr>
          <a:lstStyle/>
          <a:p>
            <a:pPr marL="0" indent="0">
              <a:buNone/>
            </a:pPr>
            <a:r>
              <a:rPr lang="en-GB" sz="2000" dirty="0"/>
              <a:t>(College of Policing, 2021) </a:t>
            </a:r>
          </a:p>
        </p:txBody>
      </p:sp>
      <p:pic>
        <p:nvPicPr>
          <p:cNvPr id="12296" name="Picture 8" descr="Toxicology">
            <a:extLst>
              <a:ext uri="{FF2B5EF4-FFF2-40B4-BE49-F238E27FC236}">
                <a16:creationId xmlns:a16="http://schemas.microsoft.com/office/drawing/2014/main" id="{0E9678B4-6B07-C048-AF38-D3EAB1E45EC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87673" y="2637715"/>
            <a:ext cx="4038600" cy="20193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2EF5D6C-8BF6-344B-B21F-4C2F92965740}"/>
              </a:ext>
            </a:extLst>
          </p:cNvPr>
          <p:cNvSpPr txBox="1"/>
          <p:nvPr/>
        </p:nvSpPr>
        <p:spPr>
          <a:xfrm>
            <a:off x="6385805" y="1278374"/>
            <a:ext cx="5610577" cy="4893647"/>
          </a:xfrm>
          <a:prstGeom prst="rect">
            <a:avLst/>
          </a:prstGeom>
          <a:noFill/>
        </p:spPr>
        <p:txBody>
          <a:bodyPr wrap="square" rtlCol="0">
            <a:spAutoFit/>
          </a:bodyPr>
          <a:lstStyle/>
          <a:p>
            <a:pPr marL="285750" indent="-285750">
              <a:buFont typeface="Arial" panose="020B0604020202020204" pitchFamily="34" charset="0"/>
              <a:buChar char="•"/>
            </a:pPr>
            <a:r>
              <a:rPr lang="en-GB" sz="2400" dirty="0"/>
              <a:t>Very small quantities of material</a:t>
            </a:r>
          </a:p>
          <a:p>
            <a:pPr marL="285750" indent="-285750">
              <a:buFont typeface="Arial" panose="020B0604020202020204" pitchFamily="34" charset="0"/>
              <a:buChar char="•"/>
            </a:pPr>
            <a:r>
              <a:rPr lang="en-GB" sz="2400" dirty="0"/>
              <a:t>Transfer from suspect to crime scene / victim &amp; vice versa</a:t>
            </a:r>
          </a:p>
          <a:p>
            <a:pPr marL="285750" indent="-285750">
              <a:buFont typeface="Arial" panose="020B0604020202020204" pitchFamily="34" charset="0"/>
              <a:buChar char="•"/>
            </a:pPr>
            <a:endParaRPr lang="en-GB" dirty="0"/>
          </a:p>
          <a:p>
            <a:pPr algn="ctr"/>
            <a:endParaRPr lang="en-GB" u="sng" dirty="0"/>
          </a:p>
          <a:p>
            <a:endParaRPr lang="en-GB" sz="2400" dirty="0"/>
          </a:p>
          <a:p>
            <a:r>
              <a:rPr lang="en-GB" sz="2400" dirty="0"/>
              <a:t>Fibres</a:t>
            </a:r>
          </a:p>
          <a:p>
            <a:r>
              <a:rPr lang="en-GB" sz="2400" dirty="0"/>
              <a:t>Glass fragments</a:t>
            </a:r>
          </a:p>
          <a:p>
            <a:r>
              <a:rPr lang="en-GB" sz="2400" dirty="0"/>
              <a:t>Paint flakes </a:t>
            </a:r>
          </a:p>
          <a:p>
            <a:r>
              <a:rPr lang="en-GB" sz="2400" dirty="0"/>
              <a:t>Pollens</a:t>
            </a:r>
          </a:p>
          <a:p>
            <a:r>
              <a:rPr lang="en-GB" sz="2400" dirty="0"/>
              <a:t>Soils</a:t>
            </a:r>
          </a:p>
          <a:p>
            <a:r>
              <a:rPr lang="en-GB" sz="2400" dirty="0"/>
              <a:t>Insects</a:t>
            </a:r>
          </a:p>
          <a:p>
            <a:endParaRPr lang="en-GB" dirty="0"/>
          </a:p>
          <a:p>
            <a:r>
              <a:rPr lang="en-GB" dirty="0"/>
              <a:t> </a:t>
            </a:r>
          </a:p>
        </p:txBody>
      </p:sp>
    </p:spTree>
    <p:extLst>
      <p:ext uri="{BB962C8B-B14F-4D97-AF65-F5344CB8AC3E}">
        <p14:creationId xmlns:p14="http://schemas.microsoft.com/office/powerpoint/2010/main" val="24001125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Researcher examining growth in a petrie dish">
            <a:extLst>
              <a:ext uri="{FF2B5EF4-FFF2-40B4-BE49-F238E27FC236}">
                <a16:creationId xmlns:a16="http://schemas.microsoft.com/office/drawing/2014/main" id="{E9ECD691-260E-F329-DF07-426FF715928E}"/>
              </a:ext>
            </a:extLst>
          </p:cNvPr>
          <p:cNvPicPr>
            <a:picLocks noChangeAspect="1"/>
          </p:cNvPicPr>
          <p:nvPr/>
        </p:nvPicPr>
        <p:blipFill rotWithShape="1">
          <a:blip r:embed="rId2"/>
          <a:srcRect l="22668" r="24677" b="3"/>
          <a:stretch/>
        </p:blipFill>
        <p:spPr>
          <a:xfrm>
            <a:off x="-1" y="-2"/>
            <a:ext cx="5410198" cy="6858002"/>
          </a:xfrm>
          <a:prstGeom prst="rect">
            <a:avLst/>
          </a:prstGeom>
        </p:spPr>
      </p:pic>
      <p:sp>
        <p:nvSpPr>
          <p:cNvPr id="2" name="Title 1">
            <a:extLst>
              <a:ext uri="{FF2B5EF4-FFF2-40B4-BE49-F238E27FC236}">
                <a16:creationId xmlns:a16="http://schemas.microsoft.com/office/drawing/2014/main" id="{8195F7F1-4C59-94B7-026A-E090AC2FE24C}"/>
              </a:ext>
            </a:extLst>
          </p:cNvPr>
          <p:cNvSpPr>
            <a:spLocks noGrp="1"/>
          </p:cNvSpPr>
          <p:nvPr>
            <p:ph type="title"/>
          </p:nvPr>
        </p:nvSpPr>
        <p:spPr>
          <a:xfrm>
            <a:off x="6115317" y="405685"/>
            <a:ext cx="5464968" cy="1559301"/>
          </a:xfrm>
        </p:spPr>
        <p:txBody>
          <a:bodyPr>
            <a:normAutofit/>
          </a:bodyPr>
          <a:lstStyle/>
          <a:p>
            <a:r>
              <a:rPr lang="en-GB" sz="4000">
                <a:cs typeface="Calibri Light"/>
              </a:rPr>
              <a:t>Task </a:t>
            </a:r>
            <a:endParaRPr lang="en-GB" sz="4000"/>
          </a:p>
        </p:txBody>
      </p:sp>
      <p:sp>
        <p:nvSpPr>
          <p:cNvPr id="3" name="Content Placeholder 2">
            <a:extLst>
              <a:ext uri="{FF2B5EF4-FFF2-40B4-BE49-F238E27FC236}">
                <a16:creationId xmlns:a16="http://schemas.microsoft.com/office/drawing/2014/main" id="{7ADBCAF3-2A00-0DF4-8F2A-90903F3A0489}"/>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2000">
                <a:cs typeface="Calibri"/>
              </a:rPr>
              <a:t>Research into the case of Holly Wells and Jessica Chapman</a:t>
            </a:r>
          </a:p>
          <a:p>
            <a:endParaRPr lang="en-GB" sz="2000">
              <a:cs typeface="Calibri"/>
            </a:endParaRPr>
          </a:p>
          <a:p>
            <a:pPr marL="0" indent="0">
              <a:buNone/>
            </a:pPr>
            <a:endParaRPr lang="en-GB" sz="2000">
              <a:cs typeface="Calibri"/>
            </a:endParaRPr>
          </a:p>
          <a:p>
            <a:r>
              <a:rPr lang="en-GB" sz="2000">
                <a:cs typeface="Calibri"/>
              </a:rPr>
              <a:t>What evidence was found to convict Ian Huntley?</a:t>
            </a:r>
          </a:p>
        </p:txBody>
      </p:sp>
    </p:spTree>
    <p:extLst>
      <p:ext uri="{BB962C8B-B14F-4D97-AF65-F5344CB8AC3E}">
        <p14:creationId xmlns:p14="http://schemas.microsoft.com/office/powerpoint/2010/main" val="24943686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57E6C-F6D3-613B-53E5-83262D6AA29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57983D9-8A70-E37C-494E-4EF325CE8D1E}"/>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Ian Huntley | Evidence photos | Murderpedia, the encyclopedia of murderers</a:t>
            </a:r>
            <a:endParaRPr lang="en-US"/>
          </a:p>
        </p:txBody>
      </p:sp>
    </p:spTree>
    <p:extLst>
      <p:ext uri="{BB962C8B-B14F-4D97-AF65-F5344CB8AC3E}">
        <p14:creationId xmlns:p14="http://schemas.microsoft.com/office/powerpoint/2010/main" val="6194780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939</Words>
  <Application>Microsoft Office PowerPoint</Application>
  <PresentationFormat>Widescreen</PresentationFormat>
  <Paragraphs>131</Paragraphs>
  <Slides>21</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Bradley Hand</vt:lpstr>
      <vt:lpstr>Aptos</vt:lpstr>
      <vt:lpstr>Aptos Display</vt:lpstr>
      <vt:lpstr>Arial</vt:lpstr>
      <vt:lpstr>Arial Rounded MT Bold</vt:lpstr>
      <vt:lpstr>Calibri</vt:lpstr>
      <vt:lpstr>Calibri Light</vt:lpstr>
      <vt:lpstr>Office Theme</vt:lpstr>
      <vt:lpstr>PowerPoint Presentation</vt:lpstr>
      <vt:lpstr>Criminal Investigations </vt:lpstr>
      <vt:lpstr>PowerPoint Presentation</vt:lpstr>
      <vt:lpstr>PowerPoint Presentation</vt:lpstr>
      <vt:lpstr>What happens when you dial 999/101? </vt:lpstr>
      <vt:lpstr>THRIVE </vt:lpstr>
      <vt:lpstr>PowerPoint Presentation</vt:lpstr>
      <vt:lpstr>PowerPoint Presentation</vt:lpstr>
      <vt:lpstr>PowerPoint Presentation</vt:lpstr>
      <vt:lpstr>PowerPoint Presentation</vt:lpstr>
      <vt:lpstr>PowerPoint Presentation</vt:lpstr>
      <vt:lpstr>Forensic Science</vt:lpstr>
      <vt:lpstr>Forensics</vt:lpstr>
      <vt:lpstr>PowerPoint Presentation</vt:lpstr>
      <vt:lpstr>IMPORTANT! Cross Contamination</vt:lpstr>
      <vt:lpstr>  Paul L. Kirk. (1902-1970) </vt:lpstr>
      <vt:lpstr>Sources of Forensic Evidence </vt:lpstr>
      <vt:lpstr>Types of Forensic Evidence  </vt:lpstr>
      <vt:lpstr>Trace Evidence </vt:lpstr>
      <vt:lpstr>Task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cp:revision>
  <dcterms:created xsi:type="dcterms:W3CDTF">2025-10-19T09:45:08Z</dcterms:created>
  <dcterms:modified xsi:type="dcterms:W3CDTF">2025-10-19T09:49:46Z</dcterms:modified>
</cp:coreProperties>
</file>