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21"/>
  </p:notesMasterIdLst>
  <p:sldIdLst>
    <p:sldId id="256" r:id="rId2"/>
    <p:sldId id="258" r:id="rId3"/>
    <p:sldId id="272" r:id="rId4"/>
    <p:sldId id="273" r:id="rId5"/>
    <p:sldId id="274" r:id="rId6"/>
    <p:sldId id="266" r:id="rId7"/>
    <p:sldId id="276" r:id="rId8"/>
    <p:sldId id="280" r:id="rId9"/>
    <p:sldId id="281" r:id="rId10"/>
    <p:sldId id="282" r:id="rId11"/>
    <p:sldId id="261" r:id="rId12"/>
    <p:sldId id="262" r:id="rId13"/>
    <p:sldId id="263" r:id="rId14"/>
    <p:sldId id="264" r:id="rId15"/>
    <p:sldId id="267" r:id="rId16"/>
    <p:sldId id="268" r:id="rId17"/>
    <p:sldId id="277" r:id="rId18"/>
    <p:sldId id="278" r:id="rId19"/>
    <p:sldId id="27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261" autoAdjust="0"/>
  </p:normalViewPr>
  <p:slideViewPr>
    <p:cSldViewPr snapToGrid="0">
      <p:cViewPr varScale="1">
        <p:scale>
          <a:sx n="66" d="100"/>
          <a:sy n="66" d="100"/>
        </p:scale>
        <p:origin x="1330" y="5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142108-8BC4-45C7-A029-37E62C53A5D3}"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56ABEDE8-8AD5-423C-8B64-317286F8493E}">
      <dgm:prSet custT="1"/>
      <dgm:spPr/>
      <dgm:t>
        <a:bodyPr/>
        <a:lstStyle/>
        <a:p>
          <a:endParaRPr lang="en-GB" sz="1800" dirty="0"/>
        </a:p>
        <a:p>
          <a:r>
            <a:rPr lang="en-GB" sz="1800" dirty="0"/>
            <a:t>Tesco is a second-largest retailer in the world measured by profits  With headquarters in the United Kingdom, Tesco is a retail company that sells food and other items.</a:t>
          </a:r>
          <a:endParaRPr lang="en-US" sz="1800" dirty="0"/>
        </a:p>
      </dgm:t>
    </dgm:pt>
    <dgm:pt modelId="{F7FE3695-99B3-4BDA-AD60-6A9E2B73C8CE}" type="parTrans" cxnId="{6F331B87-E223-4B46-9C06-4F6C6B9A9A7E}">
      <dgm:prSet/>
      <dgm:spPr/>
      <dgm:t>
        <a:bodyPr/>
        <a:lstStyle/>
        <a:p>
          <a:endParaRPr lang="en-US"/>
        </a:p>
      </dgm:t>
    </dgm:pt>
    <dgm:pt modelId="{BA7CE421-EC2D-4EF6-B6AE-941F2B59093A}" type="sibTrans" cxnId="{6F331B87-E223-4B46-9C06-4F6C6B9A9A7E}">
      <dgm:prSet/>
      <dgm:spPr/>
      <dgm:t>
        <a:bodyPr/>
        <a:lstStyle/>
        <a:p>
          <a:endParaRPr lang="en-US"/>
        </a:p>
      </dgm:t>
    </dgm:pt>
    <dgm:pt modelId="{6B98AC12-8712-4C8E-88E8-4499406AEE72}">
      <dgm:prSet custT="1"/>
      <dgm:spPr/>
      <dgm:t>
        <a:bodyPr/>
        <a:lstStyle/>
        <a:p>
          <a:endParaRPr lang="en-GB" sz="2100" b="1" dirty="0"/>
        </a:p>
        <a:p>
          <a:r>
            <a:rPr lang="en-GB" sz="1800" b="1" dirty="0"/>
            <a:t>Every little bit helps </a:t>
          </a:r>
          <a:r>
            <a:rPr lang="en-GB" sz="1800" dirty="0"/>
            <a:t>is more than just a motto at Tesco. It captures the company's approach to interacting with all of its stakeholders, including employees and consumers.</a:t>
          </a:r>
          <a:endParaRPr lang="en-US" sz="1800" dirty="0"/>
        </a:p>
      </dgm:t>
    </dgm:pt>
    <dgm:pt modelId="{E95F022F-AC07-495D-88AE-B7374FF0B752}" type="parTrans" cxnId="{C5C26601-CF2E-49B5-A457-7E3A32AAEF6F}">
      <dgm:prSet/>
      <dgm:spPr/>
      <dgm:t>
        <a:bodyPr/>
        <a:lstStyle/>
        <a:p>
          <a:endParaRPr lang="en-US"/>
        </a:p>
      </dgm:t>
    </dgm:pt>
    <dgm:pt modelId="{DAD77C83-DF80-4579-856F-33C323853D96}" type="sibTrans" cxnId="{C5C26601-CF2E-49B5-A457-7E3A32AAEF6F}">
      <dgm:prSet/>
      <dgm:spPr/>
      <dgm:t>
        <a:bodyPr/>
        <a:lstStyle/>
        <a:p>
          <a:endParaRPr lang="en-US"/>
        </a:p>
      </dgm:t>
    </dgm:pt>
    <dgm:pt modelId="{7ECA4F8D-6AB7-412F-B843-BA37F980AF43}">
      <dgm:prSet custT="1"/>
      <dgm:spPr/>
      <dgm:t>
        <a:bodyPr/>
        <a:lstStyle/>
        <a:p>
          <a:endParaRPr lang="en-GB" sz="2400" dirty="0"/>
        </a:p>
        <a:p>
          <a:r>
            <a:rPr lang="en-GB" sz="1800" dirty="0"/>
            <a:t>The human resources (HR) department of Tesco is responsible for a number of crucial functions within the company.</a:t>
          </a:r>
          <a:endParaRPr lang="en-US" sz="1800" dirty="0"/>
        </a:p>
      </dgm:t>
    </dgm:pt>
    <dgm:pt modelId="{89643DC1-3641-421A-8A7E-87834F812BE4}" type="parTrans" cxnId="{4BA91E86-1F71-480B-9350-A5A717197335}">
      <dgm:prSet/>
      <dgm:spPr/>
      <dgm:t>
        <a:bodyPr/>
        <a:lstStyle/>
        <a:p>
          <a:endParaRPr lang="en-US"/>
        </a:p>
      </dgm:t>
    </dgm:pt>
    <dgm:pt modelId="{EC0F947C-E309-4A32-9B65-01630BCA2B42}" type="sibTrans" cxnId="{4BA91E86-1F71-480B-9350-A5A717197335}">
      <dgm:prSet/>
      <dgm:spPr/>
      <dgm:t>
        <a:bodyPr/>
        <a:lstStyle/>
        <a:p>
          <a:endParaRPr lang="en-US"/>
        </a:p>
      </dgm:t>
    </dgm:pt>
    <dgm:pt modelId="{71781AD0-3BD6-4C6E-816F-32EE850CC953}">
      <dgm:prSet custT="1"/>
      <dgm:spPr/>
      <dgm:t>
        <a:bodyPr/>
        <a:lstStyle/>
        <a:p>
          <a:endParaRPr lang="en-GB" sz="1800" dirty="0"/>
        </a:p>
        <a:p>
          <a:r>
            <a:rPr lang="en-GB" sz="1800" dirty="0"/>
            <a:t>Hiring, induction, payroll, employee relations and training and developing programs</a:t>
          </a:r>
          <a:endParaRPr lang="en-US" sz="1800" dirty="0"/>
        </a:p>
      </dgm:t>
    </dgm:pt>
    <dgm:pt modelId="{5ABDEB13-4246-42D3-9BFD-2138ACEF118D}" type="parTrans" cxnId="{46C3E8CC-A829-44DD-8DE8-66DC2D1FA8EA}">
      <dgm:prSet/>
      <dgm:spPr/>
      <dgm:t>
        <a:bodyPr/>
        <a:lstStyle/>
        <a:p>
          <a:endParaRPr lang="en-US"/>
        </a:p>
      </dgm:t>
    </dgm:pt>
    <dgm:pt modelId="{549A802C-B221-4C0A-A84E-8BA81F664C21}" type="sibTrans" cxnId="{46C3E8CC-A829-44DD-8DE8-66DC2D1FA8EA}">
      <dgm:prSet/>
      <dgm:spPr/>
      <dgm:t>
        <a:bodyPr/>
        <a:lstStyle/>
        <a:p>
          <a:endParaRPr lang="en-US"/>
        </a:p>
      </dgm:t>
    </dgm:pt>
    <dgm:pt modelId="{672F3F12-D04B-4E1A-BAAE-DB371D81EFB6}" type="pres">
      <dgm:prSet presAssocID="{DD142108-8BC4-45C7-A029-37E62C53A5D3}" presName="vert0" presStyleCnt="0">
        <dgm:presLayoutVars>
          <dgm:dir/>
          <dgm:animOne val="branch"/>
          <dgm:animLvl val="lvl"/>
        </dgm:presLayoutVars>
      </dgm:prSet>
      <dgm:spPr/>
    </dgm:pt>
    <dgm:pt modelId="{FE077909-F2CB-427B-B920-A367BCD4D110}" type="pres">
      <dgm:prSet presAssocID="{56ABEDE8-8AD5-423C-8B64-317286F8493E}" presName="thickLine" presStyleLbl="alignNode1" presStyleIdx="0" presStyleCnt="4"/>
      <dgm:spPr/>
    </dgm:pt>
    <dgm:pt modelId="{D6AF9A60-34CD-4157-BDC7-AA410E6C8CF1}" type="pres">
      <dgm:prSet presAssocID="{56ABEDE8-8AD5-423C-8B64-317286F8493E}" presName="horz1" presStyleCnt="0"/>
      <dgm:spPr/>
    </dgm:pt>
    <dgm:pt modelId="{8CBC82CA-40BC-4D8E-881C-C03A085FCDB5}" type="pres">
      <dgm:prSet presAssocID="{56ABEDE8-8AD5-423C-8B64-317286F8493E}" presName="tx1" presStyleLbl="revTx" presStyleIdx="0" presStyleCnt="4"/>
      <dgm:spPr/>
    </dgm:pt>
    <dgm:pt modelId="{79405123-31A1-4621-83CC-EBFEBCB66693}" type="pres">
      <dgm:prSet presAssocID="{56ABEDE8-8AD5-423C-8B64-317286F8493E}" presName="vert1" presStyleCnt="0"/>
      <dgm:spPr/>
    </dgm:pt>
    <dgm:pt modelId="{2884F1B9-59E5-4390-A2D7-D1B40DBB0B43}" type="pres">
      <dgm:prSet presAssocID="{6B98AC12-8712-4C8E-88E8-4499406AEE72}" presName="thickLine" presStyleLbl="alignNode1" presStyleIdx="1" presStyleCnt="4"/>
      <dgm:spPr/>
    </dgm:pt>
    <dgm:pt modelId="{ED40EDA8-D0CD-4B10-9B3B-A19C8F1F988A}" type="pres">
      <dgm:prSet presAssocID="{6B98AC12-8712-4C8E-88E8-4499406AEE72}" presName="horz1" presStyleCnt="0"/>
      <dgm:spPr/>
    </dgm:pt>
    <dgm:pt modelId="{137E16A8-0333-45D7-800A-092FB3A43760}" type="pres">
      <dgm:prSet presAssocID="{6B98AC12-8712-4C8E-88E8-4499406AEE72}" presName="tx1" presStyleLbl="revTx" presStyleIdx="1" presStyleCnt="4"/>
      <dgm:spPr/>
    </dgm:pt>
    <dgm:pt modelId="{1934F7DD-AE2A-4374-A6C3-566807780379}" type="pres">
      <dgm:prSet presAssocID="{6B98AC12-8712-4C8E-88E8-4499406AEE72}" presName="vert1" presStyleCnt="0"/>
      <dgm:spPr/>
    </dgm:pt>
    <dgm:pt modelId="{12C09450-B969-4153-8E88-4FC79CE8707C}" type="pres">
      <dgm:prSet presAssocID="{7ECA4F8D-6AB7-412F-B843-BA37F980AF43}" presName="thickLine" presStyleLbl="alignNode1" presStyleIdx="2" presStyleCnt="4"/>
      <dgm:spPr/>
    </dgm:pt>
    <dgm:pt modelId="{8069A846-80DD-40DB-BE05-9A6BE54F917F}" type="pres">
      <dgm:prSet presAssocID="{7ECA4F8D-6AB7-412F-B843-BA37F980AF43}" presName="horz1" presStyleCnt="0"/>
      <dgm:spPr/>
    </dgm:pt>
    <dgm:pt modelId="{BC960E49-B006-4567-BB7F-4F38A4261873}" type="pres">
      <dgm:prSet presAssocID="{7ECA4F8D-6AB7-412F-B843-BA37F980AF43}" presName="tx1" presStyleLbl="revTx" presStyleIdx="2" presStyleCnt="4"/>
      <dgm:spPr/>
    </dgm:pt>
    <dgm:pt modelId="{E3FE047D-1029-49B1-B0C3-FEC37B31F0A2}" type="pres">
      <dgm:prSet presAssocID="{7ECA4F8D-6AB7-412F-B843-BA37F980AF43}" presName="vert1" presStyleCnt="0"/>
      <dgm:spPr/>
    </dgm:pt>
    <dgm:pt modelId="{ACEAD45A-C7E8-40C2-BC72-A86A66F9912B}" type="pres">
      <dgm:prSet presAssocID="{71781AD0-3BD6-4C6E-816F-32EE850CC953}" presName="thickLine" presStyleLbl="alignNode1" presStyleIdx="3" presStyleCnt="4"/>
      <dgm:spPr/>
    </dgm:pt>
    <dgm:pt modelId="{BC5F1D57-1963-4BDF-AD63-3F37C514CD29}" type="pres">
      <dgm:prSet presAssocID="{71781AD0-3BD6-4C6E-816F-32EE850CC953}" presName="horz1" presStyleCnt="0"/>
      <dgm:spPr/>
    </dgm:pt>
    <dgm:pt modelId="{D3715761-66AC-4694-BC1A-375A4457620B}" type="pres">
      <dgm:prSet presAssocID="{71781AD0-3BD6-4C6E-816F-32EE850CC953}" presName="tx1" presStyleLbl="revTx" presStyleIdx="3" presStyleCnt="4"/>
      <dgm:spPr/>
    </dgm:pt>
    <dgm:pt modelId="{FB195C5B-0EE0-4926-ABCD-E37F4E2E9AAA}" type="pres">
      <dgm:prSet presAssocID="{71781AD0-3BD6-4C6E-816F-32EE850CC953}" presName="vert1" presStyleCnt="0"/>
      <dgm:spPr/>
    </dgm:pt>
  </dgm:ptLst>
  <dgm:cxnLst>
    <dgm:cxn modelId="{CB4E5E01-3797-4C16-BE10-E68CA7FE6CC3}" type="presOf" srcId="{56ABEDE8-8AD5-423C-8B64-317286F8493E}" destId="{8CBC82CA-40BC-4D8E-881C-C03A085FCDB5}" srcOrd="0" destOrd="0" presId="urn:microsoft.com/office/officeart/2008/layout/LinedList"/>
    <dgm:cxn modelId="{C5C26601-CF2E-49B5-A457-7E3A32AAEF6F}" srcId="{DD142108-8BC4-45C7-A029-37E62C53A5D3}" destId="{6B98AC12-8712-4C8E-88E8-4499406AEE72}" srcOrd="1" destOrd="0" parTransId="{E95F022F-AC07-495D-88AE-B7374FF0B752}" sibTransId="{DAD77C83-DF80-4579-856F-33C323853D96}"/>
    <dgm:cxn modelId="{F9C62C18-A6B5-42F8-8849-91263DDBD083}" type="presOf" srcId="{DD142108-8BC4-45C7-A029-37E62C53A5D3}" destId="{672F3F12-D04B-4E1A-BAAE-DB371D81EFB6}" srcOrd="0" destOrd="0" presId="urn:microsoft.com/office/officeart/2008/layout/LinedList"/>
    <dgm:cxn modelId="{E5CFC77F-5607-4484-9EB4-01AB7FE7A88E}" type="presOf" srcId="{71781AD0-3BD6-4C6E-816F-32EE850CC953}" destId="{D3715761-66AC-4694-BC1A-375A4457620B}" srcOrd="0" destOrd="0" presId="urn:microsoft.com/office/officeart/2008/layout/LinedList"/>
    <dgm:cxn modelId="{4BA91E86-1F71-480B-9350-A5A717197335}" srcId="{DD142108-8BC4-45C7-A029-37E62C53A5D3}" destId="{7ECA4F8D-6AB7-412F-B843-BA37F980AF43}" srcOrd="2" destOrd="0" parTransId="{89643DC1-3641-421A-8A7E-87834F812BE4}" sibTransId="{EC0F947C-E309-4A32-9B65-01630BCA2B42}"/>
    <dgm:cxn modelId="{6F331B87-E223-4B46-9C06-4F6C6B9A9A7E}" srcId="{DD142108-8BC4-45C7-A029-37E62C53A5D3}" destId="{56ABEDE8-8AD5-423C-8B64-317286F8493E}" srcOrd="0" destOrd="0" parTransId="{F7FE3695-99B3-4BDA-AD60-6A9E2B73C8CE}" sibTransId="{BA7CE421-EC2D-4EF6-B6AE-941F2B59093A}"/>
    <dgm:cxn modelId="{ABAF41BE-0C95-42F5-99FB-72F6F0C93E81}" type="presOf" srcId="{6B98AC12-8712-4C8E-88E8-4499406AEE72}" destId="{137E16A8-0333-45D7-800A-092FB3A43760}" srcOrd="0" destOrd="0" presId="urn:microsoft.com/office/officeart/2008/layout/LinedList"/>
    <dgm:cxn modelId="{46C3E8CC-A829-44DD-8DE8-66DC2D1FA8EA}" srcId="{DD142108-8BC4-45C7-A029-37E62C53A5D3}" destId="{71781AD0-3BD6-4C6E-816F-32EE850CC953}" srcOrd="3" destOrd="0" parTransId="{5ABDEB13-4246-42D3-9BFD-2138ACEF118D}" sibTransId="{549A802C-B221-4C0A-A84E-8BA81F664C21}"/>
    <dgm:cxn modelId="{6AA1B5F2-6FEA-434F-8E11-31EA6A048A6E}" type="presOf" srcId="{7ECA4F8D-6AB7-412F-B843-BA37F980AF43}" destId="{BC960E49-B006-4567-BB7F-4F38A4261873}" srcOrd="0" destOrd="0" presId="urn:microsoft.com/office/officeart/2008/layout/LinedList"/>
    <dgm:cxn modelId="{59ADC491-C23F-4F47-9DC9-48B70516BF2B}" type="presParOf" srcId="{672F3F12-D04B-4E1A-BAAE-DB371D81EFB6}" destId="{FE077909-F2CB-427B-B920-A367BCD4D110}" srcOrd="0" destOrd="0" presId="urn:microsoft.com/office/officeart/2008/layout/LinedList"/>
    <dgm:cxn modelId="{C5482065-66F5-4E79-9D0B-C455A6880525}" type="presParOf" srcId="{672F3F12-D04B-4E1A-BAAE-DB371D81EFB6}" destId="{D6AF9A60-34CD-4157-BDC7-AA410E6C8CF1}" srcOrd="1" destOrd="0" presId="urn:microsoft.com/office/officeart/2008/layout/LinedList"/>
    <dgm:cxn modelId="{9FC5D5F0-15F7-4A70-8E14-2B43649D3E95}" type="presParOf" srcId="{D6AF9A60-34CD-4157-BDC7-AA410E6C8CF1}" destId="{8CBC82CA-40BC-4D8E-881C-C03A085FCDB5}" srcOrd="0" destOrd="0" presId="urn:microsoft.com/office/officeart/2008/layout/LinedList"/>
    <dgm:cxn modelId="{6A3421EF-7E4A-4334-8D3A-D2D664D25133}" type="presParOf" srcId="{D6AF9A60-34CD-4157-BDC7-AA410E6C8CF1}" destId="{79405123-31A1-4621-83CC-EBFEBCB66693}" srcOrd="1" destOrd="0" presId="urn:microsoft.com/office/officeart/2008/layout/LinedList"/>
    <dgm:cxn modelId="{FF944FD8-49D1-4B26-A751-3DE1D94374C1}" type="presParOf" srcId="{672F3F12-D04B-4E1A-BAAE-DB371D81EFB6}" destId="{2884F1B9-59E5-4390-A2D7-D1B40DBB0B43}" srcOrd="2" destOrd="0" presId="urn:microsoft.com/office/officeart/2008/layout/LinedList"/>
    <dgm:cxn modelId="{F46F0322-D5BE-4105-AE58-BC7D67B9314E}" type="presParOf" srcId="{672F3F12-D04B-4E1A-BAAE-DB371D81EFB6}" destId="{ED40EDA8-D0CD-4B10-9B3B-A19C8F1F988A}" srcOrd="3" destOrd="0" presId="urn:microsoft.com/office/officeart/2008/layout/LinedList"/>
    <dgm:cxn modelId="{4769EAA6-91A4-4C6D-BBDA-66F5986E8A10}" type="presParOf" srcId="{ED40EDA8-D0CD-4B10-9B3B-A19C8F1F988A}" destId="{137E16A8-0333-45D7-800A-092FB3A43760}" srcOrd="0" destOrd="0" presId="urn:microsoft.com/office/officeart/2008/layout/LinedList"/>
    <dgm:cxn modelId="{DB3FCE61-7BFB-425F-8D23-30A0932AD0D7}" type="presParOf" srcId="{ED40EDA8-D0CD-4B10-9B3B-A19C8F1F988A}" destId="{1934F7DD-AE2A-4374-A6C3-566807780379}" srcOrd="1" destOrd="0" presId="urn:microsoft.com/office/officeart/2008/layout/LinedList"/>
    <dgm:cxn modelId="{44491574-CBFE-4DE6-96E9-737A66D08454}" type="presParOf" srcId="{672F3F12-D04B-4E1A-BAAE-DB371D81EFB6}" destId="{12C09450-B969-4153-8E88-4FC79CE8707C}" srcOrd="4" destOrd="0" presId="urn:microsoft.com/office/officeart/2008/layout/LinedList"/>
    <dgm:cxn modelId="{A3A99E6D-382E-4B9C-9BF5-0D0EEB1F8817}" type="presParOf" srcId="{672F3F12-D04B-4E1A-BAAE-DB371D81EFB6}" destId="{8069A846-80DD-40DB-BE05-9A6BE54F917F}" srcOrd="5" destOrd="0" presId="urn:microsoft.com/office/officeart/2008/layout/LinedList"/>
    <dgm:cxn modelId="{A48D524E-F27D-42A2-B6BA-CD4C9C3E5DF0}" type="presParOf" srcId="{8069A846-80DD-40DB-BE05-9A6BE54F917F}" destId="{BC960E49-B006-4567-BB7F-4F38A4261873}" srcOrd="0" destOrd="0" presId="urn:microsoft.com/office/officeart/2008/layout/LinedList"/>
    <dgm:cxn modelId="{3D010B4C-046C-4BB3-AB1A-3D74F2DDE796}" type="presParOf" srcId="{8069A846-80DD-40DB-BE05-9A6BE54F917F}" destId="{E3FE047D-1029-49B1-B0C3-FEC37B31F0A2}" srcOrd="1" destOrd="0" presId="urn:microsoft.com/office/officeart/2008/layout/LinedList"/>
    <dgm:cxn modelId="{94CB841A-449F-494E-886C-EB58BE7CCDE8}" type="presParOf" srcId="{672F3F12-D04B-4E1A-BAAE-DB371D81EFB6}" destId="{ACEAD45A-C7E8-40C2-BC72-A86A66F9912B}" srcOrd="6" destOrd="0" presId="urn:microsoft.com/office/officeart/2008/layout/LinedList"/>
    <dgm:cxn modelId="{1EBB94F0-B652-45BA-8700-99E45A48F2DB}" type="presParOf" srcId="{672F3F12-D04B-4E1A-BAAE-DB371D81EFB6}" destId="{BC5F1D57-1963-4BDF-AD63-3F37C514CD29}" srcOrd="7" destOrd="0" presId="urn:microsoft.com/office/officeart/2008/layout/LinedList"/>
    <dgm:cxn modelId="{684B2AFF-D87F-4D6C-8164-E48F8DE7071A}" type="presParOf" srcId="{BC5F1D57-1963-4BDF-AD63-3F37C514CD29}" destId="{D3715761-66AC-4694-BC1A-375A4457620B}" srcOrd="0" destOrd="0" presId="urn:microsoft.com/office/officeart/2008/layout/LinedList"/>
    <dgm:cxn modelId="{737C795E-D77A-4E51-A517-9D14C5F73B54}" type="presParOf" srcId="{BC5F1D57-1963-4BDF-AD63-3F37C514CD29}" destId="{FB195C5B-0EE0-4926-ABCD-E37F4E2E9AA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237D8F-D793-4694-8DF0-E48A50923FB6}"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91B2C68C-B838-4843-BB22-5FA62B096789}">
      <dgm:prSet/>
      <dgm:spPr/>
      <dgm:t>
        <a:bodyPr/>
        <a:lstStyle/>
        <a:p>
          <a:r>
            <a:rPr lang="en-GB" dirty="0"/>
            <a:t>Tesco's HR management operates in a  centralized way. </a:t>
          </a:r>
          <a:endParaRPr lang="en-US" dirty="0"/>
        </a:p>
      </dgm:t>
    </dgm:pt>
    <dgm:pt modelId="{8718F16A-1B77-41B8-8FD8-A81DC099D78F}" type="parTrans" cxnId="{307F0897-A57D-45AF-8846-E9D8D874B742}">
      <dgm:prSet/>
      <dgm:spPr/>
      <dgm:t>
        <a:bodyPr/>
        <a:lstStyle/>
        <a:p>
          <a:endParaRPr lang="en-US"/>
        </a:p>
      </dgm:t>
    </dgm:pt>
    <dgm:pt modelId="{4C1A5654-9D3B-4B16-BE12-BB5791AC877C}" type="sibTrans" cxnId="{307F0897-A57D-45AF-8846-E9D8D874B742}">
      <dgm:prSet/>
      <dgm:spPr/>
      <dgm:t>
        <a:bodyPr/>
        <a:lstStyle/>
        <a:p>
          <a:endParaRPr lang="en-US"/>
        </a:p>
      </dgm:t>
    </dgm:pt>
    <dgm:pt modelId="{E0D4BDAF-B343-43B9-9355-A3F9F4FAEF50}">
      <dgm:prSet/>
      <dgm:spPr/>
      <dgm:t>
        <a:bodyPr/>
        <a:lstStyle/>
        <a:p>
          <a:r>
            <a:rPr lang="en-GB" dirty="0"/>
            <a:t>The senior management team at Tesco is responsible for making call major decisions regarding the company's direction, including decisions about HR policy. </a:t>
          </a:r>
          <a:endParaRPr lang="en-US" dirty="0"/>
        </a:p>
      </dgm:t>
    </dgm:pt>
    <dgm:pt modelId="{DFA1C439-91F8-43C7-B9B5-7F69EA4BA412}" type="parTrans" cxnId="{F4D849B1-DAF8-4C41-AF00-DCF20E4D2014}">
      <dgm:prSet/>
      <dgm:spPr/>
      <dgm:t>
        <a:bodyPr/>
        <a:lstStyle/>
        <a:p>
          <a:endParaRPr lang="en-US"/>
        </a:p>
      </dgm:t>
    </dgm:pt>
    <dgm:pt modelId="{95EBC1A6-E361-4DEF-A417-C7876E7786E2}" type="sibTrans" cxnId="{F4D849B1-DAF8-4C41-AF00-DCF20E4D2014}">
      <dgm:prSet/>
      <dgm:spPr/>
      <dgm:t>
        <a:bodyPr/>
        <a:lstStyle/>
        <a:p>
          <a:endParaRPr lang="en-US"/>
        </a:p>
      </dgm:t>
    </dgm:pt>
    <dgm:pt modelId="{211F4648-755B-4323-88E5-EA0BD2FC3857}">
      <dgm:prSet/>
      <dgm:spPr/>
      <dgm:t>
        <a:bodyPr/>
        <a:lstStyle/>
        <a:p>
          <a:r>
            <a:rPr lang="en-GB" dirty="0"/>
            <a:t>This top-down approach to decision-making ensures that everyone in the company is aware of the company's overall goals and how they fit into achieving those goals.</a:t>
          </a:r>
          <a:endParaRPr lang="en-US" dirty="0"/>
        </a:p>
      </dgm:t>
    </dgm:pt>
    <dgm:pt modelId="{7445F315-B311-405A-BEBD-C4905CFB2082}" type="parTrans" cxnId="{886428B8-6FC9-44C9-871D-D6D462408184}">
      <dgm:prSet/>
      <dgm:spPr/>
      <dgm:t>
        <a:bodyPr/>
        <a:lstStyle/>
        <a:p>
          <a:endParaRPr lang="en-US"/>
        </a:p>
      </dgm:t>
    </dgm:pt>
    <dgm:pt modelId="{5F5336BD-7958-4314-ACA0-6FACC7FBE5C4}" type="sibTrans" cxnId="{886428B8-6FC9-44C9-871D-D6D462408184}">
      <dgm:prSet/>
      <dgm:spPr/>
      <dgm:t>
        <a:bodyPr/>
        <a:lstStyle/>
        <a:p>
          <a:endParaRPr lang="en-US"/>
        </a:p>
      </dgm:t>
    </dgm:pt>
    <dgm:pt modelId="{866EA8EC-DCEE-48B6-ACD3-CDA6DD8F62A8}">
      <dgm:prSet/>
      <dgm:spPr/>
      <dgm:t>
        <a:bodyPr/>
        <a:lstStyle/>
        <a:p>
          <a:r>
            <a:rPr lang="en-GB" dirty="0"/>
            <a:t>The company is able to quickly and efficiently implement changes to its HR policies and procedures. </a:t>
          </a:r>
          <a:endParaRPr lang="en-US" dirty="0"/>
        </a:p>
      </dgm:t>
    </dgm:pt>
    <dgm:pt modelId="{DEDB5805-4E13-49C5-AFB9-B9540DF7BE97}" type="parTrans" cxnId="{9BD10F31-0540-47D9-A815-828B8CB23C3C}">
      <dgm:prSet/>
      <dgm:spPr/>
      <dgm:t>
        <a:bodyPr/>
        <a:lstStyle/>
        <a:p>
          <a:endParaRPr lang="en-US"/>
        </a:p>
      </dgm:t>
    </dgm:pt>
    <dgm:pt modelId="{001806B8-9A96-42D5-8DF1-AFC614FE21C4}" type="sibTrans" cxnId="{9BD10F31-0540-47D9-A815-828B8CB23C3C}">
      <dgm:prSet/>
      <dgm:spPr/>
      <dgm:t>
        <a:bodyPr/>
        <a:lstStyle/>
        <a:p>
          <a:endParaRPr lang="en-US"/>
        </a:p>
      </dgm:t>
    </dgm:pt>
    <dgm:pt modelId="{42100BF1-E1D2-4149-A6A1-5F5674C0E422}">
      <dgm:prSet/>
      <dgm:spPr/>
      <dgm:t>
        <a:bodyPr/>
        <a:lstStyle/>
        <a:p>
          <a:r>
            <a:rPr lang="en-GB" dirty="0"/>
            <a:t>Ensuring that the company complies with all relevant employment laws and regulations</a:t>
          </a:r>
          <a:endParaRPr lang="en-US" dirty="0"/>
        </a:p>
      </dgm:t>
    </dgm:pt>
    <dgm:pt modelId="{410FB376-3DAE-4815-87BF-058CC954720F}" type="parTrans" cxnId="{6DC33C78-5319-42BC-9BB5-4CE5D159A498}">
      <dgm:prSet/>
      <dgm:spPr/>
      <dgm:t>
        <a:bodyPr/>
        <a:lstStyle/>
        <a:p>
          <a:endParaRPr lang="en-US"/>
        </a:p>
      </dgm:t>
    </dgm:pt>
    <dgm:pt modelId="{2B6E720C-13A3-473A-83B7-7BB383349B0F}" type="sibTrans" cxnId="{6DC33C78-5319-42BC-9BB5-4CE5D159A498}">
      <dgm:prSet/>
      <dgm:spPr/>
      <dgm:t>
        <a:bodyPr/>
        <a:lstStyle/>
        <a:p>
          <a:endParaRPr lang="en-US"/>
        </a:p>
      </dgm:t>
    </dgm:pt>
    <dgm:pt modelId="{B69EF962-4E8C-4707-8F5F-47E93DDC5A3E}" type="pres">
      <dgm:prSet presAssocID="{A9237D8F-D793-4694-8DF0-E48A50923FB6}" presName="root" presStyleCnt="0">
        <dgm:presLayoutVars>
          <dgm:dir/>
          <dgm:resizeHandles val="exact"/>
        </dgm:presLayoutVars>
      </dgm:prSet>
      <dgm:spPr/>
    </dgm:pt>
    <dgm:pt modelId="{E217BC88-9C8F-4FD4-89AB-15A9DF52FE57}" type="pres">
      <dgm:prSet presAssocID="{91B2C68C-B838-4843-BB22-5FA62B096789}" presName="compNode" presStyleCnt="0"/>
      <dgm:spPr/>
    </dgm:pt>
    <dgm:pt modelId="{2D33CF97-9BC1-4E04-951E-122E98B8ED0F}" type="pres">
      <dgm:prSet presAssocID="{91B2C68C-B838-4843-BB22-5FA62B096789}" presName="bgRect" presStyleLbl="bgShp" presStyleIdx="0" presStyleCnt="5" custLinFactY="273643" custLinFactNeighborX="20577" custLinFactNeighborY="300000"/>
      <dgm:spPr/>
    </dgm:pt>
    <dgm:pt modelId="{EE663DC3-9257-4A8E-8208-59529AFB8297}" type="pres">
      <dgm:prSet presAssocID="{91B2C68C-B838-4843-BB22-5FA62B09678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6EA3AFB1-DDB8-4DC0-885B-3F856E2BF280}" type="pres">
      <dgm:prSet presAssocID="{91B2C68C-B838-4843-BB22-5FA62B096789}" presName="spaceRect" presStyleCnt="0"/>
      <dgm:spPr/>
    </dgm:pt>
    <dgm:pt modelId="{61E73AA6-CFEB-4DFD-BA7E-4681FC23427B}" type="pres">
      <dgm:prSet presAssocID="{91B2C68C-B838-4843-BB22-5FA62B096789}" presName="parTx" presStyleLbl="revTx" presStyleIdx="0" presStyleCnt="5">
        <dgm:presLayoutVars>
          <dgm:chMax val="0"/>
          <dgm:chPref val="0"/>
        </dgm:presLayoutVars>
      </dgm:prSet>
      <dgm:spPr/>
    </dgm:pt>
    <dgm:pt modelId="{1CD4A862-81D4-41A5-A415-1B0AE4954744}" type="pres">
      <dgm:prSet presAssocID="{4C1A5654-9D3B-4B16-BE12-BB5791AC877C}" presName="sibTrans" presStyleCnt="0"/>
      <dgm:spPr/>
    </dgm:pt>
    <dgm:pt modelId="{CCBD78B8-F14E-451B-8A55-58266A294866}" type="pres">
      <dgm:prSet presAssocID="{E0D4BDAF-B343-43B9-9355-A3F9F4FAEF50}" presName="compNode" presStyleCnt="0"/>
      <dgm:spPr/>
    </dgm:pt>
    <dgm:pt modelId="{55926476-C275-4D3F-8ECA-B15144212969}" type="pres">
      <dgm:prSet presAssocID="{E0D4BDAF-B343-43B9-9355-A3F9F4FAEF50}" presName="bgRect" presStyleLbl="bgShp" presStyleIdx="1" presStyleCnt="5"/>
      <dgm:spPr/>
    </dgm:pt>
    <dgm:pt modelId="{8CF25F11-7DD1-47A5-A64A-4D4FD4B790A8}" type="pres">
      <dgm:prSet presAssocID="{E0D4BDAF-B343-43B9-9355-A3F9F4FAEF5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ptain"/>
        </a:ext>
      </dgm:extLst>
    </dgm:pt>
    <dgm:pt modelId="{CB27E6A4-A8FB-417D-9F06-D45C02506DDB}" type="pres">
      <dgm:prSet presAssocID="{E0D4BDAF-B343-43B9-9355-A3F9F4FAEF50}" presName="spaceRect" presStyleCnt="0"/>
      <dgm:spPr/>
    </dgm:pt>
    <dgm:pt modelId="{FAF20A41-DC43-4FAD-9B1B-E87EC6E1D20C}" type="pres">
      <dgm:prSet presAssocID="{E0D4BDAF-B343-43B9-9355-A3F9F4FAEF50}" presName="parTx" presStyleLbl="revTx" presStyleIdx="1" presStyleCnt="5">
        <dgm:presLayoutVars>
          <dgm:chMax val="0"/>
          <dgm:chPref val="0"/>
        </dgm:presLayoutVars>
      </dgm:prSet>
      <dgm:spPr/>
    </dgm:pt>
    <dgm:pt modelId="{CFC32925-7858-4297-A101-3C557FB1DD6F}" type="pres">
      <dgm:prSet presAssocID="{95EBC1A6-E361-4DEF-A417-C7876E7786E2}" presName="sibTrans" presStyleCnt="0"/>
      <dgm:spPr/>
    </dgm:pt>
    <dgm:pt modelId="{03DD4217-BC31-4614-9D34-77C697735196}" type="pres">
      <dgm:prSet presAssocID="{211F4648-755B-4323-88E5-EA0BD2FC3857}" presName="compNode" presStyleCnt="0"/>
      <dgm:spPr/>
    </dgm:pt>
    <dgm:pt modelId="{C9402A1C-F941-4263-9A93-0EEF15D4978B}" type="pres">
      <dgm:prSet presAssocID="{211F4648-755B-4323-88E5-EA0BD2FC3857}" presName="bgRect" presStyleLbl="bgShp" presStyleIdx="2" presStyleCnt="5"/>
      <dgm:spPr/>
    </dgm:pt>
    <dgm:pt modelId="{737D6415-D0CA-42A4-9E93-A4818E4FFF4D}" type="pres">
      <dgm:prSet presAssocID="{211F4648-755B-4323-88E5-EA0BD2FC38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ED3B433E-5E43-4F2C-98F8-62901C85469E}" type="pres">
      <dgm:prSet presAssocID="{211F4648-755B-4323-88E5-EA0BD2FC3857}" presName="spaceRect" presStyleCnt="0"/>
      <dgm:spPr/>
    </dgm:pt>
    <dgm:pt modelId="{85AFD138-258C-41A0-9AC0-D121801624A4}" type="pres">
      <dgm:prSet presAssocID="{211F4648-755B-4323-88E5-EA0BD2FC3857}" presName="parTx" presStyleLbl="revTx" presStyleIdx="2" presStyleCnt="5">
        <dgm:presLayoutVars>
          <dgm:chMax val="0"/>
          <dgm:chPref val="0"/>
        </dgm:presLayoutVars>
      </dgm:prSet>
      <dgm:spPr/>
    </dgm:pt>
    <dgm:pt modelId="{901CC3EF-26EA-4977-8BAA-26B71D4AD5A8}" type="pres">
      <dgm:prSet presAssocID="{5F5336BD-7958-4314-ACA0-6FACC7FBE5C4}" presName="sibTrans" presStyleCnt="0"/>
      <dgm:spPr/>
    </dgm:pt>
    <dgm:pt modelId="{1C27835E-E3F9-4A12-ABD5-9516C09514F0}" type="pres">
      <dgm:prSet presAssocID="{866EA8EC-DCEE-48B6-ACD3-CDA6DD8F62A8}" presName="compNode" presStyleCnt="0"/>
      <dgm:spPr/>
    </dgm:pt>
    <dgm:pt modelId="{6D9CBE55-C188-47BC-AE76-BE3A2BDDDF34}" type="pres">
      <dgm:prSet presAssocID="{866EA8EC-DCEE-48B6-ACD3-CDA6DD8F62A8}" presName="bgRect" presStyleLbl="bgShp" presStyleIdx="3" presStyleCnt="5"/>
      <dgm:spPr/>
    </dgm:pt>
    <dgm:pt modelId="{9B75B284-D3B1-486C-9999-C1340C831AA0}" type="pres">
      <dgm:prSet presAssocID="{866EA8EC-DCEE-48B6-ACD3-CDA6DD8F62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6572B3EC-CABA-488A-827E-06D5E6426435}" type="pres">
      <dgm:prSet presAssocID="{866EA8EC-DCEE-48B6-ACD3-CDA6DD8F62A8}" presName="spaceRect" presStyleCnt="0"/>
      <dgm:spPr/>
    </dgm:pt>
    <dgm:pt modelId="{6E35F50C-783E-492F-8417-BB66BB598172}" type="pres">
      <dgm:prSet presAssocID="{866EA8EC-DCEE-48B6-ACD3-CDA6DD8F62A8}" presName="parTx" presStyleLbl="revTx" presStyleIdx="3" presStyleCnt="5">
        <dgm:presLayoutVars>
          <dgm:chMax val="0"/>
          <dgm:chPref val="0"/>
        </dgm:presLayoutVars>
      </dgm:prSet>
      <dgm:spPr/>
    </dgm:pt>
    <dgm:pt modelId="{2BA6E546-6D5C-4BEE-BE89-0A6E9065682B}" type="pres">
      <dgm:prSet presAssocID="{001806B8-9A96-42D5-8DF1-AFC614FE21C4}" presName="sibTrans" presStyleCnt="0"/>
      <dgm:spPr/>
    </dgm:pt>
    <dgm:pt modelId="{D3CF94A9-EC34-435A-95D0-C9984A0E91CD}" type="pres">
      <dgm:prSet presAssocID="{42100BF1-E1D2-4149-A6A1-5F5674C0E422}" presName="compNode" presStyleCnt="0"/>
      <dgm:spPr/>
    </dgm:pt>
    <dgm:pt modelId="{13B47856-609B-4D4C-B4ED-15F82F0696FA}" type="pres">
      <dgm:prSet presAssocID="{42100BF1-E1D2-4149-A6A1-5F5674C0E422}" presName="bgRect" presStyleLbl="bgShp" presStyleIdx="4" presStyleCnt="5"/>
      <dgm:spPr/>
    </dgm:pt>
    <dgm:pt modelId="{7EFA1C70-A3FD-47C2-97AC-616DA74C46F6}" type="pres">
      <dgm:prSet presAssocID="{42100BF1-E1D2-4149-A6A1-5F5674C0E42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0B4C4D11-F248-4DB5-8FA7-B09500B18CBB}" type="pres">
      <dgm:prSet presAssocID="{42100BF1-E1D2-4149-A6A1-5F5674C0E422}" presName="spaceRect" presStyleCnt="0"/>
      <dgm:spPr/>
    </dgm:pt>
    <dgm:pt modelId="{AE77878D-B70D-40B6-8374-A0806D6A5269}" type="pres">
      <dgm:prSet presAssocID="{42100BF1-E1D2-4149-A6A1-5F5674C0E422}" presName="parTx" presStyleLbl="revTx" presStyleIdx="4" presStyleCnt="5">
        <dgm:presLayoutVars>
          <dgm:chMax val="0"/>
          <dgm:chPref val="0"/>
        </dgm:presLayoutVars>
      </dgm:prSet>
      <dgm:spPr/>
    </dgm:pt>
  </dgm:ptLst>
  <dgm:cxnLst>
    <dgm:cxn modelId="{A660801C-4F97-4C70-9BDA-1C17367040DD}" type="presOf" srcId="{42100BF1-E1D2-4149-A6A1-5F5674C0E422}" destId="{AE77878D-B70D-40B6-8374-A0806D6A5269}" srcOrd="0" destOrd="0" presId="urn:microsoft.com/office/officeart/2018/2/layout/IconVerticalSolidList"/>
    <dgm:cxn modelId="{9BD10F31-0540-47D9-A815-828B8CB23C3C}" srcId="{A9237D8F-D793-4694-8DF0-E48A50923FB6}" destId="{866EA8EC-DCEE-48B6-ACD3-CDA6DD8F62A8}" srcOrd="3" destOrd="0" parTransId="{DEDB5805-4E13-49C5-AFB9-B9540DF7BE97}" sibTransId="{001806B8-9A96-42D5-8DF1-AFC614FE21C4}"/>
    <dgm:cxn modelId="{651F1F65-624F-44D9-9678-06EC32436C39}" type="presOf" srcId="{866EA8EC-DCEE-48B6-ACD3-CDA6DD8F62A8}" destId="{6E35F50C-783E-492F-8417-BB66BB598172}" srcOrd="0" destOrd="0" presId="urn:microsoft.com/office/officeart/2018/2/layout/IconVerticalSolidList"/>
    <dgm:cxn modelId="{6DC33C78-5319-42BC-9BB5-4CE5D159A498}" srcId="{A9237D8F-D793-4694-8DF0-E48A50923FB6}" destId="{42100BF1-E1D2-4149-A6A1-5F5674C0E422}" srcOrd="4" destOrd="0" parTransId="{410FB376-3DAE-4815-87BF-058CC954720F}" sibTransId="{2B6E720C-13A3-473A-83B7-7BB383349B0F}"/>
    <dgm:cxn modelId="{A47A8896-4E83-4677-A292-72919624A944}" type="presOf" srcId="{E0D4BDAF-B343-43B9-9355-A3F9F4FAEF50}" destId="{FAF20A41-DC43-4FAD-9B1B-E87EC6E1D20C}" srcOrd="0" destOrd="0" presId="urn:microsoft.com/office/officeart/2018/2/layout/IconVerticalSolidList"/>
    <dgm:cxn modelId="{307F0897-A57D-45AF-8846-E9D8D874B742}" srcId="{A9237D8F-D793-4694-8DF0-E48A50923FB6}" destId="{91B2C68C-B838-4843-BB22-5FA62B096789}" srcOrd="0" destOrd="0" parTransId="{8718F16A-1B77-41B8-8FD8-A81DC099D78F}" sibTransId="{4C1A5654-9D3B-4B16-BE12-BB5791AC877C}"/>
    <dgm:cxn modelId="{FC0AF999-AA4A-4B39-8CA1-A051C325A143}" type="presOf" srcId="{A9237D8F-D793-4694-8DF0-E48A50923FB6}" destId="{B69EF962-4E8C-4707-8F5F-47E93DDC5A3E}" srcOrd="0" destOrd="0" presId="urn:microsoft.com/office/officeart/2018/2/layout/IconVerticalSolidList"/>
    <dgm:cxn modelId="{9F032BA9-5059-4053-9424-185C80F60D58}" type="presOf" srcId="{211F4648-755B-4323-88E5-EA0BD2FC3857}" destId="{85AFD138-258C-41A0-9AC0-D121801624A4}" srcOrd="0" destOrd="0" presId="urn:microsoft.com/office/officeart/2018/2/layout/IconVerticalSolidList"/>
    <dgm:cxn modelId="{F4D849B1-DAF8-4C41-AF00-DCF20E4D2014}" srcId="{A9237D8F-D793-4694-8DF0-E48A50923FB6}" destId="{E0D4BDAF-B343-43B9-9355-A3F9F4FAEF50}" srcOrd="1" destOrd="0" parTransId="{DFA1C439-91F8-43C7-B9B5-7F69EA4BA412}" sibTransId="{95EBC1A6-E361-4DEF-A417-C7876E7786E2}"/>
    <dgm:cxn modelId="{886428B8-6FC9-44C9-871D-D6D462408184}" srcId="{A9237D8F-D793-4694-8DF0-E48A50923FB6}" destId="{211F4648-755B-4323-88E5-EA0BD2FC3857}" srcOrd="2" destOrd="0" parTransId="{7445F315-B311-405A-BEBD-C4905CFB2082}" sibTransId="{5F5336BD-7958-4314-ACA0-6FACC7FBE5C4}"/>
    <dgm:cxn modelId="{376E9BC8-92AE-4F52-A4DF-AF2AF585B27A}" type="presOf" srcId="{91B2C68C-B838-4843-BB22-5FA62B096789}" destId="{61E73AA6-CFEB-4DFD-BA7E-4681FC23427B}" srcOrd="0" destOrd="0" presId="urn:microsoft.com/office/officeart/2018/2/layout/IconVerticalSolidList"/>
    <dgm:cxn modelId="{80884743-FCA3-4B15-BE16-6CB0CCD2C03F}" type="presParOf" srcId="{B69EF962-4E8C-4707-8F5F-47E93DDC5A3E}" destId="{E217BC88-9C8F-4FD4-89AB-15A9DF52FE57}" srcOrd="0" destOrd="0" presId="urn:microsoft.com/office/officeart/2018/2/layout/IconVerticalSolidList"/>
    <dgm:cxn modelId="{21BE710B-7DBB-4A64-9C35-63A602EBF6A8}" type="presParOf" srcId="{E217BC88-9C8F-4FD4-89AB-15A9DF52FE57}" destId="{2D33CF97-9BC1-4E04-951E-122E98B8ED0F}" srcOrd="0" destOrd="0" presId="urn:microsoft.com/office/officeart/2018/2/layout/IconVerticalSolidList"/>
    <dgm:cxn modelId="{98131504-0CC5-41CD-91D4-CFCD392EC07A}" type="presParOf" srcId="{E217BC88-9C8F-4FD4-89AB-15A9DF52FE57}" destId="{EE663DC3-9257-4A8E-8208-59529AFB8297}" srcOrd="1" destOrd="0" presId="urn:microsoft.com/office/officeart/2018/2/layout/IconVerticalSolidList"/>
    <dgm:cxn modelId="{148551D6-CB16-4DC7-A8E3-885AA7AE33FC}" type="presParOf" srcId="{E217BC88-9C8F-4FD4-89AB-15A9DF52FE57}" destId="{6EA3AFB1-DDB8-4DC0-885B-3F856E2BF280}" srcOrd="2" destOrd="0" presId="urn:microsoft.com/office/officeart/2018/2/layout/IconVerticalSolidList"/>
    <dgm:cxn modelId="{0BA8D87B-79A5-43CB-AADF-68CBD7170242}" type="presParOf" srcId="{E217BC88-9C8F-4FD4-89AB-15A9DF52FE57}" destId="{61E73AA6-CFEB-4DFD-BA7E-4681FC23427B}" srcOrd="3" destOrd="0" presId="urn:microsoft.com/office/officeart/2018/2/layout/IconVerticalSolidList"/>
    <dgm:cxn modelId="{724603D5-CD73-4B2D-8902-76F6224097EF}" type="presParOf" srcId="{B69EF962-4E8C-4707-8F5F-47E93DDC5A3E}" destId="{1CD4A862-81D4-41A5-A415-1B0AE4954744}" srcOrd="1" destOrd="0" presId="urn:microsoft.com/office/officeart/2018/2/layout/IconVerticalSolidList"/>
    <dgm:cxn modelId="{7851DB6C-2B30-47FA-9AE7-291145B1A2E3}" type="presParOf" srcId="{B69EF962-4E8C-4707-8F5F-47E93DDC5A3E}" destId="{CCBD78B8-F14E-451B-8A55-58266A294866}" srcOrd="2" destOrd="0" presId="urn:microsoft.com/office/officeart/2018/2/layout/IconVerticalSolidList"/>
    <dgm:cxn modelId="{10D1D948-BBC2-46F9-AF67-1EBC099050A1}" type="presParOf" srcId="{CCBD78B8-F14E-451B-8A55-58266A294866}" destId="{55926476-C275-4D3F-8ECA-B15144212969}" srcOrd="0" destOrd="0" presId="urn:microsoft.com/office/officeart/2018/2/layout/IconVerticalSolidList"/>
    <dgm:cxn modelId="{7655A55F-014B-4026-8DED-45F3520916E3}" type="presParOf" srcId="{CCBD78B8-F14E-451B-8A55-58266A294866}" destId="{8CF25F11-7DD1-47A5-A64A-4D4FD4B790A8}" srcOrd="1" destOrd="0" presId="urn:microsoft.com/office/officeart/2018/2/layout/IconVerticalSolidList"/>
    <dgm:cxn modelId="{99AB2742-B4F3-4814-99A6-17806AF41469}" type="presParOf" srcId="{CCBD78B8-F14E-451B-8A55-58266A294866}" destId="{CB27E6A4-A8FB-417D-9F06-D45C02506DDB}" srcOrd="2" destOrd="0" presId="urn:microsoft.com/office/officeart/2018/2/layout/IconVerticalSolidList"/>
    <dgm:cxn modelId="{BE7B1B70-6057-44D5-B236-9A4E1E3FA496}" type="presParOf" srcId="{CCBD78B8-F14E-451B-8A55-58266A294866}" destId="{FAF20A41-DC43-4FAD-9B1B-E87EC6E1D20C}" srcOrd="3" destOrd="0" presId="urn:microsoft.com/office/officeart/2018/2/layout/IconVerticalSolidList"/>
    <dgm:cxn modelId="{0CF9744D-5922-4C2D-9F9F-7B07C1A22E6F}" type="presParOf" srcId="{B69EF962-4E8C-4707-8F5F-47E93DDC5A3E}" destId="{CFC32925-7858-4297-A101-3C557FB1DD6F}" srcOrd="3" destOrd="0" presId="urn:microsoft.com/office/officeart/2018/2/layout/IconVerticalSolidList"/>
    <dgm:cxn modelId="{8BC721F7-425A-451B-B1FE-1FAFAF377042}" type="presParOf" srcId="{B69EF962-4E8C-4707-8F5F-47E93DDC5A3E}" destId="{03DD4217-BC31-4614-9D34-77C697735196}" srcOrd="4" destOrd="0" presId="urn:microsoft.com/office/officeart/2018/2/layout/IconVerticalSolidList"/>
    <dgm:cxn modelId="{11A65196-386E-4F33-9680-47DB21020089}" type="presParOf" srcId="{03DD4217-BC31-4614-9D34-77C697735196}" destId="{C9402A1C-F941-4263-9A93-0EEF15D4978B}" srcOrd="0" destOrd="0" presId="urn:microsoft.com/office/officeart/2018/2/layout/IconVerticalSolidList"/>
    <dgm:cxn modelId="{F2F9E6A3-C1F2-4C6F-9E38-D7FADCFD2454}" type="presParOf" srcId="{03DD4217-BC31-4614-9D34-77C697735196}" destId="{737D6415-D0CA-42A4-9E93-A4818E4FFF4D}" srcOrd="1" destOrd="0" presId="urn:microsoft.com/office/officeart/2018/2/layout/IconVerticalSolidList"/>
    <dgm:cxn modelId="{02D1B824-39A9-441D-A432-956D663EF856}" type="presParOf" srcId="{03DD4217-BC31-4614-9D34-77C697735196}" destId="{ED3B433E-5E43-4F2C-98F8-62901C85469E}" srcOrd="2" destOrd="0" presId="urn:microsoft.com/office/officeart/2018/2/layout/IconVerticalSolidList"/>
    <dgm:cxn modelId="{B3DDEAC4-D0FD-4F58-999E-D7A5DC56881D}" type="presParOf" srcId="{03DD4217-BC31-4614-9D34-77C697735196}" destId="{85AFD138-258C-41A0-9AC0-D121801624A4}" srcOrd="3" destOrd="0" presId="urn:microsoft.com/office/officeart/2018/2/layout/IconVerticalSolidList"/>
    <dgm:cxn modelId="{D8139F3A-D2DD-416C-AFE5-70EC8F0CB7B6}" type="presParOf" srcId="{B69EF962-4E8C-4707-8F5F-47E93DDC5A3E}" destId="{901CC3EF-26EA-4977-8BAA-26B71D4AD5A8}" srcOrd="5" destOrd="0" presId="urn:microsoft.com/office/officeart/2018/2/layout/IconVerticalSolidList"/>
    <dgm:cxn modelId="{0B28CCEC-8397-41F0-AA50-429A7B263823}" type="presParOf" srcId="{B69EF962-4E8C-4707-8F5F-47E93DDC5A3E}" destId="{1C27835E-E3F9-4A12-ABD5-9516C09514F0}" srcOrd="6" destOrd="0" presId="urn:microsoft.com/office/officeart/2018/2/layout/IconVerticalSolidList"/>
    <dgm:cxn modelId="{9B240E89-5195-47D9-859F-CC9B571BD3E7}" type="presParOf" srcId="{1C27835E-E3F9-4A12-ABD5-9516C09514F0}" destId="{6D9CBE55-C188-47BC-AE76-BE3A2BDDDF34}" srcOrd="0" destOrd="0" presId="urn:microsoft.com/office/officeart/2018/2/layout/IconVerticalSolidList"/>
    <dgm:cxn modelId="{B430F372-C26D-4049-8569-E61EE99BF7C4}" type="presParOf" srcId="{1C27835E-E3F9-4A12-ABD5-9516C09514F0}" destId="{9B75B284-D3B1-486C-9999-C1340C831AA0}" srcOrd="1" destOrd="0" presId="urn:microsoft.com/office/officeart/2018/2/layout/IconVerticalSolidList"/>
    <dgm:cxn modelId="{BA615F9C-06E4-42B4-85D5-B59A6981D5CE}" type="presParOf" srcId="{1C27835E-E3F9-4A12-ABD5-9516C09514F0}" destId="{6572B3EC-CABA-488A-827E-06D5E6426435}" srcOrd="2" destOrd="0" presId="urn:microsoft.com/office/officeart/2018/2/layout/IconVerticalSolidList"/>
    <dgm:cxn modelId="{7BDAE287-C8BE-41F9-96FA-F2C9202F91E7}" type="presParOf" srcId="{1C27835E-E3F9-4A12-ABD5-9516C09514F0}" destId="{6E35F50C-783E-492F-8417-BB66BB598172}" srcOrd="3" destOrd="0" presId="urn:microsoft.com/office/officeart/2018/2/layout/IconVerticalSolidList"/>
    <dgm:cxn modelId="{3F398F54-58DA-4085-B49E-FE827BDE3BD3}" type="presParOf" srcId="{B69EF962-4E8C-4707-8F5F-47E93DDC5A3E}" destId="{2BA6E546-6D5C-4BEE-BE89-0A6E9065682B}" srcOrd="7" destOrd="0" presId="urn:microsoft.com/office/officeart/2018/2/layout/IconVerticalSolidList"/>
    <dgm:cxn modelId="{8B4A9FBD-9B99-4F37-BD2D-8B1429EFF840}" type="presParOf" srcId="{B69EF962-4E8C-4707-8F5F-47E93DDC5A3E}" destId="{D3CF94A9-EC34-435A-95D0-C9984A0E91CD}" srcOrd="8" destOrd="0" presId="urn:microsoft.com/office/officeart/2018/2/layout/IconVerticalSolidList"/>
    <dgm:cxn modelId="{57316E4D-01F1-43D9-8829-989DAA772928}" type="presParOf" srcId="{D3CF94A9-EC34-435A-95D0-C9984A0E91CD}" destId="{13B47856-609B-4D4C-B4ED-15F82F0696FA}" srcOrd="0" destOrd="0" presId="urn:microsoft.com/office/officeart/2018/2/layout/IconVerticalSolidList"/>
    <dgm:cxn modelId="{66C9C74D-1A97-4E8D-AFBA-3826A948B9AB}" type="presParOf" srcId="{D3CF94A9-EC34-435A-95D0-C9984A0E91CD}" destId="{7EFA1C70-A3FD-47C2-97AC-616DA74C46F6}" srcOrd="1" destOrd="0" presId="urn:microsoft.com/office/officeart/2018/2/layout/IconVerticalSolidList"/>
    <dgm:cxn modelId="{C2FFACCE-2465-40B5-ABF0-C78377666B92}" type="presParOf" srcId="{D3CF94A9-EC34-435A-95D0-C9984A0E91CD}" destId="{0B4C4D11-F248-4DB5-8FA7-B09500B18CBB}" srcOrd="2" destOrd="0" presId="urn:microsoft.com/office/officeart/2018/2/layout/IconVerticalSolidList"/>
    <dgm:cxn modelId="{A9ECDC60-72C4-4631-B8CF-528E5CDEEF53}" type="presParOf" srcId="{D3CF94A9-EC34-435A-95D0-C9984A0E91CD}" destId="{AE77878D-B70D-40B6-8374-A0806D6A52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AA217A0-F2D8-4D21-818E-BB7D9B199AF5}"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479C595D-F464-4BB5-9CFC-47E20C257361}">
      <dgm:prSet custT="1"/>
      <dgm:spPr/>
      <dgm:t>
        <a:bodyPr/>
        <a:lstStyle/>
        <a:p>
          <a:r>
            <a:rPr lang="en-GB" sz="1800" dirty="0"/>
            <a:t>Ethical firms understand the power of conducting enterprises in socially responsible ways and that doing so leads to profits, consumer pleasure, and reduced employee turnover</a:t>
          </a:r>
          <a:r>
            <a:rPr lang="en-GB" sz="1500" dirty="0"/>
            <a:t>. </a:t>
          </a:r>
          <a:endParaRPr lang="en-US" sz="1500" dirty="0"/>
        </a:p>
      </dgm:t>
    </dgm:pt>
    <dgm:pt modelId="{CC5139C0-9DA0-41FF-8BD0-8DD20A881F04}" type="parTrans" cxnId="{CA265681-9789-41C3-B75D-912F91F3B018}">
      <dgm:prSet/>
      <dgm:spPr/>
      <dgm:t>
        <a:bodyPr/>
        <a:lstStyle/>
        <a:p>
          <a:endParaRPr lang="en-US"/>
        </a:p>
      </dgm:t>
    </dgm:pt>
    <dgm:pt modelId="{3A49382E-93E2-49A2-88F3-A0579AE912A6}" type="sibTrans" cxnId="{CA265681-9789-41C3-B75D-912F91F3B018}">
      <dgm:prSet/>
      <dgm:spPr/>
      <dgm:t>
        <a:bodyPr/>
        <a:lstStyle/>
        <a:p>
          <a:endParaRPr lang="en-US"/>
        </a:p>
      </dgm:t>
    </dgm:pt>
    <dgm:pt modelId="{1F2AF402-181B-47F1-9170-83A82F365C62}">
      <dgm:prSet custT="1"/>
      <dgm:spPr/>
      <dgm:t>
        <a:bodyPr/>
        <a:lstStyle/>
        <a:p>
          <a:r>
            <a:rPr lang="en-GB" sz="1800" b="0" i="0" dirty="0"/>
            <a:t>When businesses engage in socially responsible practices, they are building trust with the public, which can lead to increased sales and brand loyalty</a:t>
          </a:r>
          <a:r>
            <a:rPr lang="en-GB" sz="2100" b="0" i="0" dirty="0"/>
            <a:t>.</a:t>
          </a:r>
          <a:endParaRPr lang="en-US" sz="2100" dirty="0"/>
        </a:p>
      </dgm:t>
    </dgm:pt>
    <dgm:pt modelId="{36EFBC36-C654-4B04-B432-244BED154EFC}" type="parTrans" cxnId="{011604AF-9E8F-406B-B783-716EAB2A801E}">
      <dgm:prSet/>
      <dgm:spPr/>
      <dgm:t>
        <a:bodyPr/>
        <a:lstStyle/>
        <a:p>
          <a:endParaRPr lang="en-US"/>
        </a:p>
      </dgm:t>
    </dgm:pt>
    <dgm:pt modelId="{3401A526-C1FF-4612-8BA8-843B8D0813A6}" type="sibTrans" cxnId="{011604AF-9E8F-406B-B783-716EAB2A801E}">
      <dgm:prSet/>
      <dgm:spPr/>
      <dgm:t>
        <a:bodyPr/>
        <a:lstStyle/>
        <a:p>
          <a:endParaRPr lang="en-US"/>
        </a:p>
      </dgm:t>
    </dgm:pt>
    <dgm:pt modelId="{983DC980-D569-4701-ACCE-C907379B0A89}">
      <dgm:prSet custT="1"/>
      <dgm:spPr/>
      <dgm:t>
        <a:bodyPr/>
        <a:lstStyle/>
        <a:p>
          <a:r>
            <a:rPr lang="en-GB" sz="1800" b="0" i="0" dirty="0"/>
            <a:t>Donating a percentage of profits to charity, educating </a:t>
          </a:r>
          <a:r>
            <a:rPr lang="en-GB" sz="1800" dirty="0"/>
            <a:t>employees about social responsibility</a:t>
          </a:r>
          <a:endParaRPr lang="en-US" sz="1800" dirty="0"/>
        </a:p>
      </dgm:t>
    </dgm:pt>
    <dgm:pt modelId="{DB5637CF-6D86-4CC3-8551-B4858A6780B5}" type="parTrans" cxnId="{6A686FBA-EC85-45DA-AA8D-21F96940E633}">
      <dgm:prSet/>
      <dgm:spPr/>
      <dgm:t>
        <a:bodyPr/>
        <a:lstStyle/>
        <a:p>
          <a:endParaRPr lang="en-US"/>
        </a:p>
      </dgm:t>
    </dgm:pt>
    <dgm:pt modelId="{FBE6CD88-3EE6-4D2D-BB83-699E08245D28}" type="sibTrans" cxnId="{6A686FBA-EC85-45DA-AA8D-21F96940E633}">
      <dgm:prSet/>
      <dgm:spPr/>
      <dgm:t>
        <a:bodyPr/>
        <a:lstStyle/>
        <a:p>
          <a:endParaRPr lang="en-US"/>
        </a:p>
      </dgm:t>
    </dgm:pt>
    <dgm:pt modelId="{485792C1-9F7F-43AC-8CE7-744093F80E71}">
      <dgm:prSet custT="1"/>
      <dgm:spPr/>
      <dgm:t>
        <a:bodyPr/>
        <a:lstStyle/>
        <a:p>
          <a:r>
            <a:rPr lang="en-GB" sz="1800" dirty="0"/>
            <a:t>Reducing environmental impact</a:t>
          </a:r>
          <a:endParaRPr lang="en-US" sz="1800" dirty="0"/>
        </a:p>
      </dgm:t>
    </dgm:pt>
    <dgm:pt modelId="{7B6A2AA2-0546-47F4-A3CC-9AA9C4ECFAD3}" type="parTrans" cxnId="{AB44D1F3-22F7-4155-A7C1-0044E0E29F52}">
      <dgm:prSet/>
      <dgm:spPr/>
      <dgm:t>
        <a:bodyPr/>
        <a:lstStyle/>
        <a:p>
          <a:endParaRPr lang="en-US"/>
        </a:p>
      </dgm:t>
    </dgm:pt>
    <dgm:pt modelId="{91667F92-3117-41E6-8A3D-4E762D1714A7}" type="sibTrans" cxnId="{AB44D1F3-22F7-4155-A7C1-0044E0E29F52}">
      <dgm:prSet/>
      <dgm:spPr/>
      <dgm:t>
        <a:bodyPr/>
        <a:lstStyle/>
        <a:p>
          <a:endParaRPr lang="en-US"/>
        </a:p>
      </dgm:t>
    </dgm:pt>
    <dgm:pt modelId="{9A4807EF-8686-4FBB-99AE-9182B0DD188A}">
      <dgm:prSet custT="1"/>
      <dgm:spPr/>
      <dgm:t>
        <a:bodyPr/>
        <a:lstStyle/>
        <a:p>
          <a:r>
            <a:rPr lang="en-GB" sz="1800" b="0" i="0" dirty="0"/>
            <a:t>Treating employees  fairly and equitably</a:t>
          </a:r>
          <a:r>
            <a:rPr lang="en-GB" sz="1900" b="0" i="0" dirty="0"/>
            <a:t>.</a:t>
          </a:r>
          <a:endParaRPr lang="en-US" sz="1900" dirty="0"/>
        </a:p>
      </dgm:t>
    </dgm:pt>
    <dgm:pt modelId="{57FB5284-7940-40B1-A8C1-DAB911394464}" type="parTrans" cxnId="{7A460286-5E9F-4F35-A845-91974FA0B357}">
      <dgm:prSet/>
      <dgm:spPr/>
      <dgm:t>
        <a:bodyPr/>
        <a:lstStyle/>
        <a:p>
          <a:endParaRPr lang="en-US"/>
        </a:p>
      </dgm:t>
    </dgm:pt>
    <dgm:pt modelId="{200E7607-3CA7-4889-B242-D6B23ECDC893}" type="sibTrans" cxnId="{7A460286-5E9F-4F35-A845-91974FA0B357}">
      <dgm:prSet/>
      <dgm:spPr/>
      <dgm:t>
        <a:bodyPr/>
        <a:lstStyle/>
        <a:p>
          <a:endParaRPr lang="en-US"/>
        </a:p>
      </dgm:t>
    </dgm:pt>
    <dgm:pt modelId="{D7ABFFB0-6D17-4855-8B19-8FEE54504EF6}">
      <dgm:prSet custT="1"/>
      <dgm:spPr/>
      <dgm:t>
        <a:bodyPr/>
        <a:lstStyle/>
        <a:p>
          <a:r>
            <a:rPr lang="en-GB" sz="1800" b="0" i="0" dirty="0"/>
            <a:t>Providing accurate information about job descriptions, compensation, and company policies.</a:t>
          </a:r>
          <a:br>
            <a:rPr lang="en-GB" sz="1800" dirty="0"/>
          </a:br>
          <a:endParaRPr lang="en-US" sz="1800" dirty="0"/>
        </a:p>
      </dgm:t>
    </dgm:pt>
    <dgm:pt modelId="{80F3CE86-B527-48C0-BA71-0B262290872B}" type="parTrans" cxnId="{262CCD9F-2449-4670-9396-C6B4334C6455}">
      <dgm:prSet/>
      <dgm:spPr/>
      <dgm:t>
        <a:bodyPr/>
        <a:lstStyle/>
        <a:p>
          <a:endParaRPr lang="en-US"/>
        </a:p>
      </dgm:t>
    </dgm:pt>
    <dgm:pt modelId="{80A22EB7-F594-40C9-A561-765E1494EEAB}" type="sibTrans" cxnId="{262CCD9F-2449-4670-9396-C6B4334C6455}">
      <dgm:prSet/>
      <dgm:spPr/>
      <dgm:t>
        <a:bodyPr/>
        <a:lstStyle/>
        <a:p>
          <a:endParaRPr lang="en-US"/>
        </a:p>
      </dgm:t>
    </dgm:pt>
    <dgm:pt modelId="{96760D73-5E64-4F7A-80D6-87AE68CFE15B}" type="pres">
      <dgm:prSet presAssocID="{CAA217A0-F2D8-4D21-818E-BB7D9B199AF5}" presName="diagram" presStyleCnt="0">
        <dgm:presLayoutVars>
          <dgm:dir/>
          <dgm:resizeHandles val="exact"/>
        </dgm:presLayoutVars>
      </dgm:prSet>
      <dgm:spPr/>
    </dgm:pt>
    <dgm:pt modelId="{FDE3FF22-2882-45CB-9631-1CE816AED3F5}" type="pres">
      <dgm:prSet presAssocID="{479C595D-F464-4BB5-9CFC-47E20C257361}" presName="node" presStyleLbl="node1" presStyleIdx="0" presStyleCnt="6">
        <dgm:presLayoutVars>
          <dgm:bulletEnabled val="1"/>
        </dgm:presLayoutVars>
      </dgm:prSet>
      <dgm:spPr/>
    </dgm:pt>
    <dgm:pt modelId="{A34FE760-FA28-4351-9DE7-259A8BFEA0F5}" type="pres">
      <dgm:prSet presAssocID="{3A49382E-93E2-49A2-88F3-A0579AE912A6}" presName="sibTrans" presStyleCnt="0"/>
      <dgm:spPr/>
    </dgm:pt>
    <dgm:pt modelId="{F7A62A64-4E79-4E1D-9F38-2072EE9AF991}" type="pres">
      <dgm:prSet presAssocID="{1F2AF402-181B-47F1-9170-83A82F365C62}" presName="node" presStyleLbl="node1" presStyleIdx="1" presStyleCnt="6" custLinFactNeighborX="26" custLinFactNeighborY="-2422">
        <dgm:presLayoutVars>
          <dgm:bulletEnabled val="1"/>
        </dgm:presLayoutVars>
      </dgm:prSet>
      <dgm:spPr/>
    </dgm:pt>
    <dgm:pt modelId="{879B4BB4-64AE-40AA-B20C-60F2E8DCC0EF}" type="pres">
      <dgm:prSet presAssocID="{3401A526-C1FF-4612-8BA8-843B8D0813A6}" presName="sibTrans" presStyleCnt="0"/>
      <dgm:spPr/>
    </dgm:pt>
    <dgm:pt modelId="{A6EA344F-59A2-4B04-911A-22BF0AC9BBD9}" type="pres">
      <dgm:prSet presAssocID="{983DC980-D569-4701-ACCE-C907379B0A89}" presName="node" presStyleLbl="node1" presStyleIdx="2" presStyleCnt="6" custLinFactNeighborX="-863">
        <dgm:presLayoutVars>
          <dgm:bulletEnabled val="1"/>
        </dgm:presLayoutVars>
      </dgm:prSet>
      <dgm:spPr/>
    </dgm:pt>
    <dgm:pt modelId="{9A4D9E3A-952A-4F01-8235-828B9D78CBB8}" type="pres">
      <dgm:prSet presAssocID="{FBE6CD88-3EE6-4D2D-BB83-699E08245D28}" presName="sibTrans" presStyleCnt="0"/>
      <dgm:spPr/>
    </dgm:pt>
    <dgm:pt modelId="{CAA1F3E6-B2C3-48BB-9E63-B16CFB7AD3DD}" type="pres">
      <dgm:prSet presAssocID="{485792C1-9F7F-43AC-8CE7-744093F80E71}" presName="node" presStyleLbl="node1" presStyleIdx="3" presStyleCnt="6">
        <dgm:presLayoutVars>
          <dgm:bulletEnabled val="1"/>
        </dgm:presLayoutVars>
      </dgm:prSet>
      <dgm:spPr/>
    </dgm:pt>
    <dgm:pt modelId="{27D13C4B-AB21-4979-A86C-357A04F12F4D}" type="pres">
      <dgm:prSet presAssocID="{91667F92-3117-41E6-8A3D-4E762D1714A7}" presName="sibTrans" presStyleCnt="0"/>
      <dgm:spPr/>
    </dgm:pt>
    <dgm:pt modelId="{A9DF3A1C-1D1A-46E3-AA6B-6B1C842B5E02}" type="pres">
      <dgm:prSet presAssocID="{9A4807EF-8686-4FBB-99AE-9182B0DD188A}" presName="node" presStyleLbl="node1" presStyleIdx="4" presStyleCnt="6">
        <dgm:presLayoutVars>
          <dgm:bulletEnabled val="1"/>
        </dgm:presLayoutVars>
      </dgm:prSet>
      <dgm:spPr/>
    </dgm:pt>
    <dgm:pt modelId="{B93B7419-976C-422E-A652-F8438C691241}" type="pres">
      <dgm:prSet presAssocID="{200E7607-3CA7-4889-B242-D6B23ECDC893}" presName="sibTrans" presStyleCnt="0"/>
      <dgm:spPr/>
    </dgm:pt>
    <dgm:pt modelId="{F9F08D7E-21D8-4C23-BB10-9E88AA79E544}" type="pres">
      <dgm:prSet presAssocID="{D7ABFFB0-6D17-4855-8B19-8FEE54504EF6}" presName="node" presStyleLbl="node1" presStyleIdx="5" presStyleCnt="6">
        <dgm:presLayoutVars>
          <dgm:bulletEnabled val="1"/>
        </dgm:presLayoutVars>
      </dgm:prSet>
      <dgm:spPr/>
    </dgm:pt>
  </dgm:ptLst>
  <dgm:cxnLst>
    <dgm:cxn modelId="{E1644277-5647-47F0-816F-1203858EF590}" type="presOf" srcId="{D7ABFFB0-6D17-4855-8B19-8FEE54504EF6}" destId="{F9F08D7E-21D8-4C23-BB10-9E88AA79E544}" srcOrd="0" destOrd="0" presId="urn:microsoft.com/office/officeart/2005/8/layout/default"/>
    <dgm:cxn modelId="{1FB2A75A-064F-4952-8D60-BF533FF7116C}" type="presOf" srcId="{9A4807EF-8686-4FBB-99AE-9182B0DD188A}" destId="{A9DF3A1C-1D1A-46E3-AA6B-6B1C842B5E02}" srcOrd="0" destOrd="0" presId="urn:microsoft.com/office/officeart/2005/8/layout/default"/>
    <dgm:cxn modelId="{2D98207C-6B30-4048-B3E2-3C8EE7C4F1E0}" type="presOf" srcId="{485792C1-9F7F-43AC-8CE7-744093F80E71}" destId="{CAA1F3E6-B2C3-48BB-9E63-B16CFB7AD3DD}" srcOrd="0" destOrd="0" presId="urn:microsoft.com/office/officeart/2005/8/layout/default"/>
    <dgm:cxn modelId="{CA265681-9789-41C3-B75D-912F91F3B018}" srcId="{CAA217A0-F2D8-4D21-818E-BB7D9B199AF5}" destId="{479C595D-F464-4BB5-9CFC-47E20C257361}" srcOrd="0" destOrd="0" parTransId="{CC5139C0-9DA0-41FF-8BD0-8DD20A881F04}" sibTransId="{3A49382E-93E2-49A2-88F3-A0579AE912A6}"/>
    <dgm:cxn modelId="{7A460286-5E9F-4F35-A845-91974FA0B357}" srcId="{CAA217A0-F2D8-4D21-818E-BB7D9B199AF5}" destId="{9A4807EF-8686-4FBB-99AE-9182B0DD188A}" srcOrd="4" destOrd="0" parTransId="{57FB5284-7940-40B1-A8C1-DAB911394464}" sibTransId="{200E7607-3CA7-4889-B242-D6B23ECDC893}"/>
    <dgm:cxn modelId="{3DA1F09A-160C-439B-B926-08D4C194C3A3}" type="presOf" srcId="{CAA217A0-F2D8-4D21-818E-BB7D9B199AF5}" destId="{96760D73-5E64-4F7A-80D6-87AE68CFE15B}" srcOrd="0" destOrd="0" presId="urn:microsoft.com/office/officeart/2005/8/layout/default"/>
    <dgm:cxn modelId="{262CCD9F-2449-4670-9396-C6B4334C6455}" srcId="{CAA217A0-F2D8-4D21-818E-BB7D9B199AF5}" destId="{D7ABFFB0-6D17-4855-8B19-8FEE54504EF6}" srcOrd="5" destOrd="0" parTransId="{80F3CE86-B527-48C0-BA71-0B262290872B}" sibTransId="{80A22EB7-F594-40C9-A561-765E1494EEAB}"/>
    <dgm:cxn modelId="{011604AF-9E8F-406B-B783-716EAB2A801E}" srcId="{CAA217A0-F2D8-4D21-818E-BB7D9B199AF5}" destId="{1F2AF402-181B-47F1-9170-83A82F365C62}" srcOrd="1" destOrd="0" parTransId="{36EFBC36-C654-4B04-B432-244BED154EFC}" sibTransId="{3401A526-C1FF-4612-8BA8-843B8D0813A6}"/>
    <dgm:cxn modelId="{6A686FBA-EC85-45DA-AA8D-21F96940E633}" srcId="{CAA217A0-F2D8-4D21-818E-BB7D9B199AF5}" destId="{983DC980-D569-4701-ACCE-C907379B0A89}" srcOrd="2" destOrd="0" parTransId="{DB5637CF-6D86-4CC3-8551-B4858A6780B5}" sibTransId="{FBE6CD88-3EE6-4D2D-BB83-699E08245D28}"/>
    <dgm:cxn modelId="{1940C9BB-7AEC-4B1A-8C37-4E882C52B368}" type="presOf" srcId="{479C595D-F464-4BB5-9CFC-47E20C257361}" destId="{FDE3FF22-2882-45CB-9631-1CE816AED3F5}" srcOrd="0" destOrd="0" presId="urn:microsoft.com/office/officeart/2005/8/layout/default"/>
    <dgm:cxn modelId="{5193D0D7-9331-4AA5-A2E5-5F0EAC1E8D06}" type="presOf" srcId="{983DC980-D569-4701-ACCE-C907379B0A89}" destId="{A6EA344F-59A2-4B04-911A-22BF0AC9BBD9}" srcOrd="0" destOrd="0" presId="urn:microsoft.com/office/officeart/2005/8/layout/default"/>
    <dgm:cxn modelId="{AB44D1F3-22F7-4155-A7C1-0044E0E29F52}" srcId="{CAA217A0-F2D8-4D21-818E-BB7D9B199AF5}" destId="{485792C1-9F7F-43AC-8CE7-744093F80E71}" srcOrd="3" destOrd="0" parTransId="{7B6A2AA2-0546-47F4-A3CC-9AA9C4ECFAD3}" sibTransId="{91667F92-3117-41E6-8A3D-4E762D1714A7}"/>
    <dgm:cxn modelId="{7C6824F7-D28E-4FF0-90A2-1979F9FD3439}" type="presOf" srcId="{1F2AF402-181B-47F1-9170-83A82F365C62}" destId="{F7A62A64-4E79-4E1D-9F38-2072EE9AF991}" srcOrd="0" destOrd="0" presId="urn:microsoft.com/office/officeart/2005/8/layout/default"/>
    <dgm:cxn modelId="{2C13F1E6-6106-4E50-BEFD-C1F01ADD508B}" type="presParOf" srcId="{96760D73-5E64-4F7A-80D6-87AE68CFE15B}" destId="{FDE3FF22-2882-45CB-9631-1CE816AED3F5}" srcOrd="0" destOrd="0" presId="urn:microsoft.com/office/officeart/2005/8/layout/default"/>
    <dgm:cxn modelId="{8F8F06A6-3E7F-4073-9F26-F87947A4D622}" type="presParOf" srcId="{96760D73-5E64-4F7A-80D6-87AE68CFE15B}" destId="{A34FE760-FA28-4351-9DE7-259A8BFEA0F5}" srcOrd="1" destOrd="0" presId="urn:microsoft.com/office/officeart/2005/8/layout/default"/>
    <dgm:cxn modelId="{2D96DED7-6EAC-4D95-8F8C-C1C12C5432A5}" type="presParOf" srcId="{96760D73-5E64-4F7A-80D6-87AE68CFE15B}" destId="{F7A62A64-4E79-4E1D-9F38-2072EE9AF991}" srcOrd="2" destOrd="0" presId="urn:microsoft.com/office/officeart/2005/8/layout/default"/>
    <dgm:cxn modelId="{DFC68B7B-2E04-41D6-9A79-AF8F7A76BAE5}" type="presParOf" srcId="{96760D73-5E64-4F7A-80D6-87AE68CFE15B}" destId="{879B4BB4-64AE-40AA-B20C-60F2E8DCC0EF}" srcOrd="3" destOrd="0" presId="urn:microsoft.com/office/officeart/2005/8/layout/default"/>
    <dgm:cxn modelId="{463862C1-98D1-4ED0-943E-C32E2426E3AB}" type="presParOf" srcId="{96760D73-5E64-4F7A-80D6-87AE68CFE15B}" destId="{A6EA344F-59A2-4B04-911A-22BF0AC9BBD9}" srcOrd="4" destOrd="0" presId="urn:microsoft.com/office/officeart/2005/8/layout/default"/>
    <dgm:cxn modelId="{A9283009-1A33-475C-AA19-FFC110FA62B7}" type="presParOf" srcId="{96760D73-5E64-4F7A-80D6-87AE68CFE15B}" destId="{9A4D9E3A-952A-4F01-8235-828B9D78CBB8}" srcOrd="5" destOrd="0" presId="urn:microsoft.com/office/officeart/2005/8/layout/default"/>
    <dgm:cxn modelId="{03D2D43B-860F-4BD2-AFFF-422ABDBDA0E4}" type="presParOf" srcId="{96760D73-5E64-4F7A-80D6-87AE68CFE15B}" destId="{CAA1F3E6-B2C3-48BB-9E63-B16CFB7AD3DD}" srcOrd="6" destOrd="0" presId="urn:microsoft.com/office/officeart/2005/8/layout/default"/>
    <dgm:cxn modelId="{2092FEEC-2F3F-49BC-8872-92F43AF72494}" type="presParOf" srcId="{96760D73-5E64-4F7A-80D6-87AE68CFE15B}" destId="{27D13C4B-AB21-4979-A86C-357A04F12F4D}" srcOrd="7" destOrd="0" presId="urn:microsoft.com/office/officeart/2005/8/layout/default"/>
    <dgm:cxn modelId="{798FF0B5-CD96-4021-A8FF-EACA10995B67}" type="presParOf" srcId="{96760D73-5E64-4F7A-80D6-87AE68CFE15B}" destId="{A9DF3A1C-1D1A-46E3-AA6B-6B1C842B5E02}" srcOrd="8" destOrd="0" presId="urn:microsoft.com/office/officeart/2005/8/layout/default"/>
    <dgm:cxn modelId="{45D11239-494E-4F13-B6E8-A628FCDD7EE0}" type="presParOf" srcId="{96760D73-5E64-4F7A-80D6-87AE68CFE15B}" destId="{B93B7419-976C-422E-A652-F8438C691241}" srcOrd="9" destOrd="0" presId="urn:microsoft.com/office/officeart/2005/8/layout/default"/>
    <dgm:cxn modelId="{4BCA8B43-E599-47F3-8EAE-BC1E08C99CDE}" type="presParOf" srcId="{96760D73-5E64-4F7A-80D6-87AE68CFE15B}" destId="{F9F08D7E-21D8-4C23-BB10-9E88AA79E54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77909-F2CB-427B-B920-A367BCD4D110}">
      <dsp:nvSpPr>
        <dsp:cNvPr id="0" name=""/>
        <dsp:cNvSpPr/>
      </dsp:nvSpPr>
      <dsp:spPr>
        <a:xfrm>
          <a:off x="0" y="0"/>
          <a:ext cx="795972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BC82CA-40BC-4D8E-881C-C03A085FCDB5}">
      <dsp:nvSpPr>
        <dsp:cNvPr id="0" name=""/>
        <dsp:cNvSpPr/>
      </dsp:nvSpPr>
      <dsp:spPr>
        <a:xfrm>
          <a:off x="0" y="0"/>
          <a:ext cx="7959725" cy="147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r>
            <a:rPr lang="en-GB" sz="1800" kern="1200" dirty="0"/>
            <a:t>Tesco is a second-largest retailer in the world measured by profits  With headquarters in the United Kingdom, Tesco is a retail company that sells food and other items.</a:t>
          </a:r>
          <a:endParaRPr lang="en-US" sz="1800" kern="1200" dirty="0"/>
        </a:p>
      </dsp:txBody>
      <dsp:txXfrm>
        <a:off x="0" y="0"/>
        <a:ext cx="7959725" cy="1478359"/>
      </dsp:txXfrm>
    </dsp:sp>
    <dsp:sp modelId="{2884F1B9-59E5-4390-A2D7-D1B40DBB0B43}">
      <dsp:nvSpPr>
        <dsp:cNvPr id="0" name=""/>
        <dsp:cNvSpPr/>
      </dsp:nvSpPr>
      <dsp:spPr>
        <a:xfrm>
          <a:off x="0" y="1478359"/>
          <a:ext cx="795972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7E16A8-0333-45D7-800A-092FB3A43760}">
      <dsp:nvSpPr>
        <dsp:cNvPr id="0" name=""/>
        <dsp:cNvSpPr/>
      </dsp:nvSpPr>
      <dsp:spPr>
        <a:xfrm>
          <a:off x="0" y="1478359"/>
          <a:ext cx="7959725" cy="147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GB" sz="2100" b="1" kern="1200" dirty="0"/>
        </a:p>
        <a:p>
          <a:pPr marL="0" lvl="0" indent="0" algn="l" defTabSz="933450">
            <a:lnSpc>
              <a:spcPct val="90000"/>
            </a:lnSpc>
            <a:spcBef>
              <a:spcPct val="0"/>
            </a:spcBef>
            <a:spcAft>
              <a:spcPct val="35000"/>
            </a:spcAft>
            <a:buNone/>
          </a:pPr>
          <a:r>
            <a:rPr lang="en-GB" sz="1800" b="1" kern="1200" dirty="0"/>
            <a:t>Every little bit helps </a:t>
          </a:r>
          <a:r>
            <a:rPr lang="en-GB" sz="1800" kern="1200" dirty="0"/>
            <a:t>is more than just a motto at Tesco. It captures the company's approach to interacting with all of its stakeholders, including employees and consumers.</a:t>
          </a:r>
          <a:endParaRPr lang="en-US" sz="1800" kern="1200" dirty="0"/>
        </a:p>
      </dsp:txBody>
      <dsp:txXfrm>
        <a:off x="0" y="1478359"/>
        <a:ext cx="7959725" cy="1478359"/>
      </dsp:txXfrm>
    </dsp:sp>
    <dsp:sp modelId="{12C09450-B969-4153-8E88-4FC79CE8707C}">
      <dsp:nvSpPr>
        <dsp:cNvPr id="0" name=""/>
        <dsp:cNvSpPr/>
      </dsp:nvSpPr>
      <dsp:spPr>
        <a:xfrm>
          <a:off x="0" y="2956719"/>
          <a:ext cx="795972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960E49-B006-4567-BB7F-4F38A4261873}">
      <dsp:nvSpPr>
        <dsp:cNvPr id="0" name=""/>
        <dsp:cNvSpPr/>
      </dsp:nvSpPr>
      <dsp:spPr>
        <a:xfrm>
          <a:off x="0" y="2956719"/>
          <a:ext cx="7959725" cy="147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GB" sz="2400" kern="1200" dirty="0"/>
        </a:p>
        <a:p>
          <a:pPr marL="0" lvl="0" indent="0" algn="l" defTabSz="1066800">
            <a:lnSpc>
              <a:spcPct val="90000"/>
            </a:lnSpc>
            <a:spcBef>
              <a:spcPct val="0"/>
            </a:spcBef>
            <a:spcAft>
              <a:spcPct val="35000"/>
            </a:spcAft>
            <a:buNone/>
          </a:pPr>
          <a:r>
            <a:rPr lang="en-GB" sz="1800" kern="1200" dirty="0"/>
            <a:t>The human resources (HR) department of Tesco is responsible for a number of crucial functions within the company.</a:t>
          </a:r>
          <a:endParaRPr lang="en-US" sz="1800" kern="1200" dirty="0"/>
        </a:p>
      </dsp:txBody>
      <dsp:txXfrm>
        <a:off x="0" y="2956719"/>
        <a:ext cx="7959725" cy="1478359"/>
      </dsp:txXfrm>
    </dsp:sp>
    <dsp:sp modelId="{ACEAD45A-C7E8-40C2-BC72-A86A66F9912B}">
      <dsp:nvSpPr>
        <dsp:cNvPr id="0" name=""/>
        <dsp:cNvSpPr/>
      </dsp:nvSpPr>
      <dsp:spPr>
        <a:xfrm>
          <a:off x="0" y="4435078"/>
          <a:ext cx="7959725"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15761-66AC-4694-BC1A-375A4457620B}">
      <dsp:nvSpPr>
        <dsp:cNvPr id="0" name=""/>
        <dsp:cNvSpPr/>
      </dsp:nvSpPr>
      <dsp:spPr>
        <a:xfrm>
          <a:off x="0" y="4435078"/>
          <a:ext cx="7959725" cy="147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r>
            <a:rPr lang="en-GB" sz="1800" kern="1200" dirty="0"/>
            <a:t>Hiring, induction, payroll, employee relations and training and developing programs</a:t>
          </a:r>
          <a:endParaRPr lang="en-US" sz="1800" kern="1200" dirty="0"/>
        </a:p>
      </dsp:txBody>
      <dsp:txXfrm>
        <a:off x="0" y="4435078"/>
        <a:ext cx="7959725" cy="1478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3CF97-9BC1-4E04-951E-122E98B8ED0F}">
      <dsp:nvSpPr>
        <dsp:cNvPr id="0" name=""/>
        <dsp:cNvSpPr/>
      </dsp:nvSpPr>
      <dsp:spPr>
        <a:xfrm>
          <a:off x="0" y="4952425"/>
          <a:ext cx="7164382" cy="988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63DC3-9257-4A8E-8208-59529AFB8297}">
      <dsp:nvSpPr>
        <dsp:cNvPr id="0" name=""/>
        <dsp:cNvSpPr/>
      </dsp:nvSpPr>
      <dsp:spPr>
        <a:xfrm>
          <a:off x="299060" y="227082"/>
          <a:ext cx="543745" cy="5437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E73AA6-CFEB-4DFD-BA7E-4681FC23427B}">
      <dsp:nvSpPr>
        <dsp:cNvPr id="0" name=""/>
        <dsp:cNvSpPr/>
      </dsp:nvSpPr>
      <dsp:spPr>
        <a:xfrm>
          <a:off x="1141865" y="4641"/>
          <a:ext cx="6022516" cy="98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30" tIns="104630" rIns="104630" bIns="104630" numCol="1" spcCol="1270" anchor="ctr" anchorCtr="0">
          <a:noAutofit/>
        </a:bodyPr>
        <a:lstStyle/>
        <a:p>
          <a:pPr marL="0" lvl="0" indent="0" algn="l" defTabSz="800100">
            <a:lnSpc>
              <a:spcPct val="90000"/>
            </a:lnSpc>
            <a:spcBef>
              <a:spcPct val="0"/>
            </a:spcBef>
            <a:spcAft>
              <a:spcPct val="35000"/>
            </a:spcAft>
            <a:buNone/>
          </a:pPr>
          <a:r>
            <a:rPr lang="en-GB" sz="1800" kern="1200" dirty="0"/>
            <a:t>Tesco's HR management operates in a  centralized way. </a:t>
          </a:r>
          <a:endParaRPr lang="en-US" sz="1800" kern="1200" dirty="0"/>
        </a:p>
      </dsp:txBody>
      <dsp:txXfrm>
        <a:off x="1141865" y="4641"/>
        <a:ext cx="6022516" cy="988628"/>
      </dsp:txXfrm>
    </dsp:sp>
    <dsp:sp modelId="{55926476-C275-4D3F-8ECA-B15144212969}">
      <dsp:nvSpPr>
        <dsp:cNvPr id="0" name=""/>
        <dsp:cNvSpPr/>
      </dsp:nvSpPr>
      <dsp:spPr>
        <a:xfrm>
          <a:off x="0" y="1240427"/>
          <a:ext cx="7164382" cy="988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F25F11-7DD1-47A5-A64A-4D4FD4B790A8}">
      <dsp:nvSpPr>
        <dsp:cNvPr id="0" name=""/>
        <dsp:cNvSpPr/>
      </dsp:nvSpPr>
      <dsp:spPr>
        <a:xfrm>
          <a:off x="299060" y="1462868"/>
          <a:ext cx="543745" cy="5437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F20A41-DC43-4FAD-9B1B-E87EC6E1D20C}">
      <dsp:nvSpPr>
        <dsp:cNvPr id="0" name=""/>
        <dsp:cNvSpPr/>
      </dsp:nvSpPr>
      <dsp:spPr>
        <a:xfrm>
          <a:off x="1141865" y="1240427"/>
          <a:ext cx="6022516" cy="98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30" tIns="104630" rIns="104630" bIns="104630" numCol="1" spcCol="1270" anchor="ctr" anchorCtr="0">
          <a:noAutofit/>
        </a:bodyPr>
        <a:lstStyle/>
        <a:p>
          <a:pPr marL="0" lvl="0" indent="0" algn="l" defTabSz="800100">
            <a:lnSpc>
              <a:spcPct val="90000"/>
            </a:lnSpc>
            <a:spcBef>
              <a:spcPct val="0"/>
            </a:spcBef>
            <a:spcAft>
              <a:spcPct val="35000"/>
            </a:spcAft>
            <a:buNone/>
          </a:pPr>
          <a:r>
            <a:rPr lang="en-GB" sz="1800" kern="1200" dirty="0"/>
            <a:t>The senior management team at Tesco is responsible for making call major decisions regarding the company's direction, including decisions about HR policy. </a:t>
          </a:r>
          <a:endParaRPr lang="en-US" sz="1800" kern="1200" dirty="0"/>
        </a:p>
      </dsp:txBody>
      <dsp:txXfrm>
        <a:off x="1141865" y="1240427"/>
        <a:ext cx="6022516" cy="988628"/>
      </dsp:txXfrm>
    </dsp:sp>
    <dsp:sp modelId="{C9402A1C-F941-4263-9A93-0EEF15D4978B}">
      <dsp:nvSpPr>
        <dsp:cNvPr id="0" name=""/>
        <dsp:cNvSpPr/>
      </dsp:nvSpPr>
      <dsp:spPr>
        <a:xfrm>
          <a:off x="0" y="2476212"/>
          <a:ext cx="7164382" cy="988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D6415-D0CA-42A4-9E93-A4818E4FFF4D}">
      <dsp:nvSpPr>
        <dsp:cNvPr id="0" name=""/>
        <dsp:cNvSpPr/>
      </dsp:nvSpPr>
      <dsp:spPr>
        <a:xfrm>
          <a:off x="299060" y="2698654"/>
          <a:ext cx="543745" cy="5437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AFD138-258C-41A0-9AC0-D121801624A4}">
      <dsp:nvSpPr>
        <dsp:cNvPr id="0" name=""/>
        <dsp:cNvSpPr/>
      </dsp:nvSpPr>
      <dsp:spPr>
        <a:xfrm>
          <a:off x="1141865" y="2476212"/>
          <a:ext cx="6022516" cy="98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30" tIns="104630" rIns="104630" bIns="104630" numCol="1" spcCol="1270" anchor="ctr" anchorCtr="0">
          <a:noAutofit/>
        </a:bodyPr>
        <a:lstStyle/>
        <a:p>
          <a:pPr marL="0" lvl="0" indent="0" algn="l" defTabSz="800100">
            <a:lnSpc>
              <a:spcPct val="90000"/>
            </a:lnSpc>
            <a:spcBef>
              <a:spcPct val="0"/>
            </a:spcBef>
            <a:spcAft>
              <a:spcPct val="35000"/>
            </a:spcAft>
            <a:buNone/>
          </a:pPr>
          <a:r>
            <a:rPr lang="en-GB" sz="1800" kern="1200" dirty="0"/>
            <a:t>This top-down approach to decision-making ensures that everyone in the company is aware of the company's overall goals and how they fit into achieving those goals.</a:t>
          </a:r>
          <a:endParaRPr lang="en-US" sz="1800" kern="1200" dirty="0"/>
        </a:p>
      </dsp:txBody>
      <dsp:txXfrm>
        <a:off x="1141865" y="2476212"/>
        <a:ext cx="6022516" cy="988628"/>
      </dsp:txXfrm>
    </dsp:sp>
    <dsp:sp modelId="{6D9CBE55-C188-47BC-AE76-BE3A2BDDDF34}">
      <dsp:nvSpPr>
        <dsp:cNvPr id="0" name=""/>
        <dsp:cNvSpPr/>
      </dsp:nvSpPr>
      <dsp:spPr>
        <a:xfrm>
          <a:off x="0" y="3711998"/>
          <a:ext cx="7164382" cy="988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5B284-D3B1-486C-9999-C1340C831AA0}">
      <dsp:nvSpPr>
        <dsp:cNvPr id="0" name=""/>
        <dsp:cNvSpPr/>
      </dsp:nvSpPr>
      <dsp:spPr>
        <a:xfrm>
          <a:off x="299060" y="3934439"/>
          <a:ext cx="543745" cy="5437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35F50C-783E-492F-8417-BB66BB598172}">
      <dsp:nvSpPr>
        <dsp:cNvPr id="0" name=""/>
        <dsp:cNvSpPr/>
      </dsp:nvSpPr>
      <dsp:spPr>
        <a:xfrm>
          <a:off x="1141865" y="3711998"/>
          <a:ext cx="6022516" cy="98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30" tIns="104630" rIns="104630" bIns="104630" numCol="1" spcCol="1270" anchor="ctr" anchorCtr="0">
          <a:noAutofit/>
        </a:bodyPr>
        <a:lstStyle/>
        <a:p>
          <a:pPr marL="0" lvl="0" indent="0" algn="l" defTabSz="800100">
            <a:lnSpc>
              <a:spcPct val="90000"/>
            </a:lnSpc>
            <a:spcBef>
              <a:spcPct val="0"/>
            </a:spcBef>
            <a:spcAft>
              <a:spcPct val="35000"/>
            </a:spcAft>
            <a:buNone/>
          </a:pPr>
          <a:r>
            <a:rPr lang="en-GB" sz="1800" kern="1200" dirty="0"/>
            <a:t>The company is able to quickly and efficiently implement changes to its HR policies and procedures. </a:t>
          </a:r>
          <a:endParaRPr lang="en-US" sz="1800" kern="1200" dirty="0"/>
        </a:p>
      </dsp:txBody>
      <dsp:txXfrm>
        <a:off x="1141865" y="3711998"/>
        <a:ext cx="6022516" cy="988628"/>
      </dsp:txXfrm>
    </dsp:sp>
    <dsp:sp modelId="{13B47856-609B-4D4C-B4ED-15F82F0696FA}">
      <dsp:nvSpPr>
        <dsp:cNvPr id="0" name=""/>
        <dsp:cNvSpPr/>
      </dsp:nvSpPr>
      <dsp:spPr>
        <a:xfrm>
          <a:off x="0" y="4947784"/>
          <a:ext cx="7164382" cy="988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A1C70-A3FD-47C2-97AC-616DA74C46F6}">
      <dsp:nvSpPr>
        <dsp:cNvPr id="0" name=""/>
        <dsp:cNvSpPr/>
      </dsp:nvSpPr>
      <dsp:spPr>
        <a:xfrm>
          <a:off x="299060" y="5170225"/>
          <a:ext cx="543745" cy="5437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77878D-B70D-40B6-8374-A0806D6A5269}">
      <dsp:nvSpPr>
        <dsp:cNvPr id="0" name=""/>
        <dsp:cNvSpPr/>
      </dsp:nvSpPr>
      <dsp:spPr>
        <a:xfrm>
          <a:off x="1141865" y="4947784"/>
          <a:ext cx="6022516" cy="98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30" tIns="104630" rIns="104630" bIns="104630" numCol="1" spcCol="1270" anchor="ctr" anchorCtr="0">
          <a:noAutofit/>
        </a:bodyPr>
        <a:lstStyle/>
        <a:p>
          <a:pPr marL="0" lvl="0" indent="0" algn="l" defTabSz="800100">
            <a:lnSpc>
              <a:spcPct val="90000"/>
            </a:lnSpc>
            <a:spcBef>
              <a:spcPct val="0"/>
            </a:spcBef>
            <a:spcAft>
              <a:spcPct val="35000"/>
            </a:spcAft>
            <a:buNone/>
          </a:pPr>
          <a:r>
            <a:rPr lang="en-GB" sz="1800" kern="1200" dirty="0"/>
            <a:t>Ensuring that the company complies with all relevant employment laws and regulations</a:t>
          </a:r>
          <a:endParaRPr lang="en-US" sz="1800" kern="1200" dirty="0"/>
        </a:p>
      </dsp:txBody>
      <dsp:txXfrm>
        <a:off x="1141865" y="4947784"/>
        <a:ext cx="6022516" cy="988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3FF22-2882-45CB-9631-1CE816AED3F5}">
      <dsp:nvSpPr>
        <dsp:cNvPr id="0" name=""/>
        <dsp:cNvSpPr/>
      </dsp:nvSpPr>
      <dsp:spPr>
        <a:xfrm>
          <a:off x="831" y="28082"/>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Ethical firms understand the power of conducting enterprises in socially responsible ways and that doing so leads to profits, consumer pleasure, and reduced employee turnover</a:t>
          </a:r>
          <a:r>
            <a:rPr lang="en-GB" sz="1500" kern="1200" dirty="0"/>
            <a:t>. </a:t>
          </a:r>
          <a:endParaRPr lang="en-US" sz="1500" kern="1200" dirty="0"/>
        </a:p>
      </dsp:txBody>
      <dsp:txXfrm>
        <a:off x="831" y="28082"/>
        <a:ext cx="3243755" cy="1946253"/>
      </dsp:txXfrm>
    </dsp:sp>
    <dsp:sp modelId="{F7A62A64-4E79-4E1D-9F38-2072EE9AF991}">
      <dsp:nvSpPr>
        <dsp:cNvPr id="0" name=""/>
        <dsp:cNvSpPr/>
      </dsp:nvSpPr>
      <dsp:spPr>
        <a:xfrm>
          <a:off x="3569794" y="0"/>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When businesses engage in socially responsible practices, they are building trust with the public, which can lead to increased sales and brand loyalty</a:t>
          </a:r>
          <a:r>
            <a:rPr lang="en-GB" sz="2100" b="0" i="0" kern="1200" dirty="0"/>
            <a:t>.</a:t>
          </a:r>
          <a:endParaRPr lang="en-US" sz="2100" kern="1200" dirty="0"/>
        </a:p>
      </dsp:txBody>
      <dsp:txXfrm>
        <a:off x="3569794" y="0"/>
        <a:ext cx="3243755" cy="1946253"/>
      </dsp:txXfrm>
    </dsp:sp>
    <dsp:sp modelId="{A6EA344F-59A2-4B04-911A-22BF0AC9BBD9}">
      <dsp:nvSpPr>
        <dsp:cNvPr id="0" name=""/>
        <dsp:cNvSpPr/>
      </dsp:nvSpPr>
      <dsp:spPr>
        <a:xfrm>
          <a:off x="0" y="2298710"/>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Donating a percentage of profits to charity, educating </a:t>
          </a:r>
          <a:r>
            <a:rPr lang="en-GB" sz="1800" kern="1200" dirty="0"/>
            <a:t>employees about social responsibility</a:t>
          </a:r>
          <a:endParaRPr lang="en-US" sz="1800" kern="1200" dirty="0"/>
        </a:p>
      </dsp:txBody>
      <dsp:txXfrm>
        <a:off x="0" y="2298710"/>
        <a:ext cx="3243755" cy="1946253"/>
      </dsp:txXfrm>
    </dsp:sp>
    <dsp:sp modelId="{CAA1F3E6-B2C3-48BB-9E63-B16CFB7AD3DD}">
      <dsp:nvSpPr>
        <dsp:cNvPr id="0" name=""/>
        <dsp:cNvSpPr/>
      </dsp:nvSpPr>
      <dsp:spPr>
        <a:xfrm>
          <a:off x="3568962" y="2298710"/>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Reducing environmental impact</a:t>
          </a:r>
          <a:endParaRPr lang="en-US" sz="1800" kern="1200" dirty="0"/>
        </a:p>
      </dsp:txBody>
      <dsp:txXfrm>
        <a:off x="3568962" y="2298710"/>
        <a:ext cx="3243755" cy="1946253"/>
      </dsp:txXfrm>
    </dsp:sp>
    <dsp:sp modelId="{A9DF3A1C-1D1A-46E3-AA6B-6B1C842B5E02}">
      <dsp:nvSpPr>
        <dsp:cNvPr id="0" name=""/>
        <dsp:cNvSpPr/>
      </dsp:nvSpPr>
      <dsp:spPr>
        <a:xfrm>
          <a:off x="831" y="4569339"/>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Treating employees  fairly and equitably</a:t>
          </a:r>
          <a:r>
            <a:rPr lang="en-GB" sz="1900" b="0" i="0" kern="1200" dirty="0"/>
            <a:t>.</a:t>
          </a:r>
          <a:endParaRPr lang="en-US" sz="1900" kern="1200" dirty="0"/>
        </a:p>
      </dsp:txBody>
      <dsp:txXfrm>
        <a:off x="831" y="4569339"/>
        <a:ext cx="3243755" cy="1946253"/>
      </dsp:txXfrm>
    </dsp:sp>
    <dsp:sp modelId="{F9F08D7E-21D8-4C23-BB10-9E88AA79E544}">
      <dsp:nvSpPr>
        <dsp:cNvPr id="0" name=""/>
        <dsp:cNvSpPr/>
      </dsp:nvSpPr>
      <dsp:spPr>
        <a:xfrm>
          <a:off x="3568962" y="4569339"/>
          <a:ext cx="3243755" cy="1946253"/>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Providing accurate information about job descriptions, compensation, and company policies.</a:t>
          </a:r>
          <a:br>
            <a:rPr lang="en-GB" sz="1800" kern="1200" dirty="0"/>
          </a:br>
          <a:endParaRPr lang="en-US" sz="1800" kern="1200" dirty="0"/>
        </a:p>
      </dsp:txBody>
      <dsp:txXfrm>
        <a:off x="3568962" y="4569339"/>
        <a:ext cx="3243755" cy="19462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874F6F-BAEA-4953-A5A3-2B5B1C7A4571}" type="datetimeFigureOut">
              <a:rPr lang="en-GB" smtClean="0"/>
              <a:t>03/08/2022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BDCD76-6053-42F5-956D-433FA15208A5}" type="slidenum">
              <a:rPr lang="en-GB" smtClean="0"/>
              <a:t>‹#›</a:t>
            </a:fld>
            <a:endParaRPr lang="en-GB"/>
          </a:p>
        </p:txBody>
      </p:sp>
    </p:spTree>
    <p:extLst>
      <p:ext uri="{BB962C8B-B14F-4D97-AF65-F5344CB8AC3E}">
        <p14:creationId xmlns:p14="http://schemas.microsoft.com/office/powerpoint/2010/main" val="3784323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a:t>
            </a:fld>
            <a:endParaRPr lang="en-GB"/>
          </a:p>
        </p:txBody>
      </p:sp>
    </p:spTree>
    <p:extLst>
      <p:ext uri="{BB962C8B-B14F-4D97-AF65-F5344CB8AC3E}">
        <p14:creationId xmlns:p14="http://schemas.microsoft.com/office/powerpoint/2010/main" val="3877062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2</a:t>
            </a:fld>
            <a:endParaRPr lang="en-GB"/>
          </a:p>
        </p:txBody>
      </p:sp>
    </p:spTree>
    <p:extLst>
      <p:ext uri="{BB962C8B-B14F-4D97-AF65-F5344CB8AC3E}">
        <p14:creationId xmlns:p14="http://schemas.microsoft.com/office/powerpoint/2010/main" val="2708484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1E293B"/>
                </a:solidFill>
                <a:effectLst/>
                <a:latin typeface="Segoe UI" panose="020B0502040204020203" pitchFamily="34" charset="0"/>
                <a:ea typeface="Times New Roman" panose="02020603050405020304" pitchFamily="18" charset="0"/>
              </a:rPr>
              <a:t>Tesco is a grocery and general merchandise retailer with headquarters in the United Kingdom. It is the second-largest retailer measured by profits . The company has a motto, "Every little bit helps." This captures its approach to interacting with all of its stakeholders, including employees and consumers. The human resources (HR) department of Tesco is responsible for important function like h</a:t>
            </a:r>
            <a:r>
              <a:rPr lang="en-GB" sz="1800" dirty="0">
                <a:effectLst/>
                <a:latin typeface="Times New Roman" panose="02020603050405020304" pitchFamily="18" charset="0"/>
                <a:ea typeface="Times New Roman" panose="02020603050405020304" pitchFamily="18" charset="0"/>
              </a:rPr>
              <a:t>iring, induction, payroll, employee relations and training and developing programs.</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4</a:t>
            </a:fld>
            <a:endParaRPr lang="en-GB"/>
          </a:p>
        </p:txBody>
      </p:sp>
    </p:spTree>
    <p:extLst>
      <p:ext uri="{BB962C8B-B14F-4D97-AF65-F5344CB8AC3E}">
        <p14:creationId xmlns:p14="http://schemas.microsoft.com/office/powerpoint/2010/main" val="3893916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Tesco's HR management is centralized. The senior management team makes decisions for the company about the company's goals, including HR policies. This top-down approach ensures that everyone in the company is aware of the company's goals and how they fit into achieving them. This also allows for quick and efficient changes to HR policies and procedures. The company also stays compliant with all relevant employment laws and regulations.</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5</a:t>
            </a:fld>
            <a:endParaRPr lang="en-GB"/>
          </a:p>
        </p:txBody>
      </p:sp>
    </p:spTree>
    <p:extLst>
      <p:ext uri="{BB962C8B-B14F-4D97-AF65-F5344CB8AC3E}">
        <p14:creationId xmlns:p14="http://schemas.microsoft.com/office/powerpoint/2010/main" val="4251499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Ethical businesses recognize the power of doing business in a socially responsible manner and the benefits include financial gain, consumer pleasure, and reduced employee turnover. They are treating employees with respect and equality.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Businesses that practice socially responsible activities are developing trust with the public, which may lead to more sales and brand loyalty.</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6</a:t>
            </a:fld>
            <a:endParaRPr lang="en-GB"/>
          </a:p>
        </p:txBody>
      </p:sp>
    </p:spTree>
    <p:extLst>
      <p:ext uri="{BB962C8B-B14F-4D97-AF65-F5344CB8AC3E}">
        <p14:creationId xmlns:p14="http://schemas.microsoft.com/office/powerpoint/2010/main" val="3076817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0" dirty="0">
                <a:effectLst/>
                <a:latin typeface="Calibri" panose="020F0502020204030204" pitchFamily="34" charset="0"/>
                <a:ea typeface="Calibri" panose="020F0502020204030204" pitchFamily="34" charset="0"/>
                <a:cs typeface="Times New Roman" panose="02020603050405020304" pitchFamily="18" charset="0"/>
              </a:rPr>
              <a:t>Working part- time  </a:t>
            </a:r>
            <a:r>
              <a:rPr lang="en-GB" sz="1800" dirty="0">
                <a:effectLst/>
                <a:latin typeface="Calibri" panose="020F0502020204030204" pitchFamily="34" charset="0"/>
                <a:ea typeface="Calibri" panose="020F0502020204030204" pitchFamily="34" charset="0"/>
                <a:cs typeface="Times New Roman" panose="02020603050405020304" pitchFamily="18" charset="0"/>
              </a:rPr>
              <a:t>is when you work less hours than a full-time job. Job shares are when two people share one job and split the hours between them, but they both share the responsibilities. This is common in Tesco management teams.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Phased retirement means that you're slowly reducing the hours you work before you retire. After 10 years of service at Tesco, employees have the option of cutting their work week by one-fifth.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Blended working means that staff spends roughly 40 to 60 percent of their time in the office while the remainder works remotely or from home</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7</a:t>
            </a:fld>
            <a:endParaRPr lang="en-GB"/>
          </a:p>
        </p:txBody>
      </p:sp>
    </p:spTree>
    <p:extLst>
      <p:ext uri="{BB962C8B-B14F-4D97-AF65-F5344CB8AC3E}">
        <p14:creationId xmlns:p14="http://schemas.microsoft.com/office/powerpoint/2010/main" val="1870717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two types </a:t>
            </a:r>
            <a:r>
              <a:rPr lang="en-GB" sz="1800" b="0" dirty="0">
                <a:effectLst/>
                <a:latin typeface="Calibri" panose="020F0502020204030204" pitchFamily="34" charset="0"/>
                <a:ea typeface="Calibri" panose="020F0502020204030204" pitchFamily="34" charset="0"/>
                <a:cs typeface="Times New Roman" panose="02020603050405020304" pitchFamily="18" charset="0"/>
              </a:rPr>
              <a:t>of shift patterns  </a:t>
            </a:r>
            <a:r>
              <a:rPr lang="en-GB" sz="1800" dirty="0">
                <a:effectLst/>
                <a:latin typeface="Calibri" panose="020F0502020204030204" pitchFamily="34" charset="0"/>
                <a:ea typeface="Calibri" panose="020F0502020204030204" pitchFamily="34" charset="0"/>
                <a:cs typeface="Times New Roman" panose="02020603050405020304" pitchFamily="18" charset="0"/>
              </a:rPr>
              <a:t>fixed and staggered. Fixed shift patterns mean that the shifts do not change. In staggered shift patterns, employees start and finish at different times to fit both their and Tesco's needs. If employees have a successful trial of flexible working, they can continue to work flexibly for up to two years. If they want to keep working flexibly after two years, they can reach an agreement with Tesco to do so permanently.</a:t>
            </a:r>
          </a:p>
          <a:p>
            <a:r>
              <a:rPr lang="en-GB" sz="1800" dirty="0">
                <a:effectLst/>
                <a:latin typeface="Calibri" panose="020F0502020204030204" pitchFamily="34" charset="0"/>
                <a:cs typeface="Times New Roman" panose="02020603050405020304" pitchFamily="18" charset="0"/>
              </a:rPr>
              <a:t> </a:t>
            </a:r>
            <a:r>
              <a:rPr lang="en-GB" dirty="0"/>
              <a:t>Flexible working trial request- After four to twelve weeks, both workers should meet and discuss whether the agreement can be made permanent if it is a success.</a:t>
            </a:r>
          </a:p>
          <a:p>
            <a:r>
              <a:rPr lang="en-GB" dirty="0"/>
              <a:t>Fixed term flexible working- These enable a co-worker to work varied hours for up to two years, after which they will resume their original employment status.</a:t>
            </a:r>
          </a:p>
          <a:p>
            <a:r>
              <a:rPr lang="en-GB" dirty="0"/>
              <a:t>Permanently agreed flexible working-  Permanently agreed flexible working- This is when a long-term shift in a colleague's working hours is confirmed. If that's the case, it may be done right away or after a trial period, if necessary.</a:t>
            </a:r>
          </a:p>
        </p:txBody>
      </p:sp>
      <p:sp>
        <p:nvSpPr>
          <p:cNvPr id="4" name="Slide Number Placeholder 3"/>
          <p:cNvSpPr>
            <a:spLocks noGrp="1"/>
          </p:cNvSpPr>
          <p:nvPr>
            <p:ph type="sldNum" sz="quarter" idx="5"/>
          </p:nvPr>
        </p:nvSpPr>
        <p:spPr/>
        <p:txBody>
          <a:bodyPr/>
          <a:lstStyle/>
          <a:p>
            <a:fld id="{CCBDCD76-6053-42F5-956D-433FA15208A5}" type="slidenum">
              <a:rPr lang="en-GB" smtClean="0"/>
              <a:t>8</a:t>
            </a:fld>
            <a:endParaRPr lang="en-GB"/>
          </a:p>
        </p:txBody>
      </p:sp>
    </p:spTree>
    <p:extLst>
      <p:ext uri="{BB962C8B-B14F-4D97-AF65-F5344CB8AC3E}">
        <p14:creationId xmlns:p14="http://schemas.microsoft.com/office/powerpoint/2010/main" val="21069119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E293B"/>
                </a:solidFill>
                <a:effectLst/>
                <a:latin typeface="Segoe UI" panose="020B0502040204020203" pitchFamily="34" charset="0"/>
                <a:ea typeface="Calibri" panose="020F0502020204030204" pitchFamily="34" charset="0"/>
              </a:rPr>
              <a:t>There are different types </a:t>
            </a:r>
            <a:r>
              <a:rPr lang="en-GB" sz="1800" b="0" dirty="0">
                <a:solidFill>
                  <a:srgbClr val="1E293B"/>
                </a:solidFill>
                <a:effectLst/>
                <a:latin typeface="Segoe UI" panose="020B0502040204020203" pitchFamily="34" charset="0"/>
                <a:ea typeface="Calibri" panose="020F0502020204030204" pitchFamily="34" charset="0"/>
              </a:rPr>
              <a:t>of flexible working requests. You can have a flexible working request for a trial period of 4-12 </a:t>
            </a:r>
            <a:r>
              <a:rPr lang="en-GB" sz="1800" dirty="0">
                <a:solidFill>
                  <a:srgbClr val="1E293B"/>
                </a:solidFill>
                <a:effectLst/>
                <a:latin typeface="Segoe UI" panose="020B0502040204020203" pitchFamily="34" charset="0"/>
                <a:ea typeface="Calibri" panose="020F0502020204030204" pitchFamily="34" charset="0"/>
              </a:rPr>
              <a:t>weeks. If it is successful, the agreement will be permanent. You can also have </a:t>
            </a:r>
            <a:r>
              <a:rPr lang="en-GB" sz="1800" b="1" dirty="0">
                <a:solidFill>
                  <a:srgbClr val="1E293B"/>
                </a:solidFill>
                <a:effectLst/>
                <a:latin typeface="Segoe UI" panose="020B0502040204020203" pitchFamily="34" charset="0"/>
                <a:ea typeface="Calibri" panose="020F0502020204030204" pitchFamily="34" charset="0"/>
              </a:rPr>
              <a:t>a flexible working request </a:t>
            </a:r>
            <a:r>
              <a:rPr lang="en-GB" sz="1800" dirty="0">
                <a:solidFill>
                  <a:srgbClr val="1E293B"/>
                </a:solidFill>
                <a:effectLst/>
                <a:latin typeface="Segoe UI" panose="020B0502040204020203" pitchFamily="34" charset="0"/>
                <a:ea typeface="Calibri" panose="020F0502020204030204" pitchFamily="34" charset="0"/>
              </a:rPr>
              <a:t>that lasts up to two years. This allows a colleague to work at various hours for up to two years. If they need to return to their original employment conditions, they can do that after two years. The last type of flexible working request is when we reach an agreement to make a long-term change to a colleague's working hours. This might be after a trial period or right away, without one.</a:t>
            </a:r>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9</a:t>
            </a:fld>
            <a:endParaRPr lang="en-GB"/>
          </a:p>
        </p:txBody>
      </p:sp>
    </p:spTree>
    <p:extLst>
      <p:ext uri="{BB962C8B-B14F-4D97-AF65-F5344CB8AC3E}">
        <p14:creationId xmlns:p14="http://schemas.microsoft.com/office/powerpoint/2010/main" val="3060109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1E293B"/>
                </a:solidFill>
                <a:effectLst/>
                <a:latin typeface="Segoe UI" panose="020B0502040204020203" pitchFamily="34" charset="0"/>
                <a:ea typeface="Calibri" panose="020F0502020204030204" pitchFamily="34" charset="0"/>
                <a:cs typeface="Times New Roman" panose="02020603050405020304" pitchFamily="18" charset="0"/>
              </a:rPr>
              <a:t>Tesco has a lot of advantages, including competitive salaries, bonus programs, and employee discount cards. The firm also provides several training and development opportunities that may help to inspire and improve workers' abilities.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guarantee that all workers are treated fairly and with dignity, the firm has established several regulations and processes.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10</a:t>
            </a:fld>
            <a:endParaRPr lang="en-GB"/>
          </a:p>
        </p:txBody>
      </p:sp>
    </p:spTree>
    <p:extLst>
      <p:ext uri="{BB962C8B-B14F-4D97-AF65-F5344CB8AC3E}">
        <p14:creationId xmlns:p14="http://schemas.microsoft.com/office/powerpoint/2010/main" val="1781283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company has also created several networks and support groups for employees from minority groups. These groups help to create a sense of community and belonging among employees, which can be motivating.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Tesco has been ranked as the 7th best big company to work for in the Sunday Times' 100. A diverse and inclusive workforce is essential to success as it helps better understand and serve the customers.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Flexible working can help promote diversity and inclusion by making it easier for people from different backgrounds to work together.</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11</a:t>
            </a:fld>
            <a:endParaRPr lang="en-GB"/>
          </a:p>
        </p:txBody>
      </p:sp>
    </p:spTree>
    <p:extLst>
      <p:ext uri="{BB962C8B-B14F-4D97-AF65-F5344CB8AC3E}">
        <p14:creationId xmlns:p14="http://schemas.microsoft.com/office/powerpoint/2010/main" val="12690944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Diversity is important in organizations because it can help them to be more innovative and creative. It can also help to reduce costs. Diversity is about having differences among employees, such as ethnicity, age, and physical appearance. But it also includes less obvious differences, like thinking style and work approach. Equality is about making sure everyone has an equal opportunity to reach their potential. Organizations need to make sure they promote equality of opportunity and fair treatment in the workplace if they want to be diverse.</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12</a:t>
            </a:fld>
            <a:endParaRPr lang="en-GB"/>
          </a:p>
        </p:txBody>
      </p:sp>
    </p:spTree>
    <p:extLst>
      <p:ext uri="{BB962C8B-B14F-4D97-AF65-F5344CB8AC3E}">
        <p14:creationId xmlns:p14="http://schemas.microsoft.com/office/powerpoint/2010/main" val="3180691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Tesco has a policy that is called the Equality and Diversity Policy. This policy sets out the company's commitment to equality and diversity. It also outlines the responsibilities of all employees.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Code of Conduct is a set of standards that Tesco expects all employees to follow. This code includes a commitment to treating everyone fairly and with respect.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Tesco's "Framework for Talent" is a framework that includes every role and each employee at the company. The "Framework for Talent" has three sections: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-talent plans for the company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-individual career plans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-succession plans for jobs</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13</a:t>
            </a:fld>
            <a:endParaRPr lang="en-GB"/>
          </a:p>
        </p:txBody>
      </p:sp>
    </p:spTree>
    <p:extLst>
      <p:ext uri="{BB962C8B-B14F-4D97-AF65-F5344CB8AC3E}">
        <p14:creationId xmlns:p14="http://schemas.microsoft.com/office/powerpoint/2010/main" val="8057086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1E293B"/>
                </a:solidFill>
                <a:effectLst/>
                <a:latin typeface="Segoe UI" panose="020B0502040204020203" pitchFamily="34" charset="0"/>
                <a:ea typeface="Times New Roman" panose="02020603050405020304" pitchFamily="18" charset="0"/>
              </a:rPr>
              <a:t>Tesco has networks to help employees learn about their strengths and abilities. These networks are:</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E293B"/>
                </a:solidFill>
                <a:effectLst/>
                <a:latin typeface="Segoe UI" panose="020B0502040204020203" pitchFamily="34" charset="0"/>
                <a:ea typeface="Times New Roman" panose="02020603050405020304" pitchFamily="18" charset="0"/>
              </a:rPr>
              <a:t>Out at Tesco - This group represents people of different sexual orientations.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E293B"/>
                </a:solidFill>
                <a:effectLst/>
                <a:latin typeface="Segoe UI" panose="020B0502040204020203" pitchFamily="34" charset="0"/>
                <a:ea typeface="Times New Roman" panose="02020603050405020304" pitchFamily="18" charset="0"/>
              </a:rPr>
              <a:t>Women in Business - a number of branches supporting women's issues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E293B"/>
                </a:solidFill>
                <a:effectLst/>
                <a:latin typeface="Segoe UI" panose="020B0502040204020203" pitchFamily="34" charset="0"/>
                <a:ea typeface="Times New Roman" panose="02020603050405020304" pitchFamily="18" charset="0"/>
              </a:rPr>
              <a:t>Tesco Asia Network - This helps raise the profile of the career in Tesco to Asian groups.</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1E293B"/>
                </a:solidFill>
                <a:effectLst/>
                <a:latin typeface="Segoe UI" panose="020B0502040204020203" pitchFamily="34" charset="0"/>
                <a:ea typeface="Times New Roman" panose="02020603050405020304" pitchFamily="18" charset="0"/>
              </a:rPr>
              <a:t> Tesco encourages employees to speak up if they experience any form of discrimination at work.</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14</a:t>
            </a:fld>
            <a:endParaRPr lang="en-GB"/>
          </a:p>
        </p:txBody>
      </p:sp>
    </p:spTree>
    <p:extLst>
      <p:ext uri="{BB962C8B-B14F-4D97-AF65-F5344CB8AC3E}">
        <p14:creationId xmlns:p14="http://schemas.microsoft.com/office/powerpoint/2010/main" val="18350759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a firm offers flexible working conditions, it immediately broadens its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talent pool.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Reduce unconscious bias</a:t>
            </a:r>
            <a:r>
              <a:rPr lang="en-GB" sz="1800" dirty="0">
                <a:effectLst/>
                <a:latin typeface="Calibri" panose="020F0502020204030204" pitchFamily="34" charset="0"/>
                <a:ea typeface="Calibri" panose="020F0502020204030204" pitchFamily="34" charset="0"/>
                <a:cs typeface="Times New Roman" panose="02020603050405020304" pitchFamily="18" charset="0"/>
              </a:rPr>
              <a:t>- Offering flexible working options might help to prevent unconscious bias because it allows people to work in the way that is most comfortable for them.</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15</a:t>
            </a:fld>
            <a:endParaRPr lang="en-GB"/>
          </a:p>
        </p:txBody>
      </p:sp>
    </p:spTree>
    <p:extLst>
      <p:ext uri="{BB962C8B-B14F-4D97-AF65-F5344CB8AC3E}">
        <p14:creationId xmlns:p14="http://schemas.microsoft.com/office/powerpoint/2010/main" val="39559640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Equality</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Flexible working arrangements can help to promote diversity and inclusion by ensuring that equality policies are in place.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Objective criteria - objective criteria should be based on the skills and experience required for the position. Companies may use objective criteria to ensure that they are hiring the best people possible.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CCBDCD76-6053-42F5-956D-433FA15208A5}" type="slidenum">
              <a:rPr lang="en-GB" smtClean="0"/>
              <a:t>16</a:t>
            </a:fld>
            <a:endParaRPr lang="en-GB"/>
          </a:p>
        </p:txBody>
      </p:sp>
    </p:spTree>
    <p:extLst>
      <p:ext uri="{BB962C8B-B14F-4D97-AF65-F5344CB8AC3E}">
        <p14:creationId xmlns:p14="http://schemas.microsoft.com/office/powerpoint/2010/main" val="1477604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675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59377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8/3/2022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9648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8/3/2022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25363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8/3/2022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49982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8/3/2022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84980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8/3/2022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46372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2AC24A9-CCB6-4F8D-B8DB-C2F3692CFA5A}" type="datetimeFigureOut">
              <a:rPr lang="en-US" smtClean="0"/>
              <a:t>8/3/2022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117558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8/3/2022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24764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529889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8/3/2022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11017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8/3/2022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2722627"/>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picture containing text, clothing&#10;&#10;Description automatically generated">
            <a:extLst>
              <a:ext uri="{FF2B5EF4-FFF2-40B4-BE49-F238E27FC236}">
                <a16:creationId xmlns:a16="http://schemas.microsoft.com/office/drawing/2014/main" id="{C60FB5E6-4F28-2A89-87CE-39D3F7515A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3999" y="1414363"/>
            <a:ext cx="6909801" cy="3765841"/>
          </a:xfrm>
          <a:prstGeom prst="rect">
            <a:avLst/>
          </a:prstGeom>
        </p:spPr>
      </p:pic>
      <p:sp>
        <p:nvSpPr>
          <p:cNvPr id="4" name="TextBox 3">
            <a:extLst>
              <a:ext uri="{FF2B5EF4-FFF2-40B4-BE49-F238E27FC236}">
                <a16:creationId xmlns:a16="http://schemas.microsoft.com/office/drawing/2014/main" id="{E37B5564-233A-7565-448F-510CCEE1470E}"/>
              </a:ext>
            </a:extLst>
          </p:cNvPr>
          <p:cNvSpPr txBox="1"/>
          <p:nvPr/>
        </p:nvSpPr>
        <p:spPr>
          <a:xfrm>
            <a:off x="6829425" y="1479880"/>
            <a:ext cx="4720317" cy="4389214"/>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216444024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65FB48-2D63-C472-F873-7EF7C8A427D2}"/>
              </a:ext>
            </a:extLst>
          </p:cNvPr>
          <p:cNvSpPr txBox="1"/>
          <p:nvPr/>
        </p:nvSpPr>
        <p:spPr>
          <a:xfrm>
            <a:off x="3799577" y="1859339"/>
            <a:ext cx="6097554" cy="3139321"/>
          </a:xfrm>
          <a:prstGeom prst="rect">
            <a:avLst/>
          </a:prstGeom>
          <a:noFill/>
        </p:spPr>
        <p:txBody>
          <a:bodyPr wrap="square">
            <a:spAutoFit/>
          </a:bodyPr>
          <a:lstStyle/>
          <a:p>
            <a:pPr algn="just">
              <a:spcBef>
                <a:spcPct val="50000"/>
              </a:spcBef>
              <a:buFont typeface="Arial" panose="020B0604020202020204" pitchFamily="34" charset="0"/>
              <a:buNone/>
            </a:pPr>
            <a:r>
              <a:rPr lang="en-US" altLang="en-US" sz="1800" b="1" dirty="0">
                <a:latin typeface="Arial" panose="020B0604020202020204" pitchFamily="34" charset="0"/>
              </a:rPr>
              <a:t>Student Name: Sandrina Rangelova	</a:t>
            </a:r>
          </a:p>
          <a:p>
            <a:pPr algn="just">
              <a:spcBef>
                <a:spcPct val="50000"/>
              </a:spcBef>
              <a:buFont typeface="Arial" panose="020B0604020202020204" pitchFamily="34" charset="0"/>
              <a:buNone/>
            </a:pPr>
            <a:r>
              <a:rPr lang="en-US" altLang="en-US" sz="1800" b="1" dirty="0">
                <a:latin typeface="Arial" panose="020B0604020202020204" pitchFamily="34" charset="0"/>
              </a:rPr>
              <a:t>Student ID: 1917133		</a:t>
            </a:r>
          </a:p>
          <a:p>
            <a:pPr algn="just">
              <a:spcBef>
                <a:spcPct val="50000"/>
              </a:spcBef>
              <a:buFont typeface="Arial" panose="020B0604020202020204" pitchFamily="34" charset="0"/>
              <a:buNone/>
            </a:pPr>
            <a:r>
              <a:rPr lang="en-US" altLang="en-US" sz="1800" b="1" dirty="0">
                <a:latin typeface="Arial" panose="020B0604020202020204" pitchFamily="34" charset="0"/>
              </a:rPr>
              <a:t>Topic : Tesco HR management system </a:t>
            </a:r>
          </a:p>
          <a:p>
            <a:pPr algn="just">
              <a:spcBef>
                <a:spcPct val="50000"/>
              </a:spcBef>
              <a:buFont typeface="Arial" panose="020B0604020202020204" pitchFamily="34" charset="0"/>
              <a:buNone/>
            </a:pPr>
            <a:endParaRPr lang="en-US" altLang="en-US" sz="1800" b="1" dirty="0">
              <a:latin typeface="Arial" panose="020B0604020202020204" pitchFamily="34" charset="0"/>
            </a:endParaRPr>
          </a:p>
          <a:p>
            <a:pPr algn="just">
              <a:spcBef>
                <a:spcPct val="50000"/>
              </a:spcBef>
              <a:buFont typeface="Arial" panose="020B0604020202020204" pitchFamily="34" charset="0"/>
              <a:buNone/>
            </a:pPr>
            <a:r>
              <a:rPr lang="en-US" altLang="en-US" sz="1800" b="1" dirty="0">
                <a:latin typeface="Arial" panose="020B0604020202020204" pitchFamily="34" charset="0"/>
              </a:rPr>
              <a:t>Name of the Lecturer: Nishi </a:t>
            </a:r>
            <a:r>
              <a:rPr lang="en-US" altLang="en-US" sz="1800" b="1" dirty="0" err="1">
                <a:latin typeface="Arial" panose="020B0604020202020204" pitchFamily="34" charset="0"/>
              </a:rPr>
              <a:t>Ramsurrun</a:t>
            </a:r>
            <a:endParaRPr lang="en-US" altLang="en-US" sz="1800" b="1" dirty="0">
              <a:latin typeface="Arial" panose="020B0604020202020204" pitchFamily="34" charset="0"/>
            </a:endParaRPr>
          </a:p>
          <a:p>
            <a:pPr algn="just">
              <a:spcBef>
                <a:spcPct val="50000"/>
              </a:spcBef>
              <a:buFont typeface="Arial" panose="020B0604020202020204" pitchFamily="34" charset="0"/>
              <a:buNone/>
            </a:pPr>
            <a:r>
              <a:rPr lang="en-US" altLang="en-US" sz="1800" b="1" dirty="0">
                <a:latin typeface="Arial" panose="020B0604020202020204" pitchFamily="34" charset="0"/>
              </a:rPr>
              <a:t>Name of the University: University of Wales Trinity Saint David</a:t>
            </a:r>
          </a:p>
          <a:p>
            <a:pPr algn="just">
              <a:spcBef>
                <a:spcPct val="50000"/>
              </a:spcBef>
              <a:buFont typeface="Arial" panose="020B0604020202020204" pitchFamily="34" charset="0"/>
              <a:buNone/>
            </a:pPr>
            <a:r>
              <a:rPr lang="en-US" altLang="en-US" sz="1800" b="1" dirty="0">
                <a:latin typeface="Arial" panose="020B0604020202020204" pitchFamily="34" charset="0"/>
              </a:rPr>
              <a:t>Presentation Date: 17.08.2022</a:t>
            </a:r>
          </a:p>
        </p:txBody>
      </p:sp>
      <p:pic>
        <p:nvPicPr>
          <p:cNvPr id="7" name="Picture 6">
            <a:extLst>
              <a:ext uri="{FF2B5EF4-FFF2-40B4-BE49-F238E27FC236}">
                <a16:creationId xmlns:a16="http://schemas.microsoft.com/office/drawing/2014/main" id="{168909A1-84A8-A9A8-149B-DA5C1957B4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4190035" cy="1636499"/>
          </a:xfrm>
          <a:prstGeom prst="rect">
            <a:avLst/>
          </a:prstGeom>
        </p:spPr>
      </p:pic>
    </p:spTree>
    <p:extLst>
      <p:ext uri="{BB962C8B-B14F-4D97-AF65-F5344CB8AC3E}">
        <p14:creationId xmlns:p14="http://schemas.microsoft.com/office/powerpoint/2010/main" val="63277937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1000"/>
                                        <p:tgtEl>
                                          <p:spTgt spid="3">
                                            <p:txEl>
                                              <p:pRg st="6" end="6"/>
                                            </p:txEl>
                                          </p:spTgt>
                                        </p:tgtEl>
                                      </p:cBhvr>
                                    </p:animEffect>
                                    <p:anim calcmode="lin" valueType="num">
                                      <p:cBhvr>
                                        <p:cTn id="3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945A-DF2C-B1AF-1DF4-E821A00D5D64}"/>
              </a:ext>
            </a:extLst>
          </p:cNvPr>
          <p:cNvSpPr>
            <a:spLocks noGrp="1"/>
          </p:cNvSpPr>
          <p:nvPr>
            <p:ph type="title" idx="4294967295"/>
          </p:nvPr>
        </p:nvSpPr>
        <p:spPr>
          <a:xfrm>
            <a:off x="983848" y="2425700"/>
            <a:ext cx="4038600" cy="1003300"/>
          </a:xfrm>
        </p:spPr>
        <p:txBody>
          <a:bodyPr>
            <a:normAutofit/>
          </a:bodyPr>
          <a:lstStyle/>
          <a:p>
            <a:r>
              <a:rPr lang="en-GB" sz="4400" dirty="0"/>
              <a:t>Table of content </a:t>
            </a:r>
          </a:p>
        </p:txBody>
      </p:sp>
      <p:sp>
        <p:nvSpPr>
          <p:cNvPr id="3" name="Content Placeholder 2">
            <a:extLst>
              <a:ext uri="{FF2B5EF4-FFF2-40B4-BE49-F238E27FC236}">
                <a16:creationId xmlns:a16="http://schemas.microsoft.com/office/drawing/2014/main" id="{9B8D5CC2-5D17-20B1-3504-DD6B9416E1A5}"/>
              </a:ext>
            </a:extLst>
          </p:cNvPr>
          <p:cNvSpPr>
            <a:spLocks noGrp="1"/>
          </p:cNvSpPr>
          <p:nvPr>
            <p:ph idx="4294967295"/>
          </p:nvPr>
        </p:nvSpPr>
        <p:spPr>
          <a:xfrm>
            <a:off x="6227763" y="671513"/>
            <a:ext cx="5964237" cy="5287962"/>
          </a:xfrm>
        </p:spPr>
        <p:txBody>
          <a:bodyPr anchor="ctr">
            <a:normAutofit/>
          </a:bodyPr>
          <a:lstStyle/>
          <a:p>
            <a:pPr>
              <a:lnSpc>
                <a:spcPct val="100000"/>
              </a:lnSpc>
            </a:pPr>
            <a:r>
              <a:rPr lang="en-GB" sz="1800" dirty="0"/>
              <a:t>Introduction  Tesco HR department </a:t>
            </a:r>
          </a:p>
          <a:p>
            <a:pPr>
              <a:lnSpc>
                <a:spcPct val="100000"/>
              </a:lnSpc>
            </a:pPr>
            <a:r>
              <a:rPr lang="en-GB" sz="1800" dirty="0"/>
              <a:t>Moral and business</a:t>
            </a:r>
          </a:p>
          <a:p>
            <a:pPr>
              <a:lnSpc>
                <a:spcPct val="100000"/>
              </a:lnSpc>
            </a:pPr>
            <a:r>
              <a:rPr lang="en-GB" sz="1800" dirty="0"/>
              <a:t>Flexible working arrangement at Tesco organisation</a:t>
            </a:r>
          </a:p>
          <a:p>
            <a:pPr>
              <a:lnSpc>
                <a:spcPct val="100000"/>
              </a:lnSpc>
            </a:pPr>
            <a:r>
              <a:rPr lang="en-GB" sz="1800" dirty="0"/>
              <a:t>Diversity and Equality connected with flexible working arrangements</a:t>
            </a:r>
          </a:p>
          <a:p>
            <a:pPr>
              <a:lnSpc>
                <a:spcPct val="100000"/>
              </a:lnSpc>
            </a:pPr>
            <a:r>
              <a:rPr lang="en-GB" sz="1800" dirty="0"/>
              <a:t>Equality and Diversity in workplace</a:t>
            </a:r>
          </a:p>
          <a:p>
            <a:pPr>
              <a:lnSpc>
                <a:spcPct val="100000"/>
              </a:lnSpc>
            </a:pPr>
            <a:r>
              <a:rPr lang="en-GB" sz="1800" dirty="0"/>
              <a:t>Promoting diversity at Tesco organisation</a:t>
            </a:r>
          </a:p>
          <a:p>
            <a:pPr>
              <a:lnSpc>
                <a:spcPct val="100000"/>
              </a:lnSpc>
            </a:pPr>
            <a:r>
              <a:rPr lang="en-GB" sz="1800" dirty="0"/>
              <a:t>Evaluating the impact of flexible working arrangements promoting diversity and inclusion at work</a:t>
            </a:r>
          </a:p>
          <a:p>
            <a:pPr>
              <a:lnSpc>
                <a:spcPct val="100000"/>
              </a:lnSpc>
            </a:pPr>
            <a:r>
              <a:rPr lang="en-GB" sz="1800" dirty="0"/>
              <a:t>Recommendation</a:t>
            </a:r>
          </a:p>
          <a:p>
            <a:pPr>
              <a:lnSpc>
                <a:spcPct val="100000"/>
              </a:lnSpc>
            </a:pPr>
            <a:r>
              <a:rPr lang="en-GB" sz="1800" dirty="0"/>
              <a:t>References</a:t>
            </a:r>
          </a:p>
          <a:p>
            <a:pPr>
              <a:lnSpc>
                <a:spcPct val="100000"/>
              </a:lnSpc>
            </a:pPr>
            <a:endParaRPr lang="en-GB" sz="1900" dirty="0"/>
          </a:p>
        </p:txBody>
      </p:sp>
    </p:spTree>
    <p:extLst>
      <p:ext uri="{BB962C8B-B14F-4D97-AF65-F5344CB8AC3E}">
        <p14:creationId xmlns:p14="http://schemas.microsoft.com/office/powerpoint/2010/main" val="73344376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 calcmode="lin" valueType="num">
                                      <p:cBhvr additive="base">
                                        <p:cTn id="34"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 calcmode="lin" valueType="num">
                                      <p:cBhvr additive="base">
                                        <p:cTn id="3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6" end="6"/>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 calcmode="lin" valueType="num">
                                      <p:cBhvr additive="base">
                                        <p:cTn id="4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6679B-6FCA-A6C8-39B2-4F950FC2FC55}"/>
              </a:ext>
            </a:extLst>
          </p:cNvPr>
          <p:cNvSpPr>
            <a:spLocks noGrp="1"/>
          </p:cNvSpPr>
          <p:nvPr>
            <p:ph type="title" idx="4294967295"/>
          </p:nvPr>
        </p:nvSpPr>
        <p:spPr>
          <a:xfrm>
            <a:off x="567160" y="1945089"/>
            <a:ext cx="3103563" cy="3519487"/>
          </a:xfrm>
        </p:spPr>
        <p:txBody>
          <a:bodyPr anchor="t">
            <a:normAutofit/>
          </a:bodyPr>
          <a:lstStyle/>
          <a:p>
            <a:r>
              <a:rPr lang="en-GB" sz="4400" dirty="0"/>
              <a:t>Introduction  Tesco HR department </a:t>
            </a:r>
            <a:br>
              <a:rPr lang="en-GB" sz="4400" dirty="0"/>
            </a:br>
            <a:endParaRPr lang="en-GB" sz="4400" dirty="0"/>
          </a:p>
        </p:txBody>
      </p:sp>
      <p:graphicFrame>
        <p:nvGraphicFramePr>
          <p:cNvPr id="43" name="Content Placeholder 2">
            <a:extLst>
              <a:ext uri="{FF2B5EF4-FFF2-40B4-BE49-F238E27FC236}">
                <a16:creationId xmlns:a16="http://schemas.microsoft.com/office/drawing/2014/main" id="{020B5A0E-4E26-400C-3177-9B5670F986C7}"/>
              </a:ext>
            </a:extLst>
          </p:cNvPr>
          <p:cNvGraphicFramePr>
            <a:graphicFrameLocks noGrp="1"/>
          </p:cNvGraphicFramePr>
          <p:nvPr>
            <p:ph idx="4294967295"/>
            <p:extLst>
              <p:ext uri="{D42A27DB-BD31-4B8C-83A1-F6EECF244321}">
                <p14:modId xmlns:p14="http://schemas.microsoft.com/office/powerpoint/2010/main" val="2099524948"/>
              </p:ext>
            </p:extLst>
          </p:nvPr>
        </p:nvGraphicFramePr>
        <p:xfrm>
          <a:off x="4232275" y="301625"/>
          <a:ext cx="7959725" cy="59134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019712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3"/>
                                        </p:tgtEl>
                                        <p:attrNameLst>
                                          <p:attrName>style.visibility</p:attrName>
                                        </p:attrNameLst>
                                      </p:cBhvr>
                                      <p:to>
                                        <p:strVal val="visible"/>
                                      </p:to>
                                    </p:set>
                                    <p:anim calcmode="lin" valueType="num">
                                      <p:cBhvr additive="base">
                                        <p:cTn id="12" dur="500" fill="hold"/>
                                        <p:tgtEl>
                                          <p:spTgt spid="43"/>
                                        </p:tgtEl>
                                        <p:attrNameLst>
                                          <p:attrName>ppt_x</p:attrName>
                                        </p:attrNameLst>
                                      </p:cBhvr>
                                      <p:tavLst>
                                        <p:tav tm="0">
                                          <p:val>
                                            <p:strVal val="#ppt_x"/>
                                          </p:val>
                                        </p:tav>
                                        <p:tav tm="100000">
                                          <p:val>
                                            <p:strVal val="#ppt_x"/>
                                          </p:val>
                                        </p:tav>
                                      </p:tavLst>
                                    </p:anim>
                                    <p:anim calcmode="lin" valueType="num">
                                      <p:cBhvr additive="base">
                                        <p:cTn id="13"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3"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37" name="TextBox 2">
            <a:extLst>
              <a:ext uri="{FF2B5EF4-FFF2-40B4-BE49-F238E27FC236}">
                <a16:creationId xmlns:a16="http://schemas.microsoft.com/office/drawing/2014/main" id="{31F33D99-544E-C299-BB12-2132AE92CD65}"/>
              </a:ext>
            </a:extLst>
          </p:cNvPr>
          <p:cNvGraphicFramePr/>
          <p:nvPr>
            <p:extLst>
              <p:ext uri="{D42A27DB-BD31-4B8C-83A1-F6EECF244321}">
                <p14:modId xmlns:p14="http://schemas.microsoft.com/office/powerpoint/2010/main" val="3334680005"/>
              </p:ext>
            </p:extLst>
          </p:nvPr>
        </p:nvGraphicFramePr>
        <p:xfrm>
          <a:off x="2708476" y="193529"/>
          <a:ext cx="7164382" cy="5941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857701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1000"/>
                                        <p:tgtEl>
                                          <p:spTgt spid="37"/>
                                        </p:tgtEl>
                                      </p:cBhvr>
                                    </p:animEffect>
                                    <p:anim calcmode="lin" valueType="num">
                                      <p:cBhvr>
                                        <p:cTn id="8" dur="1000" fill="hold"/>
                                        <p:tgtEl>
                                          <p:spTgt spid="37"/>
                                        </p:tgtEl>
                                        <p:attrNameLst>
                                          <p:attrName>ppt_x</p:attrName>
                                        </p:attrNameLst>
                                      </p:cBhvr>
                                      <p:tavLst>
                                        <p:tav tm="0">
                                          <p:val>
                                            <p:strVal val="#ppt_x"/>
                                          </p:val>
                                        </p:tav>
                                        <p:tav tm="100000">
                                          <p:val>
                                            <p:strVal val="#ppt_x"/>
                                          </p:val>
                                        </p:tav>
                                      </p:tavLst>
                                    </p:anim>
                                    <p:anim calcmode="lin" valueType="num">
                                      <p:cBhvr>
                                        <p:cTn id="9"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1F0A-C227-CEB3-1E68-A7316176E01F}"/>
              </a:ext>
            </a:extLst>
          </p:cNvPr>
          <p:cNvSpPr>
            <a:spLocks noGrp="1"/>
          </p:cNvSpPr>
          <p:nvPr>
            <p:ph type="title" idx="4294967295"/>
          </p:nvPr>
        </p:nvSpPr>
        <p:spPr>
          <a:xfrm>
            <a:off x="902825" y="2151062"/>
            <a:ext cx="3230563" cy="2279650"/>
          </a:xfrm>
        </p:spPr>
        <p:txBody>
          <a:bodyPr anchor="ctr">
            <a:normAutofit/>
          </a:bodyPr>
          <a:lstStyle/>
          <a:p>
            <a:r>
              <a:rPr lang="en-GB" dirty="0"/>
              <a:t>Moral and business</a:t>
            </a:r>
          </a:p>
        </p:txBody>
      </p:sp>
      <p:graphicFrame>
        <p:nvGraphicFramePr>
          <p:cNvPr id="5" name="Content Placeholder 2">
            <a:extLst>
              <a:ext uri="{FF2B5EF4-FFF2-40B4-BE49-F238E27FC236}">
                <a16:creationId xmlns:a16="http://schemas.microsoft.com/office/drawing/2014/main" id="{06A9480E-58D4-582B-62FA-F64A1868389E}"/>
              </a:ext>
            </a:extLst>
          </p:cNvPr>
          <p:cNvGraphicFramePr>
            <a:graphicFrameLocks noGrp="1"/>
          </p:cNvGraphicFramePr>
          <p:nvPr>
            <p:ph idx="4294967295"/>
            <p:extLst>
              <p:ext uri="{D42A27DB-BD31-4B8C-83A1-F6EECF244321}">
                <p14:modId xmlns:p14="http://schemas.microsoft.com/office/powerpoint/2010/main" val="1163613257"/>
              </p:ext>
            </p:extLst>
          </p:nvPr>
        </p:nvGraphicFramePr>
        <p:xfrm>
          <a:off x="5378450" y="19050"/>
          <a:ext cx="6813550" cy="6543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426866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ircle(in)">
                                      <p:cBhvr>
                                        <p:cTn id="13"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C130C-D658-2E1D-B49E-FF8B4620F18A}"/>
              </a:ext>
            </a:extLst>
          </p:cNvPr>
          <p:cNvSpPr>
            <a:spLocks noGrp="1"/>
          </p:cNvSpPr>
          <p:nvPr>
            <p:ph type="title" idx="4294967295"/>
          </p:nvPr>
        </p:nvSpPr>
        <p:spPr>
          <a:xfrm>
            <a:off x="1388961" y="368361"/>
            <a:ext cx="9738167" cy="846981"/>
          </a:xfrm>
        </p:spPr>
        <p:txBody>
          <a:bodyPr vert="horz" lIns="91440" tIns="45720" rIns="91440" bIns="45720" rtlCol="0" anchor="b">
            <a:normAutofit/>
          </a:bodyPr>
          <a:lstStyle/>
          <a:p>
            <a:r>
              <a:rPr lang="en-US" dirty="0"/>
              <a:t>Flexible working arrangements</a:t>
            </a:r>
          </a:p>
        </p:txBody>
      </p:sp>
      <p:sp>
        <p:nvSpPr>
          <p:cNvPr id="3" name="Content Placeholder 2">
            <a:extLst>
              <a:ext uri="{FF2B5EF4-FFF2-40B4-BE49-F238E27FC236}">
                <a16:creationId xmlns:a16="http://schemas.microsoft.com/office/drawing/2014/main" id="{1DE6EC3D-1F12-1E2C-FB99-2DD85193E1F1}"/>
              </a:ext>
            </a:extLst>
          </p:cNvPr>
          <p:cNvSpPr>
            <a:spLocks noGrp="1"/>
          </p:cNvSpPr>
          <p:nvPr>
            <p:ph idx="4294967295"/>
          </p:nvPr>
        </p:nvSpPr>
        <p:spPr>
          <a:xfrm>
            <a:off x="4171430" y="1342675"/>
            <a:ext cx="7935690" cy="4768758"/>
          </a:xfrm>
        </p:spPr>
        <p:txBody>
          <a:bodyPr vert="horz" lIns="0" tIns="45720" rIns="0" bIns="45720" rtlCol="0">
            <a:normAutofit lnSpcReduction="10000"/>
          </a:bodyPr>
          <a:lstStyle/>
          <a:p>
            <a:pPr marL="0" indent="0">
              <a:buFont typeface="Calibri" panose="020F0502020204030204" pitchFamily="34" charset="0"/>
              <a:buNone/>
            </a:pPr>
            <a:r>
              <a:rPr lang="en-US" sz="1400" dirty="0"/>
              <a:t> </a:t>
            </a:r>
            <a:r>
              <a:rPr lang="en-US" sz="1800" dirty="0"/>
              <a:t>Tesco offers a variety of contracts to its employees, which includes :</a:t>
            </a:r>
          </a:p>
          <a:p>
            <a:pPr>
              <a:buFont typeface="Calibri" panose="020F0502020204030204" pitchFamily="34" charset="0"/>
              <a:buChar char="•"/>
            </a:pPr>
            <a:r>
              <a:rPr lang="en-US" sz="1800" b="1" dirty="0"/>
              <a:t> Part-time </a:t>
            </a:r>
            <a:r>
              <a:rPr lang="en-US" sz="1800" dirty="0"/>
              <a:t>- </a:t>
            </a:r>
            <a:r>
              <a:rPr lang="en-GB" sz="1800" dirty="0"/>
              <a:t>working fewer days of the week than full-time employment</a:t>
            </a:r>
            <a:r>
              <a:rPr lang="en-GB" sz="1800" b="1" dirty="0"/>
              <a:t>.</a:t>
            </a:r>
            <a:endParaRPr lang="en-US" sz="1800" i="0" dirty="0">
              <a:effectLst/>
            </a:endParaRPr>
          </a:p>
          <a:p>
            <a:pPr marL="285750" indent="-285750">
              <a:buFont typeface="Calibri" panose="020F0502020204030204" pitchFamily="34" charset="0"/>
              <a:buChar char="•"/>
            </a:pPr>
            <a:endParaRPr lang="en-US" sz="1800" dirty="0"/>
          </a:p>
          <a:p>
            <a:pPr>
              <a:buFont typeface="Calibri" panose="020F0502020204030204" pitchFamily="34" charset="0"/>
              <a:buChar char="•"/>
            </a:pPr>
            <a:r>
              <a:rPr lang="en-US" sz="1800" b="1" i="0" dirty="0">
                <a:effectLst/>
              </a:rPr>
              <a:t> Job shares-</a:t>
            </a:r>
            <a:r>
              <a:rPr lang="en-US" sz="1800" dirty="0"/>
              <a:t> </a:t>
            </a:r>
            <a:r>
              <a:rPr lang="en-GB" sz="1800" dirty="0"/>
              <a:t>- When two individuals perform the same function but split the hours, yet share the responsibilities. Tesco's management teams are particularly good at this.</a:t>
            </a:r>
            <a:endParaRPr lang="en-US" sz="1800" i="0" dirty="0">
              <a:effectLst/>
            </a:endParaRPr>
          </a:p>
          <a:p>
            <a:endParaRPr lang="en-US" sz="1800" dirty="0"/>
          </a:p>
          <a:p>
            <a:pPr>
              <a:buFont typeface="Calibri" panose="020F0502020204030204" pitchFamily="34" charset="0"/>
              <a:buChar char="•"/>
            </a:pPr>
            <a:r>
              <a:rPr lang="en-US" sz="1800" b="1" i="0" dirty="0">
                <a:effectLst/>
              </a:rPr>
              <a:t> Phased retirement-</a:t>
            </a:r>
            <a:r>
              <a:rPr lang="en-US" sz="1800" dirty="0"/>
              <a:t> </a:t>
            </a:r>
            <a:r>
              <a:rPr lang="en-GB" sz="1800" dirty="0"/>
              <a:t>This is a case in which you're reducing the hours of a employee to assist them prepare for retirement. In Tesco, after ten years' service and nearing their final six months before retirement, employees have the choice of cutting their work week by one-fifth.</a:t>
            </a:r>
            <a:endParaRPr lang="en-US" sz="1800" dirty="0"/>
          </a:p>
          <a:p>
            <a:endParaRPr lang="en-US" sz="1800" dirty="0"/>
          </a:p>
          <a:p>
            <a:pPr>
              <a:buFont typeface="Calibri" panose="020F0502020204030204" pitchFamily="34" charset="0"/>
              <a:buChar char="•"/>
            </a:pPr>
            <a:r>
              <a:rPr lang="en-US" sz="1800" b="1" dirty="0"/>
              <a:t> Blended working- </a:t>
            </a:r>
            <a:r>
              <a:rPr lang="en-GB" sz="1800" dirty="0"/>
              <a:t>The majority of the time, the staff works in the office for 40 to 60 percent of their time, with the rest working remotely or from home.</a:t>
            </a:r>
            <a:endParaRPr lang="en-US" sz="1800" dirty="0"/>
          </a:p>
        </p:txBody>
      </p:sp>
      <p:pic>
        <p:nvPicPr>
          <p:cNvPr id="5" name="Picture 4" descr="A picture containing logo&#10;&#10;Description automatically generated">
            <a:extLst>
              <a:ext uri="{FF2B5EF4-FFF2-40B4-BE49-F238E27FC236}">
                <a16:creationId xmlns:a16="http://schemas.microsoft.com/office/drawing/2014/main" id="{30F9BC72-4C36-5119-5C97-88CFCF90D6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3997" y="2873882"/>
            <a:ext cx="3094997" cy="1416986"/>
          </a:xfrm>
          <a:prstGeom prst="rect">
            <a:avLst/>
          </a:prstGeom>
        </p:spPr>
      </p:pic>
    </p:spTree>
    <p:extLst>
      <p:ext uri="{BB962C8B-B14F-4D97-AF65-F5344CB8AC3E}">
        <p14:creationId xmlns:p14="http://schemas.microsoft.com/office/powerpoint/2010/main" val="117813465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1000"/>
                                        <p:tgtEl>
                                          <p:spTgt spid="3">
                                            <p:txEl>
                                              <p:pRg st="7" end="7"/>
                                            </p:txEl>
                                          </p:spTgt>
                                        </p:tgtEl>
                                      </p:cBhvr>
                                    </p:animEffect>
                                    <p:anim calcmode="lin" valueType="num">
                                      <p:cBhvr>
                                        <p:cTn id="3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5979B3-CB43-D000-1364-2D94B6088CF1}"/>
              </a:ext>
            </a:extLst>
          </p:cNvPr>
          <p:cNvSpPr txBox="1"/>
          <p:nvPr/>
        </p:nvSpPr>
        <p:spPr>
          <a:xfrm>
            <a:off x="243068" y="972274"/>
            <a:ext cx="9846197" cy="4247317"/>
          </a:xfrm>
          <a:prstGeom prst="rect">
            <a:avLst/>
          </a:prstGeom>
          <a:noFill/>
        </p:spPr>
        <p:txBody>
          <a:bodyPr wrap="square">
            <a:spAutoFit/>
          </a:bodyPr>
          <a:lstStyle/>
          <a:p>
            <a:endParaRPr lang="en-GB" dirty="0"/>
          </a:p>
          <a:p>
            <a:endParaRPr lang="en-GB" dirty="0"/>
          </a:p>
          <a:p>
            <a:r>
              <a:rPr lang="en-GB" b="1" dirty="0"/>
              <a:t>Fixed shift patterns- </a:t>
            </a:r>
            <a:r>
              <a:rPr lang="en-GB" dirty="0"/>
              <a:t>shifts are fixed and do not change.</a:t>
            </a:r>
          </a:p>
          <a:p>
            <a:endParaRPr lang="en-GB" dirty="0"/>
          </a:p>
          <a:p>
            <a:r>
              <a:rPr lang="en-GB" b="1" i="0" dirty="0">
                <a:solidFill>
                  <a:schemeClr val="tx1">
                    <a:lumMod val="95000"/>
                    <a:lumOff val="5000"/>
                  </a:schemeClr>
                </a:solidFill>
                <a:effectLst/>
                <a:latin typeface="tesco-bold"/>
              </a:rPr>
              <a:t>Staggered shift patterns-</a:t>
            </a:r>
            <a:r>
              <a:rPr lang="en-GB" dirty="0"/>
              <a:t>This is where employees begin and finish at times that are convenient for them as well as Tesco, rather than everyone beginning and ending at the same time.</a:t>
            </a:r>
          </a:p>
          <a:p>
            <a:endParaRPr lang="en-GB" dirty="0"/>
          </a:p>
          <a:p>
            <a:r>
              <a:rPr lang="en-GB" b="1" i="0" dirty="0">
                <a:solidFill>
                  <a:schemeClr val="tx1">
                    <a:lumMod val="85000"/>
                    <a:lumOff val="15000"/>
                  </a:schemeClr>
                </a:solidFill>
                <a:effectLst/>
                <a:latin typeface="tesco-bold"/>
              </a:rPr>
              <a:t>Flexible working request trial- </a:t>
            </a:r>
            <a:r>
              <a:rPr lang="en-GB" dirty="0">
                <a:solidFill>
                  <a:schemeClr val="tx1">
                    <a:lumMod val="85000"/>
                    <a:lumOff val="15000"/>
                  </a:schemeClr>
                </a:solidFill>
                <a:latin typeface="tesco-bold"/>
              </a:rPr>
              <a:t>After 4-12 weeks, both employees should meet to see whether the contract can be made permanent if it is a success.</a:t>
            </a:r>
            <a:endParaRPr lang="en-GB" dirty="0"/>
          </a:p>
          <a:p>
            <a:endParaRPr lang="en-GB" dirty="0"/>
          </a:p>
          <a:p>
            <a:r>
              <a:rPr lang="en-GB" b="1" dirty="0">
                <a:solidFill>
                  <a:schemeClr val="tx1">
                    <a:lumMod val="95000"/>
                    <a:lumOff val="5000"/>
                  </a:schemeClr>
                </a:solidFill>
              </a:rPr>
              <a:t>Fixed term flexible working- </a:t>
            </a:r>
            <a:r>
              <a:rPr lang="en-GB" dirty="0">
                <a:solidFill>
                  <a:schemeClr val="tx1">
                    <a:lumMod val="95000"/>
                    <a:lumOff val="5000"/>
                  </a:schemeClr>
                </a:solidFill>
              </a:rPr>
              <a:t>These allow a employee to work at various times for up to two years before returning to their regular employment situation</a:t>
            </a:r>
            <a:r>
              <a:rPr lang="en-GB" b="1" dirty="0">
                <a:solidFill>
                  <a:schemeClr val="tx1">
                    <a:lumMod val="95000"/>
                    <a:lumOff val="5000"/>
                  </a:schemeClr>
                </a:solidFill>
              </a:rPr>
              <a:t>.</a:t>
            </a:r>
          </a:p>
          <a:p>
            <a:endParaRPr lang="en-GB" dirty="0"/>
          </a:p>
          <a:p>
            <a:r>
              <a:rPr lang="en-GB" b="1" i="0" dirty="0">
                <a:solidFill>
                  <a:schemeClr val="tx1">
                    <a:lumMod val="95000"/>
                    <a:lumOff val="5000"/>
                  </a:schemeClr>
                </a:solidFill>
                <a:effectLst/>
                <a:latin typeface="tesco-bold"/>
              </a:rPr>
              <a:t>Permanently agreed flexible </a:t>
            </a:r>
            <a:r>
              <a:rPr lang="en-GB" b="1" dirty="0">
                <a:solidFill>
                  <a:schemeClr val="tx1">
                    <a:lumMod val="95000"/>
                    <a:lumOff val="5000"/>
                  </a:schemeClr>
                </a:solidFill>
                <a:latin typeface="tesco-bold"/>
              </a:rPr>
              <a:t>working- </a:t>
            </a:r>
            <a:r>
              <a:rPr lang="en-GB" dirty="0">
                <a:solidFill>
                  <a:schemeClr val="tx1">
                    <a:lumMod val="95000"/>
                    <a:lumOff val="5000"/>
                  </a:schemeClr>
                </a:solidFill>
                <a:latin typeface="tesco-bold"/>
              </a:rPr>
              <a:t>This is where we come to an agreement to make a long-term change in employee work hours. This might be after a trial period or immediately, if necessary</a:t>
            </a:r>
            <a:r>
              <a:rPr lang="en-GB" b="1" dirty="0">
                <a:solidFill>
                  <a:schemeClr val="tx1">
                    <a:lumMod val="95000"/>
                    <a:lumOff val="5000"/>
                  </a:schemeClr>
                </a:solidFill>
                <a:latin typeface="tesco-bold"/>
              </a:rPr>
              <a:t>.</a:t>
            </a:r>
            <a:endParaRPr lang="en-GB" dirty="0"/>
          </a:p>
        </p:txBody>
      </p:sp>
    </p:spTree>
    <p:extLst>
      <p:ext uri="{BB962C8B-B14F-4D97-AF65-F5344CB8AC3E}">
        <p14:creationId xmlns:p14="http://schemas.microsoft.com/office/powerpoint/2010/main" val="220437238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anim calcmode="lin" valueType="num">
                                      <p:cBhvr additive="base">
                                        <p:cTn id="23"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68C7BB-9839-4A66-DA9A-D795E385F49A}"/>
              </a:ext>
            </a:extLst>
          </p:cNvPr>
          <p:cNvSpPr txBox="1"/>
          <p:nvPr/>
        </p:nvSpPr>
        <p:spPr>
          <a:xfrm>
            <a:off x="250785" y="1814331"/>
            <a:ext cx="11690430" cy="3229337"/>
          </a:xfrm>
          <a:prstGeom prst="rect">
            <a:avLst/>
          </a:prstGeom>
          <a:noFill/>
        </p:spPr>
        <p:txBody>
          <a:bodyPr wrap="square">
            <a:spAutoFit/>
          </a:bodyPr>
          <a:lstStyle/>
          <a:p>
            <a:r>
              <a:rPr lang="en-GB" b="1" i="0" dirty="0">
                <a:solidFill>
                  <a:schemeClr val="bg2">
                    <a:lumMod val="10000"/>
                  </a:schemeClr>
                </a:solidFill>
                <a:effectLst/>
                <a:latin typeface="tesco-bold"/>
              </a:rPr>
              <a:t>Flexible working request trial- </a:t>
            </a:r>
            <a:r>
              <a:rPr lang="en-GB" dirty="0"/>
              <a:t>After 4-12 week , both employees should meet and discuss whether the agreement can be made permanent if it is successful.</a:t>
            </a:r>
          </a:p>
          <a:p>
            <a:endParaRPr lang="en-GB" dirty="0"/>
          </a:p>
          <a:p>
            <a:r>
              <a:rPr lang="en-GB" b="1" dirty="0"/>
              <a:t>Fixed term flexible working- </a:t>
            </a:r>
            <a:r>
              <a:rPr lang="en-GB" dirty="0"/>
              <a:t>this requests can be made for up to two years at a time. These allow a colleague to work at various hours for up to two years, after which they would return to their original employment conditions.</a:t>
            </a:r>
          </a:p>
          <a:p>
            <a:endParaRPr lang="en-GB" dirty="0"/>
          </a:p>
          <a:p>
            <a:r>
              <a:rPr lang="en-GB" b="1" i="0" dirty="0">
                <a:solidFill>
                  <a:schemeClr val="tx1">
                    <a:lumMod val="95000"/>
                    <a:lumOff val="5000"/>
                  </a:schemeClr>
                </a:solidFill>
                <a:effectLst/>
                <a:latin typeface="tesco-bold"/>
              </a:rPr>
              <a:t>Permanently agreed flexible working- </a:t>
            </a:r>
            <a:r>
              <a:rPr lang="en-GB" dirty="0"/>
              <a:t>This is where we reach an agreement to make a long-term change to a colleague's working hours. This might be after a trial period or right away, without one, if that's the case.</a:t>
            </a:r>
          </a:p>
          <a:p>
            <a:endParaRPr lang="en-GB" dirty="0"/>
          </a:p>
          <a:p>
            <a:r>
              <a:rPr lang="en-GB" dirty="0"/>
              <a:t>The most viable option for employees are  </a:t>
            </a:r>
            <a:r>
              <a:rPr lang="en-GB" b="1" dirty="0"/>
              <a:t>determined by their job responsibilities</a:t>
            </a:r>
            <a:r>
              <a:rPr lang="en-GB" dirty="0"/>
              <a:t>, the level of responsibility a colleague has.( office, retail or distribution </a:t>
            </a:r>
            <a:r>
              <a:rPr lang="en-GB" dirty="0" err="1"/>
              <a:t>center</a:t>
            </a:r>
            <a:r>
              <a:rPr lang="en-GB" dirty="0"/>
              <a:t>, etc).</a:t>
            </a:r>
          </a:p>
        </p:txBody>
      </p:sp>
    </p:spTree>
    <p:extLst>
      <p:ext uri="{BB962C8B-B14F-4D97-AF65-F5344CB8AC3E}">
        <p14:creationId xmlns:p14="http://schemas.microsoft.com/office/powerpoint/2010/main" val="367623342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agram&#10;&#10;Description automatically generated">
            <a:extLst>
              <a:ext uri="{FF2B5EF4-FFF2-40B4-BE49-F238E27FC236}">
                <a16:creationId xmlns:a16="http://schemas.microsoft.com/office/drawing/2014/main" id="{6A6C90B3-880D-F0C2-F34F-904D3B58B3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5730" y="2434531"/>
            <a:ext cx="4839039" cy="2528398"/>
          </a:xfrm>
          <a:prstGeom prst="rect">
            <a:avLst/>
          </a:prstGeom>
        </p:spPr>
      </p:pic>
      <p:cxnSp>
        <p:nvCxnSpPr>
          <p:cNvPr id="20" name="Straight Connector 19">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382897-E3FD-9808-F9B3-B846643988A0}"/>
              </a:ext>
            </a:extLst>
          </p:cNvPr>
          <p:cNvSpPr>
            <a:spLocks noGrp="1"/>
          </p:cNvSpPr>
          <p:nvPr>
            <p:ph idx="4294967295"/>
          </p:nvPr>
        </p:nvSpPr>
        <p:spPr>
          <a:xfrm>
            <a:off x="4974768" y="2085703"/>
            <a:ext cx="6842983" cy="4182603"/>
          </a:xfrm>
        </p:spPr>
        <p:txBody>
          <a:bodyPr vert="horz" lIns="0" tIns="45720" rIns="0" bIns="45720" rtlCol="0">
            <a:normAutofit/>
          </a:bodyPr>
          <a:lstStyle/>
          <a:p>
            <a:pPr marL="285750" indent="-285750">
              <a:buFont typeface="Calibri" panose="020F0502020204030204" pitchFamily="34" charset="0"/>
              <a:buChar char="•"/>
            </a:pPr>
            <a:r>
              <a:rPr lang="en-US" sz="1800" dirty="0"/>
              <a:t>Tesco offers a number of benefits, including competitive salaries, bonus schemes, and employee discount cards. The company also offers a range of training and development opportunities, which can help to motivate employees and improve their skills.</a:t>
            </a:r>
          </a:p>
          <a:p>
            <a:endParaRPr lang="en-US" sz="1800" dirty="0"/>
          </a:p>
          <a:p>
            <a:pPr marL="285750" indent="-285750">
              <a:buFont typeface="Calibri" panose="020F0502020204030204" pitchFamily="34" charset="0"/>
              <a:buChar char="•"/>
            </a:pPr>
            <a:r>
              <a:rPr lang="en-US" sz="1800" dirty="0"/>
              <a:t>Tesco’s commitment to diversity and inclusion at work has also helped to create a motivating working environment for all its employees. </a:t>
            </a:r>
          </a:p>
          <a:p>
            <a:endParaRPr lang="en-US" sz="1800" dirty="0"/>
          </a:p>
          <a:p>
            <a:pPr marL="285750" indent="-285750">
              <a:buFont typeface="Calibri" panose="020F0502020204030204" pitchFamily="34" charset="0"/>
              <a:buChar char="•"/>
            </a:pPr>
            <a:r>
              <a:rPr lang="en-US" sz="1800" dirty="0"/>
              <a:t>The company has implemented a number of policies and procedures to ensure that all employees are treated fairly and with respect. This includes ensuring that there is no discrimination on the basis of race, gender, religion, or sexual orientation.</a:t>
            </a:r>
          </a:p>
          <a:p>
            <a:endParaRPr lang="en-US" sz="1700" dirty="0"/>
          </a:p>
        </p:txBody>
      </p:sp>
      <p:sp>
        <p:nvSpPr>
          <p:cNvPr id="22" name="Rectangle 21">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C65C2757-8AEB-4957-44D8-2EE2F12C9845}"/>
              </a:ext>
            </a:extLst>
          </p:cNvPr>
          <p:cNvSpPr txBox="1"/>
          <p:nvPr/>
        </p:nvSpPr>
        <p:spPr>
          <a:xfrm>
            <a:off x="5195835" y="1004694"/>
            <a:ext cx="5870709" cy="954107"/>
          </a:xfrm>
          <a:prstGeom prst="rect">
            <a:avLst/>
          </a:prstGeom>
          <a:noFill/>
        </p:spPr>
        <p:txBody>
          <a:bodyPr wrap="square" rtlCol="0">
            <a:spAutoFit/>
          </a:bodyPr>
          <a:lstStyle/>
          <a:p>
            <a:pPr algn="ctr"/>
            <a:r>
              <a:rPr lang="en-GB" sz="2800" dirty="0"/>
              <a:t>Diversity and Equality connected with flexible working arrangements</a:t>
            </a:r>
          </a:p>
        </p:txBody>
      </p:sp>
    </p:spTree>
    <p:extLst>
      <p:ext uri="{BB962C8B-B14F-4D97-AF65-F5344CB8AC3E}">
        <p14:creationId xmlns:p14="http://schemas.microsoft.com/office/powerpoint/2010/main" val="10239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holding a sign&#10;&#10;Description automatically generated">
            <a:extLst>
              <a:ext uri="{FF2B5EF4-FFF2-40B4-BE49-F238E27FC236}">
                <a16:creationId xmlns:a16="http://schemas.microsoft.com/office/drawing/2014/main" id="{5CF41FF0-D86D-745F-6171-1AB4F86BD5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078" y="1067030"/>
            <a:ext cx="2569580" cy="4320300"/>
          </a:xfrm>
          <a:prstGeom prst="rect">
            <a:avLst/>
          </a:prstGeom>
        </p:spPr>
      </p:pic>
      <p:sp>
        <p:nvSpPr>
          <p:cNvPr id="3" name="TextBox 2">
            <a:extLst>
              <a:ext uri="{FF2B5EF4-FFF2-40B4-BE49-F238E27FC236}">
                <a16:creationId xmlns:a16="http://schemas.microsoft.com/office/drawing/2014/main" id="{379A1830-8BF5-9B8F-2197-96D4AD861F25}"/>
              </a:ext>
            </a:extLst>
          </p:cNvPr>
          <p:cNvSpPr txBox="1"/>
          <p:nvPr/>
        </p:nvSpPr>
        <p:spPr>
          <a:xfrm>
            <a:off x="3671773" y="645700"/>
            <a:ext cx="8345346" cy="5162959"/>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i="0" dirty="0">
                <a:solidFill>
                  <a:schemeClr val="tx1">
                    <a:lumMod val="75000"/>
                    <a:lumOff val="25000"/>
                  </a:schemeClr>
                </a:solidFill>
                <a:effectLst/>
              </a:rPr>
              <a:t>The company has also created a number of networks and support groups for employees from minority groups. These groups help to create </a:t>
            </a:r>
            <a:r>
              <a:rPr lang="en-US" b="1" i="0" dirty="0">
                <a:solidFill>
                  <a:schemeClr val="tx1">
                    <a:lumMod val="75000"/>
                    <a:lumOff val="25000"/>
                  </a:schemeClr>
                </a:solidFill>
                <a:effectLst/>
              </a:rPr>
              <a:t>a sense of community </a:t>
            </a:r>
            <a:r>
              <a:rPr lang="en-US" i="0" dirty="0">
                <a:solidFill>
                  <a:schemeClr val="tx1">
                    <a:lumMod val="75000"/>
                    <a:lumOff val="25000"/>
                  </a:schemeClr>
                </a:solidFill>
                <a:effectLst/>
              </a:rPr>
              <a:t>and </a:t>
            </a:r>
            <a:r>
              <a:rPr lang="en-US" b="1" i="0" dirty="0">
                <a:solidFill>
                  <a:schemeClr val="tx1">
                    <a:lumMod val="75000"/>
                    <a:lumOff val="25000"/>
                  </a:schemeClr>
                </a:solidFill>
                <a:effectLst/>
              </a:rPr>
              <a:t>belonging</a:t>
            </a:r>
            <a:r>
              <a:rPr lang="en-US" i="0" dirty="0">
                <a:solidFill>
                  <a:schemeClr val="tx1">
                    <a:lumMod val="75000"/>
                    <a:lumOff val="25000"/>
                  </a:schemeClr>
                </a:solidFill>
                <a:effectLst/>
              </a:rPr>
              <a:t> among employees, which can be </a:t>
            </a:r>
            <a:r>
              <a:rPr lang="en-US" b="1" i="0" dirty="0">
                <a:solidFill>
                  <a:schemeClr val="tx1">
                    <a:lumMod val="75000"/>
                    <a:lumOff val="25000"/>
                  </a:schemeClr>
                </a:solidFill>
                <a:effectLst/>
              </a:rPr>
              <a:t>highly motivating</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Tesco has been ranked as the 7th best big company to work for in the Sunday Times' 100</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 diverse and inclusive workforce is essential to success as it helps better understand and serve the customers.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Flexible working can help promote diversity and inclusion:</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It can help those with caring responsibilities or disabilities to balance their work and home life</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 Make it easier for people to return to work after a career break.</a:t>
            </a:r>
          </a:p>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Offer support to any employee who wish to change their working pattern, such as helping them to find a new role that better suits their needs.</a:t>
            </a:r>
          </a:p>
          <a:p>
            <a:pPr defTabSz="914400">
              <a:lnSpc>
                <a:spcPct val="90000"/>
              </a:lnSpc>
              <a:spcAft>
                <a:spcPts val="600"/>
              </a:spcAft>
              <a:buClr>
                <a:schemeClr val="accent1"/>
              </a:buClr>
              <a:buFont typeface="Calibri" panose="020F0502020204030204" pitchFamily="34" charset="0"/>
            </a:pPr>
            <a:r>
              <a:rPr lang="en-US" b="1" dirty="0">
                <a:solidFill>
                  <a:schemeClr val="tx1">
                    <a:lumMod val="75000"/>
                    <a:lumOff val="25000"/>
                  </a:schemeClr>
                </a:solidFill>
              </a:rPr>
              <a:t>Tesco policies and procedures promote equality, diversity and inclusion in the workplace</a:t>
            </a:r>
            <a:r>
              <a:rPr lang="en-US" dirty="0">
                <a:solidFill>
                  <a:schemeClr val="tx1">
                    <a:lumMod val="75000"/>
                    <a:lumOff val="25000"/>
                  </a:schemeClr>
                </a:solidFill>
              </a:rPr>
              <a:t>.</a:t>
            </a:r>
          </a:p>
        </p:txBody>
      </p:sp>
    </p:spTree>
    <p:extLst>
      <p:ext uri="{BB962C8B-B14F-4D97-AF65-F5344CB8AC3E}">
        <p14:creationId xmlns:p14="http://schemas.microsoft.com/office/powerpoint/2010/main" val="4270773556"/>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18CC4-E4A5-190A-0CAC-FB392AA59A47}"/>
              </a:ext>
            </a:extLst>
          </p:cNvPr>
          <p:cNvSpPr>
            <a:spLocks noGrp="1"/>
          </p:cNvSpPr>
          <p:nvPr>
            <p:ph type="title" idx="4294967295"/>
          </p:nvPr>
        </p:nvSpPr>
        <p:spPr>
          <a:xfrm>
            <a:off x="1713053" y="463121"/>
            <a:ext cx="9977378" cy="835406"/>
          </a:xfrm>
        </p:spPr>
        <p:txBody>
          <a:bodyPr vert="horz" lIns="91440" tIns="45720" rIns="91440" bIns="45720" rtlCol="0" anchor="b">
            <a:normAutofit/>
          </a:bodyPr>
          <a:lstStyle/>
          <a:p>
            <a:r>
              <a:rPr lang="en-US" kern="1200" spc="-50" baseline="0" dirty="0">
                <a:solidFill>
                  <a:schemeClr val="tx1">
                    <a:lumMod val="75000"/>
                    <a:lumOff val="25000"/>
                  </a:schemeClr>
                </a:solidFill>
                <a:latin typeface="+mj-lt"/>
                <a:ea typeface="+mj-ea"/>
                <a:cs typeface="+mj-cs"/>
              </a:rPr>
              <a:t>Diversity and equality </a:t>
            </a:r>
          </a:p>
        </p:txBody>
      </p:sp>
      <p:sp>
        <p:nvSpPr>
          <p:cNvPr id="3" name="Content Placeholder 2">
            <a:extLst>
              <a:ext uri="{FF2B5EF4-FFF2-40B4-BE49-F238E27FC236}">
                <a16:creationId xmlns:a16="http://schemas.microsoft.com/office/drawing/2014/main" id="{8CE18EAA-8E41-6226-3D6F-6C30BB918314}"/>
              </a:ext>
            </a:extLst>
          </p:cNvPr>
          <p:cNvSpPr>
            <a:spLocks noGrp="1"/>
          </p:cNvSpPr>
          <p:nvPr>
            <p:ph idx="4294967295"/>
          </p:nvPr>
        </p:nvSpPr>
        <p:spPr>
          <a:xfrm>
            <a:off x="4470581" y="1388963"/>
            <a:ext cx="7578665" cy="4849792"/>
          </a:xfrm>
        </p:spPr>
        <p:txBody>
          <a:bodyPr vert="horz" lIns="0" tIns="45720" rIns="0" bIns="45720" rtlCol="0">
            <a:normAutofit/>
          </a:bodyPr>
          <a:lstStyle/>
          <a:p>
            <a:pPr>
              <a:buFont typeface="Calibri" panose="020F0502020204030204" pitchFamily="34" charset="0"/>
              <a:buChar char="•"/>
            </a:pPr>
            <a:r>
              <a:rPr lang="en-US" sz="1600" b="0" i="0" dirty="0">
                <a:effectLst/>
              </a:rPr>
              <a:t> </a:t>
            </a:r>
            <a:r>
              <a:rPr lang="en-GB" sz="1600" dirty="0"/>
              <a:t>  Function of an organization or a subfunction within the HR department.</a:t>
            </a:r>
          </a:p>
          <a:p>
            <a:pPr>
              <a:buFont typeface="Calibri" panose="020F0502020204030204" pitchFamily="34" charset="0"/>
              <a:buChar char="•"/>
            </a:pPr>
            <a:r>
              <a:rPr lang="en-GB" sz="1800" dirty="0"/>
              <a:t>  Functions are designed to ensure that the company is diverse (based on personal characteristics, values, beliefs, and backgrounds)</a:t>
            </a:r>
            <a:endParaRPr lang="en-US" sz="1800" b="0" i="0" dirty="0">
              <a:effectLst/>
            </a:endParaRPr>
          </a:p>
          <a:p>
            <a:pPr>
              <a:buFont typeface="Calibri" panose="020F0502020204030204" pitchFamily="34" charset="0"/>
              <a:buChar char="•"/>
            </a:pPr>
            <a:r>
              <a:rPr lang="en-US" sz="1800" b="0" i="0" dirty="0">
                <a:effectLst/>
              </a:rPr>
              <a:t> Diverse workforce can help organizations to be more innovative and creative, and can also reduce costs</a:t>
            </a:r>
          </a:p>
          <a:p>
            <a:pPr>
              <a:buFont typeface="Calibri" panose="020F0502020204030204" pitchFamily="34" charset="0"/>
              <a:buChar char="•"/>
            </a:pPr>
            <a:r>
              <a:rPr lang="en-US" sz="1800" dirty="0"/>
              <a:t> It involves promoting equality of opportunity and fair treatment in the workplace regardless of an individual’s age, sex, race, disability, religion or belief</a:t>
            </a:r>
          </a:p>
          <a:p>
            <a:r>
              <a:rPr lang="en-US" sz="1800" b="0" i="0" dirty="0">
                <a:effectLst/>
              </a:rPr>
              <a:t>Diversity can be about </a:t>
            </a:r>
            <a:r>
              <a:rPr lang="en-US" sz="1800" i="0" dirty="0">
                <a:effectLst/>
              </a:rPr>
              <a:t>visible differences</a:t>
            </a:r>
            <a:r>
              <a:rPr lang="en-US" sz="1800" b="0" i="0" dirty="0">
                <a:effectLst/>
              </a:rPr>
              <a:t>, such as ethnicity, age and physical appearance. However, it also encompasses </a:t>
            </a:r>
            <a:r>
              <a:rPr lang="en-US" sz="1800" i="0" dirty="0">
                <a:effectLst/>
              </a:rPr>
              <a:t>less obvious differences</a:t>
            </a:r>
            <a:r>
              <a:rPr lang="en-US" sz="1800" b="0" i="0" dirty="0">
                <a:effectLst/>
              </a:rPr>
              <a:t>, such as thinking style, work approach, life experience, and values.</a:t>
            </a:r>
          </a:p>
          <a:p>
            <a:pPr marL="0" indent="0">
              <a:buFont typeface="Calibri" panose="020F0502020204030204" pitchFamily="34" charset="0"/>
              <a:buNone/>
            </a:pPr>
            <a:r>
              <a:rPr lang="en-US" sz="1800" b="1" dirty="0"/>
              <a:t>	</a:t>
            </a:r>
            <a:r>
              <a:rPr lang="en-US" sz="1800" b="1" i="0" dirty="0">
                <a:effectLst/>
              </a:rPr>
              <a:t> Equality is about </a:t>
            </a:r>
            <a:r>
              <a:rPr lang="en-US" sz="1800" b="0" i="0" dirty="0">
                <a:effectLst/>
              </a:rPr>
              <a:t>ensuring that everyone has an equal opportunity to achieve their potential </a:t>
            </a:r>
          </a:p>
          <a:p>
            <a:r>
              <a:rPr lang="en-US" sz="1800" b="0" i="0" dirty="0">
                <a:effectLst/>
              </a:rPr>
              <a:t>Organizations with a strong commitment to workplace diversity and equality are more likely to attract and retain the best talent</a:t>
            </a:r>
            <a:endParaRPr lang="en-US" sz="1800" dirty="0"/>
          </a:p>
          <a:p>
            <a:endParaRPr lang="en-US" sz="1600" dirty="0"/>
          </a:p>
        </p:txBody>
      </p:sp>
      <p:pic>
        <p:nvPicPr>
          <p:cNvPr id="7" name="Picture 6" descr="Diagram&#10;&#10;Description automatically generated">
            <a:extLst>
              <a:ext uri="{FF2B5EF4-FFF2-40B4-BE49-F238E27FC236}">
                <a16:creationId xmlns:a16="http://schemas.microsoft.com/office/drawing/2014/main" id="{836492D0-97DB-DD0F-8B10-9677DD5B02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959" y="2233914"/>
            <a:ext cx="4110622" cy="3078999"/>
          </a:xfrm>
          <a:prstGeom prst="rect">
            <a:avLst/>
          </a:prstGeom>
        </p:spPr>
      </p:pic>
    </p:spTree>
    <p:extLst>
      <p:ext uri="{BB962C8B-B14F-4D97-AF65-F5344CB8AC3E}">
        <p14:creationId xmlns:p14="http://schemas.microsoft.com/office/powerpoint/2010/main" val="147569187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additive="base">
                                        <p:cTn id="14" dur="500" fill="hold"/>
                                        <p:tgtEl>
                                          <p:spTgt spid="7"/>
                                        </p:tgtEl>
                                        <p:attrNameLst>
                                          <p:attrName>ppt_x</p:attrName>
                                        </p:attrNameLst>
                                      </p:cBhvr>
                                      <p:tavLst>
                                        <p:tav tm="0">
                                          <p:val>
                                            <p:strVal val="#ppt_x"/>
                                          </p:val>
                                        </p:tav>
                                        <p:tav tm="100000">
                                          <p:val>
                                            <p:strVal val="#ppt_x"/>
                                          </p:val>
                                        </p:tav>
                                      </p:tavLst>
                                    </p:anim>
                                    <p:anim calcmode="lin" valueType="num">
                                      <p:cBhvr additive="base">
                                        <p:cTn id="1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8" presetID="2" presetClass="entr" presetSubtype="4" fill="hold" nodeType="with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 calcmode="lin" valueType="num">
                                      <p:cBhvr additive="base">
                                        <p:cTn id="3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 calcmode="lin" valueType="num">
                                      <p:cBhvr additive="base">
                                        <p:cTn id="3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6" presetID="2" presetClass="entr" presetSubtype="4"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 calcmode="lin" valueType="num">
                                      <p:cBhvr additive="base">
                                        <p:cTn id="3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4" end="4"/>
                                            </p:txEl>
                                          </p:spTgt>
                                        </p:tgtEl>
                                        <p:attrNameLst>
                                          <p:attrName>ppt_y</p:attrName>
                                        </p:attrNameLst>
                                      </p:cBhvr>
                                      <p:tavLst>
                                        <p:tav tm="0">
                                          <p:val>
                                            <p:strVal val="1+#ppt_h/2"/>
                                          </p:val>
                                        </p:tav>
                                        <p:tav tm="100000">
                                          <p:val>
                                            <p:strVal val="#ppt_y"/>
                                          </p:val>
                                        </p:tav>
                                      </p:tavLst>
                                    </p:anim>
                                  </p:childTnLst>
                                </p:cTn>
                              </p:par>
                              <p:par>
                                <p:cTn id="40" presetID="2" presetClass="entr" presetSubtype="4" fill="hold" nodeType="with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par>
                                <p:cTn id="44" presetID="2" presetClass="entr" presetSubtype="4"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 calcmode="lin" valueType="num">
                                      <p:cBhvr additive="base">
                                        <p:cTn id="4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52AC9-0371-32DE-14BA-763FF58BB6E8}"/>
              </a:ext>
            </a:extLst>
          </p:cNvPr>
          <p:cNvSpPr>
            <a:spLocks noGrp="1"/>
          </p:cNvSpPr>
          <p:nvPr>
            <p:ph type="ctrTitle" idx="4294967295"/>
          </p:nvPr>
        </p:nvSpPr>
        <p:spPr>
          <a:xfrm>
            <a:off x="642256" y="642257"/>
            <a:ext cx="3417677" cy="5226837"/>
          </a:xfrm>
        </p:spPr>
        <p:txBody>
          <a:bodyPr vert="horz" lIns="91440" tIns="45720" rIns="91440" bIns="45720" rtlCol="0" anchor="t">
            <a:normAutofit/>
          </a:bodyPr>
          <a:lstStyle/>
          <a:p>
            <a:r>
              <a:rPr lang="en-US"/>
              <a:t>Promoting Diversity at Tesco</a:t>
            </a:r>
          </a:p>
        </p:txBody>
      </p:sp>
      <p:sp>
        <p:nvSpPr>
          <p:cNvPr id="4" name="TextBox 3">
            <a:extLst>
              <a:ext uri="{FF2B5EF4-FFF2-40B4-BE49-F238E27FC236}">
                <a16:creationId xmlns:a16="http://schemas.microsoft.com/office/drawing/2014/main" id="{38FEE406-8E44-79DF-C52C-5BDB39FAC16F}"/>
              </a:ext>
            </a:extLst>
          </p:cNvPr>
          <p:cNvSpPr txBox="1"/>
          <p:nvPr/>
        </p:nvSpPr>
        <p:spPr>
          <a:xfrm>
            <a:off x="3565003" y="589684"/>
            <a:ext cx="7995627" cy="5279410"/>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Calibri" panose="020F0502020204030204" pitchFamily="34" charset="0"/>
              <a:buChar char="•"/>
            </a:pPr>
            <a:r>
              <a:rPr lang="en-US" dirty="0">
                <a:solidFill>
                  <a:schemeClr val="tx1">
                    <a:lumMod val="75000"/>
                    <a:lumOff val="25000"/>
                  </a:schemeClr>
                </a:solidFill>
              </a:rPr>
              <a:t>Equality and Diversity Policy, which sets out the company's commitment to equality and diversity and outlines the responsibilities of all employees.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b="1" dirty="0">
                <a:solidFill>
                  <a:schemeClr val="tx1">
                    <a:lumMod val="75000"/>
                    <a:lumOff val="25000"/>
                  </a:schemeClr>
                </a:solidFill>
              </a:rPr>
              <a:t>Code of Conduct- </a:t>
            </a:r>
            <a:r>
              <a:rPr lang="en-US" dirty="0">
                <a:solidFill>
                  <a:schemeClr val="tx1">
                    <a:lumMod val="75000"/>
                    <a:lumOff val="25000"/>
                  </a:schemeClr>
                </a:solidFill>
              </a:rPr>
              <a:t>This Code sets out the standards of behavior that Tesco expects from all employees and includes a commitment to treat everyone fairly and with respect.</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b="1" dirty="0">
                <a:solidFill>
                  <a:schemeClr val="tx1">
                    <a:lumMod val="75000"/>
                    <a:lumOff val="25000"/>
                  </a:schemeClr>
                </a:solidFill>
              </a:rPr>
              <a:t>Tesco's "Framework for Talent" </a:t>
            </a:r>
            <a:r>
              <a:rPr lang="en-US" dirty="0">
                <a:solidFill>
                  <a:schemeClr val="tx1">
                    <a:lumMod val="75000"/>
                    <a:lumOff val="25000"/>
                  </a:schemeClr>
                </a:solidFill>
              </a:rPr>
              <a:t>is a framework that includes every role and each employee at the company. The "Framework for Talent" has three sections: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Wingdings" panose="05000000000000000000" pitchFamily="2" charset="2"/>
              <a:buChar char="Ø"/>
            </a:pPr>
            <a:r>
              <a:rPr lang="en-US" dirty="0">
                <a:solidFill>
                  <a:schemeClr val="tx1">
                    <a:lumMod val="75000"/>
                    <a:lumOff val="25000"/>
                  </a:schemeClr>
                </a:solidFill>
              </a:rPr>
              <a:t>talent plans for the company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Wingdings" panose="05000000000000000000" pitchFamily="2" charset="2"/>
              <a:buChar char="Ø"/>
            </a:pPr>
            <a:r>
              <a:rPr lang="en-US" dirty="0">
                <a:solidFill>
                  <a:schemeClr val="tx1">
                    <a:lumMod val="75000"/>
                    <a:lumOff val="25000"/>
                  </a:schemeClr>
                </a:solidFill>
              </a:rPr>
              <a:t>individual career plans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marL="285750" indent="-285750" defTabSz="914400">
              <a:lnSpc>
                <a:spcPct val="90000"/>
              </a:lnSpc>
              <a:spcAft>
                <a:spcPts val="600"/>
              </a:spcAft>
              <a:buClr>
                <a:schemeClr val="accent1"/>
              </a:buClr>
              <a:buFont typeface="Wingdings" panose="05000000000000000000" pitchFamily="2" charset="2"/>
              <a:buChar char="Ø"/>
            </a:pPr>
            <a:r>
              <a:rPr lang="en-US" dirty="0">
                <a:solidFill>
                  <a:schemeClr val="tx1">
                    <a:lumMod val="75000"/>
                    <a:lumOff val="25000"/>
                  </a:schemeClr>
                </a:solidFill>
              </a:rPr>
              <a:t>succession plans for jobs.</a:t>
            </a:r>
          </a:p>
          <a:p>
            <a:pPr marL="285750" indent="-285750" defTabSz="914400">
              <a:lnSpc>
                <a:spcPct val="90000"/>
              </a:lnSpc>
              <a:spcAft>
                <a:spcPts val="600"/>
              </a:spcAft>
              <a:buClr>
                <a:schemeClr val="accent1"/>
              </a:buClr>
              <a:buFont typeface="Calibri" panose="020F0502020204030204" pitchFamily="34" charset="0"/>
              <a:buChar char="Ø"/>
            </a:pPr>
            <a:endParaRPr lang="en-US" sz="11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Ø"/>
            </a:pPr>
            <a:endParaRPr lang="en-US" sz="1100" dirty="0">
              <a:solidFill>
                <a:schemeClr val="tx1">
                  <a:lumMod val="75000"/>
                  <a:lumOff val="25000"/>
                </a:schemeClr>
              </a:solidFill>
            </a:endParaRPr>
          </a:p>
        </p:txBody>
      </p:sp>
      <p:pic>
        <p:nvPicPr>
          <p:cNvPr id="6" name="Picture 5" descr="A picture containing text, clipart&#10;&#10;Description automatically generated">
            <a:extLst>
              <a:ext uri="{FF2B5EF4-FFF2-40B4-BE49-F238E27FC236}">
                <a16:creationId xmlns:a16="http://schemas.microsoft.com/office/drawing/2014/main" id="{DE131482-59F4-60C6-21CA-BA16AD32CD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9035" y="3912243"/>
            <a:ext cx="4570695" cy="2072598"/>
          </a:xfrm>
          <a:prstGeom prst="rect">
            <a:avLst/>
          </a:prstGeom>
        </p:spPr>
      </p:pic>
      <p:sp>
        <p:nvSpPr>
          <p:cNvPr id="19" name="Rectangle 18">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22289022"/>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 calcmode="lin" valueType="num">
                                      <p:cBhvr additive="base">
                                        <p:cTn id="20"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 calcmode="lin" valueType="num">
                                      <p:cBhvr additive="base">
                                        <p:cTn id="2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 calcmode="lin" valueType="num">
                                      <p:cBhvr additive="base">
                                        <p:cTn id="28"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4">
                                            <p:txEl>
                                              <p:pRg st="4" end="4"/>
                                            </p:txEl>
                                          </p:spTgt>
                                        </p:tgtEl>
                                        <p:attrNameLst>
                                          <p:attrName>ppt_y</p:attrName>
                                        </p:attrNameLst>
                                      </p:cBhvr>
                                      <p:tavLst>
                                        <p:tav tm="0">
                                          <p:val>
                                            <p:strVal val="1+#ppt_h/2"/>
                                          </p:val>
                                        </p:tav>
                                        <p:tav tm="100000">
                                          <p:val>
                                            <p:strVal val="#ppt_y"/>
                                          </p:val>
                                        </p:tav>
                                      </p:tavLst>
                                    </p:anim>
                                  </p:childTnLst>
                                </p:cTn>
                              </p:par>
                              <p:par>
                                <p:cTn id="30" presetID="2" presetClass="entr" presetSubtype="4" fill="hold" nodeType="with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 calcmode="lin" valueType="num">
                                      <p:cBhvr additive="base">
                                        <p:cTn id="32"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4">
                                            <p:txEl>
                                              <p:pRg st="8" end="8"/>
                                            </p:txEl>
                                          </p:spTgt>
                                        </p:tgtEl>
                                        <p:attrNameLst>
                                          <p:attrName>style.visibility</p:attrName>
                                        </p:attrNameLst>
                                      </p:cBhvr>
                                      <p:to>
                                        <p:strVal val="visible"/>
                                      </p:to>
                                    </p:set>
                                    <p:anim calcmode="lin" valueType="num">
                                      <p:cBhvr additive="base">
                                        <p:cTn id="36"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8" presetID="2" presetClass="entr" presetSubtype="4" fill="hold" nodeType="withEffect">
                                  <p:stCondLst>
                                    <p:cond delay="0"/>
                                  </p:stCondLst>
                                  <p:childTnLst>
                                    <p:set>
                                      <p:cBhvr>
                                        <p:cTn id="39" dur="1" fill="hold">
                                          <p:stCondLst>
                                            <p:cond delay="0"/>
                                          </p:stCondLst>
                                        </p:cTn>
                                        <p:tgtEl>
                                          <p:spTgt spid="4">
                                            <p:txEl>
                                              <p:pRg st="10" end="10"/>
                                            </p:txEl>
                                          </p:spTgt>
                                        </p:tgtEl>
                                        <p:attrNameLst>
                                          <p:attrName>style.visibility</p:attrName>
                                        </p:attrNameLst>
                                      </p:cBhvr>
                                      <p:to>
                                        <p:strVal val="visible"/>
                                      </p:to>
                                    </p:set>
                                    <p:anim calcmode="lin" valueType="num">
                                      <p:cBhvr additive="base">
                                        <p:cTn id="40"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44AA2AB-D69F-F6BB-3668-5A3ECB44FF1F}"/>
              </a:ext>
            </a:extLst>
          </p:cNvPr>
          <p:cNvSpPr txBox="1"/>
          <p:nvPr/>
        </p:nvSpPr>
        <p:spPr>
          <a:xfrm>
            <a:off x="5134882" y="963507"/>
            <a:ext cx="6135097" cy="4938851"/>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Tesco goal is to help its employees identify their own unique contributions and skills, improve them, and demonstrate their value.</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Tesco has established networks to ensure that all of its staff are aware of their strengths and abilities. The company's </a:t>
            </a:r>
            <a:r>
              <a:rPr lang="en-US" b="1" dirty="0">
                <a:solidFill>
                  <a:schemeClr val="tx1">
                    <a:lumMod val="75000"/>
                    <a:lumOff val="25000"/>
                  </a:schemeClr>
                </a:solidFill>
              </a:rPr>
              <a:t>primary networks </a:t>
            </a:r>
            <a:r>
              <a:rPr lang="en-US" dirty="0">
                <a:solidFill>
                  <a:schemeClr val="tx1">
                    <a:lumMod val="75000"/>
                    <a:lumOff val="25000"/>
                  </a:schemeClr>
                </a:solidFill>
              </a:rPr>
              <a:t>are as follows:</a:t>
            </a:r>
          </a:p>
          <a:p>
            <a:pPr marL="285750" indent="-285750" defTabSz="914400">
              <a:lnSpc>
                <a:spcPct val="90000"/>
              </a:lnSpc>
              <a:spcAft>
                <a:spcPts val="600"/>
              </a:spcAft>
              <a:buClr>
                <a:schemeClr val="accent1"/>
              </a:buClr>
              <a:buFont typeface="Calibri" panose="020F0502020204030204" pitchFamily="34" charset="0"/>
              <a:buChar char="•"/>
            </a:pPr>
            <a:r>
              <a:rPr lang="en-US" b="1" dirty="0">
                <a:solidFill>
                  <a:schemeClr val="tx1">
                    <a:lumMod val="75000"/>
                    <a:lumOff val="25000"/>
                  </a:schemeClr>
                </a:solidFill>
              </a:rPr>
              <a:t>Out at Tesco</a:t>
            </a:r>
            <a:r>
              <a:rPr lang="en-US" dirty="0">
                <a:solidFill>
                  <a:schemeClr val="tx1">
                    <a:lumMod val="75000"/>
                    <a:lumOff val="25000"/>
                  </a:schemeClr>
                </a:solidFill>
              </a:rPr>
              <a:t>- This group represents those with different sexual</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orientations.</a:t>
            </a:r>
          </a:p>
          <a:p>
            <a:pPr marL="285750" indent="-285750" defTabSz="914400">
              <a:lnSpc>
                <a:spcPct val="90000"/>
              </a:lnSpc>
              <a:spcAft>
                <a:spcPts val="600"/>
              </a:spcAft>
              <a:buClr>
                <a:schemeClr val="accent1"/>
              </a:buClr>
              <a:buFont typeface="Calibri" panose="020F0502020204030204" pitchFamily="34" charset="0"/>
              <a:buChar char="•"/>
            </a:pPr>
            <a:r>
              <a:rPr lang="en-US" b="1" dirty="0">
                <a:solidFill>
                  <a:schemeClr val="tx1">
                    <a:lumMod val="75000"/>
                    <a:lumOff val="25000"/>
                  </a:schemeClr>
                </a:solidFill>
              </a:rPr>
              <a:t>Women in Business- </a:t>
            </a:r>
            <a:r>
              <a:rPr lang="en-US" dirty="0">
                <a:solidFill>
                  <a:schemeClr val="tx1">
                    <a:lumMod val="75000"/>
                    <a:lumOff val="25000"/>
                  </a:schemeClr>
                </a:solidFill>
              </a:rPr>
              <a:t>a number of branches supporting women’s issues</a:t>
            </a:r>
          </a:p>
          <a:p>
            <a:pPr marL="285750" indent="-285750" defTabSz="914400">
              <a:lnSpc>
                <a:spcPct val="90000"/>
              </a:lnSpc>
              <a:spcAft>
                <a:spcPts val="600"/>
              </a:spcAft>
              <a:buClr>
                <a:schemeClr val="accent1"/>
              </a:buClr>
              <a:buFont typeface="Calibri" panose="020F0502020204030204" pitchFamily="34" charset="0"/>
              <a:buChar char="•"/>
            </a:pPr>
            <a:r>
              <a:rPr lang="en-US" b="1" dirty="0">
                <a:solidFill>
                  <a:schemeClr val="tx1">
                    <a:lumMod val="75000"/>
                    <a:lumOff val="25000"/>
                  </a:schemeClr>
                </a:solidFill>
              </a:rPr>
              <a:t>Tesco Asian Network- </a:t>
            </a:r>
            <a:r>
              <a:rPr lang="en-US" dirty="0">
                <a:solidFill>
                  <a:schemeClr val="tx1">
                    <a:lumMod val="75000"/>
                    <a:lumOff val="25000"/>
                  </a:schemeClr>
                </a:solidFill>
              </a:rPr>
              <a:t>This helps to raise the profile of careers</a:t>
            </a: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at Tesco to Asian groups.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Encouraging employees to speak up about any form of discrimination in the workplace and ensuring that all staff is given equal opportunities.</a:t>
            </a:r>
          </a:p>
        </p:txBody>
      </p:sp>
    </p:spTree>
    <p:extLst>
      <p:ext uri="{BB962C8B-B14F-4D97-AF65-F5344CB8AC3E}">
        <p14:creationId xmlns:p14="http://schemas.microsoft.com/office/powerpoint/2010/main" val="3663397898"/>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 calcmode="lin" valueType="num">
                                      <p:cBhvr additive="base">
                                        <p:cTn id="3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BF951AE-167D-F271-C346-D9F0AE45C469}"/>
              </a:ext>
            </a:extLst>
          </p:cNvPr>
          <p:cNvSpPr>
            <a:spLocks noGrp="1"/>
          </p:cNvSpPr>
          <p:nvPr>
            <p:ph type="title" idx="4294967295"/>
          </p:nvPr>
        </p:nvSpPr>
        <p:spPr>
          <a:xfrm>
            <a:off x="492370" y="605896"/>
            <a:ext cx="3084844" cy="5646208"/>
          </a:xfrm>
        </p:spPr>
        <p:txBody>
          <a:bodyPr vert="horz" lIns="91440" tIns="45720" rIns="91440" bIns="45720" rtlCol="0" anchor="ctr">
            <a:normAutofit/>
          </a:bodyPr>
          <a:lstStyle/>
          <a:p>
            <a:r>
              <a:rPr lang="en-US" sz="3600">
                <a:solidFill>
                  <a:srgbClr val="FFFFFF"/>
                </a:solidFill>
              </a:rPr>
              <a:t>Evaluating impact of flexible working arrangements </a:t>
            </a:r>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9CCD9DF-60A2-15A7-21AB-13F5B6151C2B}"/>
              </a:ext>
            </a:extLst>
          </p:cNvPr>
          <p:cNvSpPr>
            <a:spLocks noGrp="1"/>
          </p:cNvSpPr>
          <p:nvPr>
            <p:ph idx="4294967295"/>
          </p:nvPr>
        </p:nvSpPr>
        <p:spPr>
          <a:xfrm>
            <a:off x="4513664" y="605896"/>
            <a:ext cx="6642015" cy="5646208"/>
          </a:xfrm>
        </p:spPr>
        <p:txBody>
          <a:bodyPr vert="horz" lIns="0" tIns="45720" rIns="0" bIns="45720" rtlCol="0" anchor="ctr">
            <a:normAutofit/>
          </a:bodyPr>
          <a:lstStyle/>
          <a:p>
            <a:r>
              <a:rPr lang="en-US" b="1" dirty="0">
                <a:solidFill>
                  <a:srgbClr val="FF0000"/>
                </a:solidFill>
              </a:rPr>
              <a:t>Widening talent pool </a:t>
            </a:r>
            <a:r>
              <a:rPr lang="en-US" dirty="0"/>
              <a:t>- When a company offers flexible working arrangements, it automatically widens its talent pool</a:t>
            </a:r>
          </a:p>
          <a:p>
            <a:r>
              <a:rPr lang="en-US" dirty="0"/>
              <a:t>By offering these types of arrangements, a company can tap into this larger pool of potential employees and </a:t>
            </a:r>
            <a:r>
              <a:rPr lang="en-US" b="1" dirty="0">
                <a:solidFill>
                  <a:srgbClr val="FF0000"/>
                </a:solidFill>
              </a:rPr>
              <a:t>find the best possible candidates</a:t>
            </a:r>
            <a:r>
              <a:rPr lang="en-US" b="1" dirty="0"/>
              <a:t> </a:t>
            </a:r>
            <a:r>
              <a:rPr lang="en-US" dirty="0"/>
              <a:t>for the job.</a:t>
            </a:r>
          </a:p>
          <a:p>
            <a:r>
              <a:rPr lang="en-US" b="1" dirty="0">
                <a:solidFill>
                  <a:schemeClr val="tx2">
                    <a:lumMod val="60000"/>
                    <a:lumOff val="40000"/>
                  </a:schemeClr>
                </a:solidFill>
              </a:rPr>
              <a:t>Prevent unconscious bias-  </a:t>
            </a:r>
            <a:r>
              <a:rPr lang="en-US" dirty="0"/>
              <a:t>Unconscious bias can lead to a number of problems, including </a:t>
            </a:r>
            <a:r>
              <a:rPr lang="en-US" b="1" dirty="0">
                <a:solidFill>
                  <a:schemeClr val="tx2">
                    <a:lumMod val="60000"/>
                    <a:lumOff val="40000"/>
                  </a:schemeClr>
                </a:solidFill>
              </a:rPr>
              <a:t>discrimination and exclusion</a:t>
            </a:r>
          </a:p>
          <a:p>
            <a:r>
              <a:rPr lang="en-US" dirty="0"/>
              <a:t>Offering flexible working arrangements can help to prevent unconscious bias, as it allows people to work in a way that suits them best. This means that people are not judged on their appearance or their lifestyle choices, but on their ability to do the job.</a:t>
            </a:r>
          </a:p>
        </p:txBody>
      </p:sp>
    </p:spTree>
    <p:extLst>
      <p:ext uri="{BB962C8B-B14F-4D97-AF65-F5344CB8AC3E}">
        <p14:creationId xmlns:p14="http://schemas.microsoft.com/office/powerpoint/2010/main" val="240629264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8" presetID="2" presetClass="entr" presetSubtype="4"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 calcmode="lin" valueType="num">
                                      <p:cBhvr additive="base">
                                        <p:cTn id="20"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D7006816-4BBE-48E8-F33C-98FD6D61BC3F}"/>
              </a:ext>
            </a:extLst>
          </p:cNvPr>
          <p:cNvSpPr txBox="1"/>
          <p:nvPr/>
        </p:nvSpPr>
        <p:spPr>
          <a:xfrm>
            <a:off x="4104079" y="1050403"/>
            <a:ext cx="8030547" cy="5578997"/>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r>
              <a:rPr lang="en-US" dirty="0">
                <a:solidFill>
                  <a:srgbClr val="FF0000"/>
                </a:solidFill>
              </a:rPr>
              <a:t>Equality </a:t>
            </a:r>
            <a:r>
              <a:rPr lang="en-US" dirty="0">
                <a:solidFill>
                  <a:schemeClr val="bg2">
                    <a:lumMod val="50000"/>
                  </a:schemeClr>
                </a:solidFill>
              </a:rPr>
              <a:t>for the job</a:t>
            </a:r>
            <a:r>
              <a:rPr lang="en-US" dirty="0">
                <a:solidFill>
                  <a:schemeClr val="tx1">
                    <a:lumMod val="75000"/>
                    <a:lumOff val="25000"/>
                  </a:schemeClr>
                </a:solidFill>
              </a:rPr>
              <a:t>, regardless of their background or characteristics.</a:t>
            </a:r>
            <a:r>
              <a:rPr lang="en-US" dirty="0">
                <a:solidFill>
                  <a:srgbClr val="FF0000"/>
                </a:solidFill>
              </a:rPr>
              <a:t> </a:t>
            </a:r>
            <a:r>
              <a:rPr lang="en-US" dirty="0">
                <a:solidFill>
                  <a:schemeClr val="tx1">
                    <a:lumMod val="75000"/>
                    <a:lumOff val="25000"/>
                  </a:schemeClr>
                </a:solidFill>
              </a:rPr>
              <a:t>Another way that flexible working arrangements can promote diversity and inclusion is by ensuring that equality policies are in place.</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Equality policies can help to ensure that all employees are treated </a:t>
            </a:r>
            <a:r>
              <a:rPr lang="en-US" dirty="0">
                <a:solidFill>
                  <a:srgbClr val="FF0000"/>
                </a:solidFill>
              </a:rPr>
              <a:t>fairly and equally,</a:t>
            </a:r>
            <a:r>
              <a:rPr lang="en-US" dirty="0">
                <a:solidFill>
                  <a:schemeClr val="tx1">
                    <a:lumMod val="75000"/>
                    <a:lumOff val="25000"/>
                  </a:schemeClr>
                </a:solidFill>
              </a:rPr>
              <a:t> regardless of their background or characteristics.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bg2">
                    <a:lumMod val="50000"/>
                  </a:schemeClr>
                </a:solidFill>
              </a:rPr>
              <a:t>Objective criteria- </a:t>
            </a:r>
            <a:r>
              <a:rPr lang="en-US" dirty="0">
                <a:solidFill>
                  <a:schemeClr val="tx1">
                    <a:lumMod val="75000"/>
                    <a:lumOff val="25000"/>
                  </a:schemeClr>
                </a:solidFill>
              </a:rPr>
              <a:t>objective criteria should be based on the skills and experience that are required for the job. By using objective criteria, companies can make sure that they are </a:t>
            </a:r>
            <a:r>
              <a:rPr lang="en-US" dirty="0">
                <a:solidFill>
                  <a:schemeClr val="bg2">
                    <a:lumMod val="50000"/>
                  </a:schemeClr>
                </a:solidFill>
              </a:rPr>
              <a:t>hiring the best possible candidates </a:t>
            </a: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br>
              <a:rPr lang="en-US" dirty="0">
                <a:solidFill>
                  <a:schemeClr val="tx1">
                    <a:lumMod val="75000"/>
                    <a:lumOff val="25000"/>
                  </a:schemeClr>
                </a:solidFill>
                <a:effectLst/>
              </a:rPr>
            </a:b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spTree>
    <p:extLst>
      <p:ext uri="{BB962C8B-B14F-4D97-AF65-F5344CB8AC3E}">
        <p14:creationId xmlns:p14="http://schemas.microsoft.com/office/powerpoint/2010/main" val="3114924475"/>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7EE5-14D8-DB46-071B-34870AD7FB6C}"/>
              </a:ext>
            </a:extLst>
          </p:cNvPr>
          <p:cNvSpPr>
            <a:spLocks noGrp="1"/>
          </p:cNvSpPr>
          <p:nvPr>
            <p:ph type="title" idx="4294967295"/>
          </p:nvPr>
        </p:nvSpPr>
        <p:spPr>
          <a:xfrm>
            <a:off x="0" y="554038"/>
            <a:ext cx="10058400" cy="1449387"/>
          </a:xfrm>
        </p:spPr>
        <p:txBody>
          <a:bodyPr>
            <a:normAutofit/>
          </a:bodyPr>
          <a:lstStyle/>
          <a:p>
            <a:pPr algn="ctr"/>
            <a:r>
              <a:rPr lang="en-GB" sz="4400"/>
              <a:t>Conclusion</a:t>
            </a:r>
            <a:endParaRPr lang="en-GB" sz="4400" dirty="0"/>
          </a:p>
        </p:txBody>
      </p:sp>
      <p:sp>
        <p:nvSpPr>
          <p:cNvPr id="3" name="Content Placeholder 2">
            <a:extLst>
              <a:ext uri="{FF2B5EF4-FFF2-40B4-BE49-F238E27FC236}">
                <a16:creationId xmlns:a16="http://schemas.microsoft.com/office/drawing/2014/main" id="{9469FFC9-DAFF-2F1B-378D-20F3B24896C5}"/>
              </a:ext>
            </a:extLst>
          </p:cNvPr>
          <p:cNvSpPr>
            <a:spLocks noGrp="1"/>
          </p:cNvSpPr>
          <p:nvPr>
            <p:ph idx="4294967295"/>
          </p:nvPr>
        </p:nvSpPr>
        <p:spPr>
          <a:xfrm>
            <a:off x="1400537" y="2280212"/>
            <a:ext cx="8657863" cy="3148917"/>
          </a:xfrm>
        </p:spPr>
        <p:txBody>
          <a:bodyPr/>
          <a:lstStyle/>
          <a:p>
            <a:r>
              <a:rPr lang="en-GB" dirty="0"/>
              <a:t>Tesco HR department is the heart of the company. They promote diversity and equality. They hired staff and provide benefits to employees. They also take care for the health and safety in the workplace. All these things make Tesco a great place to work and lead company to success. </a:t>
            </a:r>
          </a:p>
        </p:txBody>
      </p:sp>
    </p:spTree>
    <p:extLst>
      <p:ext uri="{BB962C8B-B14F-4D97-AF65-F5344CB8AC3E}">
        <p14:creationId xmlns:p14="http://schemas.microsoft.com/office/powerpoint/2010/main" val="330284542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7E9EA-E9B7-A891-4C74-1B3D81C6892F}"/>
              </a:ext>
            </a:extLst>
          </p:cNvPr>
          <p:cNvSpPr>
            <a:spLocks noGrp="1"/>
          </p:cNvSpPr>
          <p:nvPr>
            <p:ph type="title" idx="4294967295"/>
          </p:nvPr>
        </p:nvSpPr>
        <p:spPr>
          <a:xfrm>
            <a:off x="965030" y="963997"/>
            <a:ext cx="3254691" cy="4938361"/>
          </a:xfrm>
        </p:spPr>
        <p:txBody>
          <a:bodyPr vert="horz" lIns="91440" tIns="45720" rIns="91440" bIns="45720" rtlCol="0" anchor="ctr">
            <a:normAutofit/>
          </a:bodyPr>
          <a:lstStyle/>
          <a:p>
            <a:pPr algn="r"/>
            <a:r>
              <a:rPr lang="en-US" sz="3400" dirty="0"/>
              <a:t>Recommendation </a:t>
            </a:r>
          </a:p>
        </p:txBody>
      </p:sp>
      <p:cxnSp>
        <p:nvCxnSpPr>
          <p:cNvPr id="18" name="Straight Connector 17">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F629D4-F987-845F-91EE-74A2AF1C3A10}"/>
              </a:ext>
            </a:extLst>
          </p:cNvPr>
          <p:cNvSpPr>
            <a:spLocks noGrp="1"/>
          </p:cNvSpPr>
          <p:nvPr>
            <p:ph idx="4294967295"/>
          </p:nvPr>
        </p:nvSpPr>
        <p:spPr>
          <a:xfrm>
            <a:off x="4971816" y="963507"/>
            <a:ext cx="6298164" cy="4938851"/>
          </a:xfrm>
        </p:spPr>
        <p:txBody>
          <a:bodyPr vert="horz" lIns="0" tIns="45720" rIns="0" bIns="45720" rtlCol="0" anchor="ctr">
            <a:normAutofit/>
          </a:bodyPr>
          <a:lstStyle/>
          <a:p>
            <a:pPr>
              <a:buFont typeface="Arial" panose="020B0604020202020204" pitchFamily="34" charset="0"/>
              <a:buChar char="•"/>
            </a:pPr>
            <a:r>
              <a:rPr lang="en-US" sz="1800" dirty="0"/>
              <a:t> C</a:t>
            </a:r>
            <a:r>
              <a:rPr lang="en-US" sz="1800" b="0" i="0" dirty="0">
                <a:effectLst/>
              </a:rPr>
              <a:t>reating opportunities for social interaction and networking among employees (team building days).</a:t>
            </a:r>
          </a:p>
          <a:p>
            <a:endParaRPr lang="en-US" sz="1800" dirty="0"/>
          </a:p>
          <a:p>
            <a:pPr>
              <a:buFont typeface="Arial" panose="020B0604020202020204" pitchFamily="34" charset="0"/>
              <a:buChar char="•"/>
            </a:pPr>
            <a:r>
              <a:rPr lang="en-US" sz="1800" dirty="0"/>
              <a:t> P</a:t>
            </a:r>
            <a:r>
              <a:rPr lang="en-US" sz="1800" b="0" i="0" dirty="0">
                <a:effectLst/>
              </a:rPr>
              <a:t>roviding more training and development opportunities for employees. This will help them to be more effective in their roles and to contribute more to the company.</a:t>
            </a:r>
          </a:p>
          <a:p>
            <a:endParaRPr lang="en-US" sz="1800" b="0" i="0" dirty="0">
              <a:effectLst/>
            </a:endParaRPr>
          </a:p>
          <a:p>
            <a:pPr>
              <a:buFont typeface="Arial" panose="020B0604020202020204" pitchFamily="34" charset="0"/>
              <a:buChar char="•"/>
            </a:pPr>
            <a:r>
              <a:rPr lang="en-US" sz="1800" dirty="0"/>
              <a:t> Hiring additional staff in order to provide more breaks , when people needed. This promote flexible working environment. </a:t>
            </a:r>
          </a:p>
          <a:p>
            <a:endParaRPr lang="en-US" sz="1800" dirty="0"/>
          </a:p>
          <a:p>
            <a:pPr>
              <a:buFont typeface="Arial" panose="020B0604020202020204" pitchFamily="34" charset="0"/>
              <a:buChar char="•"/>
            </a:pPr>
            <a:r>
              <a:rPr lang="en-US" sz="1800" dirty="0"/>
              <a:t> Creating a break room where people can use different activities to relax their minds. To teach them how to rest effectively in order to be productive. </a:t>
            </a:r>
          </a:p>
          <a:p>
            <a:endParaRPr lang="en-US" sz="1800" dirty="0"/>
          </a:p>
        </p:txBody>
      </p:sp>
    </p:spTree>
    <p:extLst>
      <p:ext uri="{BB962C8B-B14F-4D97-AF65-F5344CB8AC3E}">
        <p14:creationId xmlns:p14="http://schemas.microsoft.com/office/powerpoint/2010/main" val="267964872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4E159-4D38-4A68-3BDE-8FBCA002ED5B}"/>
              </a:ext>
            </a:extLst>
          </p:cNvPr>
          <p:cNvSpPr>
            <a:spLocks noGrp="1"/>
          </p:cNvSpPr>
          <p:nvPr>
            <p:ph type="title" idx="4294967295"/>
          </p:nvPr>
        </p:nvSpPr>
        <p:spPr>
          <a:xfrm>
            <a:off x="0" y="414338"/>
            <a:ext cx="10058400" cy="1449387"/>
          </a:xfrm>
        </p:spPr>
        <p:txBody>
          <a:bodyPr/>
          <a:lstStyle/>
          <a:p>
            <a:pPr algn="ctr"/>
            <a:r>
              <a:rPr lang="en-GB" dirty="0"/>
              <a:t>References</a:t>
            </a:r>
          </a:p>
        </p:txBody>
      </p:sp>
      <p:sp>
        <p:nvSpPr>
          <p:cNvPr id="3" name="Content Placeholder 2">
            <a:extLst>
              <a:ext uri="{FF2B5EF4-FFF2-40B4-BE49-F238E27FC236}">
                <a16:creationId xmlns:a16="http://schemas.microsoft.com/office/drawing/2014/main" id="{3BFAD5D2-FB44-B2EF-1B2A-41BBCD9699A3}"/>
              </a:ext>
            </a:extLst>
          </p:cNvPr>
          <p:cNvSpPr>
            <a:spLocks noGrp="1"/>
          </p:cNvSpPr>
          <p:nvPr>
            <p:ph idx="4294967295"/>
          </p:nvPr>
        </p:nvSpPr>
        <p:spPr>
          <a:xfrm>
            <a:off x="462987" y="1655181"/>
            <a:ext cx="11389489" cy="4467808"/>
          </a:xfrm>
        </p:spPr>
        <p:txBody>
          <a:bodyPr anchor="ctr">
            <a:normAutofit lnSpcReduction="10000"/>
          </a:bodyPr>
          <a:lstStyle/>
          <a:p>
            <a:endParaRPr lang="en-GB" b="0" i="0" dirty="0">
              <a:solidFill>
                <a:srgbClr val="1E293B"/>
              </a:solidFill>
              <a:effectLst/>
              <a:latin typeface="Inter var"/>
            </a:endParaRPr>
          </a:p>
          <a:p>
            <a:endParaRPr lang="en-GB" b="0" i="0" dirty="0">
              <a:solidFill>
                <a:srgbClr val="1E293B"/>
              </a:solidFill>
              <a:effectLst/>
              <a:latin typeface="Inter var"/>
            </a:endParaRPr>
          </a:p>
          <a:p>
            <a:r>
              <a:rPr lang="en-GB" b="0" i="0" dirty="0">
                <a:solidFill>
                  <a:srgbClr val="1E293B"/>
                </a:solidFill>
                <a:effectLst/>
                <a:latin typeface="Inter var"/>
              </a:rPr>
              <a:t>Armstrong,</a:t>
            </a:r>
            <a:r>
              <a:rPr lang="en-GB" dirty="0">
                <a:solidFill>
                  <a:srgbClr val="1E293B"/>
                </a:solidFill>
                <a:latin typeface="Inter var"/>
              </a:rPr>
              <a:t> M., Taylor, S., (2017) Armstrong’s Handbook of Human Resource Management Practice, 14</a:t>
            </a:r>
            <a:r>
              <a:rPr lang="en-GB" baseline="30000" dirty="0">
                <a:solidFill>
                  <a:srgbClr val="1E293B"/>
                </a:solidFill>
                <a:latin typeface="Inter var"/>
              </a:rPr>
              <a:t>th</a:t>
            </a:r>
            <a:r>
              <a:rPr lang="en-GB" dirty="0">
                <a:solidFill>
                  <a:srgbClr val="1E293B"/>
                </a:solidFill>
                <a:latin typeface="Inter var"/>
              </a:rPr>
              <a:t> Edition, Kogan Page</a:t>
            </a:r>
          </a:p>
          <a:p>
            <a:r>
              <a:rPr lang="en-GB" b="0" i="0" dirty="0">
                <a:solidFill>
                  <a:srgbClr val="1E293B"/>
                </a:solidFill>
                <a:effectLst/>
                <a:latin typeface="Inter var"/>
              </a:rPr>
              <a:t>Deshler, G. (2017). What is Diversity &amp; Inclusion? Definition from HR Glossary. Retrieved from https:// humanresources.about.com/od/</a:t>
            </a:r>
            <a:r>
              <a:rPr lang="en-GB" b="0" i="0" dirty="0" err="1">
                <a:solidFill>
                  <a:srgbClr val="1E293B"/>
                </a:solidFill>
                <a:effectLst/>
                <a:latin typeface="Inter var"/>
              </a:rPr>
              <a:t>glossaryd</a:t>
            </a:r>
            <a:r>
              <a:rPr lang="en-GB" b="0" i="0" dirty="0">
                <a:solidFill>
                  <a:srgbClr val="1E293B"/>
                </a:solidFill>
                <a:effectLst/>
                <a:latin typeface="Inter var"/>
              </a:rPr>
              <a:t>/g/diversity-inclusion-definition.htm</a:t>
            </a:r>
          </a:p>
          <a:p>
            <a:pPr marL="0" indent="0">
              <a:buNone/>
            </a:pPr>
            <a:r>
              <a:rPr lang="en-GB" b="0" i="0" dirty="0">
                <a:solidFill>
                  <a:srgbClr val="1E293B"/>
                </a:solidFill>
                <a:effectLst/>
                <a:latin typeface="Inter var"/>
              </a:rPr>
              <a:t> Taylor, S., (2010) Resourcing and talent management. 5</a:t>
            </a:r>
            <a:r>
              <a:rPr lang="en-GB" b="0" i="0" baseline="30000" dirty="0">
                <a:solidFill>
                  <a:srgbClr val="1E293B"/>
                </a:solidFill>
                <a:effectLst/>
                <a:latin typeface="Inter var"/>
              </a:rPr>
              <a:t>th</a:t>
            </a:r>
            <a:r>
              <a:rPr lang="en-GB" b="0" i="0" dirty="0">
                <a:solidFill>
                  <a:srgbClr val="1E293B"/>
                </a:solidFill>
                <a:effectLst/>
                <a:latin typeface="Inter var"/>
              </a:rPr>
              <a:t> ed. London: Chartered Institute of Personnel and Development</a:t>
            </a:r>
          </a:p>
          <a:p>
            <a:r>
              <a:rPr lang="en-GB" dirty="0"/>
              <a:t>Tesco PLC. (2022). </a:t>
            </a:r>
            <a:r>
              <a:rPr lang="en-GB" i="1" dirty="0"/>
              <a:t>Flexible Working at Tesco</a:t>
            </a:r>
            <a:r>
              <a:rPr lang="en-GB" dirty="0"/>
              <a:t>. [online] Available at: https://www.tescoplc.com/sustainability/documents/policies/flexible-working-at-tesco/ [Accessed 26 Jul. 2022].</a:t>
            </a:r>
          </a:p>
          <a:p>
            <a:r>
              <a:rPr lang="en-GB" dirty="0"/>
              <a:t>‌</a:t>
            </a:r>
          </a:p>
          <a:p>
            <a:endParaRPr lang="en-GB" b="0" i="0" dirty="0">
              <a:solidFill>
                <a:srgbClr val="000000"/>
              </a:solidFill>
              <a:effectLst/>
              <a:latin typeface="Times New Roman" panose="02020603050405020304" pitchFamily="18" charset="0"/>
            </a:endParaRPr>
          </a:p>
          <a:p>
            <a:endParaRPr lang="en-GB" b="0" i="0" dirty="0">
              <a:solidFill>
                <a:srgbClr val="1E293B"/>
              </a:solidFill>
              <a:effectLst/>
              <a:latin typeface="Inter var"/>
            </a:endParaRPr>
          </a:p>
          <a:p>
            <a:endParaRPr lang="en-GB" dirty="0"/>
          </a:p>
        </p:txBody>
      </p:sp>
    </p:spTree>
    <p:extLst>
      <p:ext uri="{BB962C8B-B14F-4D97-AF65-F5344CB8AC3E}">
        <p14:creationId xmlns:p14="http://schemas.microsoft.com/office/powerpoint/2010/main" val="371021791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18362</TotalTime>
  <Words>3107</Words>
  <Application>Microsoft Office PowerPoint</Application>
  <PresentationFormat>Widescreen</PresentationFormat>
  <Paragraphs>198</Paragraphs>
  <Slides>19</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Calibri</vt:lpstr>
      <vt:lpstr>Calibri Light</vt:lpstr>
      <vt:lpstr>Inter var</vt:lpstr>
      <vt:lpstr>Segoe UI</vt:lpstr>
      <vt:lpstr>tesco-bold</vt:lpstr>
      <vt:lpstr>Times New Roman</vt:lpstr>
      <vt:lpstr>Wingdings</vt:lpstr>
      <vt:lpstr>Retrospect</vt:lpstr>
      <vt:lpstr>PowerPoint Presentation</vt:lpstr>
      <vt:lpstr>PowerPoint Presentation</vt:lpstr>
      <vt:lpstr>Table of content </vt:lpstr>
      <vt:lpstr>Introduction  Tesco HR department  </vt:lpstr>
      <vt:lpstr>PowerPoint Presentation</vt:lpstr>
      <vt:lpstr>Moral and business</vt:lpstr>
      <vt:lpstr>Flexible working arrangements</vt:lpstr>
      <vt:lpstr>PowerPoint Presentation</vt:lpstr>
      <vt:lpstr>PowerPoint Presentation</vt:lpstr>
      <vt:lpstr>PowerPoint Presentation</vt:lpstr>
      <vt:lpstr>PowerPoint Presentation</vt:lpstr>
      <vt:lpstr>Diversity and equality </vt:lpstr>
      <vt:lpstr>Promoting Diversity at Tesco</vt:lpstr>
      <vt:lpstr>PowerPoint Presentation</vt:lpstr>
      <vt:lpstr>Evaluating impact of flexible working arrangements </vt:lpstr>
      <vt:lpstr>PowerPoint Presentation</vt:lpstr>
      <vt:lpstr>Conclusion</vt:lpstr>
      <vt:lpstr>Recommendation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Sandrina</dc:creator>
  <cp:lastModifiedBy>Sandrina</cp:lastModifiedBy>
  <cp:revision>11</cp:revision>
  <dcterms:created xsi:type="dcterms:W3CDTF">2022-07-18T03:30:43Z</dcterms:created>
  <dcterms:modified xsi:type="dcterms:W3CDTF">2022-08-03T11:01:43Z</dcterms:modified>
</cp:coreProperties>
</file>