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7" r:id="rId3"/>
    <p:sldId id="258" r:id="rId4"/>
    <p:sldId id="259" r:id="rId5"/>
    <p:sldId id="264" r:id="rId6"/>
    <p:sldId id="263" r:id="rId7"/>
    <p:sldId id="262" r:id="rId8"/>
    <p:sldId id="260" r:id="rId9"/>
    <p:sldId id="274" r:id="rId10"/>
    <p:sldId id="261" r:id="rId11"/>
    <p:sldId id="265" r:id="rId12"/>
    <p:sldId id="266" r:id="rId13"/>
    <p:sldId id="267" r:id="rId14"/>
    <p:sldId id="268" r:id="rId15"/>
    <p:sldId id="269" r:id="rId16"/>
    <p:sldId id="270" r:id="rId17"/>
    <p:sldId id="273" r:id="rId18"/>
    <p:sldId id="276" r:id="rId19"/>
    <p:sldId id="275" r:id="rId20"/>
    <p:sldId id="277" r:id="rId21"/>
    <p:sldId id="278" r:id="rId22"/>
    <p:sldId id="279"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68" y="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E460B4C-66F9-4CC1-8DA3-B9D0D09D578A}"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77A27CD-4E3B-41D4-BE85-A9835FD2EAA2}">
      <dgm:prSet/>
      <dgm:spPr/>
      <dgm:t>
        <a:bodyPr/>
        <a:lstStyle/>
        <a:p>
          <a:r>
            <a:rPr lang="en-US"/>
            <a:t>References</a:t>
          </a:r>
        </a:p>
      </dgm:t>
    </dgm:pt>
    <dgm:pt modelId="{0562B2E4-AF8E-46D5-9E6D-58C23818EDDC}" type="parTrans" cxnId="{8515F504-B995-4CA8-878D-125199585CC1}">
      <dgm:prSet/>
      <dgm:spPr/>
      <dgm:t>
        <a:bodyPr/>
        <a:lstStyle/>
        <a:p>
          <a:endParaRPr lang="en-US"/>
        </a:p>
      </dgm:t>
    </dgm:pt>
    <dgm:pt modelId="{B18586AD-2EEB-4C6C-8BFD-0144CCCD31C7}" type="sibTrans" cxnId="{8515F504-B995-4CA8-878D-125199585CC1}">
      <dgm:prSet/>
      <dgm:spPr/>
      <dgm:t>
        <a:bodyPr/>
        <a:lstStyle/>
        <a:p>
          <a:endParaRPr lang="en-US"/>
        </a:p>
      </dgm:t>
    </dgm:pt>
    <dgm:pt modelId="{CC5DF3B3-0EED-4AF0-9E5F-2066525FBCBA}">
      <dgm:prSet/>
      <dgm:spPr/>
      <dgm:t>
        <a:bodyPr/>
        <a:lstStyle/>
        <a:p>
          <a:r>
            <a:rPr lang="en-US"/>
            <a:t>Kraaijenbrink, J., 2019. Why Is Primark So Successful? The Power Of Alignment. [online] Forbes. Available at: &lt;https://www.forbes.com/sites/jeroenkraaijenbrink/2019/01/22/why-is-primark-so-successful-the-power-of-alignment/#256831bb769d&gt; [Accessed 22 May 2020].</a:t>
          </a:r>
        </a:p>
      </dgm:t>
    </dgm:pt>
    <dgm:pt modelId="{DDCFC006-82FC-474C-9C1D-83BC029CB528}" type="parTrans" cxnId="{4A0A4C5D-FBD1-453E-B35D-68F60A2EF062}">
      <dgm:prSet/>
      <dgm:spPr/>
      <dgm:t>
        <a:bodyPr/>
        <a:lstStyle/>
        <a:p>
          <a:endParaRPr lang="en-US"/>
        </a:p>
      </dgm:t>
    </dgm:pt>
    <dgm:pt modelId="{068C6E5C-5A79-4960-BEA9-79A8828F6E88}" type="sibTrans" cxnId="{4A0A4C5D-FBD1-453E-B35D-68F60A2EF062}">
      <dgm:prSet/>
      <dgm:spPr/>
      <dgm:t>
        <a:bodyPr/>
        <a:lstStyle/>
        <a:p>
          <a:endParaRPr lang="en-US"/>
        </a:p>
      </dgm:t>
    </dgm:pt>
    <dgm:pt modelId="{E1DC8621-DFBF-4B78-B79C-08E0F1587DD9}">
      <dgm:prSet/>
      <dgm:spPr/>
      <dgm:t>
        <a:bodyPr/>
        <a:lstStyle/>
        <a:p>
          <a:r>
            <a:rPr lang="en-US"/>
            <a:t>Kush, J., (2017) "Pestle and Swot analysis of Primark 2016-2017" 123 Writing [Online] at https://www.123writing.com/free-sample/pestle-and-swot-analysis-of-primark-2016-2017 [Accessed 22 May 2020].</a:t>
          </a:r>
        </a:p>
      </dgm:t>
    </dgm:pt>
    <dgm:pt modelId="{7E2B9645-8473-4EB6-8161-4A2FBAC34A73}" type="parTrans" cxnId="{DCFC46DA-A7AB-4FDD-BC13-2D36D3950E7B}">
      <dgm:prSet/>
      <dgm:spPr/>
      <dgm:t>
        <a:bodyPr/>
        <a:lstStyle/>
        <a:p>
          <a:endParaRPr lang="en-US"/>
        </a:p>
      </dgm:t>
    </dgm:pt>
    <dgm:pt modelId="{B4897A9A-9B9D-45F5-872E-CB2FB3F77B96}" type="sibTrans" cxnId="{DCFC46DA-A7AB-4FDD-BC13-2D36D3950E7B}">
      <dgm:prSet/>
      <dgm:spPr/>
      <dgm:t>
        <a:bodyPr/>
        <a:lstStyle/>
        <a:p>
          <a:endParaRPr lang="en-US"/>
        </a:p>
      </dgm:t>
    </dgm:pt>
    <dgm:pt modelId="{CA0C4CE7-CAED-4A51-8151-DAEE7BB88A51}">
      <dgm:prSet/>
      <dgm:spPr/>
      <dgm:t>
        <a:bodyPr/>
        <a:lstStyle/>
        <a:p>
          <a:r>
            <a:rPr lang="en-US"/>
            <a:t>Riley, J., 2018. Handy's Model Of Organizational Culture | Business | Tutor2u. [online] tutor2u. Available at: &lt;https://www.tutor2u.net/business/reference/models-of-organisational-culture-handy&gt; [Accessed 22 May 2020].</a:t>
          </a:r>
        </a:p>
      </dgm:t>
    </dgm:pt>
    <dgm:pt modelId="{3B05BE60-1DF3-42C7-999D-774C38BD68F7}" type="parTrans" cxnId="{2ADF6F66-0BF0-4AE2-82E5-259E3AA5B8B2}">
      <dgm:prSet/>
      <dgm:spPr/>
      <dgm:t>
        <a:bodyPr/>
        <a:lstStyle/>
        <a:p>
          <a:endParaRPr lang="en-US"/>
        </a:p>
      </dgm:t>
    </dgm:pt>
    <dgm:pt modelId="{76EF15AE-8509-4DC7-83E8-31493E947B33}" type="sibTrans" cxnId="{2ADF6F66-0BF0-4AE2-82E5-259E3AA5B8B2}">
      <dgm:prSet/>
      <dgm:spPr/>
      <dgm:t>
        <a:bodyPr/>
        <a:lstStyle/>
        <a:p>
          <a:endParaRPr lang="en-US"/>
        </a:p>
      </dgm:t>
    </dgm:pt>
    <dgm:pt modelId="{D4AF6445-9F2B-400B-A440-7B6BD79DD804}">
      <dgm:prSet/>
      <dgm:spPr/>
      <dgm:t>
        <a:bodyPr/>
        <a:lstStyle/>
        <a:p>
          <a:r>
            <a:rPr lang="en-US"/>
            <a:t>Rodger, J., 2019. Primark Set To Open 19 New Stores In 2020 - Full List Of Locations. [online] birminghammail. Available at: &lt;https://www.birminghammail.co.uk/whats-on/shopping/primark-set-open-19-new-17201082&gt; [Accessed 22 May 2020].</a:t>
          </a:r>
        </a:p>
      </dgm:t>
    </dgm:pt>
    <dgm:pt modelId="{2493E001-CAFD-400F-B887-5614B2CF69FC}" type="parTrans" cxnId="{E927BCD0-C4DB-478D-B79E-B146AF8FAAC7}">
      <dgm:prSet/>
      <dgm:spPr/>
      <dgm:t>
        <a:bodyPr/>
        <a:lstStyle/>
        <a:p>
          <a:endParaRPr lang="en-US"/>
        </a:p>
      </dgm:t>
    </dgm:pt>
    <dgm:pt modelId="{0D77695A-D88A-4DDB-A1D2-26D45F0E731E}" type="sibTrans" cxnId="{E927BCD0-C4DB-478D-B79E-B146AF8FAAC7}">
      <dgm:prSet/>
      <dgm:spPr/>
      <dgm:t>
        <a:bodyPr/>
        <a:lstStyle/>
        <a:p>
          <a:endParaRPr lang="en-US"/>
        </a:p>
      </dgm:t>
    </dgm:pt>
    <dgm:pt modelId="{84282999-4C4D-4CDD-8AF4-74C385A84EEA}" type="pres">
      <dgm:prSet presAssocID="{0E460B4C-66F9-4CC1-8DA3-B9D0D09D578A}" presName="outerComposite" presStyleCnt="0">
        <dgm:presLayoutVars>
          <dgm:chMax val="5"/>
          <dgm:dir/>
          <dgm:resizeHandles val="exact"/>
        </dgm:presLayoutVars>
      </dgm:prSet>
      <dgm:spPr/>
    </dgm:pt>
    <dgm:pt modelId="{E7F47F71-39E2-4F1B-97AD-7CBD06B60DD4}" type="pres">
      <dgm:prSet presAssocID="{0E460B4C-66F9-4CC1-8DA3-B9D0D09D578A}" presName="dummyMaxCanvas" presStyleCnt="0">
        <dgm:presLayoutVars/>
      </dgm:prSet>
      <dgm:spPr/>
    </dgm:pt>
    <dgm:pt modelId="{5FB096CD-646E-4976-9C70-C8A1B99B0FA5}" type="pres">
      <dgm:prSet presAssocID="{0E460B4C-66F9-4CC1-8DA3-B9D0D09D578A}" presName="FiveNodes_1" presStyleLbl="node1" presStyleIdx="0" presStyleCnt="5">
        <dgm:presLayoutVars>
          <dgm:bulletEnabled val="1"/>
        </dgm:presLayoutVars>
      </dgm:prSet>
      <dgm:spPr/>
    </dgm:pt>
    <dgm:pt modelId="{F1FC50C3-D7ED-4001-8DA1-9D930D223601}" type="pres">
      <dgm:prSet presAssocID="{0E460B4C-66F9-4CC1-8DA3-B9D0D09D578A}" presName="FiveNodes_2" presStyleLbl="node1" presStyleIdx="1" presStyleCnt="5">
        <dgm:presLayoutVars>
          <dgm:bulletEnabled val="1"/>
        </dgm:presLayoutVars>
      </dgm:prSet>
      <dgm:spPr/>
    </dgm:pt>
    <dgm:pt modelId="{11C6146A-5057-46ED-B80D-DB63F8922473}" type="pres">
      <dgm:prSet presAssocID="{0E460B4C-66F9-4CC1-8DA3-B9D0D09D578A}" presName="FiveNodes_3" presStyleLbl="node1" presStyleIdx="2" presStyleCnt="5">
        <dgm:presLayoutVars>
          <dgm:bulletEnabled val="1"/>
        </dgm:presLayoutVars>
      </dgm:prSet>
      <dgm:spPr/>
    </dgm:pt>
    <dgm:pt modelId="{1A38A8C8-5C5C-4A26-B2BB-7DBE25E67B5B}" type="pres">
      <dgm:prSet presAssocID="{0E460B4C-66F9-4CC1-8DA3-B9D0D09D578A}" presName="FiveNodes_4" presStyleLbl="node1" presStyleIdx="3" presStyleCnt="5">
        <dgm:presLayoutVars>
          <dgm:bulletEnabled val="1"/>
        </dgm:presLayoutVars>
      </dgm:prSet>
      <dgm:spPr/>
    </dgm:pt>
    <dgm:pt modelId="{91A728CB-1E12-446B-B088-B76F19043D51}" type="pres">
      <dgm:prSet presAssocID="{0E460B4C-66F9-4CC1-8DA3-B9D0D09D578A}" presName="FiveNodes_5" presStyleLbl="node1" presStyleIdx="4" presStyleCnt="5">
        <dgm:presLayoutVars>
          <dgm:bulletEnabled val="1"/>
        </dgm:presLayoutVars>
      </dgm:prSet>
      <dgm:spPr/>
    </dgm:pt>
    <dgm:pt modelId="{9CD7F2E9-0524-4EC6-A8BC-2C4B6E331180}" type="pres">
      <dgm:prSet presAssocID="{0E460B4C-66F9-4CC1-8DA3-B9D0D09D578A}" presName="FiveConn_1-2" presStyleLbl="fgAccFollowNode1" presStyleIdx="0" presStyleCnt="4">
        <dgm:presLayoutVars>
          <dgm:bulletEnabled val="1"/>
        </dgm:presLayoutVars>
      </dgm:prSet>
      <dgm:spPr/>
    </dgm:pt>
    <dgm:pt modelId="{3A927B24-F4DB-408A-9D9B-9A4E431D2F02}" type="pres">
      <dgm:prSet presAssocID="{0E460B4C-66F9-4CC1-8DA3-B9D0D09D578A}" presName="FiveConn_2-3" presStyleLbl="fgAccFollowNode1" presStyleIdx="1" presStyleCnt="4">
        <dgm:presLayoutVars>
          <dgm:bulletEnabled val="1"/>
        </dgm:presLayoutVars>
      </dgm:prSet>
      <dgm:spPr/>
    </dgm:pt>
    <dgm:pt modelId="{C66AD2E9-7491-4798-BB3A-DB24E10739F5}" type="pres">
      <dgm:prSet presAssocID="{0E460B4C-66F9-4CC1-8DA3-B9D0D09D578A}" presName="FiveConn_3-4" presStyleLbl="fgAccFollowNode1" presStyleIdx="2" presStyleCnt="4">
        <dgm:presLayoutVars>
          <dgm:bulletEnabled val="1"/>
        </dgm:presLayoutVars>
      </dgm:prSet>
      <dgm:spPr/>
    </dgm:pt>
    <dgm:pt modelId="{09D29BF5-9A51-43CA-BE41-E8FA5A967FA8}" type="pres">
      <dgm:prSet presAssocID="{0E460B4C-66F9-4CC1-8DA3-B9D0D09D578A}" presName="FiveConn_4-5" presStyleLbl="fgAccFollowNode1" presStyleIdx="3" presStyleCnt="4">
        <dgm:presLayoutVars>
          <dgm:bulletEnabled val="1"/>
        </dgm:presLayoutVars>
      </dgm:prSet>
      <dgm:spPr/>
    </dgm:pt>
    <dgm:pt modelId="{5B4A8EA1-DCC3-4CA4-91D1-4CD517DEB97A}" type="pres">
      <dgm:prSet presAssocID="{0E460B4C-66F9-4CC1-8DA3-B9D0D09D578A}" presName="FiveNodes_1_text" presStyleLbl="node1" presStyleIdx="4" presStyleCnt="5">
        <dgm:presLayoutVars>
          <dgm:bulletEnabled val="1"/>
        </dgm:presLayoutVars>
      </dgm:prSet>
      <dgm:spPr/>
    </dgm:pt>
    <dgm:pt modelId="{F4EC899D-6247-47A2-8258-F6D34FA954EC}" type="pres">
      <dgm:prSet presAssocID="{0E460B4C-66F9-4CC1-8DA3-B9D0D09D578A}" presName="FiveNodes_2_text" presStyleLbl="node1" presStyleIdx="4" presStyleCnt="5">
        <dgm:presLayoutVars>
          <dgm:bulletEnabled val="1"/>
        </dgm:presLayoutVars>
      </dgm:prSet>
      <dgm:spPr/>
    </dgm:pt>
    <dgm:pt modelId="{C877D7E4-85FE-456D-9909-64DE1119093C}" type="pres">
      <dgm:prSet presAssocID="{0E460B4C-66F9-4CC1-8DA3-B9D0D09D578A}" presName="FiveNodes_3_text" presStyleLbl="node1" presStyleIdx="4" presStyleCnt="5">
        <dgm:presLayoutVars>
          <dgm:bulletEnabled val="1"/>
        </dgm:presLayoutVars>
      </dgm:prSet>
      <dgm:spPr/>
    </dgm:pt>
    <dgm:pt modelId="{14175329-599D-4053-86F5-DB56452ACC92}" type="pres">
      <dgm:prSet presAssocID="{0E460B4C-66F9-4CC1-8DA3-B9D0D09D578A}" presName="FiveNodes_4_text" presStyleLbl="node1" presStyleIdx="4" presStyleCnt="5">
        <dgm:presLayoutVars>
          <dgm:bulletEnabled val="1"/>
        </dgm:presLayoutVars>
      </dgm:prSet>
      <dgm:spPr/>
    </dgm:pt>
    <dgm:pt modelId="{E9277B2C-3D76-4083-AE72-E68FC9C0AD7A}" type="pres">
      <dgm:prSet presAssocID="{0E460B4C-66F9-4CC1-8DA3-B9D0D09D578A}" presName="FiveNodes_5_text" presStyleLbl="node1" presStyleIdx="4" presStyleCnt="5">
        <dgm:presLayoutVars>
          <dgm:bulletEnabled val="1"/>
        </dgm:presLayoutVars>
      </dgm:prSet>
      <dgm:spPr/>
    </dgm:pt>
  </dgm:ptLst>
  <dgm:cxnLst>
    <dgm:cxn modelId="{8515F504-B995-4CA8-878D-125199585CC1}" srcId="{0E460B4C-66F9-4CC1-8DA3-B9D0D09D578A}" destId="{D77A27CD-4E3B-41D4-BE85-A9835FD2EAA2}" srcOrd="0" destOrd="0" parTransId="{0562B2E4-AF8E-46D5-9E6D-58C23818EDDC}" sibTransId="{B18586AD-2EEB-4C6C-8BFD-0144CCCD31C7}"/>
    <dgm:cxn modelId="{C24CCF06-6E25-4E3D-9F9C-D9E11D5A510E}" type="presOf" srcId="{E1DC8621-DFBF-4B78-B79C-08E0F1587DD9}" destId="{11C6146A-5057-46ED-B80D-DB63F8922473}" srcOrd="0" destOrd="0" presId="urn:microsoft.com/office/officeart/2005/8/layout/vProcess5"/>
    <dgm:cxn modelId="{21AA3C13-C8E3-48BA-A3D2-DEB70898470B}" type="presOf" srcId="{CC5DF3B3-0EED-4AF0-9E5F-2066525FBCBA}" destId="{F1FC50C3-D7ED-4001-8DA1-9D930D223601}" srcOrd="0" destOrd="0" presId="urn:microsoft.com/office/officeart/2005/8/layout/vProcess5"/>
    <dgm:cxn modelId="{F16A1314-E3F6-41EB-9ED7-C80C508185FD}" type="presOf" srcId="{D77A27CD-4E3B-41D4-BE85-A9835FD2EAA2}" destId="{5FB096CD-646E-4976-9C70-C8A1B99B0FA5}" srcOrd="0" destOrd="0" presId="urn:microsoft.com/office/officeart/2005/8/layout/vProcess5"/>
    <dgm:cxn modelId="{0083BF2B-8CB2-4825-9600-A54583CFA0C3}" type="presOf" srcId="{D4AF6445-9F2B-400B-A440-7B6BD79DD804}" destId="{91A728CB-1E12-446B-B088-B76F19043D51}" srcOrd="0" destOrd="0" presId="urn:microsoft.com/office/officeart/2005/8/layout/vProcess5"/>
    <dgm:cxn modelId="{398F7934-A338-44DB-A139-B32F6622F878}" type="presOf" srcId="{B18586AD-2EEB-4C6C-8BFD-0144CCCD31C7}" destId="{9CD7F2E9-0524-4EC6-A8BC-2C4B6E331180}" srcOrd="0" destOrd="0" presId="urn:microsoft.com/office/officeart/2005/8/layout/vProcess5"/>
    <dgm:cxn modelId="{82316F3F-BA63-4E88-B3B1-3804598B9EFD}" type="presOf" srcId="{76EF15AE-8509-4DC7-83E8-31493E947B33}" destId="{09D29BF5-9A51-43CA-BE41-E8FA5A967FA8}" srcOrd="0" destOrd="0" presId="urn:microsoft.com/office/officeart/2005/8/layout/vProcess5"/>
    <dgm:cxn modelId="{4A0A4C5D-FBD1-453E-B35D-68F60A2EF062}" srcId="{0E460B4C-66F9-4CC1-8DA3-B9D0D09D578A}" destId="{CC5DF3B3-0EED-4AF0-9E5F-2066525FBCBA}" srcOrd="1" destOrd="0" parTransId="{DDCFC006-82FC-474C-9C1D-83BC029CB528}" sibTransId="{068C6E5C-5A79-4960-BEA9-79A8828F6E88}"/>
    <dgm:cxn modelId="{126DE45E-EB24-4B7D-A3FA-5631822AE8D4}" type="presOf" srcId="{E1DC8621-DFBF-4B78-B79C-08E0F1587DD9}" destId="{C877D7E4-85FE-456D-9909-64DE1119093C}" srcOrd="1" destOrd="0" presId="urn:microsoft.com/office/officeart/2005/8/layout/vProcess5"/>
    <dgm:cxn modelId="{2ADF6F66-0BF0-4AE2-82E5-259E3AA5B8B2}" srcId="{0E460B4C-66F9-4CC1-8DA3-B9D0D09D578A}" destId="{CA0C4CE7-CAED-4A51-8151-DAEE7BB88A51}" srcOrd="3" destOrd="0" parTransId="{3B05BE60-1DF3-42C7-999D-774C38BD68F7}" sibTransId="{76EF15AE-8509-4DC7-83E8-31493E947B33}"/>
    <dgm:cxn modelId="{8F67187F-B6D2-459E-956A-1E9382ED89AB}" type="presOf" srcId="{068C6E5C-5A79-4960-BEA9-79A8828F6E88}" destId="{3A927B24-F4DB-408A-9D9B-9A4E431D2F02}" srcOrd="0" destOrd="0" presId="urn:microsoft.com/office/officeart/2005/8/layout/vProcess5"/>
    <dgm:cxn modelId="{69E7FC8A-4335-46A2-83E3-D9DC8BD0311F}" type="presOf" srcId="{B4897A9A-9B9D-45F5-872E-CB2FB3F77B96}" destId="{C66AD2E9-7491-4798-BB3A-DB24E10739F5}" srcOrd="0" destOrd="0" presId="urn:microsoft.com/office/officeart/2005/8/layout/vProcess5"/>
    <dgm:cxn modelId="{A90E5A8F-A3FB-447E-B16B-5CF9F9EE1607}" type="presOf" srcId="{D77A27CD-4E3B-41D4-BE85-A9835FD2EAA2}" destId="{5B4A8EA1-DCC3-4CA4-91D1-4CD517DEB97A}" srcOrd="1" destOrd="0" presId="urn:microsoft.com/office/officeart/2005/8/layout/vProcess5"/>
    <dgm:cxn modelId="{D2410495-4789-4EBC-9936-513F498D3E68}" type="presOf" srcId="{CC5DF3B3-0EED-4AF0-9E5F-2066525FBCBA}" destId="{F4EC899D-6247-47A2-8258-F6D34FA954EC}" srcOrd="1" destOrd="0" presId="urn:microsoft.com/office/officeart/2005/8/layout/vProcess5"/>
    <dgm:cxn modelId="{FF196C9B-042B-447E-8FA7-24C4C0420475}" type="presOf" srcId="{0E460B4C-66F9-4CC1-8DA3-B9D0D09D578A}" destId="{84282999-4C4D-4CDD-8AF4-74C385A84EEA}" srcOrd="0" destOrd="0" presId="urn:microsoft.com/office/officeart/2005/8/layout/vProcess5"/>
    <dgm:cxn modelId="{D9F561A3-3444-4CA0-ACFD-FE9E8AF7239B}" type="presOf" srcId="{CA0C4CE7-CAED-4A51-8151-DAEE7BB88A51}" destId="{1A38A8C8-5C5C-4A26-B2BB-7DBE25E67B5B}" srcOrd="0" destOrd="0" presId="urn:microsoft.com/office/officeart/2005/8/layout/vProcess5"/>
    <dgm:cxn modelId="{0E5618CB-EAD5-4979-9372-95468C41B30C}" type="presOf" srcId="{D4AF6445-9F2B-400B-A440-7B6BD79DD804}" destId="{E9277B2C-3D76-4083-AE72-E68FC9C0AD7A}" srcOrd="1" destOrd="0" presId="urn:microsoft.com/office/officeart/2005/8/layout/vProcess5"/>
    <dgm:cxn modelId="{E927BCD0-C4DB-478D-B79E-B146AF8FAAC7}" srcId="{0E460B4C-66F9-4CC1-8DA3-B9D0D09D578A}" destId="{D4AF6445-9F2B-400B-A440-7B6BD79DD804}" srcOrd="4" destOrd="0" parTransId="{2493E001-CAFD-400F-B887-5614B2CF69FC}" sibTransId="{0D77695A-D88A-4DDB-A1D2-26D45F0E731E}"/>
    <dgm:cxn modelId="{896AF0D3-1DD8-47AE-9FF2-35F1D69663BF}" type="presOf" srcId="{CA0C4CE7-CAED-4A51-8151-DAEE7BB88A51}" destId="{14175329-599D-4053-86F5-DB56452ACC92}" srcOrd="1" destOrd="0" presId="urn:microsoft.com/office/officeart/2005/8/layout/vProcess5"/>
    <dgm:cxn modelId="{DCFC46DA-A7AB-4FDD-BC13-2D36D3950E7B}" srcId="{0E460B4C-66F9-4CC1-8DA3-B9D0D09D578A}" destId="{E1DC8621-DFBF-4B78-B79C-08E0F1587DD9}" srcOrd="2" destOrd="0" parTransId="{7E2B9645-8473-4EB6-8161-4A2FBAC34A73}" sibTransId="{B4897A9A-9B9D-45F5-872E-CB2FB3F77B96}"/>
    <dgm:cxn modelId="{1D4DDAF3-FC61-4D5D-BAAC-2A3A111626DB}" type="presParOf" srcId="{84282999-4C4D-4CDD-8AF4-74C385A84EEA}" destId="{E7F47F71-39E2-4F1B-97AD-7CBD06B60DD4}" srcOrd="0" destOrd="0" presId="urn:microsoft.com/office/officeart/2005/8/layout/vProcess5"/>
    <dgm:cxn modelId="{0E536C9C-FE24-46C2-804E-37737E7311E7}" type="presParOf" srcId="{84282999-4C4D-4CDD-8AF4-74C385A84EEA}" destId="{5FB096CD-646E-4976-9C70-C8A1B99B0FA5}" srcOrd="1" destOrd="0" presId="urn:microsoft.com/office/officeart/2005/8/layout/vProcess5"/>
    <dgm:cxn modelId="{4007C97B-21E9-4354-B351-7E6AEAC4905B}" type="presParOf" srcId="{84282999-4C4D-4CDD-8AF4-74C385A84EEA}" destId="{F1FC50C3-D7ED-4001-8DA1-9D930D223601}" srcOrd="2" destOrd="0" presId="urn:microsoft.com/office/officeart/2005/8/layout/vProcess5"/>
    <dgm:cxn modelId="{38317570-36E0-4C4C-9ABB-BF3FF58C85F2}" type="presParOf" srcId="{84282999-4C4D-4CDD-8AF4-74C385A84EEA}" destId="{11C6146A-5057-46ED-B80D-DB63F8922473}" srcOrd="3" destOrd="0" presId="urn:microsoft.com/office/officeart/2005/8/layout/vProcess5"/>
    <dgm:cxn modelId="{9E388EA7-2B91-4D73-A7C9-A377B8AE8684}" type="presParOf" srcId="{84282999-4C4D-4CDD-8AF4-74C385A84EEA}" destId="{1A38A8C8-5C5C-4A26-B2BB-7DBE25E67B5B}" srcOrd="4" destOrd="0" presId="urn:microsoft.com/office/officeart/2005/8/layout/vProcess5"/>
    <dgm:cxn modelId="{6ECFF7FE-C291-48FA-87EC-E7857698B67E}" type="presParOf" srcId="{84282999-4C4D-4CDD-8AF4-74C385A84EEA}" destId="{91A728CB-1E12-446B-B088-B76F19043D51}" srcOrd="5" destOrd="0" presId="urn:microsoft.com/office/officeart/2005/8/layout/vProcess5"/>
    <dgm:cxn modelId="{026CF169-0FE0-4E1E-8609-49A5D321C2A9}" type="presParOf" srcId="{84282999-4C4D-4CDD-8AF4-74C385A84EEA}" destId="{9CD7F2E9-0524-4EC6-A8BC-2C4B6E331180}" srcOrd="6" destOrd="0" presId="urn:microsoft.com/office/officeart/2005/8/layout/vProcess5"/>
    <dgm:cxn modelId="{9E7ADCDC-8927-4DE3-987D-14FBBEE31592}" type="presParOf" srcId="{84282999-4C4D-4CDD-8AF4-74C385A84EEA}" destId="{3A927B24-F4DB-408A-9D9B-9A4E431D2F02}" srcOrd="7" destOrd="0" presId="urn:microsoft.com/office/officeart/2005/8/layout/vProcess5"/>
    <dgm:cxn modelId="{6738E291-42CF-4B5C-A738-47FF88F16C50}" type="presParOf" srcId="{84282999-4C4D-4CDD-8AF4-74C385A84EEA}" destId="{C66AD2E9-7491-4798-BB3A-DB24E10739F5}" srcOrd="8" destOrd="0" presId="urn:microsoft.com/office/officeart/2005/8/layout/vProcess5"/>
    <dgm:cxn modelId="{92A2A84A-1166-43D9-9D7E-2756EF842551}" type="presParOf" srcId="{84282999-4C4D-4CDD-8AF4-74C385A84EEA}" destId="{09D29BF5-9A51-43CA-BE41-E8FA5A967FA8}" srcOrd="9" destOrd="0" presId="urn:microsoft.com/office/officeart/2005/8/layout/vProcess5"/>
    <dgm:cxn modelId="{80A99054-4642-483C-A499-026FA2684E4E}" type="presParOf" srcId="{84282999-4C4D-4CDD-8AF4-74C385A84EEA}" destId="{5B4A8EA1-DCC3-4CA4-91D1-4CD517DEB97A}" srcOrd="10" destOrd="0" presId="urn:microsoft.com/office/officeart/2005/8/layout/vProcess5"/>
    <dgm:cxn modelId="{BA7E34FC-0524-4E43-9DBE-6AC08313D58C}" type="presParOf" srcId="{84282999-4C4D-4CDD-8AF4-74C385A84EEA}" destId="{F4EC899D-6247-47A2-8258-F6D34FA954EC}" srcOrd="11" destOrd="0" presId="urn:microsoft.com/office/officeart/2005/8/layout/vProcess5"/>
    <dgm:cxn modelId="{438FE498-067A-46CA-A3C9-508BD07FFF94}" type="presParOf" srcId="{84282999-4C4D-4CDD-8AF4-74C385A84EEA}" destId="{C877D7E4-85FE-456D-9909-64DE1119093C}" srcOrd="12" destOrd="0" presId="urn:microsoft.com/office/officeart/2005/8/layout/vProcess5"/>
    <dgm:cxn modelId="{118A9CE8-7D7C-4F55-9EE6-FBC482109B28}" type="presParOf" srcId="{84282999-4C4D-4CDD-8AF4-74C385A84EEA}" destId="{14175329-599D-4053-86F5-DB56452ACC92}" srcOrd="13" destOrd="0" presId="urn:microsoft.com/office/officeart/2005/8/layout/vProcess5"/>
    <dgm:cxn modelId="{45C959DF-4F01-470C-A0F4-6F4B09B93F41}" type="presParOf" srcId="{84282999-4C4D-4CDD-8AF4-74C385A84EEA}" destId="{E9277B2C-3D76-4083-AE72-E68FC9C0AD7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CA44B5-98A6-4BCD-A970-78DB9116332B}"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1425F5CE-5656-48E0-A808-8B7D90D1F90A}">
      <dgm:prSet/>
      <dgm:spPr/>
      <dgm:t>
        <a:bodyPr/>
        <a:lstStyle/>
        <a:p>
          <a:r>
            <a:rPr lang="en-US"/>
            <a:t>References</a:t>
          </a:r>
        </a:p>
      </dgm:t>
    </dgm:pt>
    <dgm:pt modelId="{41721559-40CD-4F3C-81F2-BBF80963F84C}" type="parTrans" cxnId="{FD756B38-3B20-4EC9-A877-FF813D4ABDC8}">
      <dgm:prSet/>
      <dgm:spPr/>
      <dgm:t>
        <a:bodyPr/>
        <a:lstStyle/>
        <a:p>
          <a:endParaRPr lang="en-US"/>
        </a:p>
      </dgm:t>
    </dgm:pt>
    <dgm:pt modelId="{DBA06A46-CBCB-46E4-86F1-283E6EDC408A}" type="sibTrans" cxnId="{FD756B38-3B20-4EC9-A877-FF813D4ABDC8}">
      <dgm:prSet/>
      <dgm:spPr/>
      <dgm:t>
        <a:bodyPr/>
        <a:lstStyle/>
        <a:p>
          <a:endParaRPr lang="en-US"/>
        </a:p>
      </dgm:t>
    </dgm:pt>
    <dgm:pt modelId="{1A6AF779-8C5F-48DF-8CC6-AA3F680AD653}">
      <dgm:prSet/>
      <dgm:spPr/>
      <dgm:t>
        <a:bodyPr/>
        <a:lstStyle/>
        <a:p>
          <a:r>
            <a:rPr lang="en-US"/>
            <a:t>Ruiz-Alba, M., 2012. 8 Reasons Why Primark Is Cheap. [online] Medium. Available at: &lt;https://medium.com/@mruizalba/8-reasons-why-primark-is-cheap-22a3e6450f55&gt; [Accessed 22 May 2020].</a:t>
          </a:r>
        </a:p>
      </dgm:t>
    </dgm:pt>
    <dgm:pt modelId="{55CA2712-6B11-44C5-A7C2-9CA8EE11F6B8}" type="parTrans" cxnId="{ED95D269-9B4A-4826-8EF5-270FDFEBD017}">
      <dgm:prSet/>
      <dgm:spPr/>
      <dgm:t>
        <a:bodyPr/>
        <a:lstStyle/>
        <a:p>
          <a:endParaRPr lang="en-US"/>
        </a:p>
      </dgm:t>
    </dgm:pt>
    <dgm:pt modelId="{69E70498-C180-4623-9B22-85E4C58AE8C3}" type="sibTrans" cxnId="{ED95D269-9B4A-4826-8EF5-270FDFEBD017}">
      <dgm:prSet/>
      <dgm:spPr/>
      <dgm:t>
        <a:bodyPr/>
        <a:lstStyle/>
        <a:p>
          <a:endParaRPr lang="en-US"/>
        </a:p>
      </dgm:t>
    </dgm:pt>
    <dgm:pt modelId="{BE82D4C6-7DE1-4072-8F5F-709B56412BE3}">
      <dgm:prSet/>
      <dgm:spPr/>
      <dgm:t>
        <a:bodyPr/>
        <a:lstStyle/>
        <a:p>
          <a:r>
            <a:rPr lang="en-US"/>
            <a:t>Sabanoglu, T., 2019. UK: Primark Stores' Net Worth | Statista. [online] Statista. Available at: &lt;https://www.statista.com/statistics/866899/primark-stores-net-worth-united-kingdom-uk/&gt; [Accessed 22 May 2020].</a:t>
          </a:r>
        </a:p>
      </dgm:t>
    </dgm:pt>
    <dgm:pt modelId="{6F84D434-2C07-4319-8CA9-26F367AA98EE}" type="parTrans" cxnId="{1EAA0ED6-F1C8-4285-AEC4-0975A0AA37C4}">
      <dgm:prSet/>
      <dgm:spPr/>
      <dgm:t>
        <a:bodyPr/>
        <a:lstStyle/>
        <a:p>
          <a:endParaRPr lang="en-US"/>
        </a:p>
      </dgm:t>
    </dgm:pt>
    <dgm:pt modelId="{B409D3A0-E967-4577-A36B-317AF7C21696}" type="sibTrans" cxnId="{1EAA0ED6-F1C8-4285-AEC4-0975A0AA37C4}">
      <dgm:prSet/>
      <dgm:spPr/>
      <dgm:t>
        <a:bodyPr/>
        <a:lstStyle/>
        <a:p>
          <a:endParaRPr lang="en-US"/>
        </a:p>
      </dgm:t>
    </dgm:pt>
    <dgm:pt modelId="{2793715F-DC7A-465E-9D96-BFB433036B38}">
      <dgm:prSet/>
      <dgm:spPr/>
      <dgm:t>
        <a:bodyPr/>
        <a:lstStyle/>
        <a:p>
          <a:r>
            <a:rPr lang="en-US"/>
            <a:t>Shawcross, J., 2014. AOL Is Now A Part Of Verizon Media. [online] Aol.co.uk. Available at: &lt;https://www.aol.co.uk/2014/03/23/the-rise-and-rise-of-primark/&gt; [Accessed 22 May 2020].</a:t>
          </a:r>
        </a:p>
      </dgm:t>
    </dgm:pt>
    <dgm:pt modelId="{C60FF88B-019C-47AB-A7B2-EA2E21587BBE}" type="parTrans" cxnId="{933FFEB4-B409-44A8-902A-A8BD3527C8B7}">
      <dgm:prSet/>
      <dgm:spPr/>
      <dgm:t>
        <a:bodyPr/>
        <a:lstStyle/>
        <a:p>
          <a:endParaRPr lang="en-US"/>
        </a:p>
      </dgm:t>
    </dgm:pt>
    <dgm:pt modelId="{88F56422-E31E-415B-A612-6D8F88C17067}" type="sibTrans" cxnId="{933FFEB4-B409-44A8-902A-A8BD3527C8B7}">
      <dgm:prSet/>
      <dgm:spPr/>
      <dgm:t>
        <a:bodyPr/>
        <a:lstStyle/>
        <a:p>
          <a:endParaRPr lang="en-US"/>
        </a:p>
      </dgm:t>
    </dgm:pt>
    <dgm:pt modelId="{ED98B925-266B-49F1-994A-C6FCDF6396EE}">
      <dgm:prSet/>
      <dgm:spPr/>
      <dgm:t>
        <a:bodyPr/>
        <a:lstStyle/>
        <a:p>
          <a:r>
            <a:rPr lang="en-US"/>
            <a:t>Sites.google.com. 2020. Stakeholders Of Primark - Kpmanagementviews.Com. [online] Available at: &lt;https://sites.google.com/site/kpmanagementviewscom/stakeholders-of-primark&gt; [Accessed 22 May 2020].</a:t>
          </a:r>
        </a:p>
      </dgm:t>
    </dgm:pt>
    <dgm:pt modelId="{6E0DCDEE-625D-45EB-8CE3-E800CC1D50B4}" type="parTrans" cxnId="{EB289CAA-8BB2-4133-92C6-29EC6C5C38BB}">
      <dgm:prSet/>
      <dgm:spPr/>
      <dgm:t>
        <a:bodyPr/>
        <a:lstStyle/>
        <a:p>
          <a:endParaRPr lang="en-US"/>
        </a:p>
      </dgm:t>
    </dgm:pt>
    <dgm:pt modelId="{3BF0FDB1-4985-4F8C-9AB7-7EFBDABA045B}" type="sibTrans" cxnId="{EB289CAA-8BB2-4133-92C6-29EC6C5C38BB}">
      <dgm:prSet/>
      <dgm:spPr/>
      <dgm:t>
        <a:bodyPr/>
        <a:lstStyle/>
        <a:p>
          <a:endParaRPr lang="en-US"/>
        </a:p>
      </dgm:t>
    </dgm:pt>
    <dgm:pt modelId="{7713BB39-5F6D-4C53-8683-B95443BD8A9D}" type="pres">
      <dgm:prSet presAssocID="{1FCA44B5-98A6-4BCD-A970-78DB9116332B}" presName="Name0" presStyleCnt="0">
        <dgm:presLayoutVars>
          <dgm:dir/>
          <dgm:resizeHandles val="exact"/>
        </dgm:presLayoutVars>
      </dgm:prSet>
      <dgm:spPr/>
    </dgm:pt>
    <dgm:pt modelId="{33520151-B6AE-4C6A-83EA-714ABE8DEA26}" type="pres">
      <dgm:prSet presAssocID="{1425F5CE-5656-48E0-A808-8B7D90D1F90A}" presName="node" presStyleLbl="node1" presStyleIdx="0" presStyleCnt="5">
        <dgm:presLayoutVars>
          <dgm:bulletEnabled val="1"/>
        </dgm:presLayoutVars>
      </dgm:prSet>
      <dgm:spPr/>
    </dgm:pt>
    <dgm:pt modelId="{27982377-401B-469F-A307-0AC9EAF4861E}" type="pres">
      <dgm:prSet presAssocID="{DBA06A46-CBCB-46E4-86F1-283E6EDC408A}" presName="sibTrans" presStyleLbl="sibTrans1D1" presStyleIdx="0" presStyleCnt="4"/>
      <dgm:spPr/>
    </dgm:pt>
    <dgm:pt modelId="{C6665A2C-CAE8-414E-AE60-B17C046682BC}" type="pres">
      <dgm:prSet presAssocID="{DBA06A46-CBCB-46E4-86F1-283E6EDC408A}" presName="connectorText" presStyleLbl="sibTrans1D1" presStyleIdx="0" presStyleCnt="4"/>
      <dgm:spPr/>
    </dgm:pt>
    <dgm:pt modelId="{5F500EB3-3F17-49F2-AF63-99FFB4A7EBBF}" type="pres">
      <dgm:prSet presAssocID="{1A6AF779-8C5F-48DF-8CC6-AA3F680AD653}" presName="node" presStyleLbl="node1" presStyleIdx="1" presStyleCnt="5">
        <dgm:presLayoutVars>
          <dgm:bulletEnabled val="1"/>
        </dgm:presLayoutVars>
      </dgm:prSet>
      <dgm:spPr/>
    </dgm:pt>
    <dgm:pt modelId="{1E4218D7-DF8F-4771-A622-7735B91893DF}" type="pres">
      <dgm:prSet presAssocID="{69E70498-C180-4623-9B22-85E4C58AE8C3}" presName="sibTrans" presStyleLbl="sibTrans1D1" presStyleIdx="1" presStyleCnt="4"/>
      <dgm:spPr/>
    </dgm:pt>
    <dgm:pt modelId="{922AC229-B863-47DF-A977-FFD9D0114967}" type="pres">
      <dgm:prSet presAssocID="{69E70498-C180-4623-9B22-85E4C58AE8C3}" presName="connectorText" presStyleLbl="sibTrans1D1" presStyleIdx="1" presStyleCnt="4"/>
      <dgm:spPr/>
    </dgm:pt>
    <dgm:pt modelId="{C0A4AEA8-05E0-49A3-A760-A289E535A630}" type="pres">
      <dgm:prSet presAssocID="{BE82D4C6-7DE1-4072-8F5F-709B56412BE3}" presName="node" presStyleLbl="node1" presStyleIdx="2" presStyleCnt="5">
        <dgm:presLayoutVars>
          <dgm:bulletEnabled val="1"/>
        </dgm:presLayoutVars>
      </dgm:prSet>
      <dgm:spPr/>
    </dgm:pt>
    <dgm:pt modelId="{E0FA1283-C8AF-48CD-A9D4-A74AE42B545A}" type="pres">
      <dgm:prSet presAssocID="{B409D3A0-E967-4577-A36B-317AF7C21696}" presName="sibTrans" presStyleLbl="sibTrans1D1" presStyleIdx="2" presStyleCnt="4"/>
      <dgm:spPr/>
    </dgm:pt>
    <dgm:pt modelId="{02549FD1-77A0-4866-B054-0D32D58079FA}" type="pres">
      <dgm:prSet presAssocID="{B409D3A0-E967-4577-A36B-317AF7C21696}" presName="connectorText" presStyleLbl="sibTrans1D1" presStyleIdx="2" presStyleCnt="4"/>
      <dgm:spPr/>
    </dgm:pt>
    <dgm:pt modelId="{946DF2AC-391E-497E-9A96-EA28A61AC33C}" type="pres">
      <dgm:prSet presAssocID="{2793715F-DC7A-465E-9D96-BFB433036B38}" presName="node" presStyleLbl="node1" presStyleIdx="3" presStyleCnt="5">
        <dgm:presLayoutVars>
          <dgm:bulletEnabled val="1"/>
        </dgm:presLayoutVars>
      </dgm:prSet>
      <dgm:spPr/>
    </dgm:pt>
    <dgm:pt modelId="{71E4686B-89DD-4328-9245-9F0104B74CE7}" type="pres">
      <dgm:prSet presAssocID="{88F56422-E31E-415B-A612-6D8F88C17067}" presName="sibTrans" presStyleLbl="sibTrans1D1" presStyleIdx="3" presStyleCnt="4"/>
      <dgm:spPr/>
    </dgm:pt>
    <dgm:pt modelId="{AD7AB031-4CC5-45AD-97E8-931CB9C71D99}" type="pres">
      <dgm:prSet presAssocID="{88F56422-E31E-415B-A612-6D8F88C17067}" presName="connectorText" presStyleLbl="sibTrans1D1" presStyleIdx="3" presStyleCnt="4"/>
      <dgm:spPr/>
    </dgm:pt>
    <dgm:pt modelId="{EAA20A22-512A-4B3E-A7E1-05634AA47321}" type="pres">
      <dgm:prSet presAssocID="{ED98B925-266B-49F1-994A-C6FCDF6396EE}" presName="node" presStyleLbl="node1" presStyleIdx="4" presStyleCnt="5">
        <dgm:presLayoutVars>
          <dgm:bulletEnabled val="1"/>
        </dgm:presLayoutVars>
      </dgm:prSet>
      <dgm:spPr/>
    </dgm:pt>
  </dgm:ptLst>
  <dgm:cxnLst>
    <dgm:cxn modelId="{DEE7F902-E9D3-4186-9513-BB7A71945F3C}" type="presOf" srcId="{69E70498-C180-4623-9B22-85E4C58AE8C3}" destId="{1E4218D7-DF8F-4771-A622-7735B91893DF}" srcOrd="0" destOrd="0" presId="urn:microsoft.com/office/officeart/2016/7/layout/RepeatingBendingProcessNew"/>
    <dgm:cxn modelId="{EEC62C0A-EB51-408D-B516-5ED7117B734B}" type="presOf" srcId="{ED98B925-266B-49F1-994A-C6FCDF6396EE}" destId="{EAA20A22-512A-4B3E-A7E1-05634AA47321}" srcOrd="0" destOrd="0" presId="urn:microsoft.com/office/officeart/2016/7/layout/RepeatingBendingProcessNew"/>
    <dgm:cxn modelId="{9E870B1A-3CD8-44D5-97E1-06637CE56B79}" type="presOf" srcId="{1FCA44B5-98A6-4BCD-A970-78DB9116332B}" destId="{7713BB39-5F6D-4C53-8683-B95443BD8A9D}" srcOrd="0" destOrd="0" presId="urn:microsoft.com/office/officeart/2016/7/layout/RepeatingBendingProcessNew"/>
    <dgm:cxn modelId="{FE3CEF37-9867-49DE-9267-8058C72510D5}" type="presOf" srcId="{69E70498-C180-4623-9B22-85E4C58AE8C3}" destId="{922AC229-B863-47DF-A977-FFD9D0114967}" srcOrd="1" destOrd="0" presId="urn:microsoft.com/office/officeart/2016/7/layout/RepeatingBendingProcessNew"/>
    <dgm:cxn modelId="{FD756B38-3B20-4EC9-A877-FF813D4ABDC8}" srcId="{1FCA44B5-98A6-4BCD-A970-78DB9116332B}" destId="{1425F5CE-5656-48E0-A808-8B7D90D1F90A}" srcOrd="0" destOrd="0" parTransId="{41721559-40CD-4F3C-81F2-BBF80963F84C}" sibTransId="{DBA06A46-CBCB-46E4-86F1-283E6EDC408A}"/>
    <dgm:cxn modelId="{DA83103C-E77A-404A-B495-F3C660AC4688}" type="presOf" srcId="{88F56422-E31E-415B-A612-6D8F88C17067}" destId="{AD7AB031-4CC5-45AD-97E8-931CB9C71D99}" srcOrd="1" destOrd="0" presId="urn:microsoft.com/office/officeart/2016/7/layout/RepeatingBendingProcessNew"/>
    <dgm:cxn modelId="{C6CDA544-9DD6-4FD0-97EC-6F19289E1AB7}" type="presOf" srcId="{BE82D4C6-7DE1-4072-8F5F-709B56412BE3}" destId="{C0A4AEA8-05E0-49A3-A760-A289E535A630}" srcOrd="0" destOrd="0" presId="urn:microsoft.com/office/officeart/2016/7/layout/RepeatingBendingProcessNew"/>
    <dgm:cxn modelId="{ED95D269-9B4A-4826-8EF5-270FDFEBD017}" srcId="{1FCA44B5-98A6-4BCD-A970-78DB9116332B}" destId="{1A6AF779-8C5F-48DF-8CC6-AA3F680AD653}" srcOrd="1" destOrd="0" parTransId="{55CA2712-6B11-44C5-A7C2-9CA8EE11F6B8}" sibTransId="{69E70498-C180-4623-9B22-85E4C58AE8C3}"/>
    <dgm:cxn modelId="{44C65B53-046F-46FA-B276-69FBC0C47C0C}" type="presOf" srcId="{88F56422-E31E-415B-A612-6D8F88C17067}" destId="{71E4686B-89DD-4328-9245-9F0104B74CE7}" srcOrd="0" destOrd="0" presId="urn:microsoft.com/office/officeart/2016/7/layout/RepeatingBendingProcessNew"/>
    <dgm:cxn modelId="{151B6558-E22F-4D82-A3E8-FEF3711EAA3F}" type="presOf" srcId="{B409D3A0-E967-4577-A36B-317AF7C21696}" destId="{E0FA1283-C8AF-48CD-A9D4-A74AE42B545A}" srcOrd="0" destOrd="0" presId="urn:microsoft.com/office/officeart/2016/7/layout/RepeatingBendingProcessNew"/>
    <dgm:cxn modelId="{6D255F9D-DECD-4402-B62E-73EAFBA33F61}" type="presOf" srcId="{DBA06A46-CBCB-46E4-86F1-283E6EDC408A}" destId="{C6665A2C-CAE8-414E-AE60-B17C046682BC}" srcOrd="1" destOrd="0" presId="urn:microsoft.com/office/officeart/2016/7/layout/RepeatingBendingProcessNew"/>
    <dgm:cxn modelId="{EB289CAA-8BB2-4133-92C6-29EC6C5C38BB}" srcId="{1FCA44B5-98A6-4BCD-A970-78DB9116332B}" destId="{ED98B925-266B-49F1-994A-C6FCDF6396EE}" srcOrd="4" destOrd="0" parTransId="{6E0DCDEE-625D-45EB-8CE3-E800CC1D50B4}" sibTransId="{3BF0FDB1-4985-4F8C-9AB7-7EFBDABA045B}"/>
    <dgm:cxn modelId="{895FEDAD-768D-4810-926F-8E547CF92E95}" type="presOf" srcId="{1A6AF779-8C5F-48DF-8CC6-AA3F680AD653}" destId="{5F500EB3-3F17-49F2-AF63-99FFB4A7EBBF}" srcOrd="0" destOrd="0" presId="urn:microsoft.com/office/officeart/2016/7/layout/RepeatingBendingProcessNew"/>
    <dgm:cxn modelId="{933FFEB4-B409-44A8-902A-A8BD3527C8B7}" srcId="{1FCA44B5-98A6-4BCD-A970-78DB9116332B}" destId="{2793715F-DC7A-465E-9D96-BFB433036B38}" srcOrd="3" destOrd="0" parTransId="{C60FF88B-019C-47AB-A7B2-EA2E21587BBE}" sibTransId="{88F56422-E31E-415B-A612-6D8F88C17067}"/>
    <dgm:cxn modelId="{A9205CBE-96D5-4089-8522-C590BDD8D081}" type="presOf" srcId="{2793715F-DC7A-465E-9D96-BFB433036B38}" destId="{946DF2AC-391E-497E-9A96-EA28A61AC33C}" srcOrd="0" destOrd="0" presId="urn:microsoft.com/office/officeart/2016/7/layout/RepeatingBendingProcessNew"/>
    <dgm:cxn modelId="{475EB4D4-C922-406B-82B5-ED97DB179BA3}" type="presOf" srcId="{B409D3A0-E967-4577-A36B-317AF7C21696}" destId="{02549FD1-77A0-4866-B054-0D32D58079FA}" srcOrd="1" destOrd="0" presId="urn:microsoft.com/office/officeart/2016/7/layout/RepeatingBendingProcessNew"/>
    <dgm:cxn modelId="{1EAA0ED6-F1C8-4285-AEC4-0975A0AA37C4}" srcId="{1FCA44B5-98A6-4BCD-A970-78DB9116332B}" destId="{BE82D4C6-7DE1-4072-8F5F-709B56412BE3}" srcOrd="2" destOrd="0" parTransId="{6F84D434-2C07-4319-8CA9-26F367AA98EE}" sibTransId="{B409D3A0-E967-4577-A36B-317AF7C21696}"/>
    <dgm:cxn modelId="{9F7E83D8-4AF7-4667-A7E7-64B5BCB3394F}" type="presOf" srcId="{1425F5CE-5656-48E0-A808-8B7D90D1F90A}" destId="{33520151-B6AE-4C6A-83EA-714ABE8DEA26}" srcOrd="0" destOrd="0" presId="urn:microsoft.com/office/officeart/2016/7/layout/RepeatingBendingProcessNew"/>
    <dgm:cxn modelId="{C5CB6EF5-B72D-4CC5-906D-EA8A3A01508B}" type="presOf" srcId="{DBA06A46-CBCB-46E4-86F1-283E6EDC408A}" destId="{27982377-401B-469F-A307-0AC9EAF4861E}" srcOrd="0" destOrd="0" presId="urn:microsoft.com/office/officeart/2016/7/layout/RepeatingBendingProcessNew"/>
    <dgm:cxn modelId="{37620F1D-48B2-4801-9E01-AE7FD5FFD889}" type="presParOf" srcId="{7713BB39-5F6D-4C53-8683-B95443BD8A9D}" destId="{33520151-B6AE-4C6A-83EA-714ABE8DEA26}" srcOrd="0" destOrd="0" presId="urn:microsoft.com/office/officeart/2016/7/layout/RepeatingBendingProcessNew"/>
    <dgm:cxn modelId="{0992E461-B071-42DF-A787-BB9754F3CDAB}" type="presParOf" srcId="{7713BB39-5F6D-4C53-8683-B95443BD8A9D}" destId="{27982377-401B-469F-A307-0AC9EAF4861E}" srcOrd="1" destOrd="0" presId="urn:microsoft.com/office/officeart/2016/7/layout/RepeatingBendingProcessNew"/>
    <dgm:cxn modelId="{8260A110-ABBF-4C72-93BB-31FD1E236F67}" type="presParOf" srcId="{27982377-401B-469F-A307-0AC9EAF4861E}" destId="{C6665A2C-CAE8-414E-AE60-B17C046682BC}" srcOrd="0" destOrd="0" presId="urn:microsoft.com/office/officeart/2016/7/layout/RepeatingBendingProcessNew"/>
    <dgm:cxn modelId="{CBCB898B-A1C0-4432-BE94-9451AE1BF53E}" type="presParOf" srcId="{7713BB39-5F6D-4C53-8683-B95443BD8A9D}" destId="{5F500EB3-3F17-49F2-AF63-99FFB4A7EBBF}" srcOrd="2" destOrd="0" presId="urn:microsoft.com/office/officeart/2016/7/layout/RepeatingBendingProcessNew"/>
    <dgm:cxn modelId="{3BBCF3CA-B267-411C-BCEA-EB9198A30083}" type="presParOf" srcId="{7713BB39-5F6D-4C53-8683-B95443BD8A9D}" destId="{1E4218D7-DF8F-4771-A622-7735B91893DF}" srcOrd="3" destOrd="0" presId="urn:microsoft.com/office/officeart/2016/7/layout/RepeatingBendingProcessNew"/>
    <dgm:cxn modelId="{DED56DAE-BB77-4627-A84F-2D6CB0C815C4}" type="presParOf" srcId="{1E4218D7-DF8F-4771-A622-7735B91893DF}" destId="{922AC229-B863-47DF-A977-FFD9D0114967}" srcOrd="0" destOrd="0" presId="urn:microsoft.com/office/officeart/2016/7/layout/RepeatingBendingProcessNew"/>
    <dgm:cxn modelId="{1A9D248D-B9A6-44CC-8142-17F81E7CBD1D}" type="presParOf" srcId="{7713BB39-5F6D-4C53-8683-B95443BD8A9D}" destId="{C0A4AEA8-05E0-49A3-A760-A289E535A630}" srcOrd="4" destOrd="0" presId="urn:microsoft.com/office/officeart/2016/7/layout/RepeatingBendingProcessNew"/>
    <dgm:cxn modelId="{130512C5-485D-41AA-AFD3-EB7E69D732B3}" type="presParOf" srcId="{7713BB39-5F6D-4C53-8683-B95443BD8A9D}" destId="{E0FA1283-C8AF-48CD-A9D4-A74AE42B545A}" srcOrd="5" destOrd="0" presId="urn:microsoft.com/office/officeart/2016/7/layout/RepeatingBendingProcessNew"/>
    <dgm:cxn modelId="{387C3F3C-7D15-432E-9B54-D703F06FCB08}" type="presParOf" srcId="{E0FA1283-C8AF-48CD-A9D4-A74AE42B545A}" destId="{02549FD1-77A0-4866-B054-0D32D58079FA}" srcOrd="0" destOrd="0" presId="urn:microsoft.com/office/officeart/2016/7/layout/RepeatingBendingProcessNew"/>
    <dgm:cxn modelId="{97DAD08C-EF0E-4314-9BCA-842F33EE690D}" type="presParOf" srcId="{7713BB39-5F6D-4C53-8683-B95443BD8A9D}" destId="{946DF2AC-391E-497E-9A96-EA28A61AC33C}" srcOrd="6" destOrd="0" presId="urn:microsoft.com/office/officeart/2016/7/layout/RepeatingBendingProcessNew"/>
    <dgm:cxn modelId="{6984B243-6A27-4B15-8069-7AE06CAB4491}" type="presParOf" srcId="{7713BB39-5F6D-4C53-8683-B95443BD8A9D}" destId="{71E4686B-89DD-4328-9245-9F0104B74CE7}" srcOrd="7" destOrd="0" presId="urn:microsoft.com/office/officeart/2016/7/layout/RepeatingBendingProcessNew"/>
    <dgm:cxn modelId="{9DA738D5-2F54-43EB-834A-95AAFC0BB588}" type="presParOf" srcId="{71E4686B-89DD-4328-9245-9F0104B74CE7}" destId="{AD7AB031-4CC5-45AD-97E8-931CB9C71D99}" srcOrd="0" destOrd="0" presId="urn:microsoft.com/office/officeart/2016/7/layout/RepeatingBendingProcessNew"/>
    <dgm:cxn modelId="{2C0C807C-879D-4997-B60B-148E6C13FC65}" type="presParOf" srcId="{7713BB39-5F6D-4C53-8683-B95443BD8A9D}" destId="{EAA20A22-512A-4B3E-A7E1-05634AA47321}"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383806-BA7C-4AED-B6EE-9256E6F48B0B}"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41273D7E-1C8E-40F7-BF5C-C4CD5B844844}">
      <dgm:prSet/>
      <dgm:spPr/>
      <dgm:t>
        <a:bodyPr/>
        <a:lstStyle/>
        <a:p>
          <a:r>
            <a:rPr lang="en-US"/>
            <a:t>References</a:t>
          </a:r>
        </a:p>
      </dgm:t>
    </dgm:pt>
    <dgm:pt modelId="{A264D985-8385-4B8E-83E6-F4C072D8327F}" type="parTrans" cxnId="{0DE486CC-F3FD-4427-A4F4-7B595942220D}">
      <dgm:prSet/>
      <dgm:spPr/>
      <dgm:t>
        <a:bodyPr/>
        <a:lstStyle/>
        <a:p>
          <a:endParaRPr lang="en-US"/>
        </a:p>
      </dgm:t>
    </dgm:pt>
    <dgm:pt modelId="{2734906F-0B0B-4EEA-A590-77F100030871}" type="sibTrans" cxnId="{0DE486CC-F3FD-4427-A4F4-7B595942220D}">
      <dgm:prSet/>
      <dgm:spPr/>
      <dgm:t>
        <a:bodyPr/>
        <a:lstStyle/>
        <a:p>
          <a:endParaRPr lang="en-US"/>
        </a:p>
      </dgm:t>
    </dgm:pt>
    <dgm:pt modelId="{F5078E40-BE5A-45DC-9D43-819EE2C7801B}">
      <dgm:prSet/>
      <dgm:spPr/>
      <dgm:t>
        <a:bodyPr/>
        <a:lstStyle/>
        <a:p>
          <a:r>
            <a:rPr lang="en-US"/>
            <a:t>Study.com. 2020. Lewin's 3-Stage Model Of Change: Unfreezing, Changing &amp; Refreezing.. [online] Available at: &lt;https://study.com/academy/lesson/lewins-3-stage-model-of-change-unfreezing-changing-refreezing.html&gt; [Accessed 22 May 2020].</a:t>
          </a:r>
        </a:p>
      </dgm:t>
    </dgm:pt>
    <dgm:pt modelId="{1B6D410F-210F-4548-A245-EC3F54D040C7}" type="parTrans" cxnId="{F03AB567-EEC8-4BA5-B762-2B974AB2DF12}">
      <dgm:prSet/>
      <dgm:spPr/>
      <dgm:t>
        <a:bodyPr/>
        <a:lstStyle/>
        <a:p>
          <a:endParaRPr lang="en-US"/>
        </a:p>
      </dgm:t>
    </dgm:pt>
    <dgm:pt modelId="{F0BE016F-F713-4A05-B1A5-3F279C70EC7B}" type="sibTrans" cxnId="{F03AB567-EEC8-4BA5-B762-2B974AB2DF12}">
      <dgm:prSet/>
      <dgm:spPr/>
      <dgm:t>
        <a:bodyPr/>
        <a:lstStyle/>
        <a:p>
          <a:endParaRPr lang="en-US"/>
        </a:p>
      </dgm:t>
    </dgm:pt>
    <dgm:pt modelId="{FC4596C8-3703-493E-9A01-30850FAE9EFB}">
      <dgm:prSet/>
      <dgm:spPr/>
      <dgm:t>
        <a:bodyPr/>
        <a:lstStyle/>
        <a:p>
          <a:r>
            <a:rPr lang="en-US"/>
            <a:t>The Happy Manager. 2020. A Theory Of Change Management | Planned Or Emergent?. [online] Available at: &lt;https://the-happy-manager.com/articles/a-theory-of-change-management/&gt; [Accessed 22 May 2020].</a:t>
          </a:r>
        </a:p>
      </dgm:t>
    </dgm:pt>
    <dgm:pt modelId="{E8DD1F15-23DF-46BF-BB9D-6F1C94DE9AFD}" type="parTrans" cxnId="{687077B7-2A6C-4441-931E-C467A2307DA6}">
      <dgm:prSet/>
      <dgm:spPr/>
      <dgm:t>
        <a:bodyPr/>
        <a:lstStyle/>
        <a:p>
          <a:endParaRPr lang="en-US"/>
        </a:p>
      </dgm:t>
    </dgm:pt>
    <dgm:pt modelId="{E25FE2BD-9A0E-479A-B739-9C9825485ED3}" type="sibTrans" cxnId="{687077B7-2A6C-4441-931E-C467A2307DA6}">
      <dgm:prSet/>
      <dgm:spPr/>
      <dgm:t>
        <a:bodyPr/>
        <a:lstStyle/>
        <a:p>
          <a:endParaRPr lang="en-US"/>
        </a:p>
      </dgm:t>
    </dgm:pt>
    <dgm:pt modelId="{2D493271-1AE6-4D0F-82DC-4769201E1126}">
      <dgm:prSet/>
      <dgm:spPr/>
      <dgm:t>
        <a:bodyPr/>
        <a:lstStyle/>
        <a:p>
          <a:r>
            <a:rPr lang="en-US"/>
            <a:t>UKEssays. November 2018. Primark Is A Private Limited Company Economics Essay. [online]. Available from:&lt;https://www.ukessays.com/essays/economics/primark-is-a-private-limited-company-economics-essay.php?vref=1&gt; [Accessed 22 May 2020].</a:t>
          </a:r>
        </a:p>
      </dgm:t>
    </dgm:pt>
    <dgm:pt modelId="{AB74BC6B-D467-4B42-840A-BF1FD384ADC1}" type="parTrans" cxnId="{F6ADD3D6-B7DF-4B1D-83F9-BA46976CD43F}">
      <dgm:prSet/>
      <dgm:spPr/>
      <dgm:t>
        <a:bodyPr/>
        <a:lstStyle/>
        <a:p>
          <a:endParaRPr lang="en-US"/>
        </a:p>
      </dgm:t>
    </dgm:pt>
    <dgm:pt modelId="{5DF2DC0A-1DF6-406C-BE66-19A8015C95F6}" type="sibTrans" cxnId="{F6ADD3D6-B7DF-4B1D-83F9-BA46976CD43F}">
      <dgm:prSet/>
      <dgm:spPr/>
      <dgm:t>
        <a:bodyPr/>
        <a:lstStyle/>
        <a:p>
          <a:endParaRPr lang="en-US"/>
        </a:p>
      </dgm:t>
    </dgm:pt>
    <dgm:pt modelId="{4918FC28-3CF2-4E91-874D-26A5B54C6876}">
      <dgm:prSet/>
      <dgm:spPr/>
      <dgm:t>
        <a:bodyPr/>
        <a:lstStyle/>
        <a:p>
          <a:r>
            <a:rPr lang="en-US"/>
            <a:t>UKEssays. November 2018. Primark Internal and External Analysis. [online]. Available from: &lt;https://www.ukessays.com/essays/marketing/internal-and-external-influences-on-primark-marketing-essay.php?vref=1&gt; [Accessed 22 May 2020].</a:t>
          </a:r>
        </a:p>
      </dgm:t>
    </dgm:pt>
    <dgm:pt modelId="{348890F5-D342-4E55-80E6-A08422EE9372}" type="parTrans" cxnId="{EC586ABB-DC88-4840-BB83-0452CC74E325}">
      <dgm:prSet/>
      <dgm:spPr/>
      <dgm:t>
        <a:bodyPr/>
        <a:lstStyle/>
        <a:p>
          <a:endParaRPr lang="en-US"/>
        </a:p>
      </dgm:t>
    </dgm:pt>
    <dgm:pt modelId="{2843827A-2A76-4E39-9F73-833FE40FBF6D}" type="sibTrans" cxnId="{EC586ABB-DC88-4840-BB83-0452CC74E325}">
      <dgm:prSet/>
      <dgm:spPr/>
      <dgm:t>
        <a:bodyPr/>
        <a:lstStyle/>
        <a:p>
          <a:endParaRPr lang="en-US"/>
        </a:p>
      </dgm:t>
    </dgm:pt>
    <dgm:pt modelId="{4BCD4F0D-2200-4136-B5F5-696A965FB019}" type="pres">
      <dgm:prSet presAssocID="{BC383806-BA7C-4AED-B6EE-9256E6F48B0B}" presName="root" presStyleCnt="0">
        <dgm:presLayoutVars>
          <dgm:dir/>
          <dgm:resizeHandles val="exact"/>
        </dgm:presLayoutVars>
      </dgm:prSet>
      <dgm:spPr/>
    </dgm:pt>
    <dgm:pt modelId="{1E559C95-7E63-4209-A5A4-706D2A9C65EC}" type="pres">
      <dgm:prSet presAssocID="{41273D7E-1C8E-40F7-BF5C-C4CD5B844844}" presName="compNode" presStyleCnt="0"/>
      <dgm:spPr/>
    </dgm:pt>
    <dgm:pt modelId="{7ECE00CF-384A-4D73-AE7B-89582CEC26AD}" type="pres">
      <dgm:prSet presAssocID="{41273D7E-1C8E-40F7-BF5C-C4CD5B844844}" presName="bgRect" presStyleLbl="bgShp" presStyleIdx="0" presStyleCnt="5"/>
      <dgm:spPr/>
    </dgm:pt>
    <dgm:pt modelId="{870AE407-A8C9-4769-9371-0383FF8C4888}" type="pres">
      <dgm:prSet presAssocID="{41273D7E-1C8E-40F7-BF5C-C4CD5B84484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238CDE90-3189-4B35-96DE-6168BCFFB542}" type="pres">
      <dgm:prSet presAssocID="{41273D7E-1C8E-40F7-BF5C-C4CD5B844844}" presName="spaceRect" presStyleCnt="0"/>
      <dgm:spPr/>
    </dgm:pt>
    <dgm:pt modelId="{BC070479-A97A-4171-83ED-0B887B41BC9A}" type="pres">
      <dgm:prSet presAssocID="{41273D7E-1C8E-40F7-BF5C-C4CD5B844844}" presName="parTx" presStyleLbl="revTx" presStyleIdx="0" presStyleCnt="5">
        <dgm:presLayoutVars>
          <dgm:chMax val="0"/>
          <dgm:chPref val="0"/>
        </dgm:presLayoutVars>
      </dgm:prSet>
      <dgm:spPr/>
    </dgm:pt>
    <dgm:pt modelId="{783DFF0E-C8DF-4786-B87B-01ACE27F0E9E}" type="pres">
      <dgm:prSet presAssocID="{2734906F-0B0B-4EEA-A590-77F100030871}" presName="sibTrans" presStyleCnt="0"/>
      <dgm:spPr/>
    </dgm:pt>
    <dgm:pt modelId="{C35D060B-E26D-4803-9F63-D7529B9D0B74}" type="pres">
      <dgm:prSet presAssocID="{F5078E40-BE5A-45DC-9D43-819EE2C7801B}" presName="compNode" presStyleCnt="0"/>
      <dgm:spPr/>
    </dgm:pt>
    <dgm:pt modelId="{565242D1-4682-4B9D-8669-C8AE3F2100CD}" type="pres">
      <dgm:prSet presAssocID="{F5078E40-BE5A-45DC-9D43-819EE2C7801B}" presName="bgRect" presStyleLbl="bgShp" presStyleIdx="1" presStyleCnt="5"/>
      <dgm:spPr/>
    </dgm:pt>
    <dgm:pt modelId="{708123D9-6A8B-4DA3-A165-9A0A867520AD}" type="pres">
      <dgm:prSet presAssocID="{F5078E40-BE5A-45DC-9D43-819EE2C780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E268857B-27AD-433C-AEF4-13930F0E8C46}" type="pres">
      <dgm:prSet presAssocID="{F5078E40-BE5A-45DC-9D43-819EE2C7801B}" presName="spaceRect" presStyleCnt="0"/>
      <dgm:spPr/>
    </dgm:pt>
    <dgm:pt modelId="{C89AD15B-7AF9-4AFC-99AD-09B2A52023A3}" type="pres">
      <dgm:prSet presAssocID="{F5078E40-BE5A-45DC-9D43-819EE2C7801B}" presName="parTx" presStyleLbl="revTx" presStyleIdx="1" presStyleCnt="5">
        <dgm:presLayoutVars>
          <dgm:chMax val="0"/>
          <dgm:chPref val="0"/>
        </dgm:presLayoutVars>
      </dgm:prSet>
      <dgm:spPr/>
    </dgm:pt>
    <dgm:pt modelId="{C074C8C5-E291-41B6-B5D2-7FA5B7CB478F}" type="pres">
      <dgm:prSet presAssocID="{F0BE016F-F713-4A05-B1A5-3F279C70EC7B}" presName="sibTrans" presStyleCnt="0"/>
      <dgm:spPr/>
    </dgm:pt>
    <dgm:pt modelId="{E6CBF279-D8F6-40ED-90F4-87B478E6F7D9}" type="pres">
      <dgm:prSet presAssocID="{FC4596C8-3703-493E-9A01-30850FAE9EFB}" presName="compNode" presStyleCnt="0"/>
      <dgm:spPr/>
    </dgm:pt>
    <dgm:pt modelId="{B50077DC-CEB8-4143-A86E-19C3E9CE6DCA}" type="pres">
      <dgm:prSet presAssocID="{FC4596C8-3703-493E-9A01-30850FAE9EFB}" presName="bgRect" presStyleLbl="bgShp" presStyleIdx="2" presStyleCnt="5"/>
      <dgm:spPr/>
    </dgm:pt>
    <dgm:pt modelId="{547EDE8E-85ED-4719-B4AF-4EF81C8750EC}" type="pres">
      <dgm:prSet presAssocID="{FC4596C8-3703-493E-9A01-30850FAE9EF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nion"/>
        </a:ext>
      </dgm:extLst>
    </dgm:pt>
    <dgm:pt modelId="{5B234448-AF50-4C6B-B25E-D335AC53D1DC}" type="pres">
      <dgm:prSet presAssocID="{FC4596C8-3703-493E-9A01-30850FAE9EFB}" presName="spaceRect" presStyleCnt="0"/>
      <dgm:spPr/>
    </dgm:pt>
    <dgm:pt modelId="{B060F92F-3198-45D2-8BBA-04073ACC0626}" type="pres">
      <dgm:prSet presAssocID="{FC4596C8-3703-493E-9A01-30850FAE9EFB}" presName="parTx" presStyleLbl="revTx" presStyleIdx="2" presStyleCnt="5">
        <dgm:presLayoutVars>
          <dgm:chMax val="0"/>
          <dgm:chPref val="0"/>
        </dgm:presLayoutVars>
      </dgm:prSet>
      <dgm:spPr/>
    </dgm:pt>
    <dgm:pt modelId="{345EBD7B-4AE1-47A4-A041-F6AE5AA94BB4}" type="pres">
      <dgm:prSet presAssocID="{E25FE2BD-9A0E-479A-B739-9C9825485ED3}" presName="sibTrans" presStyleCnt="0"/>
      <dgm:spPr/>
    </dgm:pt>
    <dgm:pt modelId="{5B3CED0C-C883-4489-98E8-F22203D67F3F}" type="pres">
      <dgm:prSet presAssocID="{2D493271-1AE6-4D0F-82DC-4769201E1126}" presName="compNode" presStyleCnt="0"/>
      <dgm:spPr/>
    </dgm:pt>
    <dgm:pt modelId="{C987C081-F1BE-49A6-A3CF-892C1B44E93E}" type="pres">
      <dgm:prSet presAssocID="{2D493271-1AE6-4D0F-82DC-4769201E1126}" presName="bgRect" presStyleLbl="bgShp" presStyleIdx="3" presStyleCnt="5"/>
      <dgm:spPr/>
    </dgm:pt>
    <dgm:pt modelId="{F522824D-9568-4794-B666-3F16836E4805}" type="pres">
      <dgm:prSet presAssocID="{2D493271-1AE6-4D0F-82DC-4769201E11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9DDB00D9-3849-42E2-A600-C2B84640297A}" type="pres">
      <dgm:prSet presAssocID="{2D493271-1AE6-4D0F-82DC-4769201E1126}" presName="spaceRect" presStyleCnt="0"/>
      <dgm:spPr/>
    </dgm:pt>
    <dgm:pt modelId="{C2B78739-1BAC-4E9D-9923-34AC7ED1BC88}" type="pres">
      <dgm:prSet presAssocID="{2D493271-1AE6-4D0F-82DC-4769201E1126}" presName="parTx" presStyleLbl="revTx" presStyleIdx="3" presStyleCnt="5">
        <dgm:presLayoutVars>
          <dgm:chMax val="0"/>
          <dgm:chPref val="0"/>
        </dgm:presLayoutVars>
      </dgm:prSet>
      <dgm:spPr/>
    </dgm:pt>
    <dgm:pt modelId="{AFDD0B56-8588-478A-84E9-8A259BAE5EB1}" type="pres">
      <dgm:prSet presAssocID="{5DF2DC0A-1DF6-406C-BE66-19A8015C95F6}" presName="sibTrans" presStyleCnt="0"/>
      <dgm:spPr/>
    </dgm:pt>
    <dgm:pt modelId="{E76FCBDD-0C29-43BA-B613-FDF4D9455E2F}" type="pres">
      <dgm:prSet presAssocID="{4918FC28-3CF2-4E91-874D-26A5B54C6876}" presName="compNode" presStyleCnt="0"/>
      <dgm:spPr/>
    </dgm:pt>
    <dgm:pt modelId="{CCCA5BC7-D971-4077-8D6A-A9D86529490F}" type="pres">
      <dgm:prSet presAssocID="{4918FC28-3CF2-4E91-874D-26A5B54C6876}" presName="bgRect" presStyleLbl="bgShp" presStyleIdx="4" presStyleCnt="5"/>
      <dgm:spPr/>
    </dgm:pt>
    <dgm:pt modelId="{4925D698-1C18-4CE4-96F1-E921E7344C5C}" type="pres">
      <dgm:prSet presAssocID="{4918FC28-3CF2-4E91-874D-26A5B54C687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keleton"/>
        </a:ext>
      </dgm:extLst>
    </dgm:pt>
    <dgm:pt modelId="{25F6146A-CA3B-40A6-AA55-0F49DCA7023A}" type="pres">
      <dgm:prSet presAssocID="{4918FC28-3CF2-4E91-874D-26A5B54C6876}" presName="spaceRect" presStyleCnt="0"/>
      <dgm:spPr/>
    </dgm:pt>
    <dgm:pt modelId="{CAF7DBA5-F9BF-4887-8392-98C80B301A1B}" type="pres">
      <dgm:prSet presAssocID="{4918FC28-3CF2-4E91-874D-26A5B54C6876}" presName="parTx" presStyleLbl="revTx" presStyleIdx="4" presStyleCnt="5">
        <dgm:presLayoutVars>
          <dgm:chMax val="0"/>
          <dgm:chPref val="0"/>
        </dgm:presLayoutVars>
      </dgm:prSet>
      <dgm:spPr/>
    </dgm:pt>
  </dgm:ptLst>
  <dgm:cxnLst>
    <dgm:cxn modelId="{329FDE10-BD9A-4649-A70A-3AEF1C354FCD}" type="presOf" srcId="{FC4596C8-3703-493E-9A01-30850FAE9EFB}" destId="{B060F92F-3198-45D2-8BBA-04073ACC0626}" srcOrd="0" destOrd="0" presId="urn:microsoft.com/office/officeart/2018/2/layout/IconVerticalSolidList"/>
    <dgm:cxn modelId="{DD3DAA24-CED2-4162-9F3E-AAD127780657}" type="presOf" srcId="{BC383806-BA7C-4AED-B6EE-9256E6F48B0B}" destId="{4BCD4F0D-2200-4136-B5F5-696A965FB019}" srcOrd="0" destOrd="0" presId="urn:microsoft.com/office/officeart/2018/2/layout/IconVerticalSolidList"/>
    <dgm:cxn modelId="{46A55D27-9F35-4D90-8BC9-0FC3839FFD4F}" type="presOf" srcId="{4918FC28-3CF2-4E91-874D-26A5B54C6876}" destId="{CAF7DBA5-F9BF-4887-8392-98C80B301A1B}" srcOrd="0" destOrd="0" presId="urn:microsoft.com/office/officeart/2018/2/layout/IconVerticalSolidList"/>
    <dgm:cxn modelId="{38846037-9B46-4B38-A541-AA9044399A11}" type="presOf" srcId="{41273D7E-1C8E-40F7-BF5C-C4CD5B844844}" destId="{BC070479-A97A-4171-83ED-0B887B41BC9A}" srcOrd="0" destOrd="0" presId="urn:microsoft.com/office/officeart/2018/2/layout/IconVerticalSolidList"/>
    <dgm:cxn modelId="{6787BE39-2E32-4890-BBAE-E347AA71B02C}" type="presOf" srcId="{2D493271-1AE6-4D0F-82DC-4769201E1126}" destId="{C2B78739-1BAC-4E9D-9923-34AC7ED1BC88}" srcOrd="0" destOrd="0" presId="urn:microsoft.com/office/officeart/2018/2/layout/IconVerticalSolidList"/>
    <dgm:cxn modelId="{F03AB567-EEC8-4BA5-B762-2B974AB2DF12}" srcId="{BC383806-BA7C-4AED-B6EE-9256E6F48B0B}" destId="{F5078E40-BE5A-45DC-9D43-819EE2C7801B}" srcOrd="1" destOrd="0" parTransId="{1B6D410F-210F-4548-A245-EC3F54D040C7}" sibTransId="{F0BE016F-F713-4A05-B1A5-3F279C70EC7B}"/>
    <dgm:cxn modelId="{16FD1AB0-5F04-4042-972A-1FAAC41BC295}" type="presOf" srcId="{F5078E40-BE5A-45DC-9D43-819EE2C7801B}" destId="{C89AD15B-7AF9-4AFC-99AD-09B2A52023A3}" srcOrd="0" destOrd="0" presId="urn:microsoft.com/office/officeart/2018/2/layout/IconVerticalSolidList"/>
    <dgm:cxn modelId="{687077B7-2A6C-4441-931E-C467A2307DA6}" srcId="{BC383806-BA7C-4AED-B6EE-9256E6F48B0B}" destId="{FC4596C8-3703-493E-9A01-30850FAE9EFB}" srcOrd="2" destOrd="0" parTransId="{E8DD1F15-23DF-46BF-BB9D-6F1C94DE9AFD}" sibTransId="{E25FE2BD-9A0E-479A-B739-9C9825485ED3}"/>
    <dgm:cxn modelId="{EC586ABB-DC88-4840-BB83-0452CC74E325}" srcId="{BC383806-BA7C-4AED-B6EE-9256E6F48B0B}" destId="{4918FC28-3CF2-4E91-874D-26A5B54C6876}" srcOrd="4" destOrd="0" parTransId="{348890F5-D342-4E55-80E6-A08422EE9372}" sibTransId="{2843827A-2A76-4E39-9F73-833FE40FBF6D}"/>
    <dgm:cxn modelId="{0DE486CC-F3FD-4427-A4F4-7B595942220D}" srcId="{BC383806-BA7C-4AED-B6EE-9256E6F48B0B}" destId="{41273D7E-1C8E-40F7-BF5C-C4CD5B844844}" srcOrd="0" destOrd="0" parTransId="{A264D985-8385-4B8E-83E6-F4C072D8327F}" sibTransId="{2734906F-0B0B-4EEA-A590-77F100030871}"/>
    <dgm:cxn modelId="{F6ADD3D6-B7DF-4B1D-83F9-BA46976CD43F}" srcId="{BC383806-BA7C-4AED-B6EE-9256E6F48B0B}" destId="{2D493271-1AE6-4D0F-82DC-4769201E1126}" srcOrd="3" destOrd="0" parTransId="{AB74BC6B-D467-4B42-840A-BF1FD384ADC1}" sibTransId="{5DF2DC0A-1DF6-406C-BE66-19A8015C95F6}"/>
    <dgm:cxn modelId="{E1FE72ED-85C0-4385-8506-F65238A5B1CC}" type="presParOf" srcId="{4BCD4F0D-2200-4136-B5F5-696A965FB019}" destId="{1E559C95-7E63-4209-A5A4-706D2A9C65EC}" srcOrd="0" destOrd="0" presId="urn:microsoft.com/office/officeart/2018/2/layout/IconVerticalSolidList"/>
    <dgm:cxn modelId="{6CDC5D42-6EC0-4944-BEBD-077A2136CE2C}" type="presParOf" srcId="{1E559C95-7E63-4209-A5A4-706D2A9C65EC}" destId="{7ECE00CF-384A-4D73-AE7B-89582CEC26AD}" srcOrd="0" destOrd="0" presId="urn:microsoft.com/office/officeart/2018/2/layout/IconVerticalSolidList"/>
    <dgm:cxn modelId="{D70290C5-E608-40DB-8252-6632B2F76FA9}" type="presParOf" srcId="{1E559C95-7E63-4209-A5A4-706D2A9C65EC}" destId="{870AE407-A8C9-4769-9371-0383FF8C4888}" srcOrd="1" destOrd="0" presId="urn:microsoft.com/office/officeart/2018/2/layout/IconVerticalSolidList"/>
    <dgm:cxn modelId="{4504D739-BC6A-4AF4-87B7-26BEDC0E8792}" type="presParOf" srcId="{1E559C95-7E63-4209-A5A4-706D2A9C65EC}" destId="{238CDE90-3189-4B35-96DE-6168BCFFB542}" srcOrd="2" destOrd="0" presId="urn:microsoft.com/office/officeart/2018/2/layout/IconVerticalSolidList"/>
    <dgm:cxn modelId="{2224C51C-6C12-4CB3-B99F-C3F4808301DD}" type="presParOf" srcId="{1E559C95-7E63-4209-A5A4-706D2A9C65EC}" destId="{BC070479-A97A-4171-83ED-0B887B41BC9A}" srcOrd="3" destOrd="0" presId="urn:microsoft.com/office/officeart/2018/2/layout/IconVerticalSolidList"/>
    <dgm:cxn modelId="{BEC6F6C5-B741-4C4F-B73B-8C9A958F7BC8}" type="presParOf" srcId="{4BCD4F0D-2200-4136-B5F5-696A965FB019}" destId="{783DFF0E-C8DF-4786-B87B-01ACE27F0E9E}" srcOrd="1" destOrd="0" presId="urn:microsoft.com/office/officeart/2018/2/layout/IconVerticalSolidList"/>
    <dgm:cxn modelId="{A39E5469-488B-4E28-A8E0-34106F764800}" type="presParOf" srcId="{4BCD4F0D-2200-4136-B5F5-696A965FB019}" destId="{C35D060B-E26D-4803-9F63-D7529B9D0B74}" srcOrd="2" destOrd="0" presId="urn:microsoft.com/office/officeart/2018/2/layout/IconVerticalSolidList"/>
    <dgm:cxn modelId="{725D9F40-8B74-4A57-800A-B85D974CED97}" type="presParOf" srcId="{C35D060B-E26D-4803-9F63-D7529B9D0B74}" destId="{565242D1-4682-4B9D-8669-C8AE3F2100CD}" srcOrd="0" destOrd="0" presId="urn:microsoft.com/office/officeart/2018/2/layout/IconVerticalSolidList"/>
    <dgm:cxn modelId="{1CE09FF4-FBDD-4A43-85A2-1BA38128E9D7}" type="presParOf" srcId="{C35D060B-E26D-4803-9F63-D7529B9D0B74}" destId="{708123D9-6A8B-4DA3-A165-9A0A867520AD}" srcOrd="1" destOrd="0" presId="urn:microsoft.com/office/officeart/2018/2/layout/IconVerticalSolidList"/>
    <dgm:cxn modelId="{D3DF4852-971C-4706-B399-4358E0A27C88}" type="presParOf" srcId="{C35D060B-E26D-4803-9F63-D7529B9D0B74}" destId="{E268857B-27AD-433C-AEF4-13930F0E8C46}" srcOrd="2" destOrd="0" presId="urn:microsoft.com/office/officeart/2018/2/layout/IconVerticalSolidList"/>
    <dgm:cxn modelId="{58F15AC1-6AF2-40EF-B4A9-E85ACB51FB4C}" type="presParOf" srcId="{C35D060B-E26D-4803-9F63-D7529B9D0B74}" destId="{C89AD15B-7AF9-4AFC-99AD-09B2A52023A3}" srcOrd="3" destOrd="0" presId="urn:microsoft.com/office/officeart/2018/2/layout/IconVerticalSolidList"/>
    <dgm:cxn modelId="{CB689E32-E1CF-4859-8847-7B9CD7120A96}" type="presParOf" srcId="{4BCD4F0D-2200-4136-B5F5-696A965FB019}" destId="{C074C8C5-E291-41B6-B5D2-7FA5B7CB478F}" srcOrd="3" destOrd="0" presId="urn:microsoft.com/office/officeart/2018/2/layout/IconVerticalSolidList"/>
    <dgm:cxn modelId="{8DB2FA1F-1D8B-4F12-BC29-098D9F083605}" type="presParOf" srcId="{4BCD4F0D-2200-4136-B5F5-696A965FB019}" destId="{E6CBF279-D8F6-40ED-90F4-87B478E6F7D9}" srcOrd="4" destOrd="0" presId="urn:microsoft.com/office/officeart/2018/2/layout/IconVerticalSolidList"/>
    <dgm:cxn modelId="{D44F67E9-4D8F-410E-A295-F0F3C6A804A7}" type="presParOf" srcId="{E6CBF279-D8F6-40ED-90F4-87B478E6F7D9}" destId="{B50077DC-CEB8-4143-A86E-19C3E9CE6DCA}" srcOrd="0" destOrd="0" presId="urn:microsoft.com/office/officeart/2018/2/layout/IconVerticalSolidList"/>
    <dgm:cxn modelId="{33D19231-0A53-4AE1-9C4E-B6890D68743C}" type="presParOf" srcId="{E6CBF279-D8F6-40ED-90F4-87B478E6F7D9}" destId="{547EDE8E-85ED-4719-B4AF-4EF81C8750EC}" srcOrd="1" destOrd="0" presId="urn:microsoft.com/office/officeart/2018/2/layout/IconVerticalSolidList"/>
    <dgm:cxn modelId="{1F879EB9-BC9D-460C-895D-31AC9E2095A4}" type="presParOf" srcId="{E6CBF279-D8F6-40ED-90F4-87B478E6F7D9}" destId="{5B234448-AF50-4C6B-B25E-D335AC53D1DC}" srcOrd="2" destOrd="0" presId="urn:microsoft.com/office/officeart/2018/2/layout/IconVerticalSolidList"/>
    <dgm:cxn modelId="{5A2A78DA-690B-4D74-A6CC-BA2F641A390F}" type="presParOf" srcId="{E6CBF279-D8F6-40ED-90F4-87B478E6F7D9}" destId="{B060F92F-3198-45D2-8BBA-04073ACC0626}" srcOrd="3" destOrd="0" presId="urn:microsoft.com/office/officeart/2018/2/layout/IconVerticalSolidList"/>
    <dgm:cxn modelId="{2F78BB64-4558-4711-9ADC-2BC57A6EFFEF}" type="presParOf" srcId="{4BCD4F0D-2200-4136-B5F5-696A965FB019}" destId="{345EBD7B-4AE1-47A4-A041-F6AE5AA94BB4}" srcOrd="5" destOrd="0" presId="urn:microsoft.com/office/officeart/2018/2/layout/IconVerticalSolidList"/>
    <dgm:cxn modelId="{0BC3BFD8-D8D2-4D26-BEB4-D1E88BDA5FE7}" type="presParOf" srcId="{4BCD4F0D-2200-4136-B5F5-696A965FB019}" destId="{5B3CED0C-C883-4489-98E8-F22203D67F3F}" srcOrd="6" destOrd="0" presId="urn:microsoft.com/office/officeart/2018/2/layout/IconVerticalSolidList"/>
    <dgm:cxn modelId="{6AE575BC-9174-4F87-A5ED-785E778EDDEF}" type="presParOf" srcId="{5B3CED0C-C883-4489-98E8-F22203D67F3F}" destId="{C987C081-F1BE-49A6-A3CF-892C1B44E93E}" srcOrd="0" destOrd="0" presId="urn:microsoft.com/office/officeart/2018/2/layout/IconVerticalSolidList"/>
    <dgm:cxn modelId="{A6996ADD-6713-4B9C-9B86-51D2424D67EE}" type="presParOf" srcId="{5B3CED0C-C883-4489-98E8-F22203D67F3F}" destId="{F522824D-9568-4794-B666-3F16836E4805}" srcOrd="1" destOrd="0" presId="urn:microsoft.com/office/officeart/2018/2/layout/IconVerticalSolidList"/>
    <dgm:cxn modelId="{430D7901-01D7-422F-BF92-002E6D48B080}" type="presParOf" srcId="{5B3CED0C-C883-4489-98E8-F22203D67F3F}" destId="{9DDB00D9-3849-42E2-A600-C2B84640297A}" srcOrd="2" destOrd="0" presId="urn:microsoft.com/office/officeart/2018/2/layout/IconVerticalSolidList"/>
    <dgm:cxn modelId="{8C599514-37C4-4283-BA0A-141221B446AD}" type="presParOf" srcId="{5B3CED0C-C883-4489-98E8-F22203D67F3F}" destId="{C2B78739-1BAC-4E9D-9923-34AC7ED1BC88}" srcOrd="3" destOrd="0" presId="urn:microsoft.com/office/officeart/2018/2/layout/IconVerticalSolidList"/>
    <dgm:cxn modelId="{92EDE087-86F4-4544-B80B-23F602DA0783}" type="presParOf" srcId="{4BCD4F0D-2200-4136-B5F5-696A965FB019}" destId="{AFDD0B56-8588-478A-84E9-8A259BAE5EB1}" srcOrd="7" destOrd="0" presId="urn:microsoft.com/office/officeart/2018/2/layout/IconVerticalSolidList"/>
    <dgm:cxn modelId="{1668494B-17B0-48D1-B525-38BFB062FDBC}" type="presParOf" srcId="{4BCD4F0D-2200-4136-B5F5-696A965FB019}" destId="{E76FCBDD-0C29-43BA-B613-FDF4D9455E2F}" srcOrd="8" destOrd="0" presId="urn:microsoft.com/office/officeart/2018/2/layout/IconVerticalSolidList"/>
    <dgm:cxn modelId="{73CBE635-6548-40A7-A3CD-A0513FC6AD59}" type="presParOf" srcId="{E76FCBDD-0C29-43BA-B613-FDF4D9455E2F}" destId="{CCCA5BC7-D971-4077-8D6A-A9D86529490F}" srcOrd="0" destOrd="0" presId="urn:microsoft.com/office/officeart/2018/2/layout/IconVerticalSolidList"/>
    <dgm:cxn modelId="{07BACD55-FB3C-4F51-AB93-33EBD90A047F}" type="presParOf" srcId="{E76FCBDD-0C29-43BA-B613-FDF4D9455E2F}" destId="{4925D698-1C18-4CE4-96F1-E921E7344C5C}" srcOrd="1" destOrd="0" presId="urn:microsoft.com/office/officeart/2018/2/layout/IconVerticalSolidList"/>
    <dgm:cxn modelId="{4D698266-8EE1-4B23-93D8-F0A3A0E36D90}" type="presParOf" srcId="{E76FCBDD-0C29-43BA-B613-FDF4D9455E2F}" destId="{25F6146A-CA3B-40A6-AA55-0F49DCA7023A}" srcOrd="2" destOrd="0" presId="urn:microsoft.com/office/officeart/2018/2/layout/IconVerticalSolidList"/>
    <dgm:cxn modelId="{45DA7F0A-6D0A-4057-BF18-D7242E3D9D39}" type="presParOf" srcId="{E76FCBDD-0C29-43BA-B613-FDF4D9455E2F}" destId="{CAF7DBA5-F9BF-4887-8392-98C80B301A1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096CD-646E-4976-9C70-C8A1B99B0FA5}">
      <dsp:nvSpPr>
        <dsp:cNvPr id="0" name=""/>
        <dsp:cNvSpPr/>
      </dsp:nvSpPr>
      <dsp:spPr>
        <a:xfrm>
          <a:off x="0" y="0"/>
          <a:ext cx="7979664" cy="54523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References</a:t>
          </a:r>
        </a:p>
      </dsp:txBody>
      <dsp:txXfrm>
        <a:off x="15969" y="15969"/>
        <a:ext cx="7327524" cy="513294"/>
      </dsp:txXfrm>
    </dsp:sp>
    <dsp:sp modelId="{F1FC50C3-D7ED-4001-8DA1-9D930D223601}">
      <dsp:nvSpPr>
        <dsp:cNvPr id="0" name=""/>
        <dsp:cNvSpPr/>
      </dsp:nvSpPr>
      <dsp:spPr>
        <a:xfrm>
          <a:off x="595884" y="620958"/>
          <a:ext cx="7979664" cy="545232"/>
        </a:xfrm>
        <a:prstGeom prst="roundRect">
          <a:avLst>
            <a:gd name="adj" fmla="val 10000"/>
          </a:avLst>
        </a:prstGeom>
        <a:solidFill>
          <a:schemeClr val="accent2">
            <a:hueOff val="-590236"/>
            <a:satOff val="-5383"/>
            <a:lumOff val="-98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Kraaijenbrink, J., 2019. Why Is Primark So Successful? The Power Of Alignment. [online] Forbes. Available at: &lt;https://www.forbes.com/sites/jeroenkraaijenbrink/2019/01/22/why-is-primark-so-successful-the-power-of-alignment/#256831bb769d&gt; [Accessed 22 May 2020].</a:t>
          </a:r>
        </a:p>
      </dsp:txBody>
      <dsp:txXfrm>
        <a:off x="611853" y="636927"/>
        <a:ext cx="6997441" cy="513294"/>
      </dsp:txXfrm>
    </dsp:sp>
    <dsp:sp modelId="{11C6146A-5057-46ED-B80D-DB63F8922473}">
      <dsp:nvSpPr>
        <dsp:cNvPr id="0" name=""/>
        <dsp:cNvSpPr/>
      </dsp:nvSpPr>
      <dsp:spPr>
        <a:xfrm>
          <a:off x="1191767" y="1241917"/>
          <a:ext cx="7979664" cy="545232"/>
        </a:xfrm>
        <a:prstGeom prst="roundRect">
          <a:avLst>
            <a:gd name="adj" fmla="val 10000"/>
          </a:avLst>
        </a:prstGeom>
        <a:solidFill>
          <a:schemeClr val="accent2">
            <a:hueOff val="-1180472"/>
            <a:satOff val="-10766"/>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Kush, J., (2017) "Pestle and Swot analysis of Primark 2016-2017" 123 Writing [Online] at https://www.123writing.com/free-sample/pestle-and-swot-analysis-of-primark-2016-2017 [Accessed 22 May 2020].</a:t>
          </a:r>
        </a:p>
      </dsp:txBody>
      <dsp:txXfrm>
        <a:off x="1207736" y="1257886"/>
        <a:ext cx="6997441" cy="513294"/>
      </dsp:txXfrm>
    </dsp:sp>
    <dsp:sp modelId="{1A38A8C8-5C5C-4A26-B2BB-7DBE25E67B5B}">
      <dsp:nvSpPr>
        <dsp:cNvPr id="0" name=""/>
        <dsp:cNvSpPr/>
      </dsp:nvSpPr>
      <dsp:spPr>
        <a:xfrm>
          <a:off x="1787652" y="1862876"/>
          <a:ext cx="7979664" cy="545232"/>
        </a:xfrm>
        <a:prstGeom prst="roundRect">
          <a:avLst>
            <a:gd name="adj" fmla="val 10000"/>
          </a:avLst>
        </a:prstGeom>
        <a:solidFill>
          <a:schemeClr val="accent2">
            <a:hueOff val="-1770708"/>
            <a:satOff val="-16148"/>
            <a:lumOff val="-2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Riley, J., 2018. Handy's Model Of Organizational Culture | Business | Tutor2u. [online] tutor2u. Available at: &lt;https://www.tutor2u.net/business/reference/models-of-organisational-culture-handy&gt; [Accessed 22 May 2020].</a:t>
          </a:r>
        </a:p>
      </dsp:txBody>
      <dsp:txXfrm>
        <a:off x="1803621" y="1878845"/>
        <a:ext cx="6997441" cy="513294"/>
      </dsp:txXfrm>
    </dsp:sp>
    <dsp:sp modelId="{91A728CB-1E12-446B-B088-B76F19043D51}">
      <dsp:nvSpPr>
        <dsp:cNvPr id="0" name=""/>
        <dsp:cNvSpPr/>
      </dsp:nvSpPr>
      <dsp:spPr>
        <a:xfrm>
          <a:off x="2383535" y="2483834"/>
          <a:ext cx="7979664" cy="545232"/>
        </a:xfrm>
        <a:prstGeom prst="roundRect">
          <a:avLst>
            <a:gd name="adj" fmla="val 10000"/>
          </a:avLst>
        </a:prstGeom>
        <a:solidFill>
          <a:schemeClr val="accent2">
            <a:hueOff val="-2360944"/>
            <a:satOff val="-21531"/>
            <a:lumOff val="-39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Rodger, J., 2019. Primark Set To Open 19 New Stores In 2020 - Full List Of Locations. [online] birminghammail. Available at: &lt;https://www.birminghammail.co.uk/whats-on/shopping/primark-set-open-19-new-17201082&gt; [Accessed 22 May 2020].</a:t>
          </a:r>
        </a:p>
      </dsp:txBody>
      <dsp:txXfrm>
        <a:off x="2399504" y="2499803"/>
        <a:ext cx="6997441" cy="513294"/>
      </dsp:txXfrm>
    </dsp:sp>
    <dsp:sp modelId="{9CD7F2E9-0524-4EC6-A8BC-2C4B6E331180}">
      <dsp:nvSpPr>
        <dsp:cNvPr id="0" name=""/>
        <dsp:cNvSpPr/>
      </dsp:nvSpPr>
      <dsp:spPr>
        <a:xfrm>
          <a:off x="7625263" y="398322"/>
          <a:ext cx="354400" cy="354400"/>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705003" y="398322"/>
        <a:ext cx="194920" cy="266686"/>
      </dsp:txXfrm>
    </dsp:sp>
    <dsp:sp modelId="{3A927B24-F4DB-408A-9D9B-9A4E431D2F02}">
      <dsp:nvSpPr>
        <dsp:cNvPr id="0" name=""/>
        <dsp:cNvSpPr/>
      </dsp:nvSpPr>
      <dsp:spPr>
        <a:xfrm>
          <a:off x="8221147" y="1019281"/>
          <a:ext cx="354400" cy="354400"/>
        </a:xfrm>
        <a:prstGeom prst="downArrow">
          <a:avLst>
            <a:gd name="adj1" fmla="val 55000"/>
            <a:gd name="adj2" fmla="val 45000"/>
          </a:avLst>
        </a:prstGeom>
        <a:solidFill>
          <a:schemeClr val="accent2">
            <a:tint val="40000"/>
            <a:alpha val="90000"/>
            <a:hueOff val="-1024340"/>
            <a:satOff val="-6744"/>
            <a:lumOff val="-549"/>
            <a:alphaOff val="0"/>
          </a:schemeClr>
        </a:solidFill>
        <a:ln w="15875" cap="flat" cmpd="sng" algn="ctr">
          <a:solidFill>
            <a:schemeClr val="accent2">
              <a:tint val="40000"/>
              <a:alpha val="90000"/>
              <a:hueOff val="-1024340"/>
              <a:satOff val="-6744"/>
              <a:lumOff val="-54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300887" y="1019281"/>
        <a:ext cx="194920" cy="266686"/>
      </dsp:txXfrm>
    </dsp:sp>
    <dsp:sp modelId="{C66AD2E9-7491-4798-BB3A-DB24E10739F5}">
      <dsp:nvSpPr>
        <dsp:cNvPr id="0" name=""/>
        <dsp:cNvSpPr/>
      </dsp:nvSpPr>
      <dsp:spPr>
        <a:xfrm>
          <a:off x="8817031" y="1631152"/>
          <a:ext cx="354400" cy="354400"/>
        </a:xfrm>
        <a:prstGeom prst="downArrow">
          <a:avLst>
            <a:gd name="adj1" fmla="val 55000"/>
            <a:gd name="adj2" fmla="val 45000"/>
          </a:avLst>
        </a:prstGeom>
        <a:solidFill>
          <a:schemeClr val="accent2">
            <a:tint val="40000"/>
            <a:alpha val="90000"/>
            <a:hueOff val="-2048681"/>
            <a:satOff val="-13488"/>
            <a:lumOff val="-1097"/>
            <a:alphaOff val="0"/>
          </a:schemeClr>
        </a:solidFill>
        <a:ln w="15875" cap="flat" cmpd="sng" algn="ctr">
          <a:solidFill>
            <a:schemeClr val="accent2">
              <a:tint val="40000"/>
              <a:alpha val="90000"/>
              <a:hueOff val="-2048681"/>
              <a:satOff val="-13488"/>
              <a:lumOff val="-109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896771" y="1631152"/>
        <a:ext cx="194920" cy="266686"/>
      </dsp:txXfrm>
    </dsp:sp>
    <dsp:sp modelId="{09D29BF5-9A51-43CA-BE41-E8FA5A967FA8}">
      <dsp:nvSpPr>
        <dsp:cNvPr id="0" name=""/>
        <dsp:cNvSpPr/>
      </dsp:nvSpPr>
      <dsp:spPr>
        <a:xfrm>
          <a:off x="9412915" y="2258169"/>
          <a:ext cx="354400" cy="354400"/>
        </a:xfrm>
        <a:prstGeom prst="downArrow">
          <a:avLst>
            <a:gd name="adj1" fmla="val 55000"/>
            <a:gd name="adj2" fmla="val 45000"/>
          </a:avLst>
        </a:prstGeom>
        <a:solidFill>
          <a:schemeClr val="accent2">
            <a:tint val="40000"/>
            <a:alpha val="90000"/>
            <a:hueOff val="-3073021"/>
            <a:satOff val="-20232"/>
            <a:lumOff val="-1646"/>
            <a:alphaOff val="0"/>
          </a:schemeClr>
        </a:solidFill>
        <a:ln w="15875" cap="flat" cmpd="sng" algn="ctr">
          <a:solidFill>
            <a:schemeClr val="accent2">
              <a:tint val="40000"/>
              <a:alpha val="90000"/>
              <a:hueOff val="-3073021"/>
              <a:satOff val="-20232"/>
              <a:lumOff val="-16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492655" y="2258169"/>
        <a:ext cx="194920" cy="2666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82377-401B-469F-A307-0AC9EAF4861E}">
      <dsp:nvSpPr>
        <dsp:cNvPr id="0" name=""/>
        <dsp:cNvSpPr/>
      </dsp:nvSpPr>
      <dsp:spPr>
        <a:xfrm>
          <a:off x="2334308" y="590836"/>
          <a:ext cx="455989" cy="91440"/>
        </a:xfrm>
        <a:custGeom>
          <a:avLst/>
          <a:gdLst/>
          <a:ahLst/>
          <a:cxnLst/>
          <a:rect l="0" t="0" r="0" b="0"/>
          <a:pathLst>
            <a:path>
              <a:moveTo>
                <a:pt x="0" y="45720"/>
              </a:moveTo>
              <a:lnTo>
                <a:pt x="455989"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0138" y="634121"/>
        <a:ext cx="24329" cy="4870"/>
      </dsp:txXfrm>
    </dsp:sp>
    <dsp:sp modelId="{33520151-B6AE-4C6A-83EA-714ABE8DEA26}">
      <dsp:nvSpPr>
        <dsp:cNvPr id="0" name=""/>
        <dsp:cNvSpPr/>
      </dsp:nvSpPr>
      <dsp:spPr>
        <a:xfrm>
          <a:off x="220500" y="1874"/>
          <a:ext cx="2115607" cy="126936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667" tIns="108816" rIns="103667" bIns="108816" numCol="1" spcCol="1270" anchor="ctr" anchorCtr="0">
          <a:noAutofit/>
        </a:bodyPr>
        <a:lstStyle/>
        <a:p>
          <a:pPr marL="0" lvl="0" indent="0" algn="ctr" defTabSz="533400">
            <a:lnSpc>
              <a:spcPct val="90000"/>
            </a:lnSpc>
            <a:spcBef>
              <a:spcPct val="0"/>
            </a:spcBef>
            <a:spcAft>
              <a:spcPct val="35000"/>
            </a:spcAft>
            <a:buNone/>
          </a:pPr>
          <a:r>
            <a:rPr lang="en-US" sz="1200" kern="1200"/>
            <a:t>References</a:t>
          </a:r>
        </a:p>
      </dsp:txBody>
      <dsp:txXfrm>
        <a:off x="220500" y="1874"/>
        <a:ext cx="2115607" cy="1269364"/>
      </dsp:txXfrm>
    </dsp:sp>
    <dsp:sp modelId="{1E4218D7-DF8F-4771-A622-7735B91893DF}">
      <dsp:nvSpPr>
        <dsp:cNvPr id="0" name=""/>
        <dsp:cNvSpPr/>
      </dsp:nvSpPr>
      <dsp:spPr>
        <a:xfrm>
          <a:off x="4936505" y="590836"/>
          <a:ext cx="455989" cy="91440"/>
        </a:xfrm>
        <a:custGeom>
          <a:avLst/>
          <a:gdLst/>
          <a:ahLst/>
          <a:cxnLst/>
          <a:rect l="0" t="0" r="0" b="0"/>
          <a:pathLst>
            <a:path>
              <a:moveTo>
                <a:pt x="0" y="45720"/>
              </a:moveTo>
              <a:lnTo>
                <a:pt x="455989" y="45720"/>
              </a:lnTo>
            </a:path>
          </a:pathLst>
        </a:custGeom>
        <a:noFill/>
        <a:ln w="9525" cap="flat" cmpd="sng" algn="ctr">
          <a:solidFill>
            <a:schemeClr val="accent2">
              <a:hueOff val="-786981"/>
              <a:satOff val="-7177"/>
              <a:lumOff val="-130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52335" y="634121"/>
        <a:ext cx="24329" cy="4870"/>
      </dsp:txXfrm>
    </dsp:sp>
    <dsp:sp modelId="{5F500EB3-3F17-49F2-AF63-99FFB4A7EBBF}">
      <dsp:nvSpPr>
        <dsp:cNvPr id="0" name=""/>
        <dsp:cNvSpPr/>
      </dsp:nvSpPr>
      <dsp:spPr>
        <a:xfrm>
          <a:off x="2822697" y="1874"/>
          <a:ext cx="2115607" cy="1269364"/>
        </a:xfrm>
        <a:prstGeom prst="rect">
          <a:avLst/>
        </a:prstGeom>
        <a:solidFill>
          <a:schemeClr val="accent2">
            <a:hueOff val="-590236"/>
            <a:satOff val="-5383"/>
            <a:lumOff val="-98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667" tIns="108816" rIns="103667" bIns="108816" numCol="1" spcCol="1270" anchor="ctr" anchorCtr="0">
          <a:noAutofit/>
        </a:bodyPr>
        <a:lstStyle/>
        <a:p>
          <a:pPr marL="0" lvl="0" indent="0" algn="ctr" defTabSz="533400">
            <a:lnSpc>
              <a:spcPct val="90000"/>
            </a:lnSpc>
            <a:spcBef>
              <a:spcPct val="0"/>
            </a:spcBef>
            <a:spcAft>
              <a:spcPct val="35000"/>
            </a:spcAft>
            <a:buNone/>
          </a:pPr>
          <a:r>
            <a:rPr lang="en-US" sz="1200" kern="1200"/>
            <a:t>Ruiz-Alba, M., 2012. 8 Reasons Why Primark Is Cheap. [online] Medium. Available at: &lt;https://medium.com/@mruizalba/8-reasons-why-primark-is-cheap-22a3e6450f55&gt; [Accessed 22 May 2020].</a:t>
          </a:r>
        </a:p>
      </dsp:txBody>
      <dsp:txXfrm>
        <a:off x="2822697" y="1874"/>
        <a:ext cx="2115607" cy="1269364"/>
      </dsp:txXfrm>
    </dsp:sp>
    <dsp:sp modelId="{E0FA1283-C8AF-48CD-A9D4-A74AE42B545A}">
      <dsp:nvSpPr>
        <dsp:cNvPr id="0" name=""/>
        <dsp:cNvSpPr/>
      </dsp:nvSpPr>
      <dsp:spPr>
        <a:xfrm>
          <a:off x="7538702" y="590836"/>
          <a:ext cx="455989" cy="91440"/>
        </a:xfrm>
        <a:custGeom>
          <a:avLst/>
          <a:gdLst/>
          <a:ahLst/>
          <a:cxnLst/>
          <a:rect l="0" t="0" r="0" b="0"/>
          <a:pathLst>
            <a:path>
              <a:moveTo>
                <a:pt x="0" y="45720"/>
              </a:moveTo>
              <a:lnTo>
                <a:pt x="455989" y="45720"/>
              </a:lnTo>
            </a:path>
          </a:pathLst>
        </a:custGeom>
        <a:noFill/>
        <a:ln w="9525" cap="flat" cmpd="sng" algn="ctr">
          <a:solidFill>
            <a:schemeClr val="accent2">
              <a:hueOff val="-1573962"/>
              <a:satOff val="-14354"/>
              <a:lumOff val="-26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54532" y="634121"/>
        <a:ext cx="24329" cy="4870"/>
      </dsp:txXfrm>
    </dsp:sp>
    <dsp:sp modelId="{C0A4AEA8-05E0-49A3-A760-A289E535A630}">
      <dsp:nvSpPr>
        <dsp:cNvPr id="0" name=""/>
        <dsp:cNvSpPr/>
      </dsp:nvSpPr>
      <dsp:spPr>
        <a:xfrm>
          <a:off x="5424894" y="1874"/>
          <a:ext cx="2115607" cy="1269364"/>
        </a:xfrm>
        <a:prstGeom prst="rect">
          <a:avLst/>
        </a:prstGeom>
        <a:solidFill>
          <a:schemeClr val="accent2">
            <a:hueOff val="-1180472"/>
            <a:satOff val="-10766"/>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667" tIns="108816" rIns="103667" bIns="108816" numCol="1" spcCol="1270" anchor="ctr" anchorCtr="0">
          <a:noAutofit/>
        </a:bodyPr>
        <a:lstStyle/>
        <a:p>
          <a:pPr marL="0" lvl="0" indent="0" algn="ctr" defTabSz="533400">
            <a:lnSpc>
              <a:spcPct val="90000"/>
            </a:lnSpc>
            <a:spcBef>
              <a:spcPct val="0"/>
            </a:spcBef>
            <a:spcAft>
              <a:spcPct val="35000"/>
            </a:spcAft>
            <a:buNone/>
          </a:pPr>
          <a:r>
            <a:rPr lang="en-US" sz="1200" kern="1200"/>
            <a:t>Sabanoglu, T., 2019. UK: Primark Stores' Net Worth | Statista. [online] Statista. Available at: &lt;https://www.statista.com/statistics/866899/primark-stores-net-worth-united-kingdom-uk/&gt; [Accessed 22 May 2020].</a:t>
          </a:r>
        </a:p>
      </dsp:txBody>
      <dsp:txXfrm>
        <a:off x="5424894" y="1874"/>
        <a:ext cx="2115607" cy="1269364"/>
      </dsp:txXfrm>
    </dsp:sp>
    <dsp:sp modelId="{71E4686B-89DD-4328-9245-9F0104B74CE7}">
      <dsp:nvSpPr>
        <dsp:cNvPr id="0" name=""/>
        <dsp:cNvSpPr/>
      </dsp:nvSpPr>
      <dsp:spPr>
        <a:xfrm>
          <a:off x="1278304" y="1269438"/>
          <a:ext cx="7806591" cy="455989"/>
        </a:xfrm>
        <a:custGeom>
          <a:avLst/>
          <a:gdLst/>
          <a:ahLst/>
          <a:cxnLst/>
          <a:rect l="0" t="0" r="0" b="0"/>
          <a:pathLst>
            <a:path>
              <a:moveTo>
                <a:pt x="7806591" y="0"/>
              </a:moveTo>
              <a:lnTo>
                <a:pt x="7806591" y="245094"/>
              </a:lnTo>
              <a:lnTo>
                <a:pt x="0" y="245094"/>
              </a:lnTo>
              <a:lnTo>
                <a:pt x="0" y="455989"/>
              </a:lnTo>
            </a:path>
          </a:pathLst>
        </a:custGeom>
        <a:noFill/>
        <a:ln w="9525" cap="flat" cmpd="sng" algn="ctr">
          <a:solidFill>
            <a:schemeClr val="accent2">
              <a:hueOff val="-2360944"/>
              <a:satOff val="-21531"/>
              <a:lumOff val="-392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86056" y="1494998"/>
        <a:ext cx="391087" cy="4870"/>
      </dsp:txXfrm>
    </dsp:sp>
    <dsp:sp modelId="{946DF2AC-391E-497E-9A96-EA28A61AC33C}">
      <dsp:nvSpPr>
        <dsp:cNvPr id="0" name=""/>
        <dsp:cNvSpPr/>
      </dsp:nvSpPr>
      <dsp:spPr>
        <a:xfrm>
          <a:off x="8027091" y="1874"/>
          <a:ext cx="2115607" cy="1269364"/>
        </a:xfrm>
        <a:prstGeom prst="rect">
          <a:avLst/>
        </a:prstGeom>
        <a:solidFill>
          <a:schemeClr val="accent2">
            <a:hueOff val="-1770708"/>
            <a:satOff val="-16148"/>
            <a:lumOff val="-2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667" tIns="108816" rIns="103667" bIns="108816" numCol="1" spcCol="1270" anchor="ctr" anchorCtr="0">
          <a:noAutofit/>
        </a:bodyPr>
        <a:lstStyle/>
        <a:p>
          <a:pPr marL="0" lvl="0" indent="0" algn="ctr" defTabSz="533400">
            <a:lnSpc>
              <a:spcPct val="90000"/>
            </a:lnSpc>
            <a:spcBef>
              <a:spcPct val="0"/>
            </a:spcBef>
            <a:spcAft>
              <a:spcPct val="35000"/>
            </a:spcAft>
            <a:buNone/>
          </a:pPr>
          <a:r>
            <a:rPr lang="en-US" sz="1200" kern="1200"/>
            <a:t>Shawcross, J., 2014. AOL Is Now A Part Of Verizon Media. [online] Aol.co.uk. Available at: &lt;https://www.aol.co.uk/2014/03/23/the-rise-and-rise-of-primark/&gt; [Accessed 22 May 2020].</a:t>
          </a:r>
        </a:p>
      </dsp:txBody>
      <dsp:txXfrm>
        <a:off x="8027091" y="1874"/>
        <a:ext cx="2115607" cy="1269364"/>
      </dsp:txXfrm>
    </dsp:sp>
    <dsp:sp modelId="{EAA20A22-512A-4B3E-A7E1-05634AA47321}">
      <dsp:nvSpPr>
        <dsp:cNvPr id="0" name=""/>
        <dsp:cNvSpPr/>
      </dsp:nvSpPr>
      <dsp:spPr>
        <a:xfrm>
          <a:off x="220500" y="1757828"/>
          <a:ext cx="2115607" cy="1269364"/>
        </a:xfrm>
        <a:prstGeom prst="rect">
          <a:avLst/>
        </a:prstGeom>
        <a:solidFill>
          <a:schemeClr val="accent2">
            <a:hueOff val="-2360944"/>
            <a:satOff val="-21531"/>
            <a:lumOff val="-39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667" tIns="108816" rIns="103667" bIns="108816" numCol="1" spcCol="1270" anchor="ctr" anchorCtr="0">
          <a:noAutofit/>
        </a:bodyPr>
        <a:lstStyle/>
        <a:p>
          <a:pPr marL="0" lvl="0" indent="0" algn="ctr" defTabSz="533400">
            <a:lnSpc>
              <a:spcPct val="90000"/>
            </a:lnSpc>
            <a:spcBef>
              <a:spcPct val="0"/>
            </a:spcBef>
            <a:spcAft>
              <a:spcPct val="35000"/>
            </a:spcAft>
            <a:buNone/>
          </a:pPr>
          <a:r>
            <a:rPr lang="en-US" sz="1200" kern="1200"/>
            <a:t>Sites.google.com. 2020. Stakeholders Of Primark - Kpmanagementviews.Com. [online] Available at: &lt;https://sites.google.com/site/kpmanagementviewscom/stakeholders-of-primark&gt; [Accessed 22 May 2020].</a:t>
          </a:r>
        </a:p>
      </dsp:txBody>
      <dsp:txXfrm>
        <a:off x="220500" y="1757828"/>
        <a:ext cx="2115607" cy="12693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E00CF-384A-4D73-AE7B-89582CEC26AD}">
      <dsp:nvSpPr>
        <dsp:cNvPr id="0" name=""/>
        <dsp:cNvSpPr/>
      </dsp:nvSpPr>
      <dsp:spPr>
        <a:xfrm>
          <a:off x="0" y="3843"/>
          <a:ext cx="10363200" cy="3747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0AE407-A8C9-4769-9371-0383FF8C4888}">
      <dsp:nvSpPr>
        <dsp:cNvPr id="0" name=""/>
        <dsp:cNvSpPr/>
      </dsp:nvSpPr>
      <dsp:spPr>
        <a:xfrm>
          <a:off x="113360" y="88160"/>
          <a:ext cx="206311" cy="206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070479-A97A-4171-83ED-0B887B41BC9A}">
      <dsp:nvSpPr>
        <dsp:cNvPr id="0" name=""/>
        <dsp:cNvSpPr/>
      </dsp:nvSpPr>
      <dsp:spPr>
        <a:xfrm>
          <a:off x="433031" y="3843"/>
          <a:ext cx="9859027" cy="503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94" tIns="53294" rIns="53294" bIns="53294" numCol="1" spcCol="1270" anchor="ctr" anchorCtr="0">
          <a:noAutofit/>
        </a:bodyPr>
        <a:lstStyle/>
        <a:p>
          <a:pPr marL="0" lvl="0" indent="0" algn="l" defTabSz="622300">
            <a:lnSpc>
              <a:spcPct val="90000"/>
            </a:lnSpc>
            <a:spcBef>
              <a:spcPct val="0"/>
            </a:spcBef>
            <a:spcAft>
              <a:spcPct val="35000"/>
            </a:spcAft>
            <a:buNone/>
          </a:pPr>
          <a:r>
            <a:rPr lang="en-US" sz="1400" kern="1200"/>
            <a:t>References</a:t>
          </a:r>
        </a:p>
      </dsp:txBody>
      <dsp:txXfrm>
        <a:off x="433031" y="3843"/>
        <a:ext cx="9859027" cy="503563"/>
      </dsp:txXfrm>
    </dsp:sp>
    <dsp:sp modelId="{565242D1-4682-4B9D-8669-C8AE3F2100CD}">
      <dsp:nvSpPr>
        <dsp:cNvPr id="0" name=""/>
        <dsp:cNvSpPr/>
      </dsp:nvSpPr>
      <dsp:spPr>
        <a:xfrm>
          <a:off x="0" y="633297"/>
          <a:ext cx="10363200" cy="374744"/>
        </a:xfrm>
        <a:prstGeom prst="roundRect">
          <a:avLst>
            <a:gd name="adj" fmla="val 10000"/>
          </a:avLst>
        </a:prstGeom>
        <a:solidFill>
          <a:schemeClr val="accent2">
            <a:hueOff val="-590236"/>
            <a:satOff val="-5383"/>
            <a:lumOff val="-980"/>
            <a:alphaOff val="0"/>
          </a:schemeClr>
        </a:solidFill>
        <a:ln>
          <a:noFill/>
        </a:ln>
        <a:effectLst/>
      </dsp:spPr>
      <dsp:style>
        <a:lnRef idx="0">
          <a:scrgbClr r="0" g="0" b="0"/>
        </a:lnRef>
        <a:fillRef idx="1">
          <a:scrgbClr r="0" g="0" b="0"/>
        </a:fillRef>
        <a:effectRef idx="0">
          <a:scrgbClr r="0" g="0" b="0"/>
        </a:effectRef>
        <a:fontRef idx="minor"/>
      </dsp:style>
    </dsp:sp>
    <dsp:sp modelId="{708123D9-6A8B-4DA3-A165-9A0A867520AD}">
      <dsp:nvSpPr>
        <dsp:cNvPr id="0" name=""/>
        <dsp:cNvSpPr/>
      </dsp:nvSpPr>
      <dsp:spPr>
        <a:xfrm>
          <a:off x="113360" y="717615"/>
          <a:ext cx="206311" cy="206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9AD15B-7AF9-4AFC-99AD-09B2A52023A3}">
      <dsp:nvSpPr>
        <dsp:cNvPr id="0" name=""/>
        <dsp:cNvSpPr/>
      </dsp:nvSpPr>
      <dsp:spPr>
        <a:xfrm>
          <a:off x="433031" y="633297"/>
          <a:ext cx="9859027" cy="503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94" tIns="53294" rIns="53294" bIns="53294" numCol="1" spcCol="1270" anchor="ctr" anchorCtr="0">
          <a:noAutofit/>
        </a:bodyPr>
        <a:lstStyle/>
        <a:p>
          <a:pPr marL="0" lvl="0" indent="0" algn="l" defTabSz="622300">
            <a:lnSpc>
              <a:spcPct val="90000"/>
            </a:lnSpc>
            <a:spcBef>
              <a:spcPct val="0"/>
            </a:spcBef>
            <a:spcAft>
              <a:spcPct val="35000"/>
            </a:spcAft>
            <a:buNone/>
          </a:pPr>
          <a:r>
            <a:rPr lang="en-US" sz="1400" kern="1200"/>
            <a:t>Study.com. 2020. Lewin's 3-Stage Model Of Change: Unfreezing, Changing &amp; Refreezing.. [online] Available at: &lt;https://study.com/academy/lesson/lewins-3-stage-model-of-change-unfreezing-changing-refreezing.html&gt; [Accessed 22 May 2020].</a:t>
          </a:r>
        </a:p>
      </dsp:txBody>
      <dsp:txXfrm>
        <a:off x="433031" y="633297"/>
        <a:ext cx="9859027" cy="503563"/>
      </dsp:txXfrm>
    </dsp:sp>
    <dsp:sp modelId="{B50077DC-CEB8-4143-A86E-19C3E9CE6DCA}">
      <dsp:nvSpPr>
        <dsp:cNvPr id="0" name=""/>
        <dsp:cNvSpPr/>
      </dsp:nvSpPr>
      <dsp:spPr>
        <a:xfrm>
          <a:off x="0" y="1262751"/>
          <a:ext cx="10363200" cy="374744"/>
        </a:xfrm>
        <a:prstGeom prst="roundRect">
          <a:avLst>
            <a:gd name="adj" fmla="val 10000"/>
          </a:avLst>
        </a:prstGeom>
        <a:solidFill>
          <a:schemeClr val="accent2">
            <a:hueOff val="-1180472"/>
            <a:satOff val="-10766"/>
            <a:lumOff val="-1961"/>
            <a:alphaOff val="0"/>
          </a:schemeClr>
        </a:solidFill>
        <a:ln>
          <a:noFill/>
        </a:ln>
        <a:effectLst/>
      </dsp:spPr>
      <dsp:style>
        <a:lnRef idx="0">
          <a:scrgbClr r="0" g="0" b="0"/>
        </a:lnRef>
        <a:fillRef idx="1">
          <a:scrgbClr r="0" g="0" b="0"/>
        </a:fillRef>
        <a:effectRef idx="0">
          <a:scrgbClr r="0" g="0" b="0"/>
        </a:effectRef>
        <a:fontRef idx="minor"/>
      </dsp:style>
    </dsp:sp>
    <dsp:sp modelId="{547EDE8E-85ED-4719-B4AF-4EF81C8750EC}">
      <dsp:nvSpPr>
        <dsp:cNvPr id="0" name=""/>
        <dsp:cNvSpPr/>
      </dsp:nvSpPr>
      <dsp:spPr>
        <a:xfrm>
          <a:off x="113360" y="1347069"/>
          <a:ext cx="206311" cy="206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60F92F-3198-45D2-8BBA-04073ACC0626}">
      <dsp:nvSpPr>
        <dsp:cNvPr id="0" name=""/>
        <dsp:cNvSpPr/>
      </dsp:nvSpPr>
      <dsp:spPr>
        <a:xfrm>
          <a:off x="433031" y="1262751"/>
          <a:ext cx="9859027" cy="503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94" tIns="53294" rIns="53294" bIns="53294" numCol="1" spcCol="1270" anchor="ctr" anchorCtr="0">
          <a:noAutofit/>
        </a:bodyPr>
        <a:lstStyle/>
        <a:p>
          <a:pPr marL="0" lvl="0" indent="0" algn="l" defTabSz="622300">
            <a:lnSpc>
              <a:spcPct val="90000"/>
            </a:lnSpc>
            <a:spcBef>
              <a:spcPct val="0"/>
            </a:spcBef>
            <a:spcAft>
              <a:spcPct val="35000"/>
            </a:spcAft>
            <a:buNone/>
          </a:pPr>
          <a:r>
            <a:rPr lang="en-US" sz="1400" kern="1200"/>
            <a:t>The Happy Manager. 2020. A Theory Of Change Management | Planned Or Emergent?. [online] Available at: &lt;https://the-happy-manager.com/articles/a-theory-of-change-management/&gt; [Accessed 22 May 2020].</a:t>
          </a:r>
        </a:p>
      </dsp:txBody>
      <dsp:txXfrm>
        <a:off x="433031" y="1262751"/>
        <a:ext cx="9859027" cy="503563"/>
      </dsp:txXfrm>
    </dsp:sp>
    <dsp:sp modelId="{C987C081-F1BE-49A6-A3CF-892C1B44E93E}">
      <dsp:nvSpPr>
        <dsp:cNvPr id="0" name=""/>
        <dsp:cNvSpPr/>
      </dsp:nvSpPr>
      <dsp:spPr>
        <a:xfrm>
          <a:off x="0" y="1892206"/>
          <a:ext cx="10363200" cy="374744"/>
        </a:xfrm>
        <a:prstGeom prst="roundRect">
          <a:avLst>
            <a:gd name="adj" fmla="val 10000"/>
          </a:avLst>
        </a:prstGeom>
        <a:solidFill>
          <a:schemeClr val="accent2">
            <a:hueOff val="-1770708"/>
            <a:satOff val="-16148"/>
            <a:lumOff val="-2941"/>
            <a:alphaOff val="0"/>
          </a:schemeClr>
        </a:solidFill>
        <a:ln>
          <a:noFill/>
        </a:ln>
        <a:effectLst/>
      </dsp:spPr>
      <dsp:style>
        <a:lnRef idx="0">
          <a:scrgbClr r="0" g="0" b="0"/>
        </a:lnRef>
        <a:fillRef idx="1">
          <a:scrgbClr r="0" g="0" b="0"/>
        </a:fillRef>
        <a:effectRef idx="0">
          <a:scrgbClr r="0" g="0" b="0"/>
        </a:effectRef>
        <a:fontRef idx="minor"/>
      </dsp:style>
    </dsp:sp>
    <dsp:sp modelId="{F522824D-9568-4794-B666-3F16836E4805}">
      <dsp:nvSpPr>
        <dsp:cNvPr id="0" name=""/>
        <dsp:cNvSpPr/>
      </dsp:nvSpPr>
      <dsp:spPr>
        <a:xfrm>
          <a:off x="113360" y="1976523"/>
          <a:ext cx="206311" cy="206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B78739-1BAC-4E9D-9923-34AC7ED1BC88}">
      <dsp:nvSpPr>
        <dsp:cNvPr id="0" name=""/>
        <dsp:cNvSpPr/>
      </dsp:nvSpPr>
      <dsp:spPr>
        <a:xfrm>
          <a:off x="433031" y="1892206"/>
          <a:ext cx="9859027" cy="503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94" tIns="53294" rIns="53294" bIns="53294" numCol="1" spcCol="1270" anchor="ctr" anchorCtr="0">
          <a:noAutofit/>
        </a:bodyPr>
        <a:lstStyle/>
        <a:p>
          <a:pPr marL="0" lvl="0" indent="0" algn="l" defTabSz="622300">
            <a:lnSpc>
              <a:spcPct val="90000"/>
            </a:lnSpc>
            <a:spcBef>
              <a:spcPct val="0"/>
            </a:spcBef>
            <a:spcAft>
              <a:spcPct val="35000"/>
            </a:spcAft>
            <a:buNone/>
          </a:pPr>
          <a:r>
            <a:rPr lang="en-US" sz="1400" kern="1200"/>
            <a:t>UKEssays. November 2018. Primark Is A Private Limited Company Economics Essay. [online]. Available from:&lt;https://www.ukessays.com/essays/economics/primark-is-a-private-limited-company-economics-essay.php?vref=1&gt; [Accessed 22 May 2020].</a:t>
          </a:r>
        </a:p>
      </dsp:txBody>
      <dsp:txXfrm>
        <a:off x="433031" y="1892206"/>
        <a:ext cx="9859027" cy="503563"/>
      </dsp:txXfrm>
    </dsp:sp>
    <dsp:sp modelId="{CCCA5BC7-D971-4077-8D6A-A9D86529490F}">
      <dsp:nvSpPr>
        <dsp:cNvPr id="0" name=""/>
        <dsp:cNvSpPr/>
      </dsp:nvSpPr>
      <dsp:spPr>
        <a:xfrm>
          <a:off x="0" y="2521660"/>
          <a:ext cx="10363200" cy="374744"/>
        </a:xfrm>
        <a:prstGeom prst="roundRect">
          <a:avLst>
            <a:gd name="adj" fmla="val 10000"/>
          </a:avLst>
        </a:prstGeom>
        <a:solidFill>
          <a:schemeClr val="accent2">
            <a:hueOff val="-2360944"/>
            <a:satOff val="-21531"/>
            <a:lumOff val="-3922"/>
            <a:alphaOff val="0"/>
          </a:schemeClr>
        </a:solidFill>
        <a:ln>
          <a:noFill/>
        </a:ln>
        <a:effectLst/>
      </dsp:spPr>
      <dsp:style>
        <a:lnRef idx="0">
          <a:scrgbClr r="0" g="0" b="0"/>
        </a:lnRef>
        <a:fillRef idx="1">
          <a:scrgbClr r="0" g="0" b="0"/>
        </a:fillRef>
        <a:effectRef idx="0">
          <a:scrgbClr r="0" g="0" b="0"/>
        </a:effectRef>
        <a:fontRef idx="minor"/>
      </dsp:style>
    </dsp:sp>
    <dsp:sp modelId="{4925D698-1C18-4CE4-96F1-E921E7344C5C}">
      <dsp:nvSpPr>
        <dsp:cNvPr id="0" name=""/>
        <dsp:cNvSpPr/>
      </dsp:nvSpPr>
      <dsp:spPr>
        <a:xfrm>
          <a:off x="113360" y="2605977"/>
          <a:ext cx="206311" cy="2061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F7DBA5-F9BF-4887-8392-98C80B301A1B}">
      <dsp:nvSpPr>
        <dsp:cNvPr id="0" name=""/>
        <dsp:cNvSpPr/>
      </dsp:nvSpPr>
      <dsp:spPr>
        <a:xfrm>
          <a:off x="433031" y="2521660"/>
          <a:ext cx="9859027" cy="503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294" tIns="53294" rIns="53294" bIns="53294" numCol="1" spcCol="1270" anchor="ctr" anchorCtr="0">
          <a:noAutofit/>
        </a:bodyPr>
        <a:lstStyle/>
        <a:p>
          <a:pPr marL="0" lvl="0" indent="0" algn="l" defTabSz="622300">
            <a:lnSpc>
              <a:spcPct val="90000"/>
            </a:lnSpc>
            <a:spcBef>
              <a:spcPct val="0"/>
            </a:spcBef>
            <a:spcAft>
              <a:spcPct val="35000"/>
            </a:spcAft>
            <a:buNone/>
          </a:pPr>
          <a:r>
            <a:rPr lang="en-US" sz="1400" kern="1200"/>
            <a:t>UKEssays. November 2018. Primark Internal and External Analysis. [online]. Available from: &lt;https://www.ukessays.com/essays/marketing/internal-and-external-influences-on-primark-marketing-essay.php?vref=1&gt; [Accessed 22 May 2020].</a:t>
          </a:r>
        </a:p>
      </dsp:txBody>
      <dsp:txXfrm>
        <a:off x="433031" y="2521660"/>
        <a:ext cx="9859027" cy="50356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356858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1429128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620672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1277785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3499611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945358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847518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555843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781849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863419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656100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857459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2334298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4268494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1751914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12159435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1A1706-CF70-4439-8D60-B7519B5D4C06}" type="datetimeFigureOut">
              <a:rPr lang="en-US" smtClean="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22F101-8A78-4D21-A71B-AAE8BB06FDC9}" type="slidenum">
              <a:rPr lang="en-US" smtClean="0"/>
              <a:t>‹#›</a:t>
            </a:fld>
            <a:endParaRPr lang="en-US" dirty="0"/>
          </a:p>
        </p:txBody>
      </p:sp>
    </p:spTree>
    <p:extLst>
      <p:ext uri="{BB962C8B-B14F-4D97-AF65-F5344CB8AC3E}">
        <p14:creationId xmlns:p14="http://schemas.microsoft.com/office/powerpoint/2010/main" val="1587370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F1A1706-CF70-4439-8D60-B7519B5D4C06}" type="datetimeFigureOut">
              <a:rPr lang="en-US" smtClean="0"/>
              <a:t>5/22/2020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922F101-8A78-4D21-A71B-AAE8BB06FDC9}" type="slidenum">
              <a:rPr lang="en-US" smtClean="0"/>
              <a:t>‹#›</a:t>
            </a:fld>
            <a:endParaRPr lang="en-US" dirty="0"/>
          </a:p>
        </p:txBody>
      </p:sp>
    </p:spTree>
    <p:extLst>
      <p:ext uri="{BB962C8B-B14F-4D97-AF65-F5344CB8AC3E}">
        <p14:creationId xmlns:p14="http://schemas.microsoft.com/office/powerpoint/2010/main" val="1641024208"/>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US" dirty="0"/>
              <a:t>Leading And Implementing Workplace Change Proposal</a:t>
            </a:r>
          </a:p>
        </p:txBody>
      </p:sp>
      <p:sp>
        <p:nvSpPr>
          <p:cNvPr id="5" name="Subtitle 4"/>
          <p:cNvSpPr>
            <a:spLocks noGrp="1"/>
          </p:cNvSpPr>
          <p:nvPr>
            <p:ph type="subTitle" idx="1"/>
          </p:nvPr>
        </p:nvSpPr>
        <p:spPr>
          <a:xfrm>
            <a:off x="1524000" y="3893586"/>
            <a:ext cx="9144000" cy="1655762"/>
          </a:xfrm>
        </p:spPr>
        <p:txBody>
          <a:bodyPr/>
          <a:lstStyle/>
          <a:p>
            <a:r>
              <a:rPr lang="en-US">
                <a:solidFill>
                  <a:srgbClr val="FF0000"/>
                </a:solidFill>
              </a:rPr>
              <a:t>Name: ASMA PARVIN CHOWDHURY</a:t>
            </a:r>
          </a:p>
          <a:p>
            <a:r>
              <a:rPr lang="en-US">
                <a:solidFill>
                  <a:srgbClr val="FF0000"/>
                </a:solidFill>
              </a:rPr>
              <a:t>Student ID: 1704999</a:t>
            </a:r>
            <a:endParaRPr lang="en-US" dirty="0">
              <a:solidFill>
                <a:srgbClr val="FF0000"/>
              </a:solidFill>
            </a:endParaRPr>
          </a:p>
        </p:txBody>
      </p:sp>
    </p:spTree>
    <p:extLst>
      <p:ext uri="{BB962C8B-B14F-4D97-AF65-F5344CB8AC3E}">
        <p14:creationId xmlns:p14="http://schemas.microsoft.com/office/powerpoint/2010/main" val="3555079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 calcmode="lin" valueType="num">
                                      <p:cBhvr additive="base">
                                        <p:cTn id="18"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913776" y="643466"/>
            <a:ext cx="3418784" cy="4308475"/>
          </a:xfrm>
        </p:spPr>
        <p:txBody>
          <a:bodyPr anchor="t">
            <a:normAutofit/>
          </a:bodyPr>
          <a:lstStyle/>
          <a:p>
            <a:pPr algn="l"/>
            <a:r>
              <a:rPr lang="en-US" sz="4400" dirty="0"/>
              <a:t>Overview </a:t>
            </a:r>
          </a:p>
        </p:txBody>
      </p:sp>
      <p:sp>
        <p:nvSpPr>
          <p:cNvPr id="5" name="Content Placeholder 4"/>
          <p:cNvSpPr>
            <a:spLocks noGrp="1"/>
          </p:cNvSpPr>
          <p:nvPr>
            <p:ph sz="quarter" idx="13"/>
          </p:nvPr>
        </p:nvSpPr>
        <p:spPr>
          <a:xfrm>
            <a:off x="4654295" y="643466"/>
            <a:ext cx="6623305" cy="4308476"/>
          </a:xfrm>
        </p:spPr>
        <p:txBody>
          <a:bodyPr>
            <a:normAutofit/>
          </a:bodyPr>
          <a:lstStyle/>
          <a:p>
            <a:pPr>
              <a:lnSpc>
                <a:spcPct val="110000"/>
              </a:lnSpc>
            </a:pPr>
            <a:r>
              <a:rPr lang="en-US" sz="1700"/>
              <a:t>Primark an Irish Fast Fashion company that has taken the world by storm with its amazing collection and competitive prices</a:t>
            </a:r>
          </a:p>
          <a:p>
            <a:pPr>
              <a:lnSpc>
                <a:spcPct val="110000"/>
              </a:lnSpc>
            </a:pPr>
            <a:r>
              <a:rPr lang="en-US" sz="1700"/>
              <a:t>The organization has gone through a recent organizational change involving the relocation  about 200 positions related to Buying, Merchandising, Design, Quality and Sourcing to their Head office in Dublin, Ireland from their UK Head office in Reading in order to operate more efficiently</a:t>
            </a:r>
          </a:p>
          <a:p>
            <a:pPr>
              <a:lnSpc>
                <a:spcPct val="110000"/>
              </a:lnSpc>
            </a:pPr>
            <a:r>
              <a:rPr lang="en-US" sz="1700"/>
              <a:t>This change was brought about due to their need to be more efficient in term of these jobs. The staff were offered the move to Dublin or face redundancy since it was not really an option to retain these specific jobs in the UK.</a:t>
            </a:r>
          </a:p>
        </p:txBody>
      </p:sp>
      <p:pic>
        <p:nvPicPr>
          <p:cNvPr id="16" name="Picture 15">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3575545314"/>
      </p:ext>
    </p:extLst>
  </p:cSld>
  <p:clrMapOvr>
    <a:overrideClrMapping bg1="dk1" tx1="lt1" bg2="dk2" tx2="lt2" accent1="accent1" accent2="accent2" accent3="accent3" accent4="accent4" accent5="accent5" accent6="accent6" hlink="hlink" folHlink="folHlink"/>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4" y="0"/>
            <a:ext cx="12173816"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9304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18184" y="4822361"/>
            <a:ext cx="1911902" cy="2035640"/>
          </a:xfrm>
          <a:prstGeom prst="rect">
            <a:avLst/>
          </a:prstGeom>
        </p:spPr>
      </p:pic>
      <p:pic>
        <p:nvPicPr>
          <p:cNvPr id="18" name="Picture 17">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cstate="print">
            <a:extLst>
              <a:ext uri="{28A0092B-C50C-407E-A947-70E740481C1C}">
                <a14:useLocalDpi xmlns:a14="http://schemas.microsoft.com/office/drawing/2010/main" val="0"/>
              </a:ext>
            </a:extLst>
          </a:blip>
          <a:srcRect l="49896" t="75007" r="30510"/>
          <a:stretch/>
        </p:blipFill>
        <p:spPr>
          <a:xfrm>
            <a:off x="297855" y="5471958"/>
            <a:ext cx="88988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5" name="Content Placeholder 4"/>
          <p:cNvSpPr>
            <a:spLocks noGrp="1"/>
          </p:cNvSpPr>
          <p:nvPr>
            <p:ph sz="quarter" idx="13"/>
          </p:nvPr>
        </p:nvSpPr>
        <p:spPr>
          <a:xfrm>
            <a:off x="2844486" y="1950440"/>
            <a:ext cx="8433113" cy="3840760"/>
          </a:xfrm>
        </p:spPr>
        <p:txBody>
          <a:bodyPr anchor="ctr">
            <a:normAutofit/>
          </a:bodyPr>
          <a:lstStyle/>
          <a:p>
            <a:pPr>
              <a:lnSpc>
                <a:spcPct val="110000"/>
              </a:lnSpc>
            </a:pPr>
            <a:r>
              <a:rPr lang="en-US" dirty="0"/>
              <a:t>Primark began as Penny’s in Berlin, Ireland in the year 1969</a:t>
            </a:r>
          </a:p>
          <a:p>
            <a:pPr>
              <a:lnSpc>
                <a:spcPct val="110000"/>
              </a:lnSpc>
            </a:pPr>
            <a:r>
              <a:rPr lang="en-US" dirty="0"/>
              <a:t>Within just a year it gained enough fame and grew to open up 4 more stores inside greater Berlin</a:t>
            </a:r>
          </a:p>
          <a:p>
            <a:pPr>
              <a:lnSpc>
                <a:spcPct val="110000"/>
              </a:lnSpc>
            </a:pPr>
            <a:r>
              <a:rPr lang="en-US" dirty="0"/>
              <a:t>The company gained rapid expansion and growth when it expanded to England in the Year 1973</a:t>
            </a:r>
          </a:p>
          <a:p>
            <a:pPr>
              <a:lnSpc>
                <a:spcPct val="110000"/>
              </a:lnSpc>
            </a:pPr>
            <a:r>
              <a:rPr lang="en-US" dirty="0"/>
              <a:t>Primark grew even more popular by capitalizing on Fast Fashion that was taking the world by a storm in the 1990s</a:t>
            </a:r>
          </a:p>
          <a:p>
            <a:pPr>
              <a:lnSpc>
                <a:spcPct val="110000"/>
              </a:lnSpc>
            </a:pPr>
            <a:r>
              <a:rPr lang="en-US" dirty="0"/>
              <a:t>The company grew by taking in and snapping up stores from other chains in 2005</a:t>
            </a:r>
          </a:p>
        </p:txBody>
      </p:sp>
      <p:sp>
        <p:nvSpPr>
          <p:cNvPr id="4" name="Title 3"/>
          <p:cNvSpPr>
            <a:spLocks noGrp="1"/>
          </p:cNvSpPr>
          <p:nvPr>
            <p:ph type="title"/>
          </p:nvPr>
        </p:nvSpPr>
        <p:spPr>
          <a:xfrm>
            <a:off x="2844486" y="643467"/>
            <a:ext cx="8433739" cy="1306972"/>
          </a:xfrm>
        </p:spPr>
        <p:txBody>
          <a:bodyPr>
            <a:normAutofit/>
          </a:bodyPr>
          <a:lstStyle/>
          <a:p>
            <a:r>
              <a:rPr lang="en-US" sz="4400" dirty="0"/>
              <a:t>Organization Development Profile </a:t>
            </a:r>
          </a:p>
        </p:txBody>
      </p:sp>
    </p:spTree>
    <p:extLst>
      <p:ext uri="{BB962C8B-B14F-4D97-AF65-F5344CB8AC3E}">
        <p14:creationId xmlns:p14="http://schemas.microsoft.com/office/powerpoint/2010/main" val="3619209214"/>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wipe(down)">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wipe(down)">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wipe(down)">
                                      <p:cBhvr>
                                        <p:cTn id="2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3700"/>
              <a:t>Organization Development Profile Contd.</a:t>
            </a:r>
          </a:p>
        </p:txBody>
      </p:sp>
      <p:sp>
        <p:nvSpPr>
          <p:cNvPr id="3" name="Content Placeholder 2"/>
          <p:cNvSpPr>
            <a:spLocks noGrp="1"/>
          </p:cNvSpPr>
          <p:nvPr>
            <p:ph sz="quarter" idx="13"/>
          </p:nvPr>
        </p:nvSpPr>
        <p:spPr>
          <a:xfrm>
            <a:off x="4654295" y="643466"/>
            <a:ext cx="6623305" cy="4308476"/>
          </a:xfrm>
        </p:spPr>
        <p:txBody>
          <a:bodyPr>
            <a:normAutofit/>
          </a:bodyPr>
          <a:lstStyle/>
          <a:p>
            <a:pPr>
              <a:lnSpc>
                <a:spcPct val="110000"/>
              </a:lnSpc>
            </a:pPr>
            <a:r>
              <a:rPr lang="en-US" sz="1800"/>
              <a:t>Primark first ventured into Spain in the year 2006 as its first foreign foray away from its base</a:t>
            </a:r>
          </a:p>
          <a:p>
            <a:pPr>
              <a:lnSpc>
                <a:spcPct val="110000"/>
              </a:lnSpc>
            </a:pPr>
            <a:r>
              <a:rPr lang="en-US" sz="1800"/>
              <a:t>AS of 2019 it is reported to have 78,000 Employees and staff working under Primark</a:t>
            </a:r>
          </a:p>
          <a:p>
            <a:pPr>
              <a:lnSpc>
                <a:spcPct val="110000"/>
              </a:lnSpc>
            </a:pPr>
            <a:r>
              <a:rPr lang="en-US" sz="1800"/>
              <a:t>Primark is a fast fashion outlet owned by Associated British Foods (ABF) and provides people with a huge amount of choice at very cheap and competitive prices</a:t>
            </a:r>
          </a:p>
          <a:p>
            <a:pPr>
              <a:lnSpc>
                <a:spcPct val="110000"/>
              </a:lnSpc>
            </a:pPr>
            <a:r>
              <a:rPr lang="en-US" sz="1800"/>
              <a:t>Operating in the Private sector, Primark is a Retail Industry</a:t>
            </a:r>
          </a:p>
          <a:p>
            <a:pPr>
              <a:lnSpc>
                <a:spcPct val="110000"/>
              </a:lnSpc>
            </a:pPr>
            <a:r>
              <a:rPr lang="en-US" sz="1800"/>
              <a:t>Primark’s net worth reported in 2018 was </a:t>
            </a:r>
            <a:r>
              <a:rPr lang="en-GB" sz="1800"/>
              <a:t>approximately 841.8 million </a:t>
            </a:r>
            <a:r>
              <a:rPr lang="en-US" sz="1800" b="1"/>
              <a:t>British</a:t>
            </a:r>
            <a:r>
              <a:rPr lang="en-US" sz="1800"/>
              <a:t> pounds, which is about 3 times what it was back in 2010.</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793177879"/>
      </p:ext>
    </p:extLst>
  </p:cSld>
  <p:clrMapOvr>
    <a:overrideClrMapping bg1="dk1" tx1="lt1" bg2="dk2" tx2="lt2" accent1="accent1" accent2="accent2" accent3="accent3" accent4="accent4" accent5="accent5" accent6="accent6" hlink="hlink" folHlink="folHlink"/>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3">
                                            <p:txEl>
                                              <p:pRg st="4" end="4"/>
                                            </p:txEl>
                                          </p:spTgt>
                                        </p:tgtEl>
                                      </p:cBhvr>
                                    </p:animEffect>
                                    <p:animScale>
                                      <p:cBhvr>
                                        <p:cTn id="27" dur="250" autoRev="1" fill="hold"/>
                                        <p:tgtEl>
                                          <p:spTgt spid="3">
                                            <p:txEl>
                                              <p:pRg st="4" end="4"/>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0A29CAD9-00D9-4D79-B982-85CD7FBD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3F01E04B-E3A4-4B2D-92DF-752C4E7EF9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765896F8-7BC7-4574-8E2B-4A1A603670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p:cNvPicPr>
            <a:picLocks noGrp="1" noChangeAspect="1"/>
          </p:cNvPicPr>
          <p:nvPr>
            <p:ph sz="quarter" idx="13"/>
          </p:nvPr>
        </p:nvPicPr>
        <p:blipFill>
          <a:blip r:embed="rId4">
            <a:extLst>
              <a:ext uri="{28A0092B-C50C-407E-A947-70E740481C1C}">
                <a14:useLocalDpi xmlns:a14="http://schemas.microsoft.com/office/drawing/2010/main" val="0"/>
              </a:ext>
            </a:extLst>
          </a:blip>
          <a:stretch>
            <a:fillRect/>
          </a:stretch>
        </p:blipFill>
        <p:spPr>
          <a:xfrm>
            <a:off x="960120" y="1236796"/>
            <a:ext cx="6002432" cy="438177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p:cNvSpPr>
            <a:spLocks noGrp="1"/>
          </p:cNvSpPr>
          <p:nvPr>
            <p:ph type="title"/>
          </p:nvPr>
        </p:nvSpPr>
        <p:spPr>
          <a:xfrm>
            <a:off x="7570382" y="957486"/>
            <a:ext cx="3707844" cy="3131913"/>
          </a:xfrm>
        </p:spPr>
        <p:txBody>
          <a:bodyPr vert="horz" lIns="91440" tIns="45720" rIns="91440" bIns="45720" rtlCol="0" anchor="b">
            <a:normAutofit/>
          </a:bodyPr>
          <a:lstStyle/>
          <a:p>
            <a:r>
              <a:rPr lang="en-US" sz="4800" dirty="0"/>
              <a:t>SWOT Analysis </a:t>
            </a:r>
          </a:p>
        </p:txBody>
      </p:sp>
    </p:spTree>
    <p:extLst>
      <p:ext uri="{BB962C8B-B14F-4D97-AF65-F5344CB8AC3E}">
        <p14:creationId xmlns:p14="http://schemas.microsoft.com/office/powerpoint/2010/main" val="131781089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9CB45896-DF82-4158-8135-BB4EF22198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0A29CAD9-00D9-4D79-B982-85CD7FBD3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3F01E04B-E3A4-4B2D-92DF-752C4E7EF9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765896F8-7BC7-4574-8E2B-4A1A603670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p:cNvPicPr>
            <a:picLocks noGrp="1" noChangeAspect="1"/>
          </p:cNvPicPr>
          <p:nvPr>
            <p:ph sz="quarter" idx="13"/>
          </p:nvPr>
        </p:nvPicPr>
        <p:blipFill>
          <a:blip r:embed="rId4">
            <a:extLst>
              <a:ext uri="{28A0092B-C50C-407E-A947-70E740481C1C}">
                <a14:useLocalDpi xmlns:a14="http://schemas.microsoft.com/office/drawing/2010/main" val="0"/>
              </a:ext>
            </a:extLst>
          </a:blip>
          <a:stretch>
            <a:fillRect/>
          </a:stretch>
        </p:blipFill>
        <p:spPr>
          <a:xfrm>
            <a:off x="960120" y="1139256"/>
            <a:ext cx="6002432" cy="457685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p:cNvSpPr>
            <a:spLocks noGrp="1"/>
          </p:cNvSpPr>
          <p:nvPr>
            <p:ph type="title"/>
          </p:nvPr>
        </p:nvSpPr>
        <p:spPr>
          <a:xfrm>
            <a:off x="7570382" y="957486"/>
            <a:ext cx="3707844" cy="3131913"/>
          </a:xfrm>
        </p:spPr>
        <p:txBody>
          <a:bodyPr vert="horz" lIns="91440" tIns="45720" rIns="91440" bIns="45720" rtlCol="0" anchor="b">
            <a:normAutofit/>
          </a:bodyPr>
          <a:lstStyle/>
          <a:p>
            <a:r>
              <a:rPr lang="en-US" sz="4800"/>
              <a:t>PESTLE ANALYSIS</a:t>
            </a:r>
          </a:p>
        </p:txBody>
      </p:sp>
    </p:spTree>
    <p:extLst>
      <p:ext uri="{BB962C8B-B14F-4D97-AF65-F5344CB8AC3E}">
        <p14:creationId xmlns:p14="http://schemas.microsoft.com/office/powerpoint/2010/main" val="110659918"/>
      </p:ext>
    </p:extLst>
  </p:cSld>
  <p:clrMapOvr>
    <a:masterClrMapping/>
  </p:clrMapOvr>
  <p:transition spd="slow">
    <p:push dir="r"/>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400"/>
              <a:t>Pestle Analysis Contd.</a:t>
            </a:r>
          </a:p>
        </p:txBody>
      </p:sp>
      <p:sp>
        <p:nvSpPr>
          <p:cNvPr id="3" name="Content Placeholder 2"/>
          <p:cNvSpPr>
            <a:spLocks noGrp="1"/>
          </p:cNvSpPr>
          <p:nvPr>
            <p:ph sz="quarter" idx="13"/>
          </p:nvPr>
        </p:nvSpPr>
        <p:spPr>
          <a:xfrm>
            <a:off x="4654295" y="643466"/>
            <a:ext cx="6623305" cy="4308476"/>
          </a:xfrm>
        </p:spPr>
        <p:txBody>
          <a:bodyPr>
            <a:normAutofit/>
          </a:bodyPr>
          <a:lstStyle/>
          <a:p>
            <a:r>
              <a:rPr lang="en-US" sz="1800"/>
              <a:t>Primark’s decision to move the employees from its Reading, England, head office back to Berlin, Ireland, was brought about due to its need to expand properly. And to be able to expand needed its operations to run smoothly.</a:t>
            </a:r>
          </a:p>
          <a:p>
            <a:r>
              <a:rPr lang="en-US" sz="1800"/>
              <a:t>The expansions are brought about due to political, economic and Technological factors.</a:t>
            </a:r>
          </a:p>
          <a:p>
            <a:r>
              <a:rPr lang="en-US" sz="1800"/>
              <a:t>Due to Brexit the political unrest between UK and The EU cause the market to become somewhat uncertain, which proved to be beneficial to Primark’s operation in EU thanks to the weaker pound value.</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3616819639"/>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4" y="0"/>
            <a:ext cx="12173816"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9304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18184" y="4822361"/>
            <a:ext cx="1911902" cy="2035640"/>
          </a:xfrm>
          <a:prstGeom prst="rect">
            <a:avLst/>
          </a:prstGeom>
        </p:spPr>
      </p:pic>
      <p:pic>
        <p:nvPicPr>
          <p:cNvPr id="16" name="Picture 15">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cstate="print">
            <a:extLst>
              <a:ext uri="{28A0092B-C50C-407E-A947-70E740481C1C}">
                <a14:useLocalDpi xmlns:a14="http://schemas.microsoft.com/office/drawing/2010/main" val="0"/>
              </a:ext>
            </a:extLst>
          </a:blip>
          <a:srcRect l="49896" t="75007" r="30510"/>
          <a:stretch/>
        </p:blipFill>
        <p:spPr>
          <a:xfrm>
            <a:off x="297855" y="5471958"/>
            <a:ext cx="88988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3" name="Content Placeholder 2"/>
          <p:cNvSpPr>
            <a:spLocks noGrp="1"/>
          </p:cNvSpPr>
          <p:nvPr>
            <p:ph sz="quarter" idx="13"/>
          </p:nvPr>
        </p:nvSpPr>
        <p:spPr>
          <a:xfrm>
            <a:off x="2844486" y="1950440"/>
            <a:ext cx="8433113" cy="3840760"/>
          </a:xfrm>
        </p:spPr>
        <p:txBody>
          <a:bodyPr anchor="ctr">
            <a:normAutofit/>
          </a:bodyPr>
          <a:lstStyle/>
          <a:p>
            <a:pPr>
              <a:lnSpc>
                <a:spcPct val="110000"/>
              </a:lnSpc>
            </a:pPr>
            <a:r>
              <a:rPr lang="en-US"/>
              <a:t>In the economic sense Primark was able to fight through even if the investors were threatening to pull out of the market, however the weakening of the sterling was used to its benefit and played with the translation benefit due to the exchange rates.</a:t>
            </a:r>
          </a:p>
          <a:p>
            <a:pPr>
              <a:lnSpc>
                <a:spcPct val="110000"/>
              </a:lnSpc>
            </a:pPr>
            <a:r>
              <a:rPr lang="en-US"/>
              <a:t>Due to the emergence of e-commerce and the rise of online based shopping and retailers the traditional marketplace has taken a general hit. Primark not having an online presence is facing the most difficult time in this regard and so their only way to move forward is to expand further and more efficiently.</a:t>
            </a:r>
          </a:p>
        </p:txBody>
      </p:sp>
      <p:sp>
        <p:nvSpPr>
          <p:cNvPr id="2" name="Title 1"/>
          <p:cNvSpPr>
            <a:spLocks noGrp="1"/>
          </p:cNvSpPr>
          <p:nvPr>
            <p:ph type="title"/>
          </p:nvPr>
        </p:nvSpPr>
        <p:spPr>
          <a:xfrm>
            <a:off x="2844486" y="643467"/>
            <a:ext cx="8433739" cy="1306972"/>
          </a:xfrm>
        </p:spPr>
        <p:txBody>
          <a:bodyPr>
            <a:normAutofit/>
          </a:bodyPr>
          <a:lstStyle/>
          <a:p>
            <a:r>
              <a:rPr lang="en-US" sz="4400"/>
              <a:t>Pestle Analysis Contd.</a:t>
            </a:r>
          </a:p>
        </p:txBody>
      </p:sp>
    </p:spTree>
    <p:extLst>
      <p:ext uri="{BB962C8B-B14F-4D97-AF65-F5344CB8AC3E}">
        <p14:creationId xmlns:p14="http://schemas.microsoft.com/office/powerpoint/2010/main" val="1764783504"/>
      </p:ext>
    </p:extLst>
  </p:cSld>
  <p:clrMapOvr>
    <a:overrideClrMapping bg1="dk1" tx1="lt1" bg2="dk2" tx2="lt2" accent1="accent1" accent2="accent2" accent3="accent3" accent4="accent4" accent5="accent5" accent6="accent6" hlink="hlink" folHlink="folHlink"/>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3">
                                            <p:txEl>
                                              <p:pRg st="1" end="1"/>
                                            </p:txEl>
                                          </p:spTgt>
                                        </p:tgtEl>
                                        <p:attrNameLst>
                                          <p:attrName>r</p:attrName>
                                        </p:attrNameLst>
                                      </p:cBhvr>
                                    </p:animRot>
                                    <p:animRot by="-240000">
                                      <p:cBhvr>
                                        <p:cTn id="15" dur="200" fill="hold">
                                          <p:stCondLst>
                                            <p:cond delay="200"/>
                                          </p:stCondLst>
                                        </p:cTn>
                                        <p:tgtEl>
                                          <p:spTgt spid="3">
                                            <p:txEl>
                                              <p:pRg st="1" end="1"/>
                                            </p:txEl>
                                          </p:spTgt>
                                        </p:tgtEl>
                                        <p:attrNameLst>
                                          <p:attrName>r</p:attrName>
                                        </p:attrNameLst>
                                      </p:cBhvr>
                                    </p:animRot>
                                    <p:animRot by="240000">
                                      <p:cBhvr>
                                        <p:cTn id="16" dur="200" fill="hold">
                                          <p:stCondLst>
                                            <p:cond delay="400"/>
                                          </p:stCondLst>
                                        </p:cTn>
                                        <p:tgtEl>
                                          <p:spTgt spid="3">
                                            <p:txEl>
                                              <p:pRg st="1" end="1"/>
                                            </p:txEl>
                                          </p:spTgt>
                                        </p:tgtEl>
                                        <p:attrNameLst>
                                          <p:attrName>r</p:attrName>
                                        </p:attrNameLst>
                                      </p:cBhvr>
                                    </p:animRot>
                                    <p:animRot by="-240000">
                                      <p:cBhvr>
                                        <p:cTn id="17" dur="200" fill="hold">
                                          <p:stCondLst>
                                            <p:cond delay="600"/>
                                          </p:stCondLst>
                                        </p:cTn>
                                        <p:tgtEl>
                                          <p:spTgt spid="3">
                                            <p:txEl>
                                              <p:pRg st="1" end="1"/>
                                            </p:txEl>
                                          </p:spTgt>
                                        </p:tgtEl>
                                        <p:attrNameLst>
                                          <p:attrName>r</p:attrName>
                                        </p:attrNameLst>
                                      </p:cBhvr>
                                    </p:animRot>
                                    <p:animRot by="120000">
                                      <p:cBhvr>
                                        <p:cTn id="18" dur="200" fill="hold">
                                          <p:stCondLst>
                                            <p:cond delay="800"/>
                                          </p:stCondLst>
                                        </p:cTn>
                                        <p:tgtEl>
                                          <p:spTgt spid="3">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400"/>
              <a:t>Impact of Changes on Primark</a:t>
            </a:r>
          </a:p>
        </p:txBody>
      </p:sp>
      <p:sp>
        <p:nvSpPr>
          <p:cNvPr id="3" name="Content Placeholder 2"/>
          <p:cNvSpPr>
            <a:spLocks noGrp="1"/>
          </p:cNvSpPr>
          <p:nvPr>
            <p:ph sz="quarter" idx="13"/>
          </p:nvPr>
        </p:nvSpPr>
        <p:spPr>
          <a:xfrm>
            <a:off x="4654295" y="643466"/>
            <a:ext cx="6623305" cy="4308476"/>
          </a:xfrm>
        </p:spPr>
        <p:txBody>
          <a:bodyPr>
            <a:normAutofit/>
          </a:bodyPr>
          <a:lstStyle/>
          <a:p>
            <a:r>
              <a:rPr lang="en-US" sz="1800"/>
              <a:t>The changes that Primark has gone through has made quite the many positive and beneficial impacts. Most of the changes caused Physical, Financial And operational impacts where the most visible is the Financial impact.</a:t>
            </a:r>
          </a:p>
          <a:p>
            <a:r>
              <a:rPr lang="en-US" sz="1800"/>
              <a:t>The expansion has rapidly allowed Primark to be on the rise and constantly improve its general financial stature. The company profits through these expansions and then these profits soon turn into prospective expansions and causes a great incremental impact in the financial sector of the company</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31187826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FEA489-1EA0-424C-97B8-08CD755AF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874DF7-8796-4B48-9F01-D080C2E7B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S</a:t>
            </a:r>
          </a:p>
        </p:txBody>
      </p:sp>
      <p:sp useBgFill="1">
        <p:nvSpPr>
          <p:cNvPr id="12" name="Rectangle 11">
            <a:extLst>
              <a:ext uri="{FF2B5EF4-FFF2-40B4-BE49-F238E27FC236}">
                <a16:creationId xmlns:a16="http://schemas.microsoft.com/office/drawing/2014/main" id="{8F7FCF0A-437A-4E03-80EC-4F0D39919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64266"/>
          </a:xfrm>
          <a:prstGeom prst="rect">
            <a:avLst/>
          </a:prstGeom>
          <a:ln>
            <a:noFill/>
          </a:ln>
          <a:effectLst>
            <a:outerShdw blurRad="762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57EAC40-E194-4BA7-A0FC-83528638F6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71358"/>
          <a:stretch/>
        </p:blipFill>
        <p:spPr>
          <a:xfrm>
            <a:off x="0" y="0"/>
            <a:ext cx="12192000" cy="1964266"/>
          </a:xfrm>
          <a:prstGeom prst="rect">
            <a:avLst/>
          </a:prstGeom>
        </p:spPr>
      </p:pic>
      <p:sp>
        <p:nvSpPr>
          <p:cNvPr id="2" name="Title 1"/>
          <p:cNvSpPr>
            <a:spLocks noGrp="1"/>
          </p:cNvSpPr>
          <p:nvPr>
            <p:ph type="title"/>
          </p:nvPr>
        </p:nvSpPr>
        <p:spPr>
          <a:xfrm>
            <a:off x="913775" y="618518"/>
            <a:ext cx="10364451" cy="1024016"/>
          </a:xfrm>
        </p:spPr>
        <p:txBody>
          <a:bodyPr>
            <a:normAutofit/>
          </a:bodyPr>
          <a:lstStyle/>
          <a:p>
            <a:pPr algn="l"/>
            <a:r>
              <a:rPr lang="en-US" sz="3100"/>
              <a:t>Change Management Models and Theories</a:t>
            </a:r>
            <a:br>
              <a:rPr lang="en-US" sz="3100"/>
            </a:br>
            <a:r>
              <a:rPr lang="en-US" sz="3100"/>
              <a:t>(Task 4)</a:t>
            </a:r>
          </a:p>
        </p:txBody>
      </p:sp>
      <p:sp>
        <p:nvSpPr>
          <p:cNvPr id="3" name="Content Placeholder 2"/>
          <p:cNvSpPr>
            <a:spLocks noGrp="1"/>
          </p:cNvSpPr>
          <p:nvPr>
            <p:ph sz="quarter" idx="13"/>
          </p:nvPr>
        </p:nvSpPr>
        <p:spPr>
          <a:xfrm>
            <a:off x="913774" y="2286000"/>
            <a:ext cx="7859566" cy="3505199"/>
          </a:xfrm>
        </p:spPr>
        <p:txBody>
          <a:bodyPr anchor="ctr">
            <a:normAutofit/>
          </a:bodyPr>
          <a:lstStyle/>
          <a:p>
            <a:pPr>
              <a:lnSpc>
                <a:spcPct val="110000"/>
              </a:lnSpc>
            </a:pPr>
            <a:r>
              <a:rPr lang="en-GB" sz="1700"/>
              <a:t>Burnes Nine Element Model contains elements that are to dictate what steps to take for and against a change</a:t>
            </a:r>
            <a:br>
              <a:rPr lang="en-US" sz="1700"/>
            </a:br>
            <a:r>
              <a:rPr lang="en-US" sz="1700"/>
              <a:t>1. </a:t>
            </a:r>
            <a:r>
              <a:rPr lang="en-GB" sz="1700"/>
              <a:t>Create a vision</a:t>
            </a:r>
            <a:br>
              <a:rPr lang="en-US" sz="1700"/>
            </a:br>
            <a:r>
              <a:rPr lang="en-US" sz="1700"/>
              <a:t>2. </a:t>
            </a:r>
            <a:r>
              <a:rPr lang="en-GB" sz="1700"/>
              <a:t>Develop Strategies</a:t>
            </a:r>
            <a:br>
              <a:rPr lang="en-US" sz="1700"/>
            </a:br>
            <a:r>
              <a:rPr lang="en-US" sz="1700"/>
              <a:t>3. </a:t>
            </a:r>
            <a:r>
              <a:rPr lang="en-GB" sz="1700"/>
              <a:t>Create conditions for successful change</a:t>
            </a:r>
            <a:br>
              <a:rPr lang="en-US" sz="1700"/>
            </a:br>
            <a:r>
              <a:rPr lang="en-US" sz="1700"/>
              <a:t>4. </a:t>
            </a:r>
            <a:r>
              <a:rPr lang="en-GB" sz="1700"/>
              <a:t>Create right Culture</a:t>
            </a:r>
            <a:br>
              <a:rPr lang="en-US" sz="1700"/>
            </a:br>
            <a:r>
              <a:rPr lang="en-US" sz="1700"/>
              <a:t>5. </a:t>
            </a:r>
            <a:r>
              <a:rPr lang="en-GB" sz="1700"/>
              <a:t>Assess need for &amp; type of Change</a:t>
            </a:r>
            <a:br>
              <a:rPr lang="en-US" sz="1700"/>
            </a:br>
            <a:r>
              <a:rPr lang="en-US" sz="1700"/>
              <a:t>6. </a:t>
            </a:r>
            <a:r>
              <a:rPr lang="en-GB" sz="1700"/>
              <a:t>Plan &amp; Implement Change</a:t>
            </a:r>
            <a:br>
              <a:rPr lang="en-US" sz="1700"/>
            </a:br>
            <a:r>
              <a:rPr lang="en-US" sz="1700"/>
              <a:t>7. </a:t>
            </a:r>
            <a:r>
              <a:rPr lang="en-GB" sz="1700"/>
              <a:t>Involve everyone </a:t>
            </a:r>
            <a:br>
              <a:rPr lang="en-US" sz="1700"/>
            </a:br>
            <a:r>
              <a:rPr lang="en-US" sz="1700"/>
              <a:t>8. </a:t>
            </a:r>
            <a:r>
              <a:rPr lang="en-GB" sz="1700"/>
              <a:t>Sustain Momentum</a:t>
            </a:r>
            <a:br>
              <a:rPr lang="en-US" sz="1700"/>
            </a:br>
            <a:r>
              <a:rPr lang="en-US" sz="1700"/>
              <a:t>9. </a:t>
            </a:r>
            <a:r>
              <a:rPr lang="en-GB" sz="1700"/>
              <a:t>Commit to continuous improvement</a:t>
            </a:r>
            <a:endParaRPr lang="en-US" sz="1700"/>
          </a:p>
          <a:p>
            <a:pPr>
              <a:lnSpc>
                <a:spcPct val="110000"/>
              </a:lnSpc>
            </a:pPr>
            <a:endParaRPr lang="en-US" sz="1700"/>
          </a:p>
        </p:txBody>
      </p:sp>
    </p:spTree>
    <p:extLst>
      <p:ext uri="{BB962C8B-B14F-4D97-AF65-F5344CB8AC3E}">
        <p14:creationId xmlns:p14="http://schemas.microsoft.com/office/powerpoint/2010/main" val="35086496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100"/>
              <a:t>Change Management Models and Theories Contd.</a:t>
            </a:r>
          </a:p>
        </p:txBody>
      </p:sp>
      <p:sp>
        <p:nvSpPr>
          <p:cNvPr id="3" name="Content Placeholder 2"/>
          <p:cNvSpPr>
            <a:spLocks noGrp="1"/>
          </p:cNvSpPr>
          <p:nvPr>
            <p:ph sz="quarter" idx="13"/>
          </p:nvPr>
        </p:nvSpPr>
        <p:spPr>
          <a:xfrm>
            <a:off x="4654295" y="643466"/>
            <a:ext cx="6623305" cy="4308476"/>
          </a:xfrm>
        </p:spPr>
        <p:txBody>
          <a:bodyPr>
            <a:normAutofit/>
          </a:bodyPr>
          <a:lstStyle/>
          <a:p>
            <a:r>
              <a:rPr lang="en-US" sz="1800"/>
              <a:t>Burnes Change management theory suggests that a having a situational view and approach is the best way to move forward with a change and dealing with it based on the context. </a:t>
            </a:r>
          </a:p>
          <a:p>
            <a:r>
              <a:rPr lang="en-US" sz="1800"/>
              <a:t>It further provides a step by step guide in order to plan and tackle said change and following through to implementing that change so that its beneficial to the company.</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39251236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BCC4D5-E795-4C27-A59A-C83C97FC8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AB6A6811-9498-4BC1-A514-B7ACB315B6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65" y="833768"/>
            <a:ext cx="6909479" cy="5199382"/>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3" name="Picture 12">
            <a:extLst>
              <a:ext uri="{FF2B5EF4-FFF2-40B4-BE49-F238E27FC236}">
                <a16:creationId xmlns:a16="http://schemas.microsoft.com/office/drawing/2014/main" id="{D29A925F-0B65-4C0C-901C-04FBEBDD5D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sz="quarter" idx="13"/>
          </p:nvPr>
        </p:nvSpPr>
        <p:spPr>
          <a:xfrm>
            <a:off x="8196408" y="2367092"/>
            <a:ext cx="3352128" cy="3881309"/>
          </a:xfrm>
        </p:spPr>
        <p:txBody>
          <a:bodyPr>
            <a:normAutofit/>
          </a:bodyPr>
          <a:lstStyle/>
          <a:p>
            <a:r>
              <a:rPr lang="en-US" sz="1800"/>
              <a:t>Following through to the part of the Burnes Change management Model which states creating the right culture comes another great model; Handy’s Organizational Culture Model </a:t>
            </a:r>
          </a:p>
          <a:p>
            <a:endParaRPr lang="en-US" sz="1800"/>
          </a:p>
        </p:txBody>
      </p:sp>
      <p:sp>
        <p:nvSpPr>
          <p:cNvPr id="2" name="Title 1"/>
          <p:cNvSpPr>
            <a:spLocks noGrp="1"/>
          </p:cNvSpPr>
          <p:nvPr>
            <p:ph type="title"/>
          </p:nvPr>
        </p:nvSpPr>
        <p:spPr>
          <a:xfrm>
            <a:off x="8196408" y="640831"/>
            <a:ext cx="3352128" cy="1573863"/>
          </a:xfrm>
        </p:spPr>
        <p:txBody>
          <a:bodyPr>
            <a:normAutofit/>
          </a:bodyPr>
          <a:lstStyle/>
          <a:p>
            <a:r>
              <a:rPr lang="en-US" sz="2500"/>
              <a:t>Change Management Models and Theories Contd.</a:t>
            </a:r>
          </a:p>
        </p:txBody>
      </p:sp>
    </p:spTree>
    <p:extLst>
      <p:ext uri="{BB962C8B-B14F-4D97-AF65-F5344CB8AC3E}">
        <p14:creationId xmlns:p14="http://schemas.microsoft.com/office/powerpoint/2010/main" val="32515651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100"/>
              <a:t>Change Management Models and Theories Contd.</a:t>
            </a:r>
          </a:p>
        </p:txBody>
      </p:sp>
      <p:sp>
        <p:nvSpPr>
          <p:cNvPr id="3" name="Content Placeholder 2"/>
          <p:cNvSpPr>
            <a:spLocks noGrp="1"/>
          </p:cNvSpPr>
          <p:nvPr>
            <p:ph sz="quarter" idx="13"/>
          </p:nvPr>
        </p:nvSpPr>
        <p:spPr>
          <a:xfrm>
            <a:off x="4654295" y="643466"/>
            <a:ext cx="6623305" cy="4308476"/>
          </a:xfrm>
        </p:spPr>
        <p:txBody>
          <a:bodyPr>
            <a:normAutofit/>
          </a:bodyPr>
          <a:lstStyle/>
          <a:p>
            <a:r>
              <a:rPr lang="en-GB" sz="1800"/>
              <a:t>It revolves around the idea that Organisational Culture and change of these cultures can cause all the difference in change management. The cultures that are involved are Power, Role, Task and Person.</a:t>
            </a:r>
            <a:endParaRPr lang="en-US" sz="1800"/>
          </a:p>
          <a:p>
            <a:r>
              <a:rPr lang="en-US" sz="1800"/>
              <a:t>Each class has a different way to handle change, for example, Power Culture is fast to respond to change</a:t>
            </a:r>
          </a:p>
          <a:p>
            <a:r>
              <a:rPr lang="en-US" sz="1800"/>
              <a:t>While Role culture determines your power from the organizational structure, position and hierarchy, which causes response to change to be slow.</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16944176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4" y="0"/>
            <a:ext cx="12173816"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9304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18184" y="4822361"/>
            <a:ext cx="1911902" cy="2035640"/>
          </a:xfrm>
          <a:prstGeom prst="rect">
            <a:avLst/>
          </a:prstGeom>
        </p:spPr>
      </p:pic>
      <p:pic>
        <p:nvPicPr>
          <p:cNvPr id="16" name="Picture 15">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cstate="print">
            <a:extLst>
              <a:ext uri="{28A0092B-C50C-407E-A947-70E740481C1C}">
                <a14:useLocalDpi xmlns:a14="http://schemas.microsoft.com/office/drawing/2010/main" val="0"/>
              </a:ext>
            </a:extLst>
          </a:blip>
          <a:srcRect l="49896" t="75007" r="30510"/>
          <a:stretch/>
        </p:blipFill>
        <p:spPr>
          <a:xfrm>
            <a:off x="297855" y="5471958"/>
            <a:ext cx="88988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3" name="Content Placeholder 2"/>
          <p:cNvSpPr>
            <a:spLocks noGrp="1"/>
          </p:cNvSpPr>
          <p:nvPr>
            <p:ph sz="quarter" idx="13"/>
          </p:nvPr>
        </p:nvSpPr>
        <p:spPr>
          <a:xfrm>
            <a:off x="2844486" y="1950440"/>
            <a:ext cx="8433113" cy="3840760"/>
          </a:xfrm>
        </p:spPr>
        <p:txBody>
          <a:bodyPr anchor="ctr">
            <a:normAutofit/>
          </a:bodyPr>
          <a:lstStyle/>
          <a:p>
            <a:r>
              <a:rPr lang="en-US" dirty="0"/>
              <a:t>Task culture determines power depending on the task at hand, effective teamwork can cause fast responses to change, while each team can form their own risks.</a:t>
            </a:r>
          </a:p>
          <a:p>
            <a:r>
              <a:rPr lang="en-US" dirty="0"/>
              <a:t>And finally the Person Culture is all about individuals, this culture may be infrequent but is created solely since individuals are working together. Response to change is situational and depends on the type of change and the individual’s level of skill.</a:t>
            </a:r>
          </a:p>
          <a:p>
            <a:endParaRPr lang="en-US" dirty="0"/>
          </a:p>
        </p:txBody>
      </p:sp>
      <p:sp>
        <p:nvSpPr>
          <p:cNvPr id="2" name="Title 1"/>
          <p:cNvSpPr>
            <a:spLocks noGrp="1"/>
          </p:cNvSpPr>
          <p:nvPr>
            <p:ph type="title"/>
          </p:nvPr>
        </p:nvSpPr>
        <p:spPr>
          <a:xfrm>
            <a:off x="2844486" y="643467"/>
            <a:ext cx="8433739" cy="1306972"/>
          </a:xfrm>
        </p:spPr>
        <p:txBody>
          <a:bodyPr>
            <a:normAutofit/>
          </a:bodyPr>
          <a:lstStyle/>
          <a:p>
            <a:r>
              <a:rPr lang="en-US" sz="4400"/>
              <a:t>Change Management Models and Theories Contd.</a:t>
            </a:r>
          </a:p>
        </p:txBody>
      </p:sp>
    </p:spTree>
    <p:extLst>
      <p:ext uri="{BB962C8B-B14F-4D97-AF65-F5344CB8AC3E}">
        <p14:creationId xmlns:p14="http://schemas.microsoft.com/office/powerpoint/2010/main" val="10652815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100"/>
              <a:t>Change Management Models and Theories Contd.</a:t>
            </a:r>
          </a:p>
        </p:txBody>
      </p:sp>
      <p:sp>
        <p:nvSpPr>
          <p:cNvPr id="3" name="Content Placeholder 2"/>
          <p:cNvSpPr>
            <a:spLocks noGrp="1"/>
          </p:cNvSpPr>
          <p:nvPr>
            <p:ph sz="quarter" idx="13"/>
          </p:nvPr>
        </p:nvSpPr>
        <p:spPr>
          <a:xfrm>
            <a:off x="4654295" y="643466"/>
            <a:ext cx="6623305" cy="4308476"/>
          </a:xfrm>
        </p:spPr>
        <p:txBody>
          <a:bodyPr>
            <a:normAutofit/>
          </a:bodyPr>
          <a:lstStyle/>
          <a:p>
            <a:r>
              <a:rPr lang="en-US" sz="1800"/>
              <a:t>The Kurt Lewin change management model</a:t>
            </a:r>
          </a:p>
          <a:p>
            <a:pPr lvl="1"/>
            <a:r>
              <a:rPr lang="en-US" dirty="0"/>
              <a:t>it is a 3-stage change management theory and is referred to as Unfreeze, Change, Freeze.</a:t>
            </a:r>
          </a:p>
          <a:p>
            <a:pPr lvl="1"/>
            <a:r>
              <a:rPr lang="en-US" dirty="0"/>
              <a:t>Unfreeze involves accepting the idea of a necessary and required change</a:t>
            </a:r>
          </a:p>
          <a:p>
            <a:pPr lvl="1"/>
            <a:r>
              <a:rPr lang="en-US" dirty="0"/>
              <a:t>Change stage involves making and transitioning along with the changes that need to be made</a:t>
            </a:r>
          </a:p>
          <a:p>
            <a:pPr lvl="1"/>
            <a:r>
              <a:rPr lang="en-US" dirty="0"/>
              <a:t>The final stage, Freeze, involves committing to the changes made and reestablishing stability where people become more and more comfortable to their new routines.</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20515981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2" end="2"/>
                                            </p:txEl>
                                          </p:spTgt>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3">
                                            <p:txEl>
                                              <p:pRg st="3" end="3"/>
                                            </p:txEl>
                                          </p:spTgt>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4" y="0"/>
            <a:ext cx="12173816"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9304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18184" y="4822361"/>
            <a:ext cx="1911902" cy="2035640"/>
          </a:xfrm>
          <a:prstGeom prst="rect">
            <a:avLst/>
          </a:prstGeom>
        </p:spPr>
      </p:pic>
      <p:pic>
        <p:nvPicPr>
          <p:cNvPr id="16" name="Picture 15">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cstate="print">
            <a:extLst>
              <a:ext uri="{28A0092B-C50C-407E-A947-70E740481C1C}">
                <a14:useLocalDpi xmlns:a14="http://schemas.microsoft.com/office/drawing/2010/main" val="0"/>
              </a:ext>
            </a:extLst>
          </a:blip>
          <a:srcRect l="49896" t="75007" r="30510"/>
          <a:stretch/>
        </p:blipFill>
        <p:spPr>
          <a:xfrm>
            <a:off x="297855" y="5471958"/>
            <a:ext cx="88988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3" name="Content Placeholder 2"/>
          <p:cNvSpPr>
            <a:spLocks noGrp="1"/>
          </p:cNvSpPr>
          <p:nvPr>
            <p:ph sz="quarter" idx="13"/>
          </p:nvPr>
        </p:nvSpPr>
        <p:spPr>
          <a:xfrm>
            <a:off x="2844486" y="1950440"/>
            <a:ext cx="8433113" cy="3840760"/>
          </a:xfrm>
        </p:spPr>
        <p:txBody>
          <a:bodyPr anchor="ctr">
            <a:normAutofit/>
          </a:bodyPr>
          <a:lstStyle/>
          <a:p>
            <a:r>
              <a:rPr lang="en-US" dirty="0"/>
              <a:t>While all The change management theories and models work with Primark's recent change, the one that applies to it the most is Burnes’ Change management Method. </a:t>
            </a:r>
          </a:p>
          <a:p>
            <a:r>
              <a:rPr lang="en-US" dirty="0"/>
              <a:t>Primark developed the vision of expanding overseas and works step by step according to Burnes’ Method to facilitate that change, involving everyone required, gaining and sustaining momentum and establishing stability to commit to the changes. Especially in this case where Primark relocated about 200 of its employees in order to function more efficiently.</a:t>
            </a:r>
          </a:p>
        </p:txBody>
      </p:sp>
      <p:sp>
        <p:nvSpPr>
          <p:cNvPr id="2" name="Title 1"/>
          <p:cNvSpPr>
            <a:spLocks noGrp="1"/>
          </p:cNvSpPr>
          <p:nvPr>
            <p:ph type="title"/>
          </p:nvPr>
        </p:nvSpPr>
        <p:spPr>
          <a:xfrm>
            <a:off x="2844486" y="643467"/>
            <a:ext cx="8433739" cy="1306972"/>
          </a:xfrm>
        </p:spPr>
        <p:txBody>
          <a:bodyPr>
            <a:normAutofit/>
          </a:bodyPr>
          <a:lstStyle/>
          <a:p>
            <a:r>
              <a:rPr lang="en-US" sz="4400"/>
              <a:t>Change Management Models and Theories Contd.</a:t>
            </a:r>
          </a:p>
        </p:txBody>
      </p:sp>
    </p:spTree>
    <p:extLst>
      <p:ext uri="{BB962C8B-B14F-4D97-AF65-F5344CB8AC3E}">
        <p14:creationId xmlns:p14="http://schemas.microsoft.com/office/powerpoint/2010/main" val="13713763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400" dirty="0"/>
              <a:t>Proof of success </a:t>
            </a:r>
          </a:p>
        </p:txBody>
      </p:sp>
      <p:sp>
        <p:nvSpPr>
          <p:cNvPr id="3" name="Content Placeholder 2"/>
          <p:cNvSpPr>
            <a:spLocks noGrp="1"/>
          </p:cNvSpPr>
          <p:nvPr>
            <p:ph sz="quarter" idx="13"/>
          </p:nvPr>
        </p:nvSpPr>
        <p:spPr>
          <a:xfrm>
            <a:off x="4654295" y="643466"/>
            <a:ext cx="6623305" cy="4308476"/>
          </a:xfrm>
        </p:spPr>
        <p:txBody>
          <a:bodyPr>
            <a:normAutofit/>
          </a:bodyPr>
          <a:lstStyle/>
          <a:p>
            <a:pPr>
              <a:lnSpc>
                <a:spcPct val="110000"/>
              </a:lnSpc>
            </a:pPr>
            <a:r>
              <a:rPr lang="en-GB" sz="1500"/>
              <a:t>Although due to the emergence of COVID19 and the lockdown that followed, the sales figures have seen a rather downward momentum, however this change did not occur due to their employee move to Berlin.</a:t>
            </a:r>
          </a:p>
          <a:p>
            <a:pPr>
              <a:lnSpc>
                <a:spcPct val="110000"/>
              </a:lnSpc>
            </a:pPr>
            <a:r>
              <a:rPr lang="en-GB" sz="1500"/>
              <a:t>After the move of the head office employees and the expansion that began soon after, Primark Revenues have seen an increase and is said to be 4.2% ahead of what it was just the prior year. </a:t>
            </a:r>
            <a:endParaRPr lang="en-US" sz="1500"/>
          </a:p>
          <a:p>
            <a:pPr>
              <a:lnSpc>
                <a:spcPct val="110000"/>
              </a:lnSpc>
            </a:pPr>
            <a:r>
              <a:rPr lang="en-US" sz="1500"/>
              <a:t>Primark was said to be coming into market in 2020 with 19 more stores all around the world including a 65,000 sq. ft. store in Trafford center Manchester.</a:t>
            </a:r>
          </a:p>
          <a:p>
            <a:pPr>
              <a:lnSpc>
                <a:spcPct val="110000"/>
              </a:lnSpc>
            </a:pPr>
            <a:r>
              <a:rPr lang="en-US" sz="1500"/>
              <a:t>Since the change is very recent not much has been recorded, however from the progress that we can see, This change looks to be successful and potentially could change the way Primark operates.</a:t>
            </a:r>
          </a:p>
          <a:p>
            <a:pPr>
              <a:lnSpc>
                <a:spcPct val="110000"/>
              </a:lnSpc>
            </a:pPr>
            <a:endParaRPr lang="en-US" sz="1500"/>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extLst>
      <p:ext uri="{BB962C8B-B14F-4D97-AF65-F5344CB8AC3E}">
        <p14:creationId xmlns:p14="http://schemas.microsoft.com/office/powerpoint/2010/main" val="17674849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Rectangle 10">
            <a:extLst>
              <a:ext uri="{FF2B5EF4-FFF2-40B4-BE49-F238E27FC236}">
                <a16:creationId xmlns:a16="http://schemas.microsoft.com/office/drawing/2014/main" id="{864672EB-02A8-48AB-BCFB-00B78DBA6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5A803-13A1-44E9-ACA9-889A5CC39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BC82C52F-0333-430E-AF00-FA48A518A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6708"/>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E9CCFFE-A385-4D35-8504-960F050EF7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76269"/>
          <a:stretch/>
        </p:blipFill>
        <p:spPr>
          <a:xfrm>
            <a:off x="0" y="0"/>
            <a:ext cx="12192000" cy="1627464"/>
          </a:xfrm>
          <a:prstGeom prst="rect">
            <a:avLst/>
          </a:prstGeom>
        </p:spPr>
      </p:pic>
      <p:pic>
        <p:nvPicPr>
          <p:cNvPr id="19" name="Picture 18">
            <a:extLst>
              <a:ext uri="{FF2B5EF4-FFF2-40B4-BE49-F238E27FC236}">
                <a16:creationId xmlns:a16="http://schemas.microsoft.com/office/drawing/2014/main" id="{1AD41804-3572-46FD-8124-D3079B6427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8251" t="72447" r="32841"/>
          <a:stretch/>
        </p:blipFill>
        <p:spPr>
          <a:xfrm>
            <a:off x="6526134" y="3384053"/>
            <a:ext cx="2305206"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1" name="Picture 20">
            <a:extLst>
              <a:ext uri="{FF2B5EF4-FFF2-40B4-BE49-F238E27FC236}">
                <a16:creationId xmlns:a16="http://schemas.microsoft.com/office/drawing/2014/main" id="{5316A1D8-3445-4B94-B595-2285C05EE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25269" t="72447" r="62822"/>
          <a:stretch/>
        </p:blipFill>
        <p:spPr>
          <a:xfrm>
            <a:off x="5443064" y="3371019"/>
            <a:ext cx="1451918"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3" name="Picture 22">
            <a:extLst>
              <a:ext uri="{FF2B5EF4-FFF2-40B4-BE49-F238E27FC236}">
                <a16:creationId xmlns:a16="http://schemas.microsoft.com/office/drawing/2014/main" id="{2FA7483C-C90B-453F-AB53-60D8FDE6D3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445" t="47340"/>
          <a:stretch/>
        </p:blipFill>
        <p:spPr>
          <a:xfrm>
            <a:off x="8965579" y="1675248"/>
            <a:ext cx="3237619" cy="3611460"/>
          </a:xfrm>
          <a:custGeom>
            <a:avLst/>
            <a:gdLst>
              <a:gd name="connsiteX0" fmla="*/ 2237500 w 3237619"/>
              <a:gd name="connsiteY0" fmla="*/ 2921316 h 3611460"/>
              <a:gd name="connsiteX1" fmla="*/ 2237500 w 3237619"/>
              <a:gd name="connsiteY1" fmla="*/ 3598426 h 3611460"/>
              <a:gd name="connsiteX2" fmla="*/ 2563236 w 3237619"/>
              <a:gd name="connsiteY2" fmla="*/ 3598426 h 3611460"/>
              <a:gd name="connsiteX3" fmla="*/ 2563236 w 3237619"/>
              <a:gd name="connsiteY3" fmla="*/ 2921316 h 3611460"/>
              <a:gd name="connsiteX4" fmla="*/ 0 w 3237619"/>
              <a:gd name="connsiteY4" fmla="*/ 0 h 3611460"/>
              <a:gd name="connsiteX5" fmla="*/ 3237619 w 3237619"/>
              <a:gd name="connsiteY5" fmla="*/ 0 h 3611460"/>
              <a:gd name="connsiteX6" fmla="*/ 3237619 w 3237619"/>
              <a:gd name="connsiteY6" fmla="*/ 3611460 h 3611460"/>
              <a:gd name="connsiteX7" fmla="*/ 557562 w 3237619"/>
              <a:gd name="connsiteY7" fmla="*/ 3611460 h 3611460"/>
              <a:gd name="connsiteX8" fmla="*/ 557562 w 3237619"/>
              <a:gd name="connsiteY8" fmla="*/ 2822752 h 3611460"/>
              <a:gd name="connsiteX9" fmla="*/ 0 w 3237619"/>
              <a:gd name="connsiteY9" fmla="*/ 2822752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7619" h="3611460">
                <a:moveTo>
                  <a:pt x="2237500" y="2921316"/>
                </a:moveTo>
                <a:lnTo>
                  <a:pt x="2237500" y="3598426"/>
                </a:lnTo>
                <a:lnTo>
                  <a:pt x="2563236" y="3598426"/>
                </a:lnTo>
                <a:lnTo>
                  <a:pt x="2563236" y="2921316"/>
                </a:lnTo>
                <a:close/>
                <a:moveTo>
                  <a:pt x="0" y="0"/>
                </a:moveTo>
                <a:lnTo>
                  <a:pt x="3237619" y="0"/>
                </a:lnTo>
                <a:lnTo>
                  <a:pt x="3237619" y="3611460"/>
                </a:lnTo>
                <a:lnTo>
                  <a:pt x="557562" y="3611460"/>
                </a:lnTo>
                <a:lnTo>
                  <a:pt x="557562" y="2822752"/>
                </a:lnTo>
                <a:lnTo>
                  <a:pt x="0" y="2822752"/>
                </a:lnTo>
                <a:close/>
              </a:path>
            </a:pathLst>
          </a:custGeom>
        </p:spPr>
      </p:pic>
      <p:sp>
        <p:nvSpPr>
          <p:cNvPr id="2" name="TextBox 1"/>
          <p:cNvSpPr txBox="1"/>
          <p:nvPr/>
        </p:nvSpPr>
        <p:spPr>
          <a:xfrm>
            <a:off x="1835233" y="1124125"/>
            <a:ext cx="8689976" cy="1844385"/>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000" cap="all">
                <a:latin typeface="+mj-lt"/>
                <a:ea typeface="+mj-ea"/>
                <a:cs typeface="+mj-cs"/>
              </a:rPr>
              <a:t>Thank You!</a:t>
            </a:r>
          </a:p>
        </p:txBody>
      </p:sp>
    </p:spTree>
    <p:extLst>
      <p:ext uri="{BB962C8B-B14F-4D97-AF65-F5344CB8AC3E}">
        <p14:creationId xmlns:p14="http://schemas.microsoft.com/office/powerpoint/2010/main" val="21566792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218D7DD0-110F-43F3-A7E4-B51873CBF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4" y="0"/>
            <a:ext cx="12173816"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9304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8184" y="4822361"/>
            <a:ext cx="1911902" cy="2035640"/>
          </a:xfrm>
          <a:prstGeom prst="rect">
            <a:avLst/>
          </a:prstGeom>
        </p:spPr>
      </p:pic>
      <p:pic>
        <p:nvPicPr>
          <p:cNvPr id="21" name="Picture 20">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cstate="print">
            <a:extLst>
              <a:ext uri="{28A0092B-C50C-407E-A947-70E740481C1C}">
                <a14:useLocalDpi xmlns:a14="http://schemas.microsoft.com/office/drawing/2010/main" val="0"/>
              </a:ext>
            </a:extLst>
          </a:blip>
          <a:srcRect l="49896" t="75007" r="30510"/>
          <a:stretch/>
        </p:blipFill>
        <p:spPr>
          <a:xfrm>
            <a:off x="297855" y="5471958"/>
            <a:ext cx="88988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4" name="TextBox 3"/>
          <p:cNvSpPr txBox="1"/>
          <p:nvPr/>
        </p:nvSpPr>
        <p:spPr>
          <a:xfrm>
            <a:off x="2844486" y="1950440"/>
            <a:ext cx="8433113" cy="3840760"/>
          </a:xfrm>
          <a:prstGeom prst="rect">
            <a:avLst/>
          </a:prstGeom>
        </p:spPr>
        <p:txBody>
          <a:bodyPr vert="horz" lIns="91440" tIns="45720" rIns="91440" bIns="45720" rtlCol="0" anchor="ctr">
            <a:normAutofit/>
          </a:bodyPr>
          <a:lstStyle/>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300" cap="all"/>
              <a:t>References</a:t>
            </a:r>
          </a:p>
          <a:p>
            <a:pPr marL="285750" marR="0" indent="-228600" defTabSz="914400">
              <a:lnSpc>
                <a:spcPct val="110000"/>
              </a:lnSpc>
              <a:spcBef>
                <a:spcPts val="0"/>
              </a:spcBef>
              <a:spcAft>
                <a:spcPts val="900"/>
              </a:spcAft>
              <a:buClr>
                <a:schemeClr val="tx1"/>
              </a:buClr>
              <a:buFont typeface="Arial" panose="020B0604020202020204" pitchFamily="34" charset="0"/>
              <a:buChar char="•"/>
            </a:pPr>
            <a:endParaRPr lang="en-US" sz="1300" cap="all"/>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300" cap="all"/>
              <a:t>Busby, A., 2020. </a:t>
            </a:r>
            <a:r>
              <a:rPr lang="en-US" sz="1300" i="1" cap="all"/>
              <a:t>Why Primark's Plan To ‘Come Back With A Bang’ Is Fundamentally Flawed</a:t>
            </a:r>
            <a:r>
              <a:rPr lang="en-US" sz="1300" cap="all"/>
              <a:t>. [online] Forbes. Available at: &lt;https://www.forbes.com/sites/andrewbusby/2020/04/22/why-primarks-plan-to-come-back-with-a-bang-is-fundamentally-flawed/#3ff8d93a5c3a&gt; [Accessed 22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300" cap="all"/>
              <a:t>Butler, S., 2019. </a:t>
            </a:r>
            <a:r>
              <a:rPr lang="en-US" sz="1300" i="1" cap="all"/>
              <a:t>Primark Ramps Up US Ambitions As Sales Defy High Street Gloom</a:t>
            </a:r>
            <a:r>
              <a:rPr lang="en-US" sz="1300" cap="all"/>
              <a:t>. [online] the Guardian. Available at: &lt;https://www.theguardian.com/business/2019/nov/05/primark-ramps-up-us-ambitions-sales-defy-high-street-gloom&gt; [Accessed 22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300" cap="all"/>
              <a:t>Connelly, M., 2016. </a:t>
            </a:r>
            <a:r>
              <a:rPr lang="en-US" sz="1300" i="1" cap="all"/>
              <a:t>The Kurt Lewin Model Of Change</a:t>
            </a:r>
            <a:r>
              <a:rPr lang="en-US" sz="1300" cap="all"/>
              <a:t>. [online] Change Management Coach. Available at: &lt;https://www.change-management-coach.com/kurt_lewin.html&gt; [Accessed 22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r>
              <a:rPr lang="en-US" sz="1300" cap="all"/>
              <a:t>Fish, I., Whelan, G., Sutherland, E. and Whelan, G., 2020. </a:t>
            </a:r>
            <a:r>
              <a:rPr lang="en-US" sz="1300" i="1" cap="all"/>
              <a:t>Expansion Boosts Primark Revenues</a:t>
            </a:r>
            <a:r>
              <a:rPr lang="en-US" sz="1300" cap="all"/>
              <a:t>. [online] Drapers. Available at: &lt;https://www.drapersonline.com/news/expansion-boosts-primark-revenues/7039603.article&gt; [Accessed 22 May 2020].</a:t>
            </a:r>
          </a:p>
          <a:p>
            <a:pPr marL="285750" marR="0" indent="-228600" defTabSz="914400">
              <a:lnSpc>
                <a:spcPct val="110000"/>
              </a:lnSpc>
              <a:spcBef>
                <a:spcPts val="0"/>
              </a:spcBef>
              <a:spcAft>
                <a:spcPts val="900"/>
              </a:spcAft>
              <a:buClr>
                <a:schemeClr val="tx1"/>
              </a:buClr>
              <a:buFont typeface="Arial" panose="020B0604020202020204" pitchFamily="34" charset="0"/>
              <a:buChar char="•"/>
            </a:pPr>
            <a:endParaRPr lang="en-US" sz="1300" cap="all"/>
          </a:p>
        </p:txBody>
      </p:sp>
    </p:spTree>
    <p:extLst>
      <p:ext uri="{BB962C8B-B14F-4D97-AF65-F5344CB8AC3E}">
        <p14:creationId xmlns:p14="http://schemas.microsoft.com/office/powerpoint/2010/main" val="2898734743"/>
      </p:ext>
    </p:extLst>
  </p:cSld>
  <p:clrMapOvr>
    <a:overrideClrMapping bg1="dk1" tx1="lt1" bg2="dk2" tx2="lt2" accent1="accent1" accent2="accent2" accent3="accent3" accent4="accent4" accent5="accent5" accent6="accent6" hlink="hlink" folHlink="folHlink"/>
  </p:clrMapOvr>
  <p:transition spd="med">
    <p:pull/>
  </p:transition>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AC1D0BB8-9BD1-42C5-91EA-27669094A4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261E0EC-A983-4DF0-AF6B-CFFEA0192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6" name="TextBox 3">
            <a:extLst>
              <a:ext uri="{FF2B5EF4-FFF2-40B4-BE49-F238E27FC236}">
                <a16:creationId xmlns:a16="http://schemas.microsoft.com/office/drawing/2014/main" id="{6A2995DF-E7CE-48D5-A92E-E7A6F1611AC8}"/>
              </a:ext>
            </a:extLst>
          </p:cNvPr>
          <p:cNvGraphicFramePr/>
          <p:nvPr>
            <p:extLst>
              <p:ext uri="{D42A27DB-BD31-4B8C-83A1-F6EECF244321}">
                <p14:modId xmlns:p14="http://schemas.microsoft.com/office/powerpoint/2010/main" val="3566796447"/>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81219688"/>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AC1D0BB8-9BD1-42C5-91EA-27669094A4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261E0EC-A983-4DF0-AF6B-CFFEA0192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6" name="TextBox 3">
            <a:extLst>
              <a:ext uri="{FF2B5EF4-FFF2-40B4-BE49-F238E27FC236}">
                <a16:creationId xmlns:a16="http://schemas.microsoft.com/office/drawing/2014/main" id="{5CC39B32-1EFA-47F8-93B4-F58C2D05B6F0}"/>
              </a:ext>
            </a:extLst>
          </p:cNvPr>
          <p:cNvGraphicFramePr/>
          <p:nvPr>
            <p:extLst>
              <p:ext uri="{D42A27DB-BD31-4B8C-83A1-F6EECF244321}">
                <p14:modId xmlns:p14="http://schemas.microsoft.com/office/powerpoint/2010/main" val="2911235882"/>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1002196"/>
      </p:ext>
    </p:extLst>
  </p:cSld>
  <p:clrMapOvr>
    <a:masterClrMapping/>
  </p:clrMapOvr>
  <p:transition spd="slow">
    <p:push dir="r"/>
  </p:transition>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1" name="Picture 2">
            <a:extLst>
              <a:ext uri="{FF2B5EF4-FFF2-40B4-BE49-F238E27FC236}">
                <a16:creationId xmlns:a16="http://schemas.microsoft.com/office/drawing/2014/main" id="{AC1D0BB8-9BD1-42C5-91EA-27669094A4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5261E0EC-A983-4DF0-AF6B-CFFEA0192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6" name="TextBox 3">
            <a:extLst>
              <a:ext uri="{FF2B5EF4-FFF2-40B4-BE49-F238E27FC236}">
                <a16:creationId xmlns:a16="http://schemas.microsoft.com/office/drawing/2014/main" id="{328A8651-AAB0-4EB0-851C-6C9EB0DA8B4B}"/>
              </a:ext>
            </a:extLst>
          </p:cNvPr>
          <p:cNvGraphicFramePr/>
          <p:nvPr>
            <p:extLst>
              <p:ext uri="{D42A27DB-BD31-4B8C-83A1-F6EECF244321}">
                <p14:modId xmlns:p14="http://schemas.microsoft.com/office/powerpoint/2010/main" val="3189915689"/>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76661795"/>
      </p:ext>
    </p:extLst>
  </p:cSld>
  <p:clrMapOvr>
    <a:masterClrMapping/>
  </p:clrMapOvr>
  <p:transition spd="slow">
    <p:push dir="d"/>
  </p:transition>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Rectangle 10">
            <a:extLst>
              <a:ext uri="{FF2B5EF4-FFF2-40B4-BE49-F238E27FC236}">
                <a16:creationId xmlns:a16="http://schemas.microsoft.com/office/drawing/2014/main" id="{864672EB-02A8-48AB-BCFB-00B78DBA6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5A803-13A1-44E9-ACA9-889A5CC39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BC82C52F-0333-430E-AF00-FA48A518A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6708"/>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E9CCFFE-A385-4D35-8504-960F050EF7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76269"/>
          <a:stretch/>
        </p:blipFill>
        <p:spPr>
          <a:xfrm>
            <a:off x="0" y="0"/>
            <a:ext cx="12192000" cy="1627464"/>
          </a:xfrm>
          <a:prstGeom prst="rect">
            <a:avLst/>
          </a:prstGeom>
        </p:spPr>
      </p:pic>
      <p:pic>
        <p:nvPicPr>
          <p:cNvPr id="19" name="Picture 18">
            <a:extLst>
              <a:ext uri="{FF2B5EF4-FFF2-40B4-BE49-F238E27FC236}">
                <a16:creationId xmlns:a16="http://schemas.microsoft.com/office/drawing/2014/main" id="{1AD41804-3572-46FD-8124-D3079B6427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8251" t="72447" r="32841"/>
          <a:stretch/>
        </p:blipFill>
        <p:spPr>
          <a:xfrm>
            <a:off x="6526134" y="3384053"/>
            <a:ext cx="2305206"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1" name="Picture 20">
            <a:extLst>
              <a:ext uri="{FF2B5EF4-FFF2-40B4-BE49-F238E27FC236}">
                <a16:creationId xmlns:a16="http://schemas.microsoft.com/office/drawing/2014/main" id="{5316A1D8-3445-4B94-B595-2285C05EE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25269" t="72447" r="62822"/>
          <a:stretch/>
        </p:blipFill>
        <p:spPr>
          <a:xfrm>
            <a:off x="5443064" y="3371019"/>
            <a:ext cx="1451918"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3" name="Picture 22">
            <a:extLst>
              <a:ext uri="{FF2B5EF4-FFF2-40B4-BE49-F238E27FC236}">
                <a16:creationId xmlns:a16="http://schemas.microsoft.com/office/drawing/2014/main" id="{2FA7483C-C90B-453F-AB53-60D8FDE6D3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445" t="47340"/>
          <a:stretch/>
        </p:blipFill>
        <p:spPr>
          <a:xfrm>
            <a:off x="8965579" y="1675248"/>
            <a:ext cx="3237619" cy="3611460"/>
          </a:xfrm>
          <a:custGeom>
            <a:avLst/>
            <a:gdLst>
              <a:gd name="connsiteX0" fmla="*/ 2237500 w 3237619"/>
              <a:gd name="connsiteY0" fmla="*/ 2921316 h 3611460"/>
              <a:gd name="connsiteX1" fmla="*/ 2237500 w 3237619"/>
              <a:gd name="connsiteY1" fmla="*/ 3598426 h 3611460"/>
              <a:gd name="connsiteX2" fmla="*/ 2563236 w 3237619"/>
              <a:gd name="connsiteY2" fmla="*/ 3598426 h 3611460"/>
              <a:gd name="connsiteX3" fmla="*/ 2563236 w 3237619"/>
              <a:gd name="connsiteY3" fmla="*/ 2921316 h 3611460"/>
              <a:gd name="connsiteX4" fmla="*/ 0 w 3237619"/>
              <a:gd name="connsiteY4" fmla="*/ 0 h 3611460"/>
              <a:gd name="connsiteX5" fmla="*/ 3237619 w 3237619"/>
              <a:gd name="connsiteY5" fmla="*/ 0 h 3611460"/>
              <a:gd name="connsiteX6" fmla="*/ 3237619 w 3237619"/>
              <a:gd name="connsiteY6" fmla="*/ 3611460 h 3611460"/>
              <a:gd name="connsiteX7" fmla="*/ 557562 w 3237619"/>
              <a:gd name="connsiteY7" fmla="*/ 3611460 h 3611460"/>
              <a:gd name="connsiteX8" fmla="*/ 557562 w 3237619"/>
              <a:gd name="connsiteY8" fmla="*/ 2822752 h 3611460"/>
              <a:gd name="connsiteX9" fmla="*/ 0 w 3237619"/>
              <a:gd name="connsiteY9" fmla="*/ 2822752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7619" h="3611460">
                <a:moveTo>
                  <a:pt x="2237500" y="2921316"/>
                </a:moveTo>
                <a:lnTo>
                  <a:pt x="2237500" y="3598426"/>
                </a:lnTo>
                <a:lnTo>
                  <a:pt x="2563236" y="3598426"/>
                </a:lnTo>
                <a:lnTo>
                  <a:pt x="2563236" y="2921316"/>
                </a:lnTo>
                <a:close/>
                <a:moveTo>
                  <a:pt x="0" y="0"/>
                </a:moveTo>
                <a:lnTo>
                  <a:pt x="3237619" y="0"/>
                </a:lnTo>
                <a:lnTo>
                  <a:pt x="3237619" y="3611460"/>
                </a:lnTo>
                <a:lnTo>
                  <a:pt x="557562" y="3611460"/>
                </a:lnTo>
                <a:lnTo>
                  <a:pt x="557562" y="2822752"/>
                </a:lnTo>
                <a:lnTo>
                  <a:pt x="0" y="2822752"/>
                </a:lnTo>
                <a:close/>
              </a:path>
            </a:pathLst>
          </a:custGeom>
        </p:spPr>
      </p:pic>
      <p:sp>
        <p:nvSpPr>
          <p:cNvPr id="2" name="TextBox 1"/>
          <p:cNvSpPr txBox="1"/>
          <p:nvPr/>
        </p:nvSpPr>
        <p:spPr>
          <a:xfrm>
            <a:off x="1835233" y="1124125"/>
            <a:ext cx="8689976" cy="1844385"/>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000" cap="all">
                <a:latin typeface="+mj-lt"/>
                <a:ea typeface="+mj-ea"/>
                <a:cs typeface="+mj-cs"/>
              </a:rPr>
              <a:t>End of Slide</a:t>
            </a:r>
          </a:p>
        </p:txBody>
      </p:sp>
    </p:spTree>
    <p:extLst>
      <p:ext uri="{BB962C8B-B14F-4D97-AF65-F5344CB8AC3E}">
        <p14:creationId xmlns:p14="http://schemas.microsoft.com/office/powerpoint/2010/main" val="21130221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otalTime>10</TotalTime>
  <Words>2047</Words>
  <Application>Microsoft Office PowerPoint</Application>
  <PresentationFormat>Widescreen</PresentationFormat>
  <Paragraphs>83</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Tw Cen MT</vt:lpstr>
      <vt:lpstr>Droplet</vt:lpstr>
      <vt:lpstr>Leading And Implementing Workplace Change Proposal</vt:lpstr>
      <vt:lpstr>Overview </vt:lpstr>
      <vt:lpstr>Organization Development Profile </vt:lpstr>
      <vt:lpstr>Organization Development Profile Contd.</vt:lpstr>
      <vt:lpstr>SWOT Analysis </vt:lpstr>
      <vt:lpstr>PESTLE ANALYSIS</vt:lpstr>
      <vt:lpstr>Pestle Analysis Contd.</vt:lpstr>
      <vt:lpstr>Pestle Analysis Contd.</vt:lpstr>
      <vt:lpstr>Impact of Changes on Primark</vt:lpstr>
      <vt:lpstr>Change Management Models and Theories (Task 4)</vt:lpstr>
      <vt:lpstr>Change Management Models and Theories Contd.</vt:lpstr>
      <vt:lpstr>Change Management Models and Theories Contd.</vt:lpstr>
      <vt:lpstr>Change Management Models and Theories Contd.</vt:lpstr>
      <vt:lpstr>Change Management Models and Theories Contd.</vt:lpstr>
      <vt:lpstr>Change Management Models and Theories Contd.</vt:lpstr>
      <vt:lpstr>Change Management Models and Theories Contd.</vt:lpstr>
      <vt:lpstr>Proof of success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 Proposal</dc:title>
  <dc:creator>Asma Chowdhury</dc:creator>
  <cp:lastModifiedBy>Asma Chowdhury</cp:lastModifiedBy>
  <cp:revision>3</cp:revision>
  <dcterms:created xsi:type="dcterms:W3CDTF">2020-05-22T10:26:40Z</dcterms:created>
  <dcterms:modified xsi:type="dcterms:W3CDTF">2020-05-22T10:36:43Z</dcterms:modified>
</cp:coreProperties>
</file>