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34"/>
  </p:notesMasterIdLst>
  <p:handoutMasterIdLst>
    <p:handoutMasterId r:id="rId35"/>
  </p:handoutMasterIdLst>
  <p:sldIdLst>
    <p:sldId id="320" r:id="rId2"/>
    <p:sldId id="315" r:id="rId3"/>
    <p:sldId id="329" r:id="rId4"/>
    <p:sldId id="265" r:id="rId5"/>
    <p:sldId id="291" r:id="rId6"/>
    <p:sldId id="340" r:id="rId7"/>
    <p:sldId id="294" r:id="rId8"/>
    <p:sldId id="293" r:id="rId9"/>
    <p:sldId id="296" r:id="rId10"/>
    <p:sldId id="292" r:id="rId11"/>
    <p:sldId id="298" r:id="rId12"/>
    <p:sldId id="297" r:id="rId13"/>
    <p:sldId id="330" r:id="rId14"/>
    <p:sldId id="331" r:id="rId15"/>
    <p:sldId id="332" r:id="rId16"/>
    <p:sldId id="333" r:id="rId17"/>
    <p:sldId id="342" r:id="rId18"/>
    <p:sldId id="344" r:id="rId19"/>
    <p:sldId id="343" r:id="rId20"/>
    <p:sldId id="286" r:id="rId21"/>
    <p:sldId id="334" r:id="rId22"/>
    <p:sldId id="335" r:id="rId23"/>
    <p:sldId id="312" r:id="rId24"/>
    <p:sldId id="321" r:id="rId25"/>
    <p:sldId id="345" r:id="rId26"/>
    <p:sldId id="346" r:id="rId27"/>
    <p:sldId id="347" r:id="rId28"/>
    <p:sldId id="348" r:id="rId29"/>
    <p:sldId id="349" r:id="rId30"/>
    <p:sldId id="350" r:id="rId31"/>
    <p:sldId id="351" r:id="rId32"/>
    <p:sldId id="352" r:id="rId33"/>
  </p:sldIdLst>
  <p:sldSz cx="9144000" cy="6858000" type="screen4x3"/>
  <p:notesSz cx="6669088" cy="97536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665" cy="4882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866" y="0"/>
            <a:ext cx="2890665" cy="4882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3815"/>
            <a:ext cx="2890665" cy="48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866" y="9263815"/>
            <a:ext cx="2890665" cy="48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F48D32D7-326D-481C-94F0-D2D6C92925C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01776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6866" y="0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AAF36AA3-B449-4FB4-A492-400D16F19250}" type="datetimeFigureOut">
              <a:rPr lang="en-GB" smtClean="0"/>
              <a:t>28/02/2018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598" y="4693521"/>
            <a:ext cx="5335893" cy="3840295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5374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6866" y="9265374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FE30461D-612A-49E5-9EEC-67FB233A64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43421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112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D13DDAF5-6AAF-4BE5-A12E-D57DDDB7CFD5}" type="slidenum">
              <a:rPr lang="en-GB" altLang="en-US" sz="1200"/>
              <a:pPr/>
              <a:t>25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33342345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3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143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F192545F-050D-42DB-AC31-9E7636DAD957}" type="slidenum">
              <a:rPr lang="en-GB" altLang="en-US" sz="1200"/>
              <a:pPr/>
              <a:t>27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22281801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42FD0D13-3E34-4D8B-86AF-96EC1940879D}" type="slidenum">
              <a:rPr lang="en-GB" altLang="en-US" sz="1200"/>
              <a:pPr/>
              <a:t>28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18302275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DBAB0AA-D3FD-48DC-B979-2A0E2457AD6B}" type="slidenum">
              <a:rPr lang="en-GB" altLang="en-US" sz="1200"/>
              <a:pPr/>
              <a:t>29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3697940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6F6B8F-CCC6-42D6-B05C-B2C7382BB94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83EDD9-459A-4ABB-B7D7-57582B42E07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75E21F-7B06-4FCC-8DD8-16F7CB7FF11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E88AD0-FBAC-489C-99E4-0DFA4B6F85E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54BFE8-5C2D-4967-9F35-471EB5E50CA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99A454-4A01-465F-B226-708AAF4BE3B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62EE63-3EDC-45C6-B170-5923418BBFC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A0D3A3-8F98-430C-A17E-FE44749E0B3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D3FC86-0876-4E88-ABDB-3F888B25B20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5CA7E0-0DA7-4800-ABBE-5A25D9F06F9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168D43-0069-44B0-ABE2-1A0BE84568D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685800" y="609600"/>
            <a:ext cx="7772400" cy="5486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C3B018-EE45-464C-8E88-A6FDF688EB0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4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0" hangingPunct="0">
              <a:defRPr sz="14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400"/>
            </a:lvl1pPr>
          </a:lstStyle>
          <a:p>
            <a:pPr>
              <a:defRPr/>
            </a:pPr>
            <a:fld id="{95DF1809-222F-461E-B1E3-45F5E284617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6" grpId="0"/>
      <p:bldP spid="1027" grpId="0" build="p">
        <p:tmplLst>
          <p:tmpl lvl="1">
            <p:tnLst>
              <p:par>
                <p:cTn presetID="2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g"/><Relationship Id="rId5" Type="http://schemas.openxmlformats.org/officeDocument/2006/relationships/image" Target="../media/image23.png"/><Relationship Id="rId4" Type="http://schemas.openxmlformats.org/officeDocument/2006/relationships/image" Target="../media/image22.jp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6.jpg"/><Relationship Id="rId7" Type="http://schemas.openxmlformats.org/officeDocument/2006/relationships/image" Target="../media/image30.jp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jpeg"/><Relationship Id="rId5" Type="http://schemas.openxmlformats.org/officeDocument/2006/relationships/image" Target="../media/image28.jpg"/><Relationship Id="rId4" Type="http://schemas.openxmlformats.org/officeDocument/2006/relationships/image" Target="../media/image27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780928"/>
            <a:ext cx="7772400" cy="1584176"/>
          </a:xfrm>
        </p:spPr>
        <p:txBody>
          <a:bodyPr/>
          <a:lstStyle/>
          <a:p>
            <a:r>
              <a:rPr lang="en-GB" dirty="0" smtClean="0"/>
              <a:t>Branding</a:t>
            </a:r>
            <a:br>
              <a:rPr lang="en-GB" dirty="0" smtClean="0"/>
            </a:br>
            <a:r>
              <a:rPr lang="en-GB" dirty="0" smtClean="0"/>
              <a:t>a strategy for success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725144"/>
            <a:ext cx="6400800" cy="1437928"/>
          </a:xfrm>
        </p:spPr>
        <p:txBody>
          <a:bodyPr/>
          <a:lstStyle/>
          <a:p>
            <a:r>
              <a:rPr lang="en-GB" dirty="0" smtClean="0"/>
              <a:t>Will Fleming</a:t>
            </a:r>
          </a:p>
          <a:p>
            <a:r>
              <a:rPr lang="en-GB" dirty="0" smtClean="0"/>
              <a:t>Swansea Business School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3999" cy="24208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685800" y="260648"/>
            <a:ext cx="7772400" cy="1223665"/>
          </a:xfrm>
        </p:spPr>
        <p:txBody>
          <a:bodyPr/>
          <a:lstStyle/>
          <a:p>
            <a:r>
              <a:rPr lang="en-GB" dirty="0" smtClean="0"/>
              <a:t>What is a brand?</a:t>
            </a:r>
            <a:br>
              <a:rPr lang="en-GB" dirty="0" smtClean="0"/>
            </a:br>
            <a:r>
              <a:rPr lang="en-GB" dirty="0" smtClean="0"/>
              <a:t> – A definition of brand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>
          <a:xfrm>
            <a:off x="685800" y="1412875"/>
            <a:ext cx="7772400" cy="4968875"/>
          </a:xfrm>
        </p:spPr>
        <p:txBody>
          <a:bodyPr/>
          <a:lstStyle/>
          <a:p>
            <a:pPr>
              <a:buFontTx/>
              <a:buNone/>
            </a:pPr>
            <a:r>
              <a:rPr lang="en-GB" dirty="0" smtClean="0"/>
              <a:t> Key Concepts in Marketing states:</a:t>
            </a:r>
          </a:p>
          <a:p>
            <a:pPr>
              <a:buFontTx/>
              <a:buNone/>
            </a:pPr>
            <a:r>
              <a:rPr lang="en-GB" dirty="0" smtClean="0"/>
              <a:t>“A brand can be a name, place, person, term, symbol or design (or combination of these) which is intended to </a:t>
            </a:r>
            <a:r>
              <a:rPr lang="en-GB" b="1" u="sng" dirty="0" smtClean="0">
                <a:solidFill>
                  <a:srgbClr val="FF0000"/>
                </a:solidFill>
              </a:rPr>
              <a:t>identify</a:t>
            </a:r>
            <a:r>
              <a:rPr lang="en-GB" dirty="0" smtClean="0"/>
              <a:t> the product or devices of one seller or a group of sellers.”</a:t>
            </a:r>
          </a:p>
          <a:p>
            <a:pPr>
              <a:buFontTx/>
              <a:buNone/>
            </a:pPr>
            <a:r>
              <a:rPr lang="en-GB" dirty="0" smtClean="0"/>
              <a:t>But it also says.......well we will come back to this later!</a:t>
            </a:r>
          </a:p>
          <a:p>
            <a:pPr algn="r">
              <a:buFontTx/>
              <a:buNone/>
            </a:pPr>
            <a:endParaRPr lang="en-GB" dirty="0" smtClean="0"/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60350"/>
            <a:ext cx="7772400" cy="1152525"/>
          </a:xfrm>
        </p:spPr>
        <p:txBody>
          <a:bodyPr/>
          <a:lstStyle/>
          <a:p>
            <a:r>
              <a:rPr lang="en-GB" altLang="en-US" smtClean="0"/>
              <a:t>Identity – the name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685800" y="1557338"/>
            <a:ext cx="4391025" cy="4751387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smtClean="0"/>
              <a:t>“ What’s in a name? That which we call a rose by any other name would smell as sweet”.                                      </a:t>
            </a:r>
          </a:p>
          <a:p>
            <a:r>
              <a:rPr lang="en-GB" altLang="en-US" smtClean="0"/>
              <a:t>And a few products have made such an impact that the brand name has become a generic term like Hoover and Bacardi.</a:t>
            </a:r>
          </a:p>
          <a:p>
            <a:pPr>
              <a:buFontTx/>
              <a:buNone/>
            </a:pPr>
            <a:endParaRPr lang="en-GB" altLang="en-US" smtClean="0"/>
          </a:p>
        </p:txBody>
      </p:sp>
      <p:pic>
        <p:nvPicPr>
          <p:cNvPr id="8196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508625" y="1700213"/>
            <a:ext cx="3527425" cy="4321175"/>
          </a:xfrm>
        </p:spPr>
      </p:pic>
    </p:spTree>
    <p:extLst>
      <p:ext uri="{BB962C8B-B14F-4D97-AF65-F5344CB8AC3E}">
        <p14:creationId xmlns:p14="http://schemas.microsoft.com/office/powerpoint/2010/main" val="2635659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33375"/>
            <a:ext cx="7772400" cy="1079500"/>
          </a:xfrm>
        </p:spPr>
        <p:txBody>
          <a:bodyPr/>
          <a:lstStyle/>
          <a:p>
            <a:r>
              <a:rPr lang="en-GB" dirty="0" smtClean="0"/>
              <a:t>Identity is for recognition</a:t>
            </a:r>
            <a:r>
              <a:rPr lang="en-GB" i="1" dirty="0" smtClean="0"/>
              <a:t> 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412875"/>
            <a:ext cx="7772400" cy="4895850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GB" dirty="0" smtClean="0"/>
              <a:t>“</a:t>
            </a:r>
            <a:r>
              <a:rPr lang="en-GB" sz="2800" dirty="0" err="1" smtClean="0"/>
              <a:t>aoccdrnig</a:t>
            </a:r>
            <a:r>
              <a:rPr lang="en-GB" sz="2800" dirty="0" smtClean="0"/>
              <a:t> to a </a:t>
            </a:r>
            <a:r>
              <a:rPr lang="en-GB" sz="2800" dirty="0" err="1" smtClean="0"/>
              <a:t>rschechaer</a:t>
            </a:r>
            <a:r>
              <a:rPr lang="en-GB" sz="2800" dirty="0" smtClean="0"/>
              <a:t> at </a:t>
            </a:r>
            <a:r>
              <a:rPr lang="en-GB" sz="2800" dirty="0" err="1" smtClean="0"/>
              <a:t>Cmabrigde</a:t>
            </a:r>
            <a:r>
              <a:rPr lang="en-GB" sz="2800" dirty="0" smtClean="0"/>
              <a:t> </a:t>
            </a:r>
            <a:r>
              <a:rPr lang="en-GB" sz="2800" dirty="0" err="1" smtClean="0"/>
              <a:t>Uinervtisy</a:t>
            </a:r>
            <a:r>
              <a:rPr lang="en-GB" sz="2800" dirty="0" smtClean="0"/>
              <a:t>, it </a:t>
            </a:r>
            <a:r>
              <a:rPr lang="en-GB" sz="2800" dirty="0" err="1" smtClean="0"/>
              <a:t>deosn’t</a:t>
            </a:r>
            <a:r>
              <a:rPr lang="en-GB" sz="2800" dirty="0" smtClean="0"/>
              <a:t> </a:t>
            </a:r>
            <a:r>
              <a:rPr lang="en-GB" sz="2800" dirty="0" err="1" smtClean="0"/>
              <a:t>mttaer</a:t>
            </a:r>
            <a:r>
              <a:rPr lang="en-GB" sz="2800" dirty="0" smtClean="0"/>
              <a:t> in what </a:t>
            </a:r>
            <a:r>
              <a:rPr lang="en-GB" sz="2800" dirty="0" err="1" smtClean="0"/>
              <a:t>oredr</a:t>
            </a:r>
            <a:r>
              <a:rPr lang="en-GB" sz="2800" dirty="0" smtClean="0"/>
              <a:t> the </a:t>
            </a:r>
            <a:r>
              <a:rPr lang="en-GB" sz="2800" dirty="0" err="1" smtClean="0"/>
              <a:t>ltteers</a:t>
            </a:r>
            <a:r>
              <a:rPr lang="en-GB" sz="2800" dirty="0" smtClean="0"/>
              <a:t> in a </a:t>
            </a:r>
            <a:r>
              <a:rPr lang="en-GB" sz="2800" dirty="0" err="1" smtClean="0"/>
              <a:t>wrod</a:t>
            </a:r>
            <a:r>
              <a:rPr lang="en-GB" sz="2800" dirty="0" smtClean="0"/>
              <a:t> are, the </a:t>
            </a:r>
            <a:r>
              <a:rPr lang="en-GB" sz="2800" dirty="0" err="1" smtClean="0"/>
              <a:t>olny</a:t>
            </a:r>
            <a:r>
              <a:rPr lang="en-GB" sz="2800" dirty="0" smtClean="0"/>
              <a:t> </a:t>
            </a:r>
            <a:r>
              <a:rPr lang="en-GB" sz="2800" dirty="0" err="1" smtClean="0"/>
              <a:t>iprmoetnt</a:t>
            </a:r>
            <a:r>
              <a:rPr lang="en-GB" sz="2800" dirty="0" smtClean="0"/>
              <a:t> </a:t>
            </a:r>
            <a:r>
              <a:rPr lang="en-GB" sz="2800" dirty="0" err="1" smtClean="0"/>
              <a:t>tihng</a:t>
            </a:r>
            <a:r>
              <a:rPr lang="en-GB" sz="2800" dirty="0" smtClean="0"/>
              <a:t> is that the </a:t>
            </a:r>
            <a:r>
              <a:rPr lang="en-GB" sz="2800" dirty="0" err="1" smtClean="0"/>
              <a:t>frist</a:t>
            </a:r>
            <a:r>
              <a:rPr lang="en-GB" sz="2800" dirty="0" smtClean="0"/>
              <a:t> and </a:t>
            </a:r>
            <a:r>
              <a:rPr lang="en-GB" sz="2800" dirty="0" err="1" smtClean="0"/>
              <a:t>lsat</a:t>
            </a:r>
            <a:r>
              <a:rPr lang="en-GB" sz="2800" dirty="0" smtClean="0"/>
              <a:t> </a:t>
            </a:r>
            <a:r>
              <a:rPr lang="en-GB" sz="2800" dirty="0" err="1" smtClean="0"/>
              <a:t>ltteer</a:t>
            </a:r>
            <a:r>
              <a:rPr lang="en-GB" sz="2800" dirty="0" smtClean="0"/>
              <a:t> be at the </a:t>
            </a:r>
            <a:r>
              <a:rPr lang="en-GB" sz="2800" dirty="0" err="1" smtClean="0"/>
              <a:t>rghit</a:t>
            </a:r>
            <a:r>
              <a:rPr lang="en-GB" sz="2800" dirty="0" smtClean="0"/>
              <a:t> </a:t>
            </a:r>
            <a:r>
              <a:rPr lang="en-GB" sz="2800" dirty="0" err="1" smtClean="0"/>
              <a:t>pclae</a:t>
            </a:r>
            <a:r>
              <a:rPr lang="en-GB" sz="2800" dirty="0" smtClean="0"/>
              <a:t>. The </a:t>
            </a:r>
            <a:r>
              <a:rPr lang="en-GB" sz="2800" dirty="0" err="1" smtClean="0"/>
              <a:t>rset</a:t>
            </a:r>
            <a:r>
              <a:rPr lang="en-GB" sz="2800" dirty="0" smtClean="0"/>
              <a:t> can be a </a:t>
            </a:r>
            <a:r>
              <a:rPr lang="en-GB" sz="2800" dirty="0" err="1" smtClean="0"/>
              <a:t>toatl</a:t>
            </a:r>
            <a:r>
              <a:rPr lang="en-GB" sz="2800" dirty="0" smtClean="0"/>
              <a:t> </a:t>
            </a:r>
            <a:r>
              <a:rPr lang="en-GB" sz="2800" dirty="0" err="1" smtClean="0"/>
              <a:t>mses</a:t>
            </a:r>
            <a:r>
              <a:rPr lang="en-GB" sz="2800" dirty="0" smtClean="0"/>
              <a:t> and you can still </a:t>
            </a:r>
            <a:r>
              <a:rPr lang="en-GB" sz="2800" dirty="0" err="1" smtClean="0"/>
              <a:t>raed</a:t>
            </a:r>
            <a:r>
              <a:rPr lang="en-GB" sz="2800" dirty="0" smtClean="0"/>
              <a:t> it </a:t>
            </a:r>
            <a:r>
              <a:rPr lang="en-GB" sz="2800" dirty="0" err="1" smtClean="0"/>
              <a:t>wouthit</a:t>
            </a:r>
            <a:r>
              <a:rPr lang="en-GB" sz="2800" dirty="0" smtClean="0"/>
              <a:t> a </a:t>
            </a:r>
            <a:r>
              <a:rPr lang="en-GB" sz="2800" dirty="0" err="1" smtClean="0"/>
              <a:t>porbelm</a:t>
            </a:r>
            <a:r>
              <a:rPr lang="en-GB" sz="2800" dirty="0" smtClean="0"/>
              <a:t>. This is </a:t>
            </a:r>
            <a:r>
              <a:rPr lang="en-GB" sz="2800" dirty="0" err="1" smtClean="0"/>
              <a:t>bcuseae</a:t>
            </a:r>
            <a:r>
              <a:rPr lang="en-GB" sz="2800" dirty="0" smtClean="0"/>
              <a:t> the </a:t>
            </a:r>
            <a:r>
              <a:rPr lang="en-GB" sz="2800" dirty="0" err="1" smtClean="0"/>
              <a:t>huamn</a:t>
            </a:r>
            <a:r>
              <a:rPr lang="en-GB" sz="2800" dirty="0" smtClean="0"/>
              <a:t> </a:t>
            </a:r>
            <a:r>
              <a:rPr lang="en-GB" sz="2800" dirty="0" err="1" smtClean="0"/>
              <a:t>mnid</a:t>
            </a:r>
            <a:r>
              <a:rPr lang="en-GB" sz="2800" dirty="0" smtClean="0"/>
              <a:t> </a:t>
            </a:r>
            <a:r>
              <a:rPr lang="en-GB" sz="2800" dirty="0" err="1" smtClean="0"/>
              <a:t>deos</a:t>
            </a:r>
            <a:r>
              <a:rPr lang="en-GB" sz="2800" dirty="0" smtClean="0"/>
              <a:t> not </a:t>
            </a:r>
            <a:r>
              <a:rPr lang="en-GB" sz="2800" dirty="0" err="1" smtClean="0"/>
              <a:t>raed</a:t>
            </a:r>
            <a:r>
              <a:rPr lang="en-GB" sz="2800" dirty="0" smtClean="0"/>
              <a:t> </a:t>
            </a:r>
            <a:r>
              <a:rPr lang="en-GB" sz="2800" dirty="0" err="1" smtClean="0"/>
              <a:t>ervey</a:t>
            </a:r>
            <a:r>
              <a:rPr lang="en-GB" sz="2800" dirty="0" smtClean="0"/>
              <a:t> </a:t>
            </a:r>
            <a:r>
              <a:rPr lang="en-GB" sz="2800" dirty="0" err="1" smtClean="0"/>
              <a:t>lteter</a:t>
            </a:r>
            <a:r>
              <a:rPr lang="en-GB" sz="2800" dirty="0" smtClean="0"/>
              <a:t> by </a:t>
            </a:r>
            <a:r>
              <a:rPr lang="en-GB" sz="2800" dirty="0" err="1" smtClean="0"/>
              <a:t>istlef</a:t>
            </a:r>
            <a:r>
              <a:rPr lang="en-GB" sz="2800" dirty="0" smtClean="0"/>
              <a:t>, but the </a:t>
            </a:r>
            <a:r>
              <a:rPr lang="en-GB" sz="2800" dirty="0" err="1" smtClean="0"/>
              <a:t>wrod</a:t>
            </a:r>
            <a:r>
              <a:rPr lang="en-GB" sz="2800" dirty="0" smtClean="0"/>
              <a:t> as a </a:t>
            </a:r>
            <a:r>
              <a:rPr lang="en-GB" sz="2800" dirty="0" err="1" smtClean="0"/>
              <a:t>wlohe</a:t>
            </a:r>
            <a:r>
              <a:rPr lang="en-GB" sz="2800" dirty="0" smtClean="0"/>
              <a:t>.”</a:t>
            </a:r>
          </a:p>
          <a:p>
            <a:pPr>
              <a:lnSpc>
                <a:spcPct val="90000"/>
              </a:lnSpc>
              <a:buFont typeface="Wingdings" pitchFamily="2" charset="2"/>
              <a:buChar char="ü"/>
            </a:pPr>
            <a:r>
              <a:rPr lang="en-GB" sz="2800" dirty="0" smtClean="0"/>
              <a:t>What this means is that shape and form are key elements for memory, now look at what marketers do in producing </a:t>
            </a:r>
            <a:r>
              <a:rPr lang="en-GB" sz="2800" i="1" dirty="0" smtClean="0"/>
              <a:t>brand identity</a:t>
            </a:r>
            <a:r>
              <a:rPr lang="en-GB" sz="2800" dirty="0" smtClean="0"/>
              <a:t>……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Branding </a:t>
            </a:r>
          </a:p>
        </p:txBody>
      </p:sp>
      <p:pic>
        <p:nvPicPr>
          <p:cNvPr id="10243" name="Content Placeholder 3" descr="bmw crop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711450" y="2152650"/>
            <a:ext cx="3721100" cy="37719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Branding</a:t>
            </a:r>
          </a:p>
        </p:txBody>
      </p:sp>
      <p:pic>
        <p:nvPicPr>
          <p:cNvPr id="23555" name="Picture 3" descr="C:\Users\Fleming\AppData\Local\Microsoft\Windows\Temporary Internet Files\Content.IE5\TAJLCXDL\harl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2060848"/>
            <a:ext cx="3240360" cy="33843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767456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Branding</a:t>
            </a:r>
          </a:p>
        </p:txBody>
      </p:sp>
      <p:pic>
        <p:nvPicPr>
          <p:cNvPr id="12291" name="Content Placeholder 3" descr="virgin-crop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563938" y="2133600"/>
            <a:ext cx="2303462" cy="388778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Branding</a:t>
            </a:r>
          </a:p>
        </p:txBody>
      </p:sp>
      <p:pic>
        <p:nvPicPr>
          <p:cNvPr id="13315" name="Content Placeholder 3" descr="microsoft_crop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276600" y="2349500"/>
            <a:ext cx="3167063" cy="33115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Branding</a:t>
            </a:r>
          </a:p>
        </p:txBody>
      </p:sp>
      <p:pic>
        <p:nvPicPr>
          <p:cNvPr id="14339" name="Content Placeholder 3" descr="IBM-crop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505200" y="2643188"/>
            <a:ext cx="2133600" cy="27908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Branding </a:t>
            </a:r>
          </a:p>
        </p:txBody>
      </p:sp>
      <p:pic>
        <p:nvPicPr>
          <p:cNvPr id="11267" name="Content Placeholder 3" descr="Ferrari crop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555875" y="2205038"/>
            <a:ext cx="4032250" cy="367188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Branding</a:t>
            </a:r>
          </a:p>
        </p:txBody>
      </p:sp>
      <p:pic>
        <p:nvPicPr>
          <p:cNvPr id="15363" name="Content Placeholder 3" descr="budweiser crop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492500" y="2349500"/>
            <a:ext cx="2592388" cy="324008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Branding</a:t>
            </a:r>
          </a:p>
        </p:txBody>
      </p:sp>
      <p:pic>
        <p:nvPicPr>
          <p:cNvPr id="16387" name="Content Placeholder 3" descr="mcdonalds-crop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339975" y="2997200"/>
            <a:ext cx="4679950" cy="18716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Branding</a:t>
            </a:r>
          </a:p>
        </p:txBody>
      </p:sp>
      <p:pic>
        <p:nvPicPr>
          <p:cNvPr id="19459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492500" y="2565400"/>
            <a:ext cx="2159000" cy="3024188"/>
          </a:xfrm>
        </p:spPr>
      </p:pic>
    </p:spTree>
    <p:extLst>
      <p:ext uri="{BB962C8B-B14F-4D97-AF65-F5344CB8AC3E}">
        <p14:creationId xmlns:p14="http://schemas.microsoft.com/office/powerpoint/2010/main" val="1981096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Branding</a:t>
            </a:r>
          </a:p>
        </p:txBody>
      </p:sp>
      <p:pic>
        <p:nvPicPr>
          <p:cNvPr id="20483" name="Picture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132138" y="2060575"/>
            <a:ext cx="2808287" cy="3600450"/>
          </a:xfrm>
          <a:noFill/>
        </p:spPr>
      </p:pic>
    </p:spTree>
    <p:extLst>
      <p:ext uri="{BB962C8B-B14F-4D97-AF65-F5344CB8AC3E}">
        <p14:creationId xmlns:p14="http://schemas.microsoft.com/office/powerpoint/2010/main" val="4205106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Branding</a:t>
            </a:r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endParaRPr lang="en-GB" altLang="en-US" smtClean="0"/>
          </a:p>
        </p:txBody>
      </p:sp>
      <p:pic>
        <p:nvPicPr>
          <p:cNvPr id="22532" name="Picture 4" descr="C:\Documents and Settings\bus-wf\Desktop\burb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2550" y="2794000"/>
            <a:ext cx="1471613" cy="2073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00426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Branding</a:t>
            </a:r>
          </a:p>
        </p:txBody>
      </p:sp>
      <p:pic>
        <p:nvPicPr>
          <p:cNvPr id="26627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419475" y="2276475"/>
            <a:ext cx="2089150" cy="2952750"/>
          </a:xfrm>
        </p:spPr>
      </p:pic>
    </p:spTree>
    <p:extLst>
      <p:ext uri="{BB962C8B-B14F-4D97-AF65-F5344CB8AC3E}">
        <p14:creationId xmlns:p14="http://schemas.microsoft.com/office/powerpoint/2010/main" val="135142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476672"/>
            <a:ext cx="8486640" cy="2304256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708920"/>
            <a:ext cx="3810000" cy="188214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4797152"/>
            <a:ext cx="1524000" cy="150114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2420887"/>
            <a:ext cx="5508104" cy="217017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9568" y="4797152"/>
            <a:ext cx="5400600" cy="1932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29222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624"/>
            <a:ext cx="2483768" cy="248376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0"/>
            <a:ext cx="2438400" cy="3429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2374004"/>
            <a:ext cx="3995936" cy="44581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28" y="3429000"/>
            <a:ext cx="4892040" cy="340310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2168" y="404664"/>
            <a:ext cx="422183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02115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067944" cy="191683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7464" y="0"/>
            <a:ext cx="3810000" cy="191683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7463" y="1916832"/>
            <a:ext cx="2759955" cy="174076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16832"/>
            <a:ext cx="4610100" cy="286512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97419" y="0"/>
            <a:ext cx="2346581" cy="36576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781952"/>
            <a:ext cx="9144000" cy="2076048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0100" y="3657600"/>
            <a:ext cx="4533900" cy="1108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46185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Brand Identity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>
          <a:xfrm>
            <a:off x="685800" y="1484313"/>
            <a:ext cx="7772400" cy="4968875"/>
          </a:xfrm>
        </p:spPr>
        <p:txBody>
          <a:bodyPr/>
          <a:lstStyle/>
          <a:p>
            <a:pPr>
              <a:buFontTx/>
              <a:buNone/>
            </a:pPr>
            <a:r>
              <a:rPr lang="en-GB" dirty="0" smtClean="0"/>
              <a:t>To help customers to </a:t>
            </a:r>
            <a:r>
              <a:rPr lang="en-GB" i="1" u="sng" dirty="0" smtClean="0"/>
              <a:t>recognise</a:t>
            </a:r>
            <a:r>
              <a:rPr lang="en-GB" dirty="0" smtClean="0"/>
              <a:t> brands, we use: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A logo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A specific layout/ design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The same font and colours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Try to create a memorable </a:t>
            </a:r>
            <a:r>
              <a:rPr lang="en-GB" dirty="0" err="1" smtClean="0"/>
              <a:t>strapline</a:t>
            </a:r>
            <a:endParaRPr lang="en-GB" dirty="0" smtClean="0"/>
          </a:p>
          <a:p>
            <a:pPr>
              <a:buFontTx/>
              <a:buNone/>
            </a:pPr>
            <a:r>
              <a:rPr lang="en-GB" dirty="0" smtClean="0"/>
              <a:t>In essence marketers are trying to make it easy for people to recognise their brand.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So is this a brand?</a:t>
            </a:r>
          </a:p>
        </p:txBody>
      </p:sp>
      <p:pic>
        <p:nvPicPr>
          <p:cNvPr id="12291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700338" y="1773238"/>
            <a:ext cx="3743325" cy="4322762"/>
          </a:xfrm>
        </p:spPr>
      </p:pic>
      <p:pic>
        <p:nvPicPr>
          <p:cNvPr id="12292" name="Content Placeholder 5"/>
          <p:cNvPicPr>
            <a:picLocks noGrp="1" noChangeAspect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003800" y="4797425"/>
            <a:ext cx="4140200" cy="1206500"/>
          </a:xfrm>
        </p:spPr>
      </p:pic>
    </p:spTree>
    <p:extLst>
      <p:ext uri="{BB962C8B-B14F-4D97-AF65-F5344CB8AC3E}">
        <p14:creationId xmlns:p14="http://schemas.microsoft.com/office/powerpoint/2010/main" val="3673579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And is this a brand?</a:t>
            </a:r>
          </a:p>
        </p:txBody>
      </p:sp>
      <p:pic>
        <p:nvPicPr>
          <p:cNvPr id="29699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14400" y="1981200"/>
            <a:ext cx="7315200" cy="4114800"/>
          </a:xfrm>
        </p:spPr>
      </p:pic>
    </p:spTree>
    <p:extLst>
      <p:ext uri="{BB962C8B-B14F-4D97-AF65-F5344CB8AC3E}">
        <p14:creationId xmlns:p14="http://schemas.microsoft.com/office/powerpoint/2010/main" val="91471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>
          <a:xfrm>
            <a:off x="685800" y="404813"/>
            <a:ext cx="7772400" cy="1079500"/>
          </a:xfrm>
        </p:spPr>
        <p:txBody>
          <a:bodyPr/>
          <a:lstStyle/>
          <a:p>
            <a:r>
              <a:rPr lang="en-GB" dirty="0" smtClean="0"/>
              <a:t>Brands – is that it?.. a logo?</a:t>
            </a:r>
          </a:p>
        </p:txBody>
      </p:sp>
      <p:sp>
        <p:nvSpPr>
          <p:cNvPr id="4099" name="Content Placeholder 2"/>
          <p:cNvSpPr>
            <a:spLocks noGrp="1"/>
          </p:cNvSpPr>
          <p:nvPr>
            <p:ph idx="1"/>
          </p:nvPr>
        </p:nvSpPr>
        <p:spPr>
          <a:xfrm>
            <a:off x="685800" y="1484784"/>
            <a:ext cx="7772400" cy="4681066"/>
          </a:xfrm>
        </p:spPr>
        <p:txBody>
          <a:bodyPr/>
          <a:lstStyle/>
          <a:p>
            <a:r>
              <a:rPr lang="en-GB" sz="2800" dirty="0" smtClean="0"/>
              <a:t>In marking products there is evidence of branding having been around for hundreds of years.</a:t>
            </a:r>
          </a:p>
          <a:p>
            <a:r>
              <a:rPr lang="en-GB" sz="2800" dirty="0" smtClean="0"/>
              <a:t>It has entered into popular culture “...brands are developed based on images, products are advertised via images...” Schroeder 2002, </a:t>
            </a:r>
            <a:r>
              <a:rPr lang="en-GB" sz="2800" dirty="0" err="1" smtClean="0"/>
              <a:t>Firat</a:t>
            </a:r>
            <a:r>
              <a:rPr lang="en-GB" sz="2800" dirty="0" smtClean="0"/>
              <a:t> et al 1995, Willis 1991, </a:t>
            </a:r>
            <a:r>
              <a:rPr lang="en-GB" sz="2800" dirty="0" err="1" smtClean="0"/>
              <a:t>Hackley</a:t>
            </a:r>
            <a:r>
              <a:rPr lang="en-GB" sz="2800" dirty="0" smtClean="0"/>
              <a:t> 2009 </a:t>
            </a:r>
          </a:p>
          <a:p>
            <a:r>
              <a:rPr lang="en-GB" sz="2800" dirty="0" smtClean="0"/>
              <a:t>It is now a well recognised part of successful business and people who do not know anything about business do know something about brands.</a:t>
            </a:r>
          </a:p>
          <a:p>
            <a:r>
              <a:rPr lang="en-GB" sz="2800" dirty="0" smtClean="0"/>
              <a:t>But it is not just an image so, what exactly is it.....</a:t>
            </a:r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556792"/>
            <a:ext cx="7772400" cy="4752528"/>
          </a:xfrm>
        </p:spPr>
        <p:txBody>
          <a:bodyPr/>
          <a:lstStyle/>
          <a:p>
            <a:pPr>
              <a:buFontTx/>
              <a:buNone/>
            </a:pPr>
            <a:r>
              <a:rPr lang="en-GB" dirty="0" smtClean="0"/>
              <a:t>Key Concepts in Marketing states:</a:t>
            </a:r>
          </a:p>
          <a:p>
            <a:pPr>
              <a:buFontTx/>
              <a:buNone/>
            </a:pPr>
            <a:r>
              <a:rPr lang="en-GB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“A brand can be a name, place, person, term, symbol or design (or combination of these) which is intended to </a:t>
            </a:r>
            <a:r>
              <a:rPr lang="en-GB" b="1" u="sng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identify</a:t>
            </a:r>
            <a:r>
              <a:rPr lang="en-GB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 the product or devices of one seller or a group of sellers.”</a:t>
            </a:r>
          </a:p>
          <a:p>
            <a:pPr>
              <a:buFontTx/>
              <a:buNone/>
            </a:pPr>
            <a:r>
              <a:rPr lang="en-GB" dirty="0" smtClean="0"/>
              <a:t>But it also says.......</a:t>
            </a:r>
          </a:p>
          <a:p>
            <a:pPr>
              <a:buFontTx/>
              <a:buNone/>
            </a:pPr>
            <a:r>
              <a:rPr lang="en-GB" dirty="0" smtClean="0"/>
              <a:t>“Branding is the </a:t>
            </a:r>
            <a:r>
              <a:rPr lang="en-GB" b="1" u="sng" dirty="0" smtClean="0">
                <a:solidFill>
                  <a:srgbClr val="FF0000"/>
                </a:solidFill>
              </a:rPr>
              <a:t>adoption of values</a:t>
            </a:r>
            <a:r>
              <a:rPr lang="en-GB" dirty="0" smtClean="0"/>
              <a:t>, image, awareness, recognition, quality, features, benefits and name, for a product or service.”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60648"/>
            <a:ext cx="7772400" cy="1296144"/>
          </a:xfrm>
        </p:spPr>
        <p:txBody>
          <a:bodyPr/>
          <a:lstStyle/>
          <a:p>
            <a:r>
              <a:rPr lang="en-GB" dirty="0" smtClean="0"/>
              <a:t>What is a brand?</a:t>
            </a:r>
            <a:br>
              <a:rPr lang="en-GB" dirty="0" smtClean="0"/>
            </a:br>
            <a:r>
              <a:rPr lang="en-GB" dirty="0" smtClean="0"/>
              <a:t> – A </a:t>
            </a:r>
            <a:r>
              <a:rPr lang="en-GB" b="1" dirty="0" smtClean="0"/>
              <a:t>further</a:t>
            </a:r>
            <a:r>
              <a:rPr lang="en-GB" dirty="0" smtClean="0"/>
              <a:t> definition of a brand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So, on to Brand Connections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altLang="en-US" smtClean="0"/>
              <a:t>“A brand is a persons </a:t>
            </a:r>
            <a:r>
              <a:rPr lang="en-GB" altLang="en-US" i="1" smtClean="0"/>
              <a:t>gut-feeling</a:t>
            </a:r>
            <a:r>
              <a:rPr lang="en-GB" altLang="en-US" smtClean="0"/>
              <a:t> about a product, service or company. It’s a </a:t>
            </a:r>
            <a:r>
              <a:rPr lang="en-GB" altLang="en-US" i="1" smtClean="0"/>
              <a:t>gut-feeling </a:t>
            </a:r>
            <a:r>
              <a:rPr lang="en-GB" altLang="en-US" smtClean="0"/>
              <a:t>because we’re all emotional intuitive beings despite our efforts to be rational.”                               (Neumeier 2006 p2)</a:t>
            </a:r>
          </a:p>
          <a:p>
            <a:endParaRPr lang="en-GB" altLang="en-US" smtClean="0"/>
          </a:p>
        </p:txBody>
      </p:sp>
      <p:pic>
        <p:nvPicPr>
          <p:cNvPr id="10244" name="Picture 3" descr="brand-tattoos-image001.jpg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43438" y="2133600"/>
            <a:ext cx="4321175" cy="3671888"/>
          </a:xfrm>
          <a:noFill/>
        </p:spPr>
      </p:pic>
    </p:spTree>
    <p:extLst>
      <p:ext uri="{BB962C8B-B14F-4D97-AF65-F5344CB8AC3E}">
        <p14:creationId xmlns:p14="http://schemas.microsoft.com/office/powerpoint/2010/main" val="3453958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685800" y="333375"/>
            <a:ext cx="7772400" cy="1295400"/>
          </a:xfrm>
        </p:spPr>
        <p:txBody>
          <a:bodyPr/>
          <a:lstStyle/>
          <a:p>
            <a:r>
              <a:rPr lang="en-US" altLang="en-US" smtClean="0"/>
              <a:t>The brand connection with  </a:t>
            </a:r>
            <a:br>
              <a:rPr lang="en-US" altLang="en-US" smtClean="0"/>
            </a:br>
            <a:r>
              <a:rPr lang="en-US" altLang="en-US" smtClean="0"/>
              <a:t>the customer &amp; consumer</a:t>
            </a:r>
            <a:endParaRPr lang="en-GB" altLang="en-US" smtClean="0"/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>
          <a:xfrm>
            <a:off x="685800" y="1773238"/>
            <a:ext cx="7772400" cy="4824412"/>
          </a:xfrm>
        </p:spPr>
        <p:txBody>
          <a:bodyPr/>
          <a:lstStyle/>
          <a:p>
            <a:r>
              <a:rPr lang="en-GB" altLang="en-US" smtClean="0"/>
              <a:t>Owning a Harley Davidson is more than being a bike rider it is a statement of who you are!</a:t>
            </a:r>
          </a:p>
          <a:p>
            <a:r>
              <a:rPr lang="en-GB" altLang="en-US" smtClean="0"/>
              <a:t>They call themselves HOGs that is they are a member of official </a:t>
            </a:r>
            <a:r>
              <a:rPr lang="en-GB" altLang="en-US" b="1" smtClean="0"/>
              <a:t>H</a:t>
            </a:r>
            <a:r>
              <a:rPr lang="en-GB" altLang="en-US" smtClean="0"/>
              <a:t>arley </a:t>
            </a:r>
            <a:r>
              <a:rPr lang="en-GB" altLang="en-US" b="1" smtClean="0"/>
              <a:t>O</a:t>
            </a:r>
            <a:r>
              <a:rPr lang="en-GB" altLang="en-US" smtClean="0"/>
              <a:t>wners </a:t>
            </a:r>
            <a:r>
              <a:rPr lang="en-GB" altLang="en-US" b="1" smtClean="0"/>
              <a:t>G</a:t>
            </a:r>
            <a:r>
              <a:rPr lang="en-GB" altLang="en-US" smtClean="0"/>
              <a:t>roup</a:t>
            </a:r>
          </a:p>
          <a:p>
            <a:r>
              <a:rPr lang="en-GB" altLang="en-US" smtClean="0"/>
              <a:t>Greet/ acknowledge each other on the road.</a:t>
            </a:r>
          </a:p>
          <a:p>
            <a:r>
              <a:rPr lang="en-GB" altLang="en-US" smtClean="0"/>
              <a:t>Come to each others aid when needed, they are a social group based on a common goal.</a:t>
            </a:r>
          </a:p>
          <a:p>
            <a:r>
              <a:rPr lang="en-GB" altLang="en-US" smtClean="0"/>
              <a:t>Can even dictate the clothes they wear!</a:t>
            </a:r>
          </a:p>
        </p:txBody>
      </p:sp>
    </p:spTree>
    <p:extLst>
      <p:ext uri="{BB962C8B-B14F-4D97-AF65-F5344CB8AC3E}">
        <p14:creationId xmlns:p14="http://schemas.microsoft.com/office/powerpoint/2010/main" val="978032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Brand Associations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sz="half" idx="1"/>
          </p:nvPr>
        </p:nvSpPr>
        <p:spPr>
          <a:xfrm>
            <a:off x="395288" y="1844675"/>
            <a:ext cx="4098925" cy="4475163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sz="2000" smtClean="0"/>
              <a:t>A successful brand works on many levels:</a:t>
            </a:r>
          </a:p>
          <a:p>
            <a:r>
              <a:rPr lang="en-GB" altLang="en-US" sz="2000" smtClean="0"/>
              <a:t>Functional benefits – rational expectations</a:t>
            </a:r>
          </a:p>
          <a:p>
            <a:r>
              <a:rPr lang="en-GB" altLang="en-US" sz="2000" smtClean="0"/>
              <a:t>Attributes – features/benefits for choosing</a:t>
            </a:r>
          </a:p>
          <a:p>
            <a:r>
              <a:rPr lang="en-GB" altLang="en-US" sz="2000" smtClean="0"/>
              <a:t>Values of users – what users care about most</a:t>
            </a:r>
          </a:p>
          <a:p>
            <a:r>
              <a:rPr lang="en-GB" altLang="en-US" sz="2000" smtClean="0"/>
              <a:t>Emotional rewards – psychological associations</a:t>
            </a:r>
          </a:p>
          <a:p>
            <a:r>
              <a:rPr lang="en-GB" altLang="en-US" sz="2000" smtClean="0"/>
              <a:t>Personality – it’s human characteristics</a:t>
            </a:r>
          </a:p>
          <a:p>
            <a:r>
              <a:rPr lang="en-GB" altLang="en-US" sz="2000" smtClean="0"/>
              <a:t>Essence – the brand soul</a:t>
            </a:r>
          </a:p>
          <a:p>
            <a:pPr>
              <a:buFontTx/>
              <a:buNone/>
            </a:pPr>
            <a:endParaRPr lang="en-GB" altLang="en-US" smtClean="0"/>
          </a:p>
          <a:p>
            <a:endParaRPr lang="en-GB" altLang="en-US" smtClean="0"/>
          </a:p>
        </p:txBody>
      </p:sp>
      <p:pic>
        <p:nvPicPr>
          <p:cNvPr id="13316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48200" y="1844675"/>
            <a:ext cx="4100513" cy="4475163"/>
          </a:xfrm>
        </p:spPr>
      </p:pic>
    </p:spTree>
    <p:extLst>
      <p:ext uri="{BB962C8B-B14F-4D97-AF65-F5344CB8AC3E}">
        <p14:creationId xmlns:p14="http://schemas.microsoft.com/office/powerpoint/2010/main" val="1114237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>
          <a:xfrm>
            <a:off x="685800" y="404813"/>
            <a:ext cx="7772400" cy="1347787"/>
          </a:xfrm>
        </p:spPr>
        <p:txBody>
          <a:bodyPr/>
          <a:lstStyle/>
          <a:p>
            <a:r>
              <a:rPr lang="en-GB" altLang="en-US" smtClean="0"/>
              <a:t>Brand Values using associations</a:t>
            </a:r>
            <a:br>
              <a:rPr lang="en-GB" altLang="en-US" smtClean="0"/>
            </a:br>
            <a:r>
              <a:rPr lang="en-GB" altLang="en-US" smtClean="0"/>
              <a:t>McDonalds</a:t>
            </a:r>
          </a:p>
        </p:txBody>
      </p:sp>
      <p:sp>
        <p:nvSpPr>
          <p:cNvPr id="153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endParaRPr lang="en-GB" altLang="en-US" smtClean="0"/>
          </a:p>
          <a:p>
            <a:endParaRPr lang="en-GB" altLang="en-US" smtClean="0"/>
          </a:p>
        </p:txBody>
      </p:sp>
      <p:pic>
        <p:nvPicPr>
          <p:cNvPr id="15364" name="Picture 8" descr="mcdonalds brand association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450" y="1752600"/>
            <a:ext cx="6769100" cy="4484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5" name="Rounded Rectangle 1"/>
          <p:cNvSpPr>
            <a:spLocks noChangeArrowheads="1"/>
          </p:cNvSpPr>
          <p:nvPr/>
        </p:nvSpPr>
        <p:spPr bwMode="auto">
          <a:xfrm>
            <a:off x="3924300" y="1773238"/>
            <a:ext cx="1079500" cy="360362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/>
          </a:p>
        </p:txBody>
      </p:sp>
      <p:sp>
        <p:nvSpPr>
          <p:cNvPr id="15366" name="Rounded Rectangle 2"/>
          <p:cNvSpPr>
            <a:spLocks noChangeArrowheads="1"/>
          </p:cNvSpPr>
          <p:nvPr/>
        </p:nvSpPr>
        <p:spPr bwMode="auto">
          <a:xfrm>
            <a:off x="5364163" y="1952625"/>
            <a:ext cx="1008062" cy="32385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/>
          </a:p>
        </p:txBody>
      </p:sp>
      <p:sp>
        <p:nvSpPr>
          <p:cNvPr id="15367" name="Rounded Rectangle 3"/>
          <p:cNvSpPr>
            <a:spLocks noChangeArrowheads="1"/>
          </p:cNvSpPr>
          <p:nvPr/>
        </p:nvSpPr>
        <p:spPr bwMode="auto">
          <a:xfrm>
            <a:off x="6372225" y="2781300"/>
            <a:ext cx="1274763" cy="28733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/>
          </a:p>
        </p:txBody>
      </p:sp>
      <p:sp>
        <p:nvSpPr>
          <p:cNvPr id="15368" name="Rounded Rectangle 4"/>
          <p:cNvSpPr>
            <a:spLocks noChangeArrowheads="1"/>
          </p:cNvSpPr>
          <p:nvPr/>
        </p:nvSpPr>
        <p:spPr bwMode="auto">
          <a:xfrm>
            <a:off x="6659563" y="3789363"/>
            <a:ext cx="1263650" cy="287337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/>
          </a:p>
        </p:txBody>
      </p:sp>
      <p:sp>
        <p:nvSpPr>
          <p:cNvPr id="15369" name="Rounded Rectangle 5"/>
          <p:cNvSpPr>
            <a:spLocks noChangeArrowheads="1"/>
          </p:cNvSpPr>
          <p:nvPr/>
        </p:nvSpPr>
        <p:spPr bwMode="auto">
          <a:xfrm>
            <a:off x="6372225" y="4868863"/>
            <a:ext cx="1550988" cy="360362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/>
          </a:p>
        </p:txBody>
      </p:sp>
      <p:sp>
        <p:nvSpPr>
          <p:cNvPr id="15370" name="Rounded Rectangle 6"/>
          <p:cNvSpPr>
            <a:spLocks noChangeArrowheads="1"/>
          </p:cNvSpPr>
          <p:nvPr/>
        </p:nvSpPr>
        <p:spPr bwMode="auto">
          <a:xfrm>
            <a:off x="5003800" y="5732463"/>
            <a:ext cx="1274763" cy="360362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/>
          </a:p>
        </p:txBody>
      </p:sp>
      <p:sp>
        <p:nvSpPr>
          <p:cNvPr id="15371" name="Rounded Rectangle 7"/>
          <p:cNvSpPr>
            <a:spLocks noChangeArrowheads="1"/>
          </p:cNvSpPr>
          <p:nvPr/>
        </p:nvSpPr>
        <p:spPr bwMode="auto">
          <a:xfrm>
            <a:off x="3132138" y="5732463"/>
            <a:ext cx="1331912" cy="360362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/>
          </a:p>
        </p:txBody>
      </p:sp>
      <p:sp>
        <p:nvSpPr>
          <p:cNvPr id="15372" name="Rounded Rectangle 8"/>
          <p:cNvSpPr>
            <a:spLocks noChangeArrowheads="1"/>
          </p:cNvSpPr>
          <p:nvPr/>
        </p:nvSpPr>
        <p:spPr bwMode="auto">
          <a:xfrm>
            <a:off x="2016125" y="5229225"/>
            <a:ext cx="1331913" cy="50323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/>
          </a:p>
        </p:txBody>
      </p:sp>
      <p:sp>
        <p:nvSpPr>
          <p:cNvPr id="15373" name="Rounded Rectangle 9"/>
          <p:cNvSpPr>
            <a:spLocks noChangeArrowheads="1"/>
          </p:cNvSpPr>
          <p:nvPr/>
        </p:nvSpPr>
        <p:spPr bwMode="auto">
          <a:xfrm>
            <a:off x="1476375" y="4365625"/>
            <a:ext cx="1079500" cy="28733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/>
          </a:p>
        </p:txBody>
      </p:sp>
      <p:sp>
        <p:nvSpPr>
          <p:cNvPr id="15374" name="Rounded Rectangle 10"/>
          <p:cNvSpPr>
            <a:spLocks noChangeArrowheads="1"/>
          </p:cNvSpPr>
          <p:nvPr/>
        </p:nvSpPr>
        <p:spPr bwMode="auto">
          <a:xfrm>
            <a:off x="1331913" y="3357563"/>
            <a:ext cx="1223962" cy="719137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/>
          </a:p>
        </p:txBody>
      </p:sp>
      <p:sp>
        <p:nvSpPr>
          <p:cNvPr id="15375" name="Rounded Rectangle 11"/>
          <p:cNvSpPr>
            <a:spLocks noChangeArrowheads="1"/>
          </p:cNvSpPr>
          <p:nvPr/>
        </p:nvSpPr>
        <p:spPr bwMode="auto">
          <a:xfrm>
            <a:off x="1331913" y="2636838"/>
            <a:ext cx="1417637" cy="601662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/>
          </a:p>
        </p:txBody>
      </p:sp>
      <p:sp>
        <p:nvSpPr>
          <p:cNvPr id="15376" name="Rounded Rectangle 12"/>
          <p:cNvSpPr>
            <a:spLocks noChangeArrowheads="1"/>
          </p:cNvSpPr>
          <p:nvPr/>
        </p:nvSpPr>
        <p:spPr bwMode="auto">
          <a:xfrm>
            <a:off x="2339975" y="1952625"/>
            <a:ext cx="1457325" cy="468313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/>
          </a:p>
        </p:txBody>
      </p:sp>
    </p:spTree>
    <p:extLst>
      <p:ext uri="{BB962C8B-B14F-4D97-AF65-F5344CB8AC3E}">
        <p14:creationId xmlns:p14="http://schemas.microsoft.com/office/powerpoint/2010/main" val="389018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Brand Associations</a:t>
            </a:r>
          </a:p>
        </p:txBody>
      </p:sp>
      <p:sp>
        <p:nvSpPr>
          <p:cNvPr id="1433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endParaRPr lang="en-GB" altLang="en-US" smtClean="0"/>
          </a:p>
          <a:p>
            <a:endParaRPr lang="en-GB" altLang="en-US" smtClean="0"/>
          </a:p>
        </p:txBody>
      </p:sp>
      <p:pic>
        <p:nvPicPr>
          <p:cNvPr id="14340" name="Picture 8" descr="mcdonalds brand association.png"/>
          <p:cNvPicPr>
            <a:picLocks noGrp="1" noChangeAspect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5800" y="1700213"/>
            <a:ext cx="7772400" cy="4681537"/>
          </a:xfrm>
          <a:noFill/>
        </p:spPr>
      </p:pic>
    </p:spTree>
    <p:extLst>
      <p:ext uri="{BB962C8B-B14F-4D97-AF65-F5344CB8AC3E}">
        <p14:creationId xmlns:p14="http://schemas.microsoft.com/office/powerpoint/2010/main" val="1942999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  <p:bldP spid="14339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>
          <a:xfrm>
            <a:off x="685800" y="188640"/>
            <a:ext cx="4894263" cy="1152128"/>
          </a:xfrm>
        </p:spPr>
        <p:txBody>
          <a:bodyPr/>
          <a:lstStyle/>
          <a:p>
            <a:pPr algn="l"/>
            <a:r>
              <a:rPr lang="en-US" altLang="en-US" dirty="0" smtClean="0"/>
              <a:t>Brand values using a name</a:t>
            </a:r>
            <a:endParaRPr lang="en-GB" altLang="en-US" dirty="0" smtClean="0"/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>
          <a:xfrm>
            <a:off x="468313" y="1484784"/>
            <a:ext cx="8280400" cy="5040560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sz="2800" dirty="0" smtClean="0"/>
              <a:t>Nike is a good example of how important a brand can be for an organisation: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sz="2800" dirty="0" smtClean="0"/>
              <a:t>How did the company start? (Who? &amp; When?)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sz="2800" dirty="0" smtClean="0"/>
              <a:t>Who or what is NIKE?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sz="2800" dirty="0" smtClean="0"/>
              <a:t>Does calling the product NIKE have any impact on the company and how it operates?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sz="2800" dirty="0" smtClean="0"/>
              <a:t>How do the marketers want you to think about NIKE and what do they do to achieve this?</a:t>
            </a:r>
          </a:p>
          <a:p>
            <a:pPr marL="0" indent="0" algn="ctr">
              <a:buNone/>
            </a:pPr>
            <a:r>
              <a:rPr lang="en-GB" altLang="en-US" sz="2800" b="1" dirty="0" smtClean="0"/>
              <a:t>STUDENT ACTIVITY FOR NEXT WEEK</a:t>
            </a:r>
            <a:r>
              <a:rPr lang="en-GB" altLang="en-US" sz="2800" dirty="0" smtClean="0"/>
              <a:t>:                                                </a:t>
            </a:r>
            <a:r>
              <a:rPr lang="en-GB" altLang="en-US" sz="2800" i="1" dirty="0" smtClean="0"/>
              <a:t>What associations do </a:t>
            </a:r>
            <a:r>
              <a:rPr lang="en-GB" altLang="en-US" sz="2800" b="1" i="1" u="sng" dirty="0" smtClean="0"/>
              <a:t>YOU</a:t>
            </a:r>
            <a:r>
              <a:rPr lang="en-GB" altLang="en-US" sz="2800" i="1" dirty="0" smtClean="0"/>
              <a:t> make with the NIKE brand?</a:t>
            </a:r>
          </a:p>
        </p:txBody>
      </p:sp>
      <p:pic>
        <p:nvPicPr>
          <p:cNvPr id="19460" name="Content Placeholder 3" descr="nike crop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5463" y="1"/>
            <a:ext cx="2089150" cy="1340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70133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To summarise: </a:t>
            </a:r>
            <a:br>
              <a:rPr lang="en-GB" altLang="en-US" smtClean="0"/>
            </a:br>
            <a:r>
              <a:rPr lang="en-GB" altLang="en-US" smtClean="0"/>
              <a:t>Brand connections</a:t>
            </a:r>
          </a:p>
        </p:txBody>
      </p:sp>
      <p:sp>
        <p:nvSpPr>
          <p:cNvPr id="2867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altLang="en-US" smtClean="0"/>
              <a:t>The valuable role that a brand has to play in the business can only work when the customer “gets the message”.</a:t>
            </a:r>
          </a:p>
          <a:p>
            <a:pPr>
              <a:buFontTx/>
              <a:buNone/>
            </a:pPr>
            <a:r>
              <a:rPr lang="en-GB" altLang="en-US" sz="2800" smtClean="0"/>
              <a:t>“</a:t>
            </a:r>
            <a:r>
              <a:rPr lang="en-GB" altLang="en-US" sz="2800" smtClean="0">
                <a:solidFill>
                  <a:srgbClr val="0070C0"/>
                </a:solidFill>
              </a:rPr>
              <a:t>For great brands to survive, they must create loyalty beyond reason. The secret is the use of mystery, sensuality, and intimacy…the power to create  long term emotional connections with consumers</a:t>
            </a:r>
            <a:r>
              <a:rPr lang="en-GB" altLang="en-US" sz="2800" smtClean="0"/>
              <a:t>.”</a:t>
            </a:r>
          </a:p>
          <a:p>
            <a:pPr>
              <a:buFontTx/>
              <a:buNone/>
            </a:pPr>
            <a:r>
              <a:rPr lang="en-GB" altLang="en-US" sz="2800" smtClean="0"/>
              <a:t>                               </a:t>
            </a:r>
            <a:r>
              <a:rPr lang="en-GB" altLang="en-US" sz="2400" smtClean="0"/>
              <a:t>Kevin Roberts CEO Saatchi &amp; Saatchi</a:t>
            </a:r>
          </a:p>
          <a:p>
            <a:pPr>
              <a:buFontTx/>
              <a:buNone/>
            </a:pPr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004670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Content Placeholder 3" descr="nike-brand-association-map.jpg"/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2263" y="260350"/>
            <a:ext cx="8572500" cy="6192838"/>
          </a:xfrm>
        </p:spPr>
      </p:pic>
    </p:spTree>
    <p:extLst>
      <p:ext uri="{BB962C8B-B14F-4D97-AF65-F5344CB8AC3E}">
        <p14:creationId xmlns:p14="http://schemas.microsoft.com/office/powerpoint/2010/main" val="2577044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1023</TotalTime>
  <Words>809</Words>
  <Application>Microsoft Office PowerPoint</Application>
  <PresentationFormat>On-screen Show (4:3)</PresentationFormat>
  <Paragraphs>77</Paragraphs>
  <Slides>32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6" baseType="lpstr">
      <vt:lpstr>Calibri</vt:lpstr>
      <vt:lpstr>Times New Roman</vt:lpstr>
      <vt:lpstr>Wingdings</vt:lpstr>
      <vt:lpstr>Default Design</vt:lpstr>
      <vt:lpstr>Branding a strategy for success</vt:lpstr>
      <vt:lpstr>What is a brand?  – A definition of brand</vt:lpstr>
      <vt:lpstr>Identity – the name</vt:lpstr>
      <vt:lpstr>Identity is for recognition </vt:lpstr>
      <vt:lpstr>Branding </vt:lpstr>
      <vt:lpstr>Branding</vt:lpstr>
      <vt:lpstr>Branding</vt:lpstr>
      <vt:lpstr>Branding</vt:lpstr>
      <vt:lpstr>Branding</vt:lpstr>
      <vt:lpstr>Branding </vt:lpstr>
      <vt:lpstr>Branding</vt:lpstr>
      <vt:lpstr>Branding</vt:lpstr>
      <vt:lpstr>Branding</vt:lpstr>
      <vt:lpstr>Branding</vt:lpstr>
      <vt:lpstr>Branding</vt:lpstr>
      <vt:lpstr>Branding</vt:lpstr>
      <vt:lpstr>PowerPoint Presentation</vt:lpstr>
      <vt:lpstr>PowerPoint Presentation</vt:lpstr>
      <vt:lpstr>PowerPoint Presentation</vt:lpstr>
      <vt:lpstr>Brand Identity</vt:lpstr>
      <vt:lpstr>So is this a brand?</vt:lpstr>
      <vt:lpstr>And is this a brand?</vt:lpstr>
      <vt:lpstr>Brands – is that it?.. a logo?</vt:lpstr>
      <vt:lpstr>What is a brand?  – A further definition of a brand</vt:lpstr>
      <vt:lpstr>So, on to Brand Connections</vt:lpstr>
      <vt:lpstr>The brand connection with   the customer &amp; consumer</vt:lpstr>
      <vt:lpstr>Brand Associations</vt:lpstr>
      <vt:lpstr>Brand Values using associations McDonalds</vt:lpstr>
      <vt:lpstr>Brand Associations</vt:lpstr>
      <vt:lpstr>Brand values using a name</vt:lpstr>
      <vt:lpstr>To summarise:  Brand connections</vt:lpstr>
      <vt:lpstr>PowerPoint Presentation</vt:lpstr>
    </vt:vector>
  </TitlesOfParts>
  <Company>SIHE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THE VALUE OF BRANDING ?</dc:title>
  <dc:creator>bus-wf</dc:creator>
  <cp:lastModifiedBy>Will Fleming</cp:lastModifiedBy>
  <cp:revision>108</cp:revision>
  <cp:lastPrinted>2018-02-28T12:44:59Z</cp:lastPrinted>
  <dcterms:created xsi:type="dcterms:W3CDTF">2003-04-29T12:41:55Z</dcterms:created>
  <dcterms:modified xsi:type="dcterms:W3CDTF">2018-02-28T12:45:13Z</dcterms:modified>
</cp:coreProperties>
</file>