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08F154-030A-C9BC-250E-32C90612D9CC}" v="68" dt="2026-02-22T20:43:09.841"/>
    <p1510:client id="{E85193DA-7D0C-8E79-7D10-A9DB2347FE79}" v="79" dt="2026-02-22T16:28:52.6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an Surdu (2333638)" userId="S::2333638@student.uwtsd.ac.uk::cdb0d33e-6a2c-4e85-9d37-cee76f91ea21" providerId="AD" clId="Web-{E85193DA-7D0C-8E79-7D10-A9DB2347FE79}"/>
    <pc:docChg chg="addSld delSld modSld">
      <pc:chgData name="Ioan Surdu (2333638)" userId="S::2333638@student.uwtsd.ac.uk::cdb0d33e-6a2c-4e85-9d37-cee76f91ea21" providerId="AD" clId="Web-{E85193DA-7D0C-8E79-7D10-A9DB2347FE79}" dt="2026-02-22T16:28:52.649" v="77"/>
      <pc:docMkLst>
        <pc:docMk/>
      </pc:docMkLst>
      <pc:sldChg chg="modSp del">
        <pc:chgData name="Ioan Surdu (2333638)" userId="S::2333638@student.uwtsd.ac.uk::cdb0d33e-6a2c-4e85-9d37-cee76f91ea21" providerId="AD" clId="Web-{E85193DA-7D0C-8E79-7D10-A9DB2347FE79}" dt="2026-02-22T16:27:29.818" v="3"/>
        <pc:sldMkLst>
          <pc:docMk/>
          <pc:sldMk cId="109857222" sldId="256"/>
        </pc:sldMkLst>
        <pc:spChg chg="mod">
          <ac:chgData name="Ioan Surdu (2333638)" userId="S::2333638@student.uwtsd.ac.uk::cdb0d33e-6a2c-4e85-9d37-cee76f91ea21" providerId="AD" clId="Web-{E85193DA-7D0C-8E79-7D10-A9DB2347FE79}" dt="2026-02-22T16:26:57.973" v="1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Ioan Surdu (2333638)" userId="S::2333638@student.uwtsd.ac.uk::cdb0d33e-6a2c-4e85-9d37-cee76f91ea21" providerId="AD" clId="Web-{E85193DA-7D0C-8E79-7D10-A9DB2347FE79}" dt="2026-02-22T16:28:51.617" v="76" actId="20577"/>
        <pc:sldMkLst>
          <pc:docMk/>
          <pc:sldMk cId="403117980" sldId="257"/>
        </pc:sldMkLst>
        <pc:spChg chg="mod">
          <ac:chgData name="Ioan Surdu (2333638)" userId="S::2333638@student.uwtsd.ac.uk::cdb0d33e-6a2c-4e85-9d37-cee76f91ea21" providerId="AD" clId="Web-{E85193DA-7D0C-8E79-7D10-A9DB2347FE79}" dt="2026-02-22T16:27:56.943" v="37" actId="20577"/>
          <ac:spMkLst>
            <pc:docMk/>
            <pc:sldMk cId="403117980" sldId="257"/>
            <ac:spMk id="2" creationId="{A13DA840-38F6-7A05-034B-B7F1346DCCF1}"/>
          </ac:spMkLst>
        </pc:spChg>
        <pc:spChg chg="mod">
          <ac:chgData name="Ioan Surdu (2333638)" userId="S::2333638@student.uwtsd.ac.uk::cdb0d33e-6a2c-4e85-9d37-cee76f91ea21" providerId="AD" clId="Web-{E85193DA-7D0C-8E79-7D10-A9DB2347FE79}" dt="2026-02-22T16:28:51.617" v="76" actId="20577"/>
          <ac:spMkLst>
            <pc:docMk/>
            <pc:sldMk cId="403117980" sldId="257"/>
            <ac:spMk id="3" creationId="{EF0F3F0F-C05B-3192-42D4-03ADFFAE2E46}"/>
          </ac:spMkLst>
        </pc:spChg>
      </pc:sldChg>
      <pc:sldChg chg="new">
        <pc:chgData name="Ioan Surdu (2333638)" userId="S::2333638@student.uwtsd.ac.uk::cdb0d33e-6a2c-4e85-9d37-cee76f91ea21" providerId="AD" clId="Web-{E85193DA-7D0C-8E79-7D10-A9DB2347FE79}" dt="2026-02-22T16:28:52.649" v="77"/>
        <pc:sldMkLst>
          <pc:docMk/>
          <pc:sldMk cId="1883371244" sldId="258"/>
        </pc:sldMkLst>
      </pc:sldChg>
    </pc:docChg>
  </pc:docChgLst>
  <pc:docChgLst>
    <pc:chgData clId="Web-{2908F154-030A-C9BC-250E-32C90612D9CC}"/>
    <pc:docChg chg="modSld">
      <pc:chgData name="" userId="" providerId="" clId="Web-{2908F154-030A-C9BC-250E-32C90612D9CC}" dt="2026-02-22T20:36:00.231" v="3" actId="20577"/>
      <pc:docMkLst>
        <pc:docMk/>
      </pc:docMkLst>
      <pc:sldChg chg="modSp">
        <pc:chgData name="" userId="" providerId="" clId="Web-{2908F154-030A-C9BC-250E-32C90612D9CC}" dt="2026-02-22T20:36:00.231" v="3" actId="20577"/>
        <pc:sldMkLst>
          <pc:docMk/>
          <pc:sldMk cId="1883371244" sldId="258"/>
        </pc:sldMkLst>
        <pc:spChg chg="mod">
          <ac:chgData name="" userId="" providerId="" clId="Web-{2908F154-030A-C9BC-250E-32C90612D9CC}" dt="2026-02-22T20:35:52.200" v="2" actId="20577"/>
          <ac:spMkLst>
            <pc:docMk/>
            <pc:sldMk cId="1883371244" sldId="258"/>
            <ac:spMk id="2" creationId="{4F9F1B5C-0903-A25C-2940-E54C8BBB5352}"/>
          </ac:spMkLst>
        </pc:spChg>
        <pc:spChg chg="mod">
          <ac:chgData name="" userId="" providerId="" clId="Web-{2908F154-030A-C9BC-250E-32C90612D9CC}" dt="2026-02-22T20:36:00.231" v="3" actId="20577"/>
          <ac:spMkLst>
            <pc:docMk/>
            <pc:sldMk cId="1883371244" sldId="258"/>
            <ac:spMk id="3" creationId="{A22B1159-3116-C658-B966-292050BADAFB}"/>
          </ac:spMkLst>
        </pc:spChg>
      </pc:sldChg>
    </pc:docChg>
  </pc:docChgLst>
  <pc:docChgLst>
    <pc:chgData name="Ioan Surdu (2333638)" userId="S::2333638@student.uwtsd.ac.uk::cdb0d33e-6a2c-4e85-9d37-cee76f91ea21" providerId="AD" clId="Web-{2908F154-030A-C9BC-250E-32C90612D9CC}"/>
    <pc:docChg chg="addSld delSld modSld">
      <pc:chgData name="Ioan Surdu (2333638)" userId="S::2333638@student.uwtsd.ac.uk::cdb0d33e-6a2c-4e85-9d37-cee76f91ea21" providerId="AD" clId="Web-{2908F154-030A-C9BC-250E-32C90612D9CC}" dt="2026-02-22T20:43:02.560" v="55" actId="20577"/>
      <pc:docMkLst>
        <pc:docMk/>
      </pc:docMkLst>
      <pc:sldChg chg="modSp del">
        <pc:chgData name="Ioan Surdu (2333638)" userId="S::2333638@student.uwtsd.ac.uk::cdb0d33e-6a2c-4e85-9d37-cee76f91ea21" providerId="AD" clId="Web-{2908F154-030A-C9BC-250E-32C90612D9CC}" dt="2026-02-22T20:36:48.747" v="6"/>
        <pc:sldMkLst>
          <pc:docMk/>
          <pc:sldMk cId="1883371244" sldId="258"/>
        </pc:sldMkLst>
        <pc:spChg chg="mod">
          <ac:chgData name="Ioan Surdu (2333638)" userId="S::2333638@student.uwtsd.ac.uk::cdb0d33e-6a2c-4e85-9d37-cee76f91ea21" providerId="AD" clId="Web-{2908F154-030A-C9BC-250E-32C90612D9CC}" dt="2026-02-22T20:36:32.731" v="2" actId="14100"/>
          <ac:spMkLst>
            <pc:docMk/>
            <pc:sldMk cId="1883371244" sldId="258"/>
            <ac:spMk id="2" creationId="{4F9F1B5C-0903-A25C-2940-E54C8BBB5352}"/>
          </ac:spMkLst>
        </pc:spChg>
      </pc:sldChg>
      <pc:sldChg chg="modSp new">
        <pc:chgData name="Ioan Surdu (2333638)" userId="S::2333638@student.uwtsd.ac.uk::cdb0d33e-6a2c-4e85-9d37-cee76f91ea21" providerId="AD" clId="Web-{2908F154-030A-C9BC-250E-32C90612D9CC}" dt="2026-02-22T20:40:24.760" v="43" actId="20577"/>
        <pc:sldMkLst>
          <pc:docMk/>
          <pc:sldMk cId="2913321083" sldId="258"/>
        </pc:sldMkLst>
        <pc:spChg chg="mod">
          <ac:chgData name="Ioan Surdu (2333638)" userId="S::2333638@student.uwtsd.ac.uk::cdb0d33e-6a2c-4e85-9d37-cee76f91ea21" providerId="AD" clId="Web-{2908F154-030A-C9BC-250E-32C90612D9CC}" dt="2026-02-22T20:37:51.016" v="22" actId="20577"/>
          <ac:spMkLst>
            <pc:docMk/>
            <pc:sldMk cId="2913321083" sldId="258"/>
            <ac:spMk id="2" creationId="{BFF0247B-7999-0096-55DC-C927C989D277}"/>
          </ac:spMkLst>
        </pc:spChg>
        <pc:spChg chg="mod">
          <ac:chgData name="Ioan Surdu (2333638)" userId="S::2333638@student.uwtsd.ac.uk::cdb0d33e-6a2c-4e85-9d37-cee76f91ea21" providerId="AD" clId="Web-{2908F154-030A-C9BC-250E-32C90612D9CC}" dt="2026-02-22T20:40:24.760" v="43" actId="20577"/>
          <ac:spMkLst>
            <pc:docMk/>
            <pc:sldMk cId="2913321083" sldId="258"/>
            <ac:spMk id="3" creationId="{BC6031F7-A011-A88D-5A8C-42BD27B5F149}"/>
          </ac:spMkLst>
        </pc:spChg>
      </pc:sldChg>
      <pc:sldChg chg="new del">
        <pc:chgData name="Ioan Surdu (2333638)" userId="S::2333638@student.uwtsd.ac.uk::cdb0d33e-6a2c-4e85-9d37-cee76f91ea21" providerId="AD" clId="Web-{2908F154-030A-C9BC-250E-32C90612D9CC}" dt="2026-02-22T20:37:17.684" v="13"/>
        <pc:sldMkLst>
          <pc:docMk/>
          <pc:sldMk cId="3433946283" sldId="258"/>
        </pc:sldMkLst>
      </pc:sldChg>
      <pc:sldChg chg="modSp new">
        <pc:chgData name="Ioan Surdu (2333638)" userId="S::2333638@student.uwtsd.ac.uk::cdb0d33e-6a2c-4e85-9d37-cee76f91ea21" providerId="AD" clId="Web-{2908F154-030A-C9BC-250E-32C90612D9CC}" dt="2026-02-22T20:43:02.560" v="55" actId="20577"/>
        <pc:sldMkLst>
          <pc:docMk/>
          <pc:sldMk cId="2080441963" sldId="259"/>
        </pc:sldMkLst>
        <pc:spChg chg="mod">
          <ac:chgData name="Ioan Surdu (2333638)" userId="S::2333638@student.uwtsd.ac.uk::cdb0d33e-6a2c-4e85-9d37-cee76f91ea21" providerId="AD" clId="Web-{2908F154-030A-C9BC-250E-32C90612D9CC}" dt="2026-02-22T20:40:36.479" v="49" actId="20577"/>
          <ac:spMkLst>
            <pc:docMk/>
            <pc:sldMk cId="2080441963" sldId="259"/>
            <ac:spMk id="2" creationId="{BC8CBB19-72D8-C28F-2B73-C2D19E5AE9E2}"/>
          </ac:spMkLst>
        </pc:spChg>
        <pc:spChg chg="mod">
          <ac:chgData name="Ioan Surdu (2333638)" userId="S::2333638@student.uwtsd.ac.uk::cdb0d33e-6a2c-4e85-9d37-cee76f91ea21" providerId="AD" clId="Web-{2908F154-030A-C9BC-250E-32C90612D9CC}" dt="2026-02-22T20:43:02.560" v="55" actId="20577"/>
          <ac:spMkLst>
            <pc:docMk/>
            <pc:sldMk cId="2080441963" sldId="259"/>
            <ac:spMk id="3" creationId="{97E21595-4C61-B625-1AD8-4BD4045CE63B}"/>
          </ac:spMkLst>
        </pc:spChg>
      </pc:sldChg>
      <pc:sldChg chg="new del">
        <pc:chgData name="Ioan Surdu (2333638)" userId="S::2333638@student.uwtsd.ac.uk::cdb0d33e-6a2c-4e85-9d37-cee76f91ea21" providerId="AD" clId="Web-{2908F154-030A-C9BC-250E-32C90612D9CC}" dt="2026-02-22T20:36:46.403" v="5"/>
        <pc:sldMkLst>
          <pc:docMk/>
          <pc:sldMk cId="2323505919" sldId="259"/>
        </pc:sldMkLst>
      </pc:sldChg>
      <pc:sldChg chg="add del">
        <pc:chgData name="Ioan Surdu (2333638)" userId="S::2333638@student.uwtsd.ac.uk::cdb0d33e-6a2c-4e85-9d37-cee76f91ea21" providerId="AD" clId="Web-{2908F154-030A-C9BC-250E-32C90612D9CC}" dt="2026-02-22T20:38:15.284" v="26"/>
        <pc:sldMkLst>
          <pc:docMk/>
          <pc:sldMk cId="3433946283" sldId="259"/>
        </pc:sldMkLst>
      </pc:sldChg>
      <pc:sldChg chg="add del">
        <pc:chgData name="Ioan Surdu (2333638)" userId="S::2333638@student.uwtsd.ac.uk::cdb0d33e-6a2c-4e85-9d37-cee76f91ea21" providerId="AD" clId="Web-{2908F154-030A-C9BC-250E-32C90612D9CC}" dt="2026-02-22T20:38:13.268" v="25"/>
        <pc:sldMkLst>
          <pc:docMk/>
          <pc:sldMk cId="760155818" sldId="260"/>
        </pc:sldMkLst>
      </pc:sldChg>
      <pc:sldChg chg="new add del">
        <pc:chgData name="Ioan Surdu (2333638)" userId="S::2333638@student.uwtsd.ac.uk::cdb0d33e-6a2c-4e85-9d37-cee76f91ea21" providerId="AD" clId="Web-{2908F154-030A-C9BC-250E-32C90612D9CC}" dt="2026-02-22T20:37:15.387" v="12"/>
        <pc:sldMkLst>
          <pc:docMk/>
          <pc:sldMk cId="2936421266" sldId="260"/>
        </pc:sldMkLst>
      </pc:sldChg>
      <pc:sldChg chg="add del">
        <pc:chgData name="Ioan Surdu (2333638)" userId="S::2333638@student.uwtsd.ac.uk::cdb0d33e-6a2c-4e85-9d37-cee76f91ea21" providerId="AD" clId="Web-{2908F154-030A-C9BC-250E-32C90612D9CC}" dt="2026-02-22T20:37:12.966" v="11"/>
        <pc:sldMkLst>
          <pc:docMk/>
          <pc:sldMk cId="1954810306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gov.uk%2Fgovernment%2Fpublications%2Fworking-together-to-safeguard-children--2&amp;data=05%7C02%7C2333638%40student.uwtsd.ac.uk%7Ce867697010bc415c861c08de7223e9c0%7C4e0f11f9046e45059cb8db2152311e21%7C0%7C0%7C639073697229135574%7CUnknown%7CTWFpbGZsb3d8eyJFbXB0eU1hcGkiOnRydWUsIlYiOiIwLjAuMDAwMCIsIlAiOiJXaW4zMiIsIkFOIjoiTWFpbCIsIldUIjoyfQ%3D%3D%7C80000%7C%7C%7C&amp;sdata=AVbmhhsV1oN2MeihatKM7Mirn2ZPA3nPDciyQIqjcz8%3D&amp;reserved=0" TargetMode="External"/><Relationship Id="rId2" Type="http://schemas.openxmlformats.org/officeDocument/2006/relationships/hyperlink" Target="https://eur01.safelinks.protection.outlook.com/?url=https%3A%2F%2Fwww.actionforchildren.org.uk%2Fmedia-centre%2Fcriminally-exploited-children-jay-review-2024%2F&amp;data=05%7C02%7C2333638%40student.uwtsd.ac.uk%7Ce867697010bc415c861c08de7223e9c0%7C4e0f11f9046e45059cb8db2152311e21%7C0%7C0%7C639073697229111135%7CUnknown%7CTWFpbGZsb3d8eyJFbXB0eU1hcGkiOnRydWUsIlYiOiIwLjAuMDAwMCIsIlAiOiJXaW4zMiIsIkFOIjoiTWFpbCIsIldUIjoyfQ%3D%3D%7C80000%7C%7C%7C&amp;sdata=0G3ubFhDDU5dFL6g7oyka1Q6qPEq4L3nFIWsCL5FqhA%3D&amp;reserved=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ur01.safelinks.protection.outlook.com/?url=https%3A%2F%2Fcurtgriffiths.com%2Fwp-content%2Fuploads%2F2023%2F07%2FCOMM0058936.pdf&amp;data=05%7C02%7C2333638%40student.uwtsd.ac.uk%7Ce867697010bc415c861c08de7223e9c0%7C4e0f11f9046e45059cb8db2152311e21%7C0%7C0%7C639073697229169199%7CUnknown%7CTWFpbGZsb3d8eyJFbXB0eU1hcGkiOnRydWUsIlYiOiIwLjAuMDAwMCIsIlAiOiJXaW4zMiIsIkFOIjoiTWFpbCIsIldUIjoyfQ%3D%3D%7C80000%7C%7C%7C&amp;sdata=BUnFpfw0WZhVSs8d%2FAZXRJ47V10UC%2Fz2j%2B6%2B9U59314%3D&amp;reserved=0" TargetMode="External"/><Relationship Id="rId4" Type="http://schemas.openxmlformats.org/officeDocument/2006/relationships/hyperlink" Target="https://eur01.safelinks.protection.outlook.com/?url=https%3A%2F%2Fwww.gov.uk%2Fgovernment%2Fpublications%2Ften-years-of-supporting-families-supporting-families-programme-annual-report-2022-23%2Ften-years-of-supporting-families-supporting-families-programme-annual-report-2022-23&amp;data=05%7C02%7C2333638%40student.uwtsd.ac.uk%7Ce867697010bc415c861c08de7223e9c0%7C4e0f11f9046e45059cb8db2152311e21%7C0%7C0%7C639073697229152803%7CUnknown%7CTWFpbGZsb3d8eyJFbXB0eU1hcGkiOnRydWUsIlYiOiIwLjAuMDAwMCIsIlAiOiJXaW4zMiIsIkFOIjoiTWFpbCIsIldUIjoyfQ%3D%3D%7C80000%7C%7C%7C&amp;sdata=V6PbvtdrRiZ8vLTsMJNQYZi8dR4pVcjtPy2FxXs33QU%3D&amp;reserved=0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nice.org.uk%2Fguidance%2Fng26&amp;data=05%7C02%7C2333638%40student.uwtsd.ac.uk%7Ce867697010bc415c861c08de7223e9c0%7C4e0f11f9046e45059cb8db2152311e21%7C0%7C0%7C639073697229200905%7CUnknown%7CTWFpbGZsb3d8eyJFbXB0eU1hcGkiOnRydWUsIlYiOiIwLjAuMDAwMCIsIlAiOiJXaW4zMiIsIkFOIjoiTWFpbCIsIldUIjoyfQ%3D%3D%7C80000%7C%7C%7C&amp;sdata=QumhPch%2FAQs5r%2BU0W53NOtnhPAfgOB%2FnmNsDymK5aHY%3D&amp;reserved=0" TargetMode="External"/><Relationship Id="rId2" Type="http://schemas.openxmlformats.org/officeDocument/2006/relationships/hyperlink" Target="https://eur01.safelinks.protection.outlook.com/?url=https%3A%2F%2Fwww.nationalcrimeagency.gov.uk%2Fnews%2Fmore-than-1-000-children-protected-in-first-year-of-centre-tackling-county-lines&amp;data=05%7C02%7C2333638%40student.uwtsd.ac.uk%7Ce867697010bc415c861c08de7223e9c0%7C4e0f11f9046e45059cb8db2152311e21%7C0%7C0%7C639073697229185252%7CUnknown%7CTWFpbGZsb3d8eyJFbXB0eU1hcGkiOnRydWUsIlYiOiIwLjAuMDAwMCIsIlAiOiJXaW4zMiIsIkFOIjoiTWFpbCIsIldUIjoyfQ%3D%3D%7C80000%7C%7C%7C&amp;sdata=YxGUJcE9HjjrwVhmjbJqYBONcUOq5PFIYcgpD4A3npY%3D&amp;reserved=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ur01.safelinks.protection.outlook.com/?url=https%3A%2F%2Flearning.nspcc.org.uk%2Fchild-abuse-and-neglect%2Fchild-criminal-exploitation&amp;data=05%7C02%7C2333638%40student.uwtsd.ac.uk%7Ce867697010bc415c861c08de7223e9c0%7C4e0f11f9046e45059cb8db2152311e21%7C0%7C0%7C639073697229216795%7CUnknown%7CTWFpbGZsb3d8eyJFbXB0eU1hcGkiOnRydWUsIlYiOiIwLjAuMDAwMCIsIlAiOiJXaW4zMiIsIkFOIjoiTWFpbCIsIldUIjoyfQ%3D%3D%7C80000%7C%7C%7C&amp;sdata=fdH7dLJ4hrOWLyxbsoRkjKY2VYNbUSmNsbiNa0%2BGoL8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DA840-38F6-7A05-034B-B7F1346DC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Protecting and supporting families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F3F0F-C05B-3192-42D4-03ADFFAE2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 b="1" dirty="0">
                <a:highlight>
                  <a:srgbClr val="FFFFFF"/>
                </a:highlight>
              </a:rPr>
              <a:t>        </a:t>
            </a:r>
            <a:r>
              <a:rPr lang="en-US" sz="1800" b="1" dirty="0">
                <a:highlight>
                  <a:srgbClr val="FFFFFF"/>
                </a:highlight>
              </a:rPr>
              <a:t> BMHP5021</a:t>
            </a:r>
            <a:endParaRPr lang="en-US" sz="1800" dirty="0">
              <a:highlight>
                <a:srgbClr val="FFFFFF"/>
              </a:highlight>
            </a:endParaRPr>
          </a:p>
          <a:p>
            <a:r>
              <a:rPr lang="en-US" sz="1800" b="1" dirty="0">
                <a:highlight>
                  <a:srgbClr val="FFFFFF"/>
                </a:highlight>
              </a:rPr>
              <a:t>Lecturer Robert </a:t>
            </a:r>
            <a:r>
              <a:rPr lang="en-US" sz="1800" b="1" err="1">
                <a:highlight>
                  <a:srgbClr val="FFFFFF"/>
                </a:highlight>
              </a:rPr>
              <a:t>Nartowski</a:t>
            </a:r>
            <a:endParaRPr lang="en-US" sz="1800" err="1">
              <a:highlight>
                <a:srgbClr val="FFFFFF"/>
              </a:highlight>
            </a:endParaRPr>
          </a:p>
          <a:p>
            <a:r>
              <a:rPr lang="en-US" sz="1800" b="1" dirty="0">
                <a:highlight>
                  <a:srgbClr val="FFFFFF"/>
                </a:highlight>
              </a:rPr>
              <a:t>Component 1- Child f case</a:t>
            </a:r>
            <a:endParaRPr lang="en-US" sz="1800" dirty="0">
              <a:highlight>
                <a:srgbClr val="FFFFFF"/>
              </a:highlight>
            </a:endParaRPr>
          </a:p>
          <a:p>
            <a:r>
              <a:rPr lang="en-US" sz="1800" b="1" dirty="0">
                <a:highlight>
                  <a:srgbClr val="FFFFFF"/>
                </a:highlight>
              </a:rPr>
              <a:t>Ioan Surdu 2333638 – Mental Health Specialist</a:t>
            </a:r>
            <a:endParaRPr lang="en-US" sz="1800" dirty="0">
              <a:highlight>
                <a:srgbClr val="FFFFFF"/>
              </a:highlight>
            </a:endParaRPr>
          </a:p>
          <a:p>
            <a:r>
              <a:rPr lang="en-US" sz="1800" b="1" dirty="0">
                <a:highlight>
                  <a:srgbClr val="FFFFFF"/>
                </a:highlight>
              </a:rPr>
              <a:t>Diana Briceag 2408209- Counsellor</a:t>
            </a:r>
            <a:endParaRPr lang="en-US" sz="1800" dirty="0">
              <a:highlight>
                <a:srgbClr val="FFFFFF"/>
              </a:highlight>
            </a:endParaRPr>
          </a:p>
          <a:p>
            <a:r>
              <a:rPr lang="en-US" sz="1800" b="1" dirty="0">
                <a:highlight>
                  <a:srgbClr val="FFFFFF"/>
                </a:highlight>
              </a:rPr>
              <a:t>Lavinia Victoria 2412370- Social Worker</a:t>
            </a:r>
            <a:endParaRPr lang="en-US" sz="1800" dirty="0">
              <a:highlight>
                <a:srgbClr val="FFFFFF"/>
              </a:highlight>
            </a:endParaRPr>
          </a:p>
          <a:p>
            <a:r>
              <a:rPr lang="en-US" sz="1800" b="1" dirty="0">
                <a:highlight>
                  <a:srgbClr val="FFFFFF"/>
                </a:highlight>
              </a:rPr>
              <a:t>Maria Larisa </a:t>
            </a:r>
            <a:r>
              <a:rPr lang="en-US" sz="1800" b="1" err="1">
                <a:highlight>
                  <a:srgbClr val="FFFFFF"/>
                </a:highlight>
              </a:rPr>
              <a:t>Iamandita</a:t>
            </a:r>
            <a:r>
              <a:rPr lang="en-US" sz="1800" b="1" dirty="0">
                <a:highlight>
                  <a:srgbClr val="FFFFFF"/>
                </a:highlight>
              </a:rPr>
              <a:t> 2407623–police officer</a:t>
            </a:r>
            <a:endParaRPr lang="en-US" sz="1800" dirty="0">
              <a:highlight>
                <a:srgbClr val="FFFFFF"/>
              </a:highlight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17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0247B-7999-0096-55DC-C927C989D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031F7-A011-A88D-5A8C-42BD27B5F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401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Action for Children (2024) New review finds criminally exploited children being harmed by failing system: Jay Review. Available at: 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2"/>
              </a:rPr>
              <a:t>https://www.actionforchildren.org.uk/media-centre/criminally-exploited-children-jay-review-2024/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� (Accessed: 17 February 2026).</a:t>
            </a:r>
            <a:endParaRPr lang="en-US" sz="1800">
              <a:latin typeface="Calibri"/>
              <a:ea typeface="Calibri"/>
              <a:cs typeface="Calibri"/>
            </a:endParaRPr>
          </a:p>
          <a:p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Department for Education (2018) Working together to safeguard children: A guide to inter-agency working to safeguard and promote the welfare of children. London: HM Government. Available at: 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3"/>
              </a:rPr>
              <a:t>https://www.gov.uk/government/publications/working-together-to-safeguard-children--2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� (Accessed: 15 February 2026).</a:t>
            </a:r>
            <a:endParaRPr lang="en-US" sz="1800">
              <a:latin typeface="Calibri"/>
              <a:ea typeface="Calibri"/>
              <a:cs typeface="Calibri"/>
            </a:endParaRPr>
          </a:p>
          <a:p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Department for Levelling Up, Housing and Communities (2024) Ten years of Supporting Families: Supporting Families </a:t>
            </a:r>
            <a:r>
              <a:rPr lang="en-US" sz="1800" dirty="0" err="1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programme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annual report 2022–23. Available at: 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4"/>
              </a:rPr>
              <a:t>https://www.gov.uk/government/publications/ten-years-of-supporting-families-supporting-families-programme-annual-report-2022-23/ten-years-of-supporting-families-supporting-families-programme-annual-report-2022-23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� (Accessed: 17 February 2026).</a:t>
            </a:r>
            <a:endParaRPr lang="en-US" sz="1800">
              <a:latin typeface="Calibri"/>
              <a:ea typeface="Calibri"/>
              <a:cs typeface="Calibri"/>
            </a:endParaRPr>
          </a:p>
          <a:p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Griffiths, C.T. (2022) Interagency communication, collaboration, and interoperability within police services and between police services and other emergency services. School of Criminology, Simon Fraser University. Available at: 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5"/>
              </a:rPr>
              <a:t>https://curtgriffiths.com/wp-content/uploads/2023/07/COMM0058936.pdf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� (Accessed: 17 February 2026).</a:t>
            </a:r>
            <a:endParaRPr lang="en-US" sz="1800">
              <a:latin typeface="Calibri"/>
              <a:ea typeface="Calibri"/>
              <a:cs typeface="Calibri"/>
            </a:endParaRPr>
          </a:p>
          <a:p>
            <a:endParaRPr lang="en-US" sz="1800" dirty="0">
              <a:solidFill>
                <a:srgbClr val="242424"/>
              </a:solidFill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321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CBB19-72D8-C28F-2B73-C2D19E5AE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21595-4C61-B625-1AD8-4BD4045CE6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Lambert, M.J. and Barley, D.E. (2001) ‘Research summary on the therapeutic relationship and psychotherapy outcome’, Psychotherapy: Theory, Research, Practice, Training, 38(4), pp. 357–361.</a:t>
            </a:r>
            <a:endParaRPr lang="en-US" sz="1800">
              <a:latin typeface="Calibri"/>
              <a:ea typeface="Calibri"/>
              <a:cs typeface="Calibri"/>
            </a:endParaRPr>
          </a:p>
          <a:p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National Crime Agency (2025) More than 1,000 children protected in first year of </a:t>
            </a:r>
            <a:r>
              <a:rPr lang="en-US" sz="1800" dirty="0" err="1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centre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tackling County Lines. Available at: 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2"/>
              </a:rPr>
              <a:t>https://www.nationalcrimeagency.gov.uk/news/more-than-1-000-children-protected-in-first-year-of-centre-tackling-county-lines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� (Accessed: 17 February 2026).</a:t>
            </a:r>
            <a:endParaRPr lang="en-US" sz="1800">
              <a:latin typeface="Calibri"/>
              <a:ea typeface="Calibri"/>
              <a:cs typeface="Calibri"/>
            </a:endParaRPr>
          </a:p>
          <a:p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National Institute for Health and Care Excellence (NICE) (2015) Children’s attachment: Attachment in children and young people who are adopted from care, in care or at high risk of going into care (NG26). London: NICE. Available at: 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3"/>
              </a:rPr>
              <a:t>https://www.nice.org.uk/guidance/ng26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� (Accessed: 15 February 2026).</a:t>
            </a:r>
            <a:endParaRPr lang="en-US" sz="1800">
              <a:latin typeface="Calibri"/>
              <a:ea typeface="Calibri"/>
              <a:cs typeface="Calibri"/>
            </a:endParaRPr>
          </a:p>
          <a:p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NSPCC (2025) Protecting children from child criminal exploitation. Available at: 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  <a:hlinkClick r:id="rId4"/>
              </a:rPr>
              <a:t>https://learning.nspcc.org.uk/child-abuse-and-neglect/child-criminal-exploitation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� (Accessed: 17 February 2026).</a:t>
            </a:r>
            <a:endParaRPr lang="en-US" sz="1800">
              <a:latin typeface="Calibri"/>
              <a:ea typeface="Calibri"/>
              <a:cs typeface="Calibri"/>
            </a:endParaRPr>
          </a:p>
          <a:p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Teicher, M.H., Samson, J.A., Anderson, C.M. and Ohashi, K. (2016) ‘Toward understanding the impact of trauma on the early developing human brain’, Development and Psychopathology, 28(4), pp. 1231–1251.</a:t>
            </a:r>
            <a:endParaRPr lang="en-US" sz="1800">
              <a:latin typeface="Calibri"/>
              <a:ea typeface="Calibri"/>
              <a:cs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4419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Protecting and supporting families in health and social care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60</cp:revision>
  <dcterms:created xsi:type="dcterms:W3CDTF">2026-02-22T16:26:16Z</dcterms:created>
  <dcterms:modified xsi:type="dcterms:W3CDTF">2026-02-22T20:43:09Z</dcterms:modified>
</cp:coreProperties>
</file>