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9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0" r:id="rId16"/>
    <p:sldId id="271" r:id="rId17"/>
    <p:sldId id="275" r:id="rId18"/>
    <p:sldId id="272" r:id="rId19"/>
    <p:sldId id="273" r:id="rId20"/>
    <p:sldId id="274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CD56C-528B-4775-B514-EEA96C19FE0A}" type="datetimeFigureOut">
              <a:rPr lang="en-GB" smtClean="0"/>
              <a:pPr/>
              <a:t>17/03/2015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012CD-815E-42A5-AAE0-FBFE567009E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CD56C-528B-4775-B514-EEA96C19FE0A}" type="datetimeFigureOut">
              <a:rPr lang="en-GB" smtClean="0"/>
              <a:pPr/>
              <a:t>17/03/2015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012CD-815E-42A5-AAE0-FBFE567009E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CD56C-528B-4775-B514-EEA96C19FE0A}" type="datetimeFigureOut">
              <a:rPr lang="en-GB" smtClean="0"/>
              <a:pPr/>
              <a:t>17/03/2015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012CD-815E-42A5-AAE0-FBFE567009E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CD56C-528B-4775-B514-EEA96C19FE0A}" type="datetimeFigureOut">
              <a:rPr lang="en-GB" smtClean="0"/>
              <a:pPr/>
              <a:t>17/03/2015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012CD-815E-42A5-AAE0-FBFE567009E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CD56C-528B-4775-B514-EEA96C19FE0A}" type="datetimeFigureOut">
              <a:rPr lang="en-GB" smtClean="0"/>
              <a:pPr/>
              <a:t>17/03/2015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012CD-815E-42A5-AAE0-FBFE567009E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CD56C-528B-4775-B514-EEA96C19FE0A}" type="datetimeFigureOut">
              <a:rPr lang="en-GB" smtClean="0"/>
              <a:pPr/>
              <a:t>17/03/2015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012CD-815E-42A5-AAE0-FBFE567009E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CD56C-528B-4775-B514-EEA96C19FE0A}" type="datetimeFigureOut">
              <a:rPr lang="en-GB" smtClean="0"/>
              <a:pPr/>
              <a:t>17/03/2015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012CD-815E-42A5-AAE0-FBFE567009E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CD56C-528B-4775-B514-EEA96C19FE0A}" type="datetimeFigureOut">
              <a:rPr lang="en-GB" smtClean="0"/>
              <a:pPr/>
              <a:t>17/03/2015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012CD-815E-42A5-AAE0-FBFE567009E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CD56C-528B-4775-B514-EEA96C19FE0A}" type="datetimeFigureOut">
              <a:rPr lang="en-GB" smtClean="0"/>
              <a:pPr/>
              <a:t>17/03/2015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012CD-815E-42A5-AAE0-FBFE567009E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CD56C-528B-4775-B514-EEA96C19FE0A}" type="datetimeFigureOut">
              <a:rPr lang="en-GB" smtClean="0"/>
              <a:pPr/>
              <a:t>17/03/2015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012CD-815E-42A5-AAE0-FBFE567009E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CD56C-528B-4775-B514-EEA96C19FE0A}" type="datetimeFigureOut">
              <a:rPr lang="en-GB" smtClean="0"/>
              <a:pPr/>
              <a:t>17/03/2015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012CD-815E-42A5-AAE0-FBFE567009E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DCD56C-528B-4775-B514-EEA96C19FE0A}" type="datetimeFigureOut">
              <a:rPr lang="en-GB" smtClean="0"/>
              <a:pPr/>
              <a:t>17/03/2015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0012CD-815E-42A5-AAE0-FBFE567009EE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Leadership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By</a:t>
            </a:r>
          </a:p>
          <a:p>
            <a:r>
              <a:rPr lang="en-GB" dirty="0" smtClean="0"/>
              <a:t>Andrew Thorn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Role of Leadership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It is important to realise that good leadership is well-rounded leadership</a:t>
            </a:r>
          </a:p>
          <a:p>
            <a:r>
              <a:rPr lang="en-GB" dirty="0" smtClean="0"/>
              <a:t>Leaders go wrong when they become stuck in their ways and therefore appear one-dimensional in their range of styles and approaches</a:t>
            </a:r>
          </a:p>
          <a:p>
            <a:r>
              <a:rPr lang="en-GB" dirty="0" smtClean="0"/>
              <a:t>Leadership needs clear goals and structure while they should resist the temptation to focus on measuring rather than experimenting or taking risks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Role of Leadership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Leaders must remember the necessity to involve influential people when change is desired</a:t>
            </a:r>
          </a:p>
          <a:p>
            <a:r>
              <a:rPr lang="en-GB" dirty="0" smtClean="0"/>
              <a:t>Leaders must avoid not being trusted, otherwise organisations can find themselves in situations where people comply rather than commit</a:t>
            </a:r>
          </a:p>
          <a:p>
            <a:r>
              <a:rPr lang="en-GB" dirty="0" smtClean="0"/>
              <a:t>Leaders must encourage discussion of conflicts and tensions to enable change to emerge, while avoiding the trap of being too vague and lacking direction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en-GB" dirty="0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539552" y="1556792"/>
          <a:ext cx="8280919" cy="504056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Document" r:id="rId3" imgW="5872120" imgH="2539476" progId="Word.Document.12">
                  <p:embed/>
                </p:oleObj>
              </mc:Choice>
              <mc:Fallback>
                <p:oleObj name="Document" r:id="rId3" imgW="5872120" imgH="2539476" progId="Word.Document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552" y="1556792"/>
                        <a:ext cx="8280919" cy="504056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Visionary Leadership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leader has a clear idea of what he wants to do professionally and personally- and the strength to persist in the face of setbacks, even failures</a:t>
            </a:r>
          </a:p>
          <a:p>
            <a:r>
              <a:rPr lang="en-GB" dirty="0" smtClean="0"/>
              <a:t>Today’s business leaders place considerable value on visionary leadership as a tool for organisational change</a:t>
            </a:r>
          </a:p>
          <a:p>
            <a:r>
              <a:rPr lang="en-GB" dirty="0" smtClean="0"/>
              <a:t>But is visionary leadership really the answer?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Transformational Leadership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Involves the leader raising the followers’ sense of purpose and levels of motivation</a:t>
            </a:r>
          </a:p>
          <a:p>
            <a:r>
              <a:rPr lang="en-GB" dirty="0" smtClean="0"/>
              <a:t>The aims of the leader and the followers combine into one purpose, and the leader raises the followers’ confidence and expectations of themselves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Transformational Leadership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Comprises of: -</a:t>
            </a:r>
          </a:p>
          <a:p>
            <a:pPr>
              <a:buNone/>
            </a:pPr>
            <a:endParaRPr lang="en-GB" dirty="0"/>
          </a:p>
          <a:p>
            <a:r>
              <a:rPr lang="en-GB" dirty="0" smtClean="0"/>
              <a:t>Charisma</a:t>
            </a:r>
          </a:p>
          <a:p>
            <a:r>
              <a:rPr lang="en-GB" dirty="0" smtClean="0"/>
              <a:t>Inspiration</a:t>
            </a:r>
          </a:p>
          <a:p>
            <a:r>
              <a:rPr lang="en-GB" dirty="0" smtClean="0"/>
              <a:t>Intellectual stimulation</a:t>
            </a:r>
          </a:p>
          <a:p>
            <a:r>
              <a:rPr lang="en-GB" dirty="0" smtClean="0"/>
              <a:t>Individualised consideration</a:t>
            </a:r>
          </a:p>
          <a:p>
            <a:pPr>
              <a:buNone/>
            </a:pPr>
            <a:r>
              <a:rPr lang="en-GB" dirty="0" smtClean="0"/>
              <a:t>(</a:t>
            </a:r>
            <a:r>
              <a:rPr lang="en-GB" dirty="0" err="1" smtClean="0"/>
              <a:t>Bryman</a:t>
            </a:r>
            <a:r>
              <a:rPr lang="en-GB" dirty="0" smtClean="0"/>
              <a:t>, 1992)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Transformational Leadership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Followers want comfort and stability and solutions from their leaders, but that’s baby sitting</a:t>
            </a:r>
          </a:p>
          <a:p>
            <a:r>
              <a:rPr lang="en-GB" dirty="0" smtClean="0"/>
              <a:t>Real leaders ask hard questions and knock people out of their comfort zones</a:t>
            </a:r>
          </a:p>
          <a:p>
            <a:r>
              <a:rPr lang="en-GB" dirty="0" smtClean="0"/>
              <a:t>They manage the resulting distress</a:t>
            </a:r>
          </a:p>
          <a:p>
            <a:r>
              <a:rPr lang="en-GB" dirty="0" smtClean="0"/>
              <a:t>Real leaders believe the call for vision and inspiration is counter-productive and encourages dependency from employees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Roles that Leaders Play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The leader sits at the top of the organisation, setting goals and driving them through to completion</a:t>
            </a:r>
          </a:p>
          <a:p>
            <a:r>
              <a:rPr lang="en-GB" dirty="0" smtClean="0"/>
              <a:t>The leader needs to become the figure head, which attracts followers by communicating a compelling and attractive vision, and through negotiation and bargaining</a:t>
            </a:r>
          </a:p>
          <a:p>
            <a:r>
              <a:rPr lang="en-GB" dirty="0" smtClean="0"/>
              <a:t>The leaders primary role is that of coach, counsellor and consultant</a:t>
            </a:r>
          </a:p>
          <a:p>
            <a:r>
              <a:rPr lang="en-GB" dirty="0" smtClean="0"/>
              <a:t>The leader is a facilitator of emerging change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Dispersed Leadership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err="1" smtClean="0"/>
              <a:t>Senge</a:t>
            </a:r>
            <a:r>
              <a:rPr lang="en-GB" dirty="0" smtClean="0"/>
              <a:t> at al (1999) believes that successful leadership of change does not have to come from within the organisation</a:t>
            </a:r>
          </a:p>
          <a:p>
            <a:r>
              <a:rPr lang="en-GB" dirty="0" err="1" smtClean="0"/>
              <a:t>Senge</a:t>
            </a:r>
            <a:r>
              <a:rPr lang="en-GB" dirty="0" smtClean="0"/>
              <a:t> claims that organisations need to think about developing communities of interdependent leaders across organisations</a:t>
            </a:r>
          </a:p>
          <a:p>
            <a:r>
              <a:rPr lang="en-GB" dirty="0" err="1" smtClean="0"/>
              <a:t>Senge</a:t>
            </a:r>
            <a:r>
              <a:rPr lang="en-GB" dirty="0" smtClean="0"/>
              <a:t> identifies three important, interconnected types of leader: (1) Local line leader; (2) Executive Leaders and (3) Network Leaders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Local Line Leader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Are front-line managers who design the products and services and make the core processes work</a:t>
            </a:r>
          </a:p>
          <a:p>
            <a:r>
              <a:rPr lang="en-GB" dirty="0" smtClean="0"/>
              <a:t>Without the commitment of these people, no significant change will happen</a:t>
            </a: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Executive Leadership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Are management who are board members</a:t>
            </a:r>
          </a:p>
          <a:p>
            <a:r>
              <a:rPr lang="en-GB" dirty="0" smtClean="0"/>
              <a:t>These leaders are responsible for three key things: (1) Designing the right innovation environment; (2) right infrastructure for assessment and reward and (3) teaching and mentoring local line leaders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Network Leaders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really significant organisational challenges occur at the interfaces between project groups, functions and teams</a:t>
            </a:r>
          </a:p>
          <a:p>
            <a:r>
              <a:rPr lang="en-GB" dirty="0" smtClean="0"/>
              <a:t>Network leaders are people who work at these interfaces</a:t>
            </a:r>
          </a:p>
          <a:p>
            <a:r>
              <a:rPr lang="en-GB" dirty="0" smtClean="0"/>
              <a:t>They are guides, advisers, active helpers and assessors, working in partnership with the leaders.</a:t>
            </a:r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Goleman’s</a:t>
            </a:r>
            <a:r>
              <a:rPr lang="en-GB" dirty="0" smtClean="0"/>
              <a:t> Leadership Styles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en-GB" dirty="0" smtClean="0"/>
              <a:t>Coercive</a:t>
            </a:r>
          </a:p>
          <a:p>
            <a:pPr marL="514350" indent="-514350">
              <a:buAutoNum type="arabicPeriod"/>
            </a:pPr>
            <a:r>
              <a:rPr lang="en-GB" dirty="0" smtClean="0"/>
              <a:t>Authoritative</a:t>
            </a:r>
          </a:p>
          <a:p>
            <a:pPr marL="514350" indent="-514350">
              <a:buAutoNum type="arabicPeriod"/>
            </a:pPr>
            <a:r>
              <a:rPr lang="en-GB" dirty="0" smtClean="0"/>
              <a:t>Affiliative</a:t>
            </a:r>
          </a:p>
          <a:p>
            <a:pPr marL="514350" indent="-514350">
              <a:buAutoNum type="arabicPeriod"/>
            </a:pPr>
            <a:r>
              <a:rPr lang="en-GB" dirty="0" smtClean="0"/>
              <a:t>Democratic</a:t>
            </a:r>
          </a:p>
          <a:p>
            <a:pPr marL="514350" indent="-514350">
              <a:buAutoNum type="arabicPeriod"/>
            </a:pPr>
            <a:r>
              <a:rPr lang="en-GB" dirty="0" smtClean="0"/>
              <a:t>Pace setting</a:t>
            </a:r>
          </a:p>
          <a:p>
            <a:pPr marL="514350" indent="-514350">
              <a:buAutoNum type="arabicPeriod"/>
            </a:pPr>
            <a:r>
              <a:rPr lang="en-GB" dirty="0"/>
              <a:t>C</a:t>
            </a:r>
            <a:r>
              <a:rPr lang="en-GB" dirty="0" smtClean="0"/>
              <a:t>oaching</a:t>
            </a: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Coercive Styles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dirty="0" smtClean="0"/>
              <a:t>Useful when a turn around is required and the leader is credible and enthusiastic.  </a:t>
            </a:r>
          </a:p>
          <a:p>
            <a:pPr lvl="0"/>
            <a:r>
              <a:rPr lang="en-GB" dirty="0" smtClean="0"/>
              <a:t>This is the ‘visionary’ leadership style and will only work if the leader is well respected by his or her people, and is genuinely enthusiastic about the change required.  </a:t>
            </a:r>
            <a:endParaRPr lang="en-GB" smtClean="0"/>
          </a:p>
          <a:p>
            <a:pPr lvl="0"/>
            <a:r>
              <a:rPr lang="en-GB" smtClean="0"/>
              <a:t>He </a:t>
            </a:r>
            <a:r>
              <a:rPr lang="en-GB" dirty="0" smtClean="0"/>
              <a:t>does acknowledge the strong positive effect of this approach given the right prevailing conditions.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Authoritative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Useful when a turnaround is required and the leader is credible and enthusiastic</a:t>
            </a:r>
          </a:p>
          <a:p>
            <a:r>
              <a:rPr lang="en-GB" dirty="0" smtClean="0"/>
              <a:t>This is the ‘visionary’ leadership style</a:t>
            </a:r>
          </a:p>
          <a:p>
            <a:r>
              <a:rPr lang="en-GB" dirty="0" smtClean="0"/>
              <a:t>Will only work if the leader is well respected by his or her people</a:t>
            </a:r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Affiliative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style helps to repair broken relationships and establish trust</a:t>
            </a:r>
          </a:p>
          <a:p>
            <a:r>
              <a:rPr lang="en-GB" dirty="0" smtClean="0"/>
              <a:t>Can be useful when the going gets tough in a change process and people are struggling</a:t>
            </a:r>
          </a:p>
          <a:p>
            <a:r>
              <a:rPr lang="en-GB" dirty="0" smtClean="0"/>
              <a:t>However, it must be used with other styles to be effective in setting direction and creating progress</a:t>
            </a:r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Democratic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An effective style to use when the team knows more about the situation than the leader does</a:t>
            </a:r>
          </a:p>
          <a:p>
            <a:r>
              <a:rPr lang="en-GB" dirty="0" smtClean="0"/>
              <a:t>They will be able to come up with ideas and create plans with the leader operating as facilitator</a:t>
            </a:r>
          </a:p>
          <a:p>
            <a:r>
              <a:rPr lang="en-GB" dirty="0" smtClean="0"/>
              <a:t>However, it is not useful for inexperienced team members as they will go round in circles and fail to deliver</a:t>
            </a:r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Pace-Setting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This style can be used effectively with a highly motivated, competent team, but does not lead to positive results long-term if used in isolation</a:t>
            </a:r>
          </a:p>
          <a:p>
            <a:r>
              <a:rPr lang="en-GB" dirty="0" smtClean="0"/>
              <a:t>Overuse of this style alone results in exhausted staff who feel directionless and unrewarded</a:t>
            </a:r>
          </a:p>
          <a:p>
            <a:r>
              <a:rPr lang="en-GB" dirty="0" smtClean="0"/>
              <a:t>The leader needs to switch out of this style to move into a change process rather than simply drive for more of the same</a:t>
            </a:r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Coaching Styles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is an appropriate style to use if individuals need to acquire new skills or knowledge as part of changes being made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843</Words>
  <Application>Microsoft Office PowerPoint</Application>
  <PresentationFormat>On-screen Show (4:3)</PresentationFormat>
  <Paragraphs>79</Paragraphs>
  <Slides>20</Slides>
  <Notes>0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2" baseType="lpstr">
      <vt:lpstr>Office Theme</vt:lpstr>
      <vt:lpstr>Document</vt:lpstr>
      <vt:lpstr>Leadership</vt:lpstr>
      <vt:lpstr>Role of Leadership</vt:lpstr>
      <vt:lpstr>Role of Leadership</vt:lpstr>
      <vt:lpstr>PowerPoint Presentation</vt:lpstr>
      <vt:lpstr>Visionary Leadership</vt:lpstr>
      <vt:lpstr>Transformational Leadership</vt:lpstr>
      <vt:lpstr>Transformational Leadership</vt:lpstr>
      <vt:lpstr>Transformational Leadership</vt:lpstr>
      <vt:lpstr>Roles that Leaders Play</vt:lpstr>
      <vt:lpstr>Dispersed Leadership</vt:lpstr>
      <vt:lpstr>Local Line Leader</vt:lpstr>
      <vt:lpstr>Executive Leadership</vt:lpstr>
      <vt:lpstr>Network Leaders</vt:lpstr>
      <vt:lpstr>Goleman’s Leadership Styles</vt:lpstr>
      <vt:lpstr>Coercive Styles</vt:lpstr>
      <vt:lpstr>Authoritative Style</vt:lpstr>
      <vt:lpstr>Affiliative Style</vt:lpstr>
      <vt:lpstr>Democratic Style</vt:lpstr>
      <vt:lpstr>Pace-Setting</vt:lpstr>
      <vt:lpstr>Coaching Styles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</dc:title>
  <dc:creator>Andrew</dc:creator>
  <cp:lastModifiedBy>Andrew Thorn</cp:lastModifiedBy>
  <cp:revision>14</cp:revision>
  <dcterms:created xsi:type="dcterms:W3CDTF">2013-05-10T01:29:37Z</dcterms:created>
  <dcterms:modified xsi:type="dcterms:W3CDTF">2015-03-17T15:12:53Z</dcterms:modified>
</cp:coreProperties>
</file>