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5" r:id="rId4"/>
  </p:sldMasterIdLst>
  <p:notesMasterIdLst>
    <p:notesMasterId r:id="rId27"/>
  </p:notesMasterIdLst>
  <p:sldIdLst>
    <p:sldId id="256" r:id="rId5"/>
    <p:sldId id="264" r:id="rId6"/>
    <p:sldId id="272" r:id="rId7"/>
    <p:sldId id="281" r:id="rId8"/>
    <p:sldId id="257" r:id="rId9"/>
    <p:sldId id="282" r:id="rId10"/>
    <p:sldId id="273" r:id="rId11"/>
    <p:sldId id="258" r:id="rId12"/>
    <p:sldId id="283" r:id="rId13"/>
    <p:sldId id="260" r:id="rId14"/>
    <p:sldId id="267" r:id="rId15"/>
    <p:sldId id="268" r:id="rId16"/>
    <p:sldId id="261" r:id="rId17"/>
    <p:sldId id="262" r:id="rId18"/>
    <p:sldId id="263" r:id="rId19"/>
    <p:sldId id="266" r:id="rId20"/>
    <p:sldId id="269" r:id="rId21"/>
    <p:sldId id="277" r:id="rId22"/>
    <p:sldId id="278" r:id="rId23"/>
    <p:sldId id="279" r:id="rId24"/>
    <p:sldId id="280" r:id="rId25"/>
    <p:sldId id="284"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EF1350-2FF1-49F6-A23B-E8AF1E544E37}" v="35" dt="2021-03-24T18:50:56.1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1E44A0-FBF9-4C11-9929-C1CE942C2BCA}" type="datetimeFigureOut">
              <a:rPr lang="en-GB" smtClean="0"/>
              <a:t>25/03/2021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96CBF4-6EAD-4BE5-9858-D12FBAB199FF}" type="slidenum">
              <a:rPr lang="en-GB" smtClean="0"/>
              <a:t>‹#›</a:t>
            </a:fld>
            <a:endParaRPr lang="en-GB"/>
          </a:p>
        </p:txBody>
      </p:sp>
    </p:spTree>
    <p:extLst>
      <p:ext uri="{BB962C8B-B14F-4D97-AF65-F5344CB8AC3E}">
        <p14:creationId xmlns:p14="http://schemas.microsoft.com/office/powerpoint/2010/main" val="30587008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As you know my name is Gary Yates, I am a third year student on the Youth and Community, Today I will be talking on the hidden topic of Cyberbullying Some of these statistics maybe shocking</a:t>
            </a:r>
          </a:p>
        </p:txBody>
      </p:sp>
      <p:sp>
        <p:nvSpPr>
          <p:cNvPr id="4" name="Slide Number Placeholder 3"/>
          <p:cNvSpPr>
            <a:spLocks noGrp="1"/>
          </p:cNvSpPr>
          <p:nvPr>
            <p:ph type="sldNum" sz="quarter" idx="5"/>
          </p:nvPr>
        </p:nvSpPr>
        <p:spPr/>
        <p:txBody>
          <a:bodyPr/>
          <a:lstStyle/>
          <a:p>
            <a:fld id="{F596CBF4-6EAD-4BE5-9858-D12FBAB199FF}" type="slidenum">
              <a:rPr lang="en-GB" smtClean="0"/>
              <a:t>1</a:t>
            </a:fld>
            <a:endParaRPr lang="en-GB"/>
          </a:p>
        </p:txBody>
      </p:sp>
    </p:spTree>
    <p:extLst>
      <p:ext uri="{BB962C8B-B14F-4D97-AF65-F5344CB8AC3E}">
        <p14:creationId xmlns:p14="http://schemas.microsoft.com/office/powerpoint/2010/main" val="33593882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Online or on your phone, you may receive obscene messages. On your social media posts or posts about you, you may receive comments or replies. Being purposefully excluded from online group chats Embarrassing or harmful photos being uploaded to the internet without your permission Sending offensive photos through a messaging app On a website, messaging app, or social media platform, there are rumours and lies about you. On-line game offensive chat or voice </a:t>
            </a:r>
            <a:r>
              <a:rPr lang="en-GB" dirty="0" err="1"/>
              <a:t>communicationFake</a:t>
            </a:r>
            <a:r>
              <a:rPr lang="en-GB" dirty="0"/>
              <a:t> online profiles are being created with the goal of slandering you.</a:t>
            </a:r>
          </a:p>
        </p:txBody>
      </p:sp>
      <p:sp>
        <p:nvSpPr>
          <p:cNvPr id="4" name="Slide Number Placeholder 3"/>
          <p:cNvSpPr>
            <a:spLocks noGrp="1"/>
          </p:cNvSpPr>
          <p:nvPr>
            <p:ph type="sldNum" sz="quarter" idx="5"/>
          </p:nvPr>
        </p:nvSpPr>
        <p:spPr/>
        <p:txBody>
          <a:bodyPr/>
          <a:lstStyle/>
          <a:p>
            <a:fld id="{F596CBF4-6EAD-4BE5-9858-D12FBAB199FF}" type="slidenum">
              <a:rPr lang="en-GB" smtClean="0"/>
              <a:t>2</a:t>
            </a:fld>
            <a:endParaRPr lang="en-GB"/>
          </a:p>
        </p:txBody>
      </p:sp>
    </p:spTree>
    <p:extLst>
      <p:ext uri="{BB962C8B-B14F-4D97-AF65-F5344CB8AC3E}">
        <p14:creationId xmlns:p14="http://schemas.microsoft.com/office/powerpoint/2010/main" val="1687556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to your child how people can feel when they are subjected to bullying or in this case cyberbullied, Make it clear that what they're doing isn't acceptable. Children and teenagers aren't always aware that what they're doing is bullying, or that their actions have caused someone pain. </a:t>
            </a:r>
            <a:r>
              <a:rPr lang="en-GB" b="1" dirty="0"/>
              <a:t>These figures are according to a study from the Pew Research Centre.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cap="all" dirty="0">
                <a:solidFill>
                  <a:srgbClr val="0070C0"/>
                </a:solidFill>
                <a:latin typeface="Comic Sans MS" panose="030F0702030302020204" pitchFamily="66" charset="0"/>
                <a:cs typeface="Times New Roman" panose="02020603050405020304" pitchFamily="18" charset="0"/>
              </a:rPr>
              <a:t>Greenfield, S.. (2015). (</a:t>
            </a:r>
            <a:r>
              <a:rPr lang="en-US" sz="1200" b="1" i="1" cap="all" dirty="0">
                <a:solidFill>
                  <a:srgbClr val="0070C0"/>
                </a:solidFill>
                <a:latin typeface="Comic Sans MS" panose="030F0702030302020204" pitchFamily="66" charset="0"/>
                <a:cs typeface="Times New Roman" panose="02020603050405020304" pitchFamily="18" charset="0"/>
              </a:rPr>
              <a:t>The Internet Has          Changed Bullying- For The Worse.</a:t>
            </a:r>
            <a:r>
              <a:rPr lang="en-US" sz="1200" b="1" cap="all" dirty="0">
                <a:solidFill>
                  <a:srgbClr val="0070C0"/>
                </a:solidFill>
                <a:latin typeface="Comic Sans MS" panose="030F0702030302020204" pitchFamily="66" charset="0"/>
                <a:cs typeface="Times New Roman" panose="02020603050405020304" pitchFamily="18" charset="0"/>
              </a:rPr>
              <a:t> Available: https://www.psychologytoday.com/us/blog/mind-change/201512/the-internet-has-changed-bullying-the-worse. Last accessed 23 March 21).</a:t>
            </a:r>
          </a:p>
          <a:p>
            <a:endParaRPr lang="en-GB" dirty="0"/>
          </a:p>
        </p:txBody>
      </p:sp>
      <p:sp>
        <p:nvSpPr>
          <p:cNvPr id="4" name="Slide Number Placeholder 3"/>
          <p:cNvSpPr>
            <a:spLocks noGrp="1"/>
          </p:cNvSpPr>
          <p:nvPr>
            <p:ph type="sldNum" sz="quarter" idx="5"/>
          </p:nvPr>
        </p:nvSpPr>
        <p:spPr/>
        <p:txBody>
          <a:bodyPr/>
          <a:lstStyle/>
          <a:p>
            <a:fld id="{F596CBF4-6EAD-4BE5-9858-D12FBAB199FF}" type="slidenum">
              <a:rPr lang="en-GB" smtClean="0"/>
              <a:t>3</a:t>
            </a:fld>
            <a:endParaRPr lang="en-GB"/>
          </a:p>
        </p:txBody>
      </p:sp>
    </p:spTree>
    <p:extLst>
      <p:ext uri="{BB962C8B-B14F-4D97-AF65-F5344CB8AC3E}">
        <p14:creationId xmlns:p14="http://schemas.microsoft.com/office/powerpoint/2010/main" val="1568771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addition to this Youth workers can run workshops with young people and make them aware of the impacts of Cyberbullying and the youth worker is in a prime location to work with the young people and in doing so this builds the relationship</a:t>
            </a:r>
          </a:p>
        </p:txBody>
      </p:sp>
      <p:sp>
        <p:nvSpPr>
          <p:cNvPr id="4" name="Slide Number Placeholder 3"/>
          <p:cNvSpPr>
            <a:spLocks noGrp="1"/>
          </p:cNvSpPr>
          <p:nvPr>
            <p:ph type="sldNum" sz="quarter" idx="5"/>
          </p:nvPr>
        </p:nvSpPr>
        <p:spPr/>
        <p:txBody>
          <a:bodyPr/>
          <a:lstStyle/>
          <a:p>
            <a:fld id="{F596CBF4-6EAD-4BE5-9858-D12FBAB199FF}" type="slidenum">
              <a:rPr lang="en-GB" smtClean="0"/>
              <a:t>10</a:t>
            </a:fld>
            <a:endParaRPr lang="en-GB"/>
          </a:p>
        </p:txBody>
      </p:sp>
    </p:spTree>
    <p:extLst>
      <p:ext uri="{BB962C8B-B14F-4D97-AF65-F5344CB8AC3E}">
        <p14:creationId xmlns:p14="http://schemas.microsoft.com/office/powerpoint/2010/main" val="13022357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will be difficult to prevent cyberbullying. It is difficult to police because it takes place on the internet. However, the best way to prevent it is to treat it as a problem that affects the entire school community, as well as to treat it as another form of bullying under the school's anti-bullying policy. Every school in Wales has a legal obligation to ensure that any form of bullying is effectively dealt with. In Wales, there is a variety of legislation aimed at protecting children and young people from abuse, including bullying. Existing legislation with relevance to bullying includes: Equality Act 2010; Education and Inspections Act 2006; Children Act 2004; Education Act 2002; Government of Wales Act 1998; Human Rights Act 1998, the Rights of Children and Young Persons (Wales) Measure 2011. </a:t>
            </a:r>
          </a:p>
        </p:txBody>
      </p:sp>
      <p:sp>
        <p:nvSpPr>
          <p:cNvPr id="4" name="Slide Number Placeholder 3"/>
          <p:cNvSpPr>
            <a:spLocks noGrp="1"/>
          </p:cNvSpPr>
          <p:nvPr>
            <p:ph type="sldNum" sz="quarter" idx="5"/>
          </p:nvPr>
        </p:nvSpPr>
        <p:spPr/>
        <p:txBody>
          <a:bodyPr/>
          <a:lstStyle/>
          <a:p>
            <a:fld id="{F596CBF4-6EAD-4BE5-9858-D12FBAB199FF}" type="slidenum">
              <a:rPr lang="en-GB" smtClean="0"/>
              <a:t>12</a:t>
            </a:fld>
            <a:endParaRPr lang="en-GB"/>
          </a:p>
        </p:txBody>
      </p:sp>
    </p:spTree>
    <p:extLst>
      <p:ext uri="{BB962C8B-B14F-4D97-AF65-F5344CB8AC3E}">
        <p14:creationId xmlns:p14="http://schemas.microsoft.com/office/powerpoint/2010/main" val="18843956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prevalence of cyberbullying among children is concerning, and the consequences of cyberbullying can be disastrous. There are few theory-based interventions for reducing cyberbullying. As a result, the goal of this study was to see if an online anti-cyberbullying intervention based on the Theory of Planned </a:t>
            </a:r>
            <a:r>
              <a:rPr lang="en-GB" dirty="0" err="1"/>
              <a:t>Behavior</a:t>
            </a:r>
            <a:r>
              <a:rPr lang="en-GB" dirty="0"/>
              <a:t> could increase children's willingness to intervene on behalf of the victim in cyberbullying incidents.</a:t>
            </a:r>
          </a:p>
        </p:txBody>
      </p:sp>
      <p:sp>
        <p:nvSpPr>
          <p:cNvPr id="4" name="Slide Number Placeholder 3"/>
          <p:cNvSpPr>
            <a:spLocks noGrp="1"/>
          </p:cNvSpPr>
          <p:nvPr>
            <p:ph type="sldNum" sz="quarter" idx="5"/>
          </p:nvPr>
        </p:nvSpPr>
        <p:spPr/>
        <p:txBody>
          <a:bodyPr/>
          <a:lstStyle/>
          <a:p>
            <a:fld id="{F596CBF4-6EAD-4BE5-9858-D12FBAB199FF}" type="slidenum">
              <a:rPr lang="en-GB" smtClean="0"/>
              <a:t>14</a:t>
            </a:fld>
            <a:endParaRPr lang="en-GB"/>
          </a:p>
        </p:txBody>
      </p:sp>
    </p:spTree>
    <p:extLst>
      <p:ext uri="{BB962C8B-B14F-4D97-AF65-F5344CB8AC3E}">
        <p14:creationId xmlns:p14="http://schemas.microsoft.com/office/powerpoint/2010/main" val="1630335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You're likely to be angry, disappointed, or any number of other strong emotions if you discover your child has done something to hurt someone else.</a:t>
            </a:r>
          </a:p>
        </p:txBody>
      </p:sp>
      <p:sp>
        <p:nvSpPr>
          <p:cNvPr id="4" name="Slide Number Placeholder 3"/>
          <p:cNvSpPr>
            <a:spLocks noGrp="1"/>
          </p:cNvSpPr>
          <p:nvPr>
            <p:ph type="sldNum" sz="quarter" idx="5"/>
          </p:nvPr>
        </p:nvSpPr>
        <p:spPr/>
        <p:txBody>
          <a:bodyPr/>
          <a:lstStyle/>
          <a:p>
            <a:fld id="{F596CBF4-6EAD-4BE5-9858-D12FBAB199FF}" type="slidenum">
              <a:rPr lang="en-GB" smtClean="0"/>
              <a:t>15</a:t>
            </a:fld>
            <a:endParaRPr lang="en-GB"/>
          </a:p>
        </p:txBody>
      </p:sp>
    </p:spTree>
    <p:extLst>
      <p:ext uri="{BB962C8B-B14F-4D97-AF65-F5344CB8AC3E}">
        <p14:creationId xmlns:p14="http://schemas.microsoft.com/office/powerpoint/2010/main" val="17078122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GB"/>
              <a:t>Click to edit Master title style</a:t>
            </a:r>
            <a:endParaRPr lang="en-US"/>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F7AFFB9B-9FB8-469E-96F9-4D32314110B6}" type="datetimeFigureOut">
              <a:rPr lang="en-US" dirty="0"/>
              <a:t>3/25/2021</a:t>
            </a:fld>
            <a:endParaRPr lang="en-US"/>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6D22F896-40B5-4ADD-8801-0D06FADFA095}" type="slidenum">
              <a:rPr lang="en-US" dirty="0"/>
              <a:pPr/>
              <a:t>‹#›</a:t>
            </a:fld>
            <a:endParaRPr lang="en-US"/>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7760936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12" name="Content Placeholder 2"/>
          <p:cNvSpPr>
            <a:spLocks noGrp="1"/>
          </p:cNvSpPr>
          <p:nvPr>
            <p:ph sz="quarter" idx="13"/>
          </p:nvPr>
        </p:nvSpPr>
        <p:spPr>
          <a:xfrm>
            <a:off x="685800" y="2063396"/>
            <a:ext cx="10394707" cy="33111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EFBDC27-E420-4878-9EE6-7B9656D6442A}" type="datetimeFigureOut">
              <a:rPr lang="en-US" dirty="0"/>
              <a:t>3/25/2021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62244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GB"/>
              <a:t>Click to edit Master title style</a:t>
            </a:r>
            <a:endParaRPr lang="en-US"/>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F7F47CF-67C9-420C-80A5-E2069FF0C2DF}" type="datetimeFigureOut">
              <a:rPr lang="en-US" dirty="0"/>
              <a:t>3/25/2021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4730107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GB"/>
              <a:t>Click to edit Master title style</a:t>
            </a:r>
            <a:endParaRPr lang="en-US"/>
          </a:p>
        </p:txBody>
      </p:sp>
      <p:sp>
        <p:nvSpPr>
          <p:cNvPr id="12" name="Content Placeholder 2"/>
          <p:cNvSpPr>
            <a:spLocks noGrp="1"/>
          </p:cNvSpPr>
          <p:nvPr>
            <p:ph sz="quarter" idx="13"/>
          </p:nvPr>
        </p:nvSpPr>
        <p:spPr>
          <a:xfrm>
            <a:off x="685800" y="2063396"/>
            <a:ext cx="5088714" cy="3311189"/>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3" name="Content Placeholder 3"/>
          <p:cNvSpPr>
            <a:spLocks noGrp="1"/>
          </p:cNvSpPr>
          <p:nvPr>
            <p:ph sz="quarter" idx="14"/>
          </p:nvPr>
        </p:nvSpPr>
        <p:spPr>
          <a:xfrm>
            <a:off x="5993971" y="2063396"/>
            <a:ext cx="5086538" cy="3311189"/>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AE22DC73-F065-42F5-A9F2-D90B2E42A0B3}" type="datetimeFigureOut">
              <a:rPr lang="en-US" dirty="0"/>
              <a:t>3/25/2021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8928817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GB"/>
              <a:t>Click to edit Master title style</a:t>
            </a:r>
            <a:endParaRPr lang="en-US"/>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76BEA702-9B29-41CC-9BCC-3DF8A0D379FE}" type="datetimeFigureOut">
              <a:rPr lang="en-US" dirty="0"/>
              <a:t>3/25/2021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5457337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097649AC-CB8F-4FF1-9A34-5861C74DD0A7}" type="datetimeFigureOut">
              <a:rPr lang="en-US" dirty="0"/>
              <a:t>3/25/2021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7280249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dirty="0"/>
              <a:t>3/25/2021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5859653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GB"/>
              <a:t>Click to edit Master title style</a:t>
            </a:r>
            <a:endParaRPr lang="en-US"/>
          </a:p>
        </p:txBody>
      </p:sp>
      <p:sp>
        <p:nvSpPr>
          <p:cNvPr id="10" name="Content Placeholder 2"/>
          <p:cNvSpPr>
            <a:spLocks noGrp="1"/>
          </p:cNvSpPr>
          <p:nvPr>
            <p:ph sz="quarter" idx="13"/>
          </p:nvPr>
        </p:nvSpPr>
        <p:spPr>
          <a:xfrm>
            <a:off x="5046132" y="685800"/>
            <a:ext cx="6034375" cy="468878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0C3BFE2-83B7-4B0A-B9D3-AB28331082B3}" type="datetimeFigureOut">
              <a:rPr lang="en-US" dirty="0"/>
              <a:t>3/25/2021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1534727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GB"/>
              <a:t>Click to edit Master title style</a:t>
            </a:r>
            <a:endParaRPr lang="en-US"/>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2EF78E3-FDA3-4D28-AAA2-0B81F349A39D}" type="datetimeFigureOut">
              <a:rPr lang="en-US" dirty="0"/>
              <a:t>3/25/2021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739174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41D2AC3-6A0B-4169-B1EA-E3AE8B351BDD}" type="datetimeFigureOut">
              <a:rPr lang="en-US" dirty="0"/>
              <a:t>3/25/2021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6161820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GB"/>
              <a:t>Click to edit Master title style</a:t>
            </a:r>
            <a:endParaRPr lang="en-US"/>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3/25/2021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4953797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GB"/>
              <a:t>Click to edit Master title style</a:t>
            </a:r>
            <a:endParaRPr lang="en-US"/>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AEF5746-5284-4951-9F37-7AE924EDBCB7}" type="datetimeFigureOut">
              <a:rPr lang="en-US" dirty="0"/>
              <a:t>3/25/2021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35929078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GB"/>
              <a:t>Click to edit Master title style</a:t>
            </a:r>
            <a:endParaRPr lang="en-US"/>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2398B29-7265-4A65-A2A4-6703C057B7C1}" type="datetimeFigureOut">
              <a:rPr lang="en-US" dirty="0"/>
              <a:t>3/25/2021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4989508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GB"/>
              <a:t>Click to edit Master title style</a:t>
            </a:r>
            <a:endParaRPr lang="en-US"/>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28FBA082-94DF-4C4B-A041-6624924AB0A8}" type="datetimeFigureOut">
              <a:rPr lang="en-US" dirty="0"/>
              <a:t>3/25/2021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6597922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GB"/>
              <a:t>Click to edit Master title style</a:t>
            </a:r>
            <a:endParaRPr lang="en-US"/>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B27686C4-3AB5-4E0C-86CA-FB108C350AA9}" type="datetimeFigureOut">
              <a:rPr lang="en-US" dirty="0"/>
              <a:t>3/25/2021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5994316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GB"/>
              <a:t>Click to edit Master title style</a:t>
            </a:r>
            <a:endParaRPr lang="en-US"/>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9FF1211-4E0C-4AB3-B04F-585959BDAFE8}" type="datetimeFigureOut">
              <a:rPr lang="en-US" dirty="0"/>
              <a:t>3/25/2021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5543830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GB"/>
              <a:t>Click to edit Master title style</a:t>
            </a:r>
            <a:endParaRPr lang="en-US"/>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28BDECAF-D3BE-4069-9C78-642ECCD01477}" type="datetimeFigureOut">
              <a:rPr lang="en-US" dirty="0"/>
              <a:t>3/25/2021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1376384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3/25/2021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034315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C35BB1C6-BF8F-4481-8AB2-603A1C8A906A}" type="datetimeFigureOut">
              <a:rPr lang="en-US" dirty="0"/>
              <a:t>3/25/2021</a:t>
            </a:fld>
            <a:endParaRPr lang="en-US"/>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6D22F896-40B5-4ADD-8801-0D06FADFA095}" type="slidenum">
              <a:rPr lang="en-US" dirty="0"/>
              <a:pPr/>
              <a:t>‹#›</a:t>
            </a:fld>
            <a:endParaRPr lang="en-US"/>
          </a:p>
        </p:txBody>
      </p:sp>
    </p:spTree>
    <p:extLst>
      <p:ext uri="{BB962C8B-B14F-4D97-AF65-F5344CB8AC3E}">
        <p14:creationId xmlns:p14="http://schemas.microsoft.com/office/powerpoint/2010/main" val="1058499979"/>
      </p:ext>
    </p:extLst>
  </p:cSld>
  <p:clrMap bg1="lt1" tx1="dk1" bg2="lt2" tx2="dk2" accent1="accent1" accent2="accent2" accent3="accent3" accent4="accent4" accent5="accent5" accent6="accent6" hlink="hlink" folHlink="folHlink"/>
  <p:sldLayoutIdLst>
    <p:sldLayoutId id="2147483806" r:id="rId1"/>
    <p:sldLayoutId id="2147483807" r:id="rId2"/>
    <p:sldLayoutId id="2147483808" r:id="rId3"/>
    <p:sldLayoutId id="2147483809" r:id="rId4"/>
    <p:sldLayoutId id="2147483810" r:id="rId5"/>
    <p:sldLayoutId id="2147483811" r:id="rId6"/>
    <p:sldLayoutId id="2147483812" r:id="rId7"/>
    <p:sldLayoutId id="2147483813" r:id="rId8"/>
    <p:sldLayoutId id="2147483814" r:id="rId9"/>
    <p:sldLayoutId id="2147483815" r:id="rId10"/>
    <p:sldLayoutId id="2147483816" r:id="rId11"/>
    <p:sldLayoutId id="2147483817" r:id="rId12"/>
    <p:sldLayoutId id="2147483818" r:id="rId13"/>
    <p:sldLayoutId id="2147483819" r:id="rId14"/>
    <p:sldLayoutId id="2147483820" r:id="rId15"/>
    <p:sldLayoutId id="2147483821" r:id="rId16"/>
    <p:sldLayoutId id="2147483822" r:id="rId17"/>
    <p:sldLayoutId id="2147483823" r:id="rId18"/>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8.xml"/><Relationship Id="rId5" Type="http://schemas.openxmlformats.org/officeDocument/2006/relationships/image" Target="../media/image5.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jpeg"/><Relationship Id="rId1" Type="http://schemas.openxmlformats.org/officeDocument/2006/relationships/slideLayout" Target="../slideLayouts/slideLayout18.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8.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18.xml"/><Relationship Id="rId5" Type="http://schemas.openxmlformats.org/officeDocument/2006/relationships/image" Target="../media/image16.png"/><Relationship Id="rId4" Type="http://schemas.openxmlformats.org/officeDocument/2006/relationships/image" Target="../media/image3.jpe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3.jpe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8.xml"/><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s://healthyfamilies.beyondblue.org.au/age-13/raising-resilient-young-people/bullying-and-cyberbullying" TargetMode="External"/><Relationship Id="rId2" Type="http://schemas.openxmlformats.org/officeDocument/2006/relationships/hyperlink" Target="https://www.cdc.gov/violenceprevention/aces/about.html?CDC_AA_refVal=https%3A%2F%2Fwww.cdc.gov%2Fviolenceprevention%2Facestudy%2Fabout.html" TargetMode="Externa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458C3-1440-443A-A765-20F2935008FC}"/>
              </a:ext>
            </a:extLst>
          </p:cNvPr>
          <p:cNvSpPr>
            <a:spLocks noGrp="1"/>
          </p:cNvSpPr>
          <p:nvPr>
            <p:ph type="ctrTitle"/>
          </p:nvPr>
        </p:nvSpPr>
        <p:spPr>
          <a:xfrm rot="21420000">
            <a:off x="5135401" y="554340"/>
            <a:ext cx="5683314" cy="3284924"/>
          </a:xfrm>
        </p:spPr>
        <p:txBody>
          <a:bodyPr>
            <a:normAutofit/>
          </a:bodyPr>
          <a:lstStyle/>
          <a:p>
            <a:r>
              <a:rPr lang="en-GB" sz="5000" dirty="0">
                <a:latin typeface="Comic Sans MS" panose="030F0702030302020204" pitchFamily="66" charset="0"/>
              </a:rPr>
              <a:t>Cyberbullying</a:t>
            </a:r>
          </a:p>
        </p:txBody>
      </p:sp>
      <p:sp>
        <p:nvSpPr>
          <p:cNvPr id="3" name="Subtitle 2">
            <a:extLst>
              <a:ext uri="{FF2B5EF4-FFF2-40B4-BE49-F238E27FC236}">
                <a16:creationId xmlns:a16="http://schemas.microsoft.com/office/drawing/2014/main" id="{E8CBF9A9-B7E8-4F3F-BA6E-338EB1A29CB3}"/>
              </a:ext>
            </a:extLst>
          </p:cNvPr>
          <p:cNvSpPr>
            <a:spLocks noGrp="1"/>
          </p:cNvSpPr>
          <p:nvPr>
            <p:ph type="subTitle" idx="1"/>
          </p:nvPr>
        </p:nvSpPr>
        <p:spPr>
          <a:xfrm rot="21420000">
            <a:off x="5065715" y="3674838"/>
            <a:ext cx="5681180" cy="621792"/>
          </a:xfrm>
        </p:spPr>
        <p:txBody>
          <a:bodyPr>
            <a:normAutofit/>
          </a:bodyPr>
          <a:lstStyle/>
          <a:p>
            <a:pPr>
              <a:lnSpc>
                <a:spcPct val="110000"/>
              </a:lnSpc>
            </a:pPr>
            <a:endParaRPr lang="en-GB" sz="1100"/>
          </a:p>
          <a:p>
            <a:pPr>
              <a:lnSpc>
                <a:spcPct val="110000"/>
              </a:lnSpc>
            </a:pPr>
            <a:r>
              <a:rPr lang="en-GB" sz="1100"/>
              <a:t>1803568				Gary Yates</a:t>
            </a:r>
          </a:p>
        </p:txBody>
      </p:sp>
      <p:pic>
        <p:nvPicPr>
          <p:cNvPr id="15" name="Picture 14" descr="Padlock on computer motherboard">
            <a:extLst>
              <a:ext uri="{FF2B5EF4-FFF2-40B4-BE49-F238E27FC236}">
                <a16:creationId xmlns:a16="http://schemas.microsoft.com/office/drawing/2014/main" id="{A81CA706-B8FD-4CB9-8A32-3E34D3637DD9}"/>
              </a:ext>
            </a:extLst>
          </p:cNvPr>
          <p:cNvPicPr>
            <a:picLocks noChangeAspect="1"/>
          </p:cNvPicPr>
          <p:nvPr/>
        </p:nvPicPr>
        <p:blipFill rotWithShape="1">
          <a:blip r:embed="rId4"/>
          <a:srcRect l="1723" r="29825" b="-7"/>
          <a:stretch/>
        </p:blipFill>
        <p:spPr>
          <a:xfrm rot="21420000">
            <a:off x="-118586" y="237518"/>
            <a:ext cx="4633277" cy="4518254"/>
          </a:xfrm>
          <a:custGeom>
            <a:avLst/>
            <a:gdLst/>
            <a:ahLst/>
            <a:cxnLst/>
            <a:rect l="l" t="t" r="r" b="b"/>
            <a:pathLst>
              <a:path w="4633277" h="4410442">
                <a:moveTo>
                  <a:pt x="4633277" y="0"/>
                </a:moveTo>
                <a:lnTo>
                  <a:pt x="4633277" y="4410442"/>
                </a:lnTo>
                <a:lnTo>
                  <a:pt x="0" y="4410442"/>
                </a:lnTo>
                <a:lnTo>
                  <a:pt x="231142" y="0"/>
                </a:lnTo>
                <a:close/>
              </a:path>
            </a:pathLst>
          </a:custGeom>
        </p:spPr>
      </p:pic>
      <p:sp>
        <p:nvSpPr>
          <p:cNvPr id="19" name="Freeform 25">
            <a:extLst>
              <a:ext uri="{FF2B5EF4-FFF2-40B4-BE49-F238E27FC236}">
                <a16:creationId xmlns:a16="http://schemas.microsoft.com/office/drawing/2014/main" id="{07280DB5-560C-4CF6-A5D0-61550AAA6E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711991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400"/>
                                        <p:tgtEl>
                                          <p:spTgt spid="3">
                                            <p:txEl>
                                              <p:pRg st="1" end="1"/>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17" name="Picture 19">
            <a:extLst>
              <a:ext uri="{FF2B5EF4-FFF2-40B4-BE49-F238E27FC236}">
                <a16:creationId xmlns:a16="http://schemas.microsoft.com/office/drawing/2014/main" id="{4C886762-16F0-4868-B83A-2617462141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9" name="Freeform 11">
            <a:extLst>
              <a:ext uri="{FF2B5EF4-FFF2-40B4-BE49-F238E27FC236}">
                <a16:creationId xmlns:a16="http://schemas.microsoft.com/office/drawing/2014/main" id="{D2B54B4E-3454-4B76-B85A-8512B7729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21" name="Freeform 13">
            <a:extLst>
              <a:ext uri="{FF2B5EF4-FFF2-40B4-BE49-F238E27FC236}">
                <a16:creationId xmlns:a16="http://schemas.microsoft.com/office/drawing/2014/main" id="{7EFFE965-5586-4889-A74D-3A6080D04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3" name="Freeform 25">
            <a:extLst>
              <a:ext uri="{FF2B5EF4-FFF2-40B4-BE49-F238E27FC236}">
                <a16:creationId xmlns:a16="http://schemas.microsoft.com/office/drawing/2014/main" id="{5BC4125D-18D9-4A65-82B6-C24FE9434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5" name="Freeform 14">
            <a:extLst>
              <a:ext uri="{FF2B5EF4-FFF2-40B4-BE49-F238E27FC236}">
                <a16:creationId xmlns:a16="http://schemas.microsoft.com/office/drawing/2014/main" id="{A86DE327-0F45-4F54-BB6C-68A093CE5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7" name="5-Point Star 24">
            <a:extLst>
              <a:ext uri="{FF2B5EF4-FFF2-40B4-BE49-F238E27FC236}">
                <a16:creationId xmlns:a16="http://schemas.microsoft.com/office/drawing/2014/main" id="{795857C2-E6E7-405A-B5A3-4DE3B50A7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29" name="Picture 31">
            <a:extLst>
              <a:ext uri="{FF2B5EF4-FFF2-40B4-BE49-F238E27FC236}">
                <a16:creationId xmlns:a16="http://schemas.microsoft.com/office/drawing/2014/main" id="{F793411C-A1D8-450D-9561-24C75D6D73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34" name="Rectangle 33">
            <a:extLst>
              <a:ext uri="{FF2B5EF4-FFF2-40B4-BE49-F238E27FC236}">
                <a16:creationId xmlns:a16="http://schemas.microsoft.com/office/drawing/2014/main" id="{CD4E68FE-D0E7-4AC4-9D37-BC9A10E710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0"/>
            <a:ext cx="4632997" cy="6858000"/>
          </a:xfrm>
          <a:prstGeom prst="rect">
            <a:avLst/>
          </a:pr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5">
            <a:extLst>
              <a:ext uri="{FF2B5EF4-FFF2-40B4-BE49-F238E27FC236}">
                <a16:creationId xmlns:a16="http://schemas.microsoft.com/office/drawing/2014/main" id="{9F958711-6F0F-4DAF-B6D7-38676273C0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6" y="0"/>
            <a:ext cx="4293205" cy="6576643"/>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a:extLst>
              <a:ext uri="{FF2B5EF4-FFF2-40B4-BE49-F238E27FC236}">
                <a16:creationId xmlns:a16="http://schemas.microsoft.com/office/drawing/2014/main" id="{04CB4421-B812-47E3-9FE3-9A1F707AF8DE}"/>
              </a:ext>
            </a:extLst>
          </p:cNvPr>
          <p:cNvSpPr>
            <a:spLocks noGrp="1"/>
          </p:cNvSpPr>
          <p:nvPr>
            <p:ph type="title"/>
          </p:nvPr>
        </p:nvSpPr>
        <p:spPr>
          <a:xfrm>
            <a:off x="446663" y="1304458"/>
            <a:ext cx="3326650" cy="2901781"/>
          </a:xfrm>
        </p:spPr>
        <p:txBody>
          <a:bodyPr vert="horz" lIns="91440" tIns="45720" rIns="91440" bIns="45720" rtlCol="0" anchor="b">
            <a:normAutofit/>
          </a:bodyPr>
          <a:lstStyle/>
          <a:p>
            <a:pPr algn="r"/>
            <a:r>
              <a:rPr lang="en-US" sz="2700" b="1" dirty="0">
                <a:latin typeface="Comic Sans MS" panose="030F0702030302020204" pitchFamily="66" charset="0"/>
              </a:rPr>
              <a:t>What is Cyberbullying</a:t>
            </a:r>
            <a:r>
              <a:rPr lang="en-US" sz="2700" dirty="0">
                <a:latin typeface="Comic Sans MS" panose="030F0702030302020204" pitchFamily="66" charset="0"/>
              </a:rPr>
              <a:t>?</a:t>
            </a:r>
            <a:r>
              <a:rPr lang="en-US" sz="2700" dirty="0"/>
              <a:t> </a:t>
            </a:r>
          </a:p>
        </p:txBody>
      </p:sp>
      <p:sp>
        <p:nvSpPr>
          <p:cNvPr id="13" name="Content Placeholder 12">
            <a:extLst>
              <a:ext uri="{FF2B5EF4-FFF2-40B4-BE49-F238E27FC236}">
                <a16:creationId xmlns:a16="http://schemas.microsoft.com/office/drawing/2014/main" id="{A161AF5F-33B5-4B8E-81B8-A93338E6B407}"/>
              </a:ext>
            </a:extLst>
          </p:cNvPr>
          <p:cNvSpPr>
            <a:spLocks noGrp="1"/>
          </p:cNvSpPr>
          <p:nvPr>
            <p:ph idx="1"/>
          </p:nvPr>
        </p:nvSpPr>
        <p:spPr>
          <a:xfrm>
            <a:off x="446663" y="4206239"/>
            <a:ext cx="3326649" cy="106697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lIns="91440" tIns="45720" rIns="91440" bIns="45720" numCol="1" spcCol="0" rtlCol="0" fromWordArt="0" anchor="t" anchorCtr="0" forceAA="0" compatLnSpc="1">
            <a:prstTxWarp prst="textNoShape">
              <a:avLst/>
            </a:prstTxWarp>
            <a:normAutofit fontScale="92500" lnSpcReduction="10000"/>
          </a:bodyPr>
          <a:lstStyle/>
          <a:p>
            <a:pPr marL="0" indent="0" algn="r">
              <a:lnSpc>
                <a:spcPct val="110000"/>
              </a:lnSpc>
              <a:buNone/>
            </a:pPr>
            <a:r>
              <a:rPr lang="en-US" sz="2200" dirty="0">
                <a:solidFill>
                  <a:schemeClr val="bg1"/>
                </a:solidFill>
                <a:latin typeface="Comic Sans MS" panose="030F0702030302020204" pitchFamily="66" charset="0"/>
              </a:rPr>
              <a:t>7 in 10 Young people are victims of cyberbullying</a:t>
            </a:r>
          </a:p>
        </p:txBody>
      </p:sp>
      <p:sp>
        <p:nvSpPr>
          <p:cNvPr id="38" name="Rectangle 37">
            <a:extLst>
              <a:ext uri="{FF2B5EF4-FFF2-40B4-BE49-F238E27FC236}">
                <a16:creationId xmlns:a16="http://schemas.microsoft.com/office/drawing/2014/main" id="{2D43839F-D746-4BD2-AF83-A2D59C171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6" y="0"/>
            <a:ext cx="4248871" cy="226225"/>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40" name="Rectangle 39">
            <a:extLst>
              <a:ext uri="{FF2B5EF4-FFF2-40B4-BE49-F238E27FC236}">
                <a16:creationId xmlns:a16="http://schemas.microsoft.com/office/drawing/2014/main" id="{A022DB94-BA9F-403F-85B2-FD0A22CAD1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37" y="5762147"/>
            <a:ext cx="4250216"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42" name="Rectangle 41">
            <a:extLst>
              <a:ext uri="{FF2B5EF4-FFF2-40B4-BE49-F238E27FC236}">
                <a16:creationId xmlns:a16="http://schemas.microsoft.com/office/drawing/2014/main" id="{1F0A5978-229F-41F1-B213-A2B43E442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1883" y="450792"/>
            <a:ext cx="6636823" cy="5950008"/>
          </a:xfrm>
          <a:prstGeom prst="rect">
            <a:avLst/>
          </a:prstGeom>
          <a:solidFill>
            <a:schemeClr val="bg1"/>
          </a:solidFill>
          <a:ln w="57150" cmpd="thinThick">
            <a:noFill/>
            <a:miter lim="800000"/>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A picture containing person, indoor&#10;&#10;Description automatically generated">
            <a:extLst>
              <a:ext uri="{FF2B5EF4-FFF2-40B4-BE49-F238E27FC236}">
                <a16:creationId xmlns:a16="http://schemas.microsoft.com/office/drawing/2014/main" id="{BB0AD361-7D9B-4C96-8F7E-94081C7063A1}"/>
              </a:ext>
            </a:extLst>
          </p:cNvPr>
          <p:cNvPicPr>
            <a:picLocks noChangeAspect="1"/>
          </p:cNvPicPr>
          <p:nvPr/>
        </p:nvPicPr>
        <p:blipFill rotWithShape="1">
          <a:blip r:embed="rId5"/>
          <a:srcRect l="12037" r="12786" b="-1"/>
          <a:stretch/>
        </p:blipFill>
        <p:spPr>
          <a:xfrm>
            <a:off x="5321367" y="684680"/>
            <a:ext cx="6174771" cy="5482657"/>
          </a:xfrm>
          <a:prstGeom prst="rect">
            <a:avLst/>
          </a:prstGeom>
        </p:spPr>
      </p:pic>
      <p:sp>
        <p:nvSpPr>
          <p:cNvPr id="7" name="TextBox 6">
            <a:extLst>
              <a:ext uri="{FF2B5EF4-FFF2-40B4-BE49-F238E27FC236}">
                <a16:creationId xmlns:a16="http://schemas.microsoft.com/office/drawing/2014/main" id="{64556BEC-586E-4103-BCE9-2778AC3925DA}"/>
              </a:ext>
            </a:extLst>
          </p:cNvPr>
          <p:cNvSpPr txBox="1"/>
          <p:nvPr/>
        </p:nvSpPr>
        <p:spPr>
          <a:xfrm>
            <a:off x="9986513" y="613338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(Morgan, 2018)</a:t>
            </a:r>
          </a:p>
        </p:txBody>
      </p:sp>
    </p:spTree>
    <p:extLst>
      <p:ext uri="{BB962C8B-B14F-4D97-AF65-F5344CB8AC3E}">
        <p14:creationId xmlns:p14="http://schemas.microsoft.com/office/powerpoint/2010/main" val="352593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82679E24-B442-48DA-91F5-D20C35276B4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22" name="Group 21">
            <a:extLst>
              <a:ext uri="{FF2B5EF4-FFF2-40B4-BE49-F238E27FC236}">
                <a16:creationId xmlns:a16="http://schemas.microsoft.com/office/drawing/2014/main" id="{47FFD68E-AD03-4180-8BBB-B3E7DE0D1C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23" name="Rectangle 22">
              <a:extLst>
                <a:ext uri="{FF2B5EF4-FFF2-40B4-BE49-F238E27FC236}">
                  <a16:creationId xmlns:a16="http://schemas.microsoft.com/office/drawing/2014/main" id="{B36C81B8-0929-4B46-BCB0-00954C0E7D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24" name="Freeform 11">
              <a:extLst>
                <a:ext uri="{FF2B5EF4-FFF2-40B4-BE49-F238E27FC236}">
                  <a16:creationId xmlns:a16="http://schemas.microsoft.com/office/drawing/2014/main" id="{A771D040-DA75-4CDB-859B-07D4C80944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5" name="Rectangle 24">
              <a:extLst>
                <a:ext uri="{FF2B5EF4-FFF2-40B4-BE49-F238E27FC236}">
                  <a16:creationId xmlns:a16="http://schemas.microsoft.com/office/drawing/2014/main" id="{4C97C64C-CFCE-45F6-B8D4-4B46AB898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7" name="Rectangle 26">
            <a:extLst>
              <a:ext uri="{FF2B5EF4-FFF2-40B4-BE49-F238E27FC236}">
                <a16:creationId xmlns:a16="http://schemas.microsoft.com/office/drawing/2014/main" id="{40EBDF3C-61A6-450C-8532-9276D9A1E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240" y="457200"/>
            <a:ext cx="7045932" cy="4686138"/>
          </a:xfrm>
          <a:prstGeom prst="rect">
            <a:avLst/>
          </a:prstGeom>
          <a:solidFill>
            <a:schemeClr val="bg1"/>
          </a:solidFill>
          <a:ln w="57150" cmpd="thinThick">
            <a:solidFill>
              <a:schemeClr val="bg1">
                <a:lumMod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hart, bar chart&#10;&#10;Description automatically generated">
            <a:extLst>
              <a:ext uri="{FF2B5EF4-FFF2-40B4-BE49-F238E27FC236}">
                <a16:creationId xmlns:a16="http://schemas.microsoft.com/office/drawing/2014/main" id="{4AC7EA2B-4887-4991-856E-65E244EE49C4}"/>
              </a:ext>
            </a:extLst>
          </p:cNvPr>
          <p:cNvPicPr>
            <a:picLocks noChangeAspect="1"/>
          </p:cNvPicPr>
          <p:nvPr/>
        </p:nvPicPr>
        <p:blipFill>
          <a:blip r:embed="rId5"/>
          <a:stretch>
            <a:fillRect/>
          </a:stretch>
        </p:blipFill>
        <p:spPr>
          <a:xfrm>
            <a:off x="750707" y="782622"/>
            <a:ext cx="6557897" cy="4033106"/>
          </a:xfrm>
          <a:prstGeom prst="rect">
            <a:avLst/>
          </a:prstGeom>
        </p:spPr>
      </p:pic>
      <p:sp>
        <p:nvSpPr>
          <p:cNvPr id="2" name="TextBox 1">
            <a:extLst>
              <a:ext uri="{FF2B5EF4-FFF2-40B4-BE49-F238E27FC236}">
                <a16:creationId xmlns:a16="http://schemas.microsoft.com/office/drawing/2014/main" id="{760E28BD-F11E-452E-BA1B-E2C132867C44}"/>
              </a:ext>
            </a:extLst>
          </p:cNvPr>
          <p:cNvSpPr txBox="1"/>
          <p:nvPr/>
        </p:nvSpPr>
        <p:spPr>
          <a:xfrm>
            <a:off x="7675914" y="460785"/>
            <a:ext cx="3895598" cy="468255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defTabSz="914400">
              <a:lnSpc>
                <a:spcPct val="110000"/>
              </a:lnSpc>
              <a:spcAft>
                <a:spcPts val="600"/>
              </a:spcAft>
              <a:buClr>
                <a:schemeClr val="accent1"/>
              </a:buClr>
              <a:buSzPct val="160000"/>
              <a:buFont typeface="Arial" panose="020B0604020202020204" pitchFamily="34" charset="0"/>
              <a:buChar char="•"/>
            </a:pPr>
            <a:r>
              <a:rPr lang="en-US" sz="900" b="1" cap="all" dirty="0">
                <a:solidFill>
                  <a:srgbClr val="0070C0"/>
                </a:solidFill>
                <a:latin typeface="Comic Sans MS" panose="030F0702030302020204" pitchFamily="66" charset="0"/>
                <a:cs typeface="Times New Roman" panose="02020603050405020304" pitchFamily="18" charset="0"/>
              </a:rPr>
              <a:t>Cyberbullying </a:t>
            </a:r>
          </a:p>
          <a:p>
            <a:pPr indent="-228600" defTabSz="914400">
              <a:lnSpc>
                <a:spcPct val="110000"/>
              </a:lnSpc>
              <a:spcAft>
                <a:spcPts val="600"/>
              </a:spcAft>
              <a:buClr>
                <a:schemeClr val="accent1"/>
              </a:buClr>
              <a:buSzPct val="160000"/>
              <a:buFont typeface="Arial" panose="020B0604020202020204" pitchFamily="34" charset="0"/>
              <a:buChar char="•"/>
            </a:pPr>
            <a:endParaRPr lang="en-US" sz="900" b="1" cap="all" dirty="0">
              <a:solidFill>
                <a:srgbClr val="0070C0"/>
              </a:solidFill>
              <a:latin typeface="Comic Sans MS" panose="030F0702030302020204" pitchFamily="66" charset="0"/>
              <a:cs typeface="Times New Roman" panose="02020603050405020304" pitchFamily="18" charset="0"/>
            </a:endParaRPr>
          </a:p>
          <a:p>
            <a:pPr indent="-228600" defTabSz="914400">
              <a:lnSpc>
                <a:spcPct val="110000"/>
              </a:lnSpc>
              <a:spcAft>
                <a:spcPts val="600"/>
              </a:spcAft>
              <a:buClr>
                <a:schemeClr val="accent1"/>
              </a:buClr>
              <a:buSzPct val="160000"/>
              <a:buFont typeface="Arial" panose="020B0604020202020204" pitchFamily="34" charset="0"/>
              <a:buChar char="•"/>
            </a:pPr>
            <a:r>
              <a:rPr lang="en-US" sz="900" b="1" cap="all" dirty="0">
                <a:solidFill>
                  <a:srgbClr val="0070C0"/>
                </a:solidFill>
                <a:latin typeface="Comic Sans MS" panose="030F0702030302020204" pitchFamily="66" charset="0"/>
                <a:cs typeface="Times New Roman" panose="02020603050405020304" pitchFamily="18" charset="0"/>
              </a:rPr>
              <a:t>The Internet </a:t>
            </a:r>
          </a:p>
          <a:p>
            <a:pPr indent="-228600" defTabSz="914400">
              <a:lnSpc>
                <a:spcPct val="110000"/>
              </a:lnSpc>
              <a:spcAft>
                <a:spcPts val="600"/>
              </a:spcAft>
              <a:buClr>
                <a:schemeClr val="accent1"/>
              </a:buClr>
              <a:buSzPct val="160000"/>
              <a:buFont typeface="Arial" panose="020B0604020202020204" pitchFamily="34" charset="0"/>
              <a:buChar char="•"/>
            </a:pPr>
            <a:endParaRPr lang="en-US" sz="900" b="1" cap="all" dirty="0">
              <a:solidFill>
                <a:srgbClr val="0070C0"/>
              </a:solidFill>
              <a:latin typeface="Comic Sans MS" panose="030F0702030302020204" pitchFamily="66" charset="0"/>
              <a:cs typeface="Times New Roman" panose="02020603050405020304" pitchFamily="18" charset="0"/>
            </a:endParaRPr>
          </a:p>
          <a:p>
            <a:pPr indent="-228600" defTabSz="914400">
              <a:lnSpc>
                <a:spcPct val="110000"/>
              </a:lnSpc>
              <a:spcAft>
                <a:spcPts val="600"/>
              </a:spcAft>
              <a:buClr>
                <a:schemeClr val="accent1"/>
              </a:buClr>
              <a:buSzPct val="160000"/>
              <a:buFont typeface="Arial" panose="020B0604020202020204" pitchFamily="34" charset="0"/>
              <a:buChar char="•"/>
            </a:pPr>
            <a:endParaRPr lang="en-US" sz="900" b="1" cap="all" dirty="0">
              <a:solidFill>
                <a:srgbClr val="0070C0"/>
              </a:solidFill>
              <a:latin typeface="Comic Sans MS" panose="030F0702030302020204" pitchFamily="66" charset="0"/>
              <a:cs typeface="Times New Roman" panose="02020603050405020304" pitchFamily="18" charset="0"/>
            </a:endParaRPr>
          </a:p>
          <a:p>
            <a:pPr indent="-228600" defTabSz="914400">
              <a:lnSpc>
                <a:spcPct val="110000"/>
              </a:lnSpc>
              <a:spcAft>
                <a:spcPts val="600"/>
              </a:spcAft>
              <a:buClr>
                <a:schemeClr val="accent1"/>
              </a:buClr>
              <a:buSzPct val="160000"/>
              <a:buFont typeface="Arial" panose="020B0604020202020204" pitchFamily="34" charset="0"/>
              <a:buChar char="•"/>
            </a:pPr>
            <a:r>
              <a:rPr lang="en-US" sz="900" b="1" cap="all" dirty="0">
                <a:solidFill>
                  <a:srgbClr val="0070C0"/>
                </a:solidFill>
                <a:latin typeface="Comic Sans MS" panose="030F0702030302020204" pitchFamily="66" charset="0"/>
                <a:cs typeface="Times New Roman" panose="02020603050405020304" pitchFamily="18" charset="0"/>
              </a:rPr>
              <a:t>Social Media</a:t>
            </a:r>
          </a:p>
          <a:p>
            <a:pPr indent="-228600" defTabSz="914400">
              <a:lnSpc>
                <a:spcPct val="110000"/>
              </a:lnSpc>
              <a:spcAft>
                <a:spcPts val="600"/>
              </a:spcAft>
              <a:buClr>
                <a:schemeClr val="accent1"/>
              </a:buClr>
              <a:buSzPct val="160000"/>
              <a:buFont typeface="Arial" panose="020B0604020202020204" pitchFamily="34" charset="0"/>
              <a:buChar char="•"/>
            </a:pPr>
            <a:endParaRPr lang="en-US" sz="900" b="1" cap="all" dirty="0">
              <a:solidFill>
                <a:srgbClr val="0070C0"/>
              </a:solidFill>
              <a:latin typeface="Comic Sans MS" panose="030F0702030302020204" pitchFamily="66" charset="0"/>
              <a:cs typeface="Times New Roman" panose="02020603050405020304" pitchFamily="18" charset="0"/>
            </a:endParaRPr>
          </a:p>
          <a:p>
            <a:pPr indent="-228600" defTabSz="914400">
              <a:lnSpc>
                <a:spcPct val="110000"/>
              </a:lnSpc>
              <a:spcAft>
                <a:spcPts val="600"/>
              </a:spcAft>
              <a:buClr>
                <a:schemeClr val="accent1"/>
              </a:buClr>
              <a:buSzPct val="160000"/>
              <a:buFont typeface="Arial" panose="020B0604020202020204" pitchFamily="34" charset="0"/>
              <a:buChar char="•"/>
            </a:pPr>
            <a:r>
              <a:rPr lang="en-US" sz="900" b="1" cap="all" dirty="0">
                <a:solidFill>
                  <a:srgbClr val="0070C0"/>
                </a:solidFill>
                <a:latin typeface="Comic Sans MS" panose="030F0702030302020204" pitchFamily="66" charset="0"/>
                <a:cs typeface="Times New Roman" panose="02020603050405020304" pitchFamily="18" charset="0"/>
              </a:rPr>
              <a:t>95% of young people are connected    to the internet.</a:t>
            </a:r>
          </a:p>
          <a:p>
            <a:pPr indent="-228600" defTabSz="914400">
              <a:lnSpc>
                <a:spcPct val="110000"/>
              </a:lnSpc>
              <a:spcAft>
                <a:spcPts val="600"/>
              </a:spcAft>
              <a:buClr>
                <a:schemeClr val="accent1"/>
              </a:buClr>
              <a:buSzPct val="160000"/>
              <a:buFont typeface="Arial" panose="020B0604020202020204" pitchFamily="34" charset="0"/>
              <a:buChar char="•"/>
            </a:pPr>
            <a:r>
              <a:rPr lang="en-US" sz="900" b="1" cap="all" dirty="0">
                <a:solidFill>
                  <a:srgbClr val="0070C0"/>
                </a:solidFill>
                <a:latin typeface="Comic Sans MS" panose="030F0702030302020204" pitchFamily="66" charset="0"/>
                <a:cs typeface="Times New Roman" panose="02020603050405020304" pitchFamily="18" charset="0"/>
              </a:rPr>
              <a:t>85% of young people use social media platforms.</a:t>
            </a:r>
          </a:p>
          <a:p>
            <a:pPr indent="-228600" defTabSz="914400">
              <a:lnSpc>
                <a:spcPct val="110000"/>
              </a:lnSpc>
              <a:spcAft>
                <a:spcPts val="600"/>
              </a:spcAft>
              <a:buClr>
                <a:schemeClr val="accent1"/>
              </a:buClr>
              <a:buSzPct val="160000"/>
              <a:buFont typeface="Arial" panose="020B0604020202020204" pitchFamily="34" charset="0"/>
              <a:buChar char="•"/>
            </a:pPr>
            <a:endParaRPr lang="en-US" sz="1200" b="1" cap="all" dirty="0">
              <a:solidFill>
                <a:srgbClr val="0070C0"/>
              </a:solidFill>
              <a:latin typeface="Comic Sans MS" panose="030F0702030302020204" pitchFamily="66" charset="0"/>
              <a:cs typeface="Times New Roman" panose="02020603050405020304" pitchFamily="18" charset="0"/>
            </a:endParaRPr>
          </a:p>
        </p:txBody>
      </p:sp>
      <p:sp>
        <p:nvSpPr>
          <p:cNvPr id="5" name="TextBox 4">
            <a:extLst>
              <a:ext uri="{FF2B5EF4-FFF2-40B4-BE49-F238E27FC236}">
                <a16:creationId xmlns:a16="http://schemas.microsoft.com/office/drawing/2014/main" id="{2B17CBF4-332E-4052-9A98-E05E58DE0FD6}"/>
              </a:ext>
            </a:extLst>
          </p:cNvPr>
          <p:cNvSpPr txBox="1"/>
          <p:nvPr/>
        </p:nvSpPr>
        <p:spPr>
          <a:xfrm>
            <a:off x="4940060" y="478190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t>
            </a:r>
            <a:r>
              <a:rPr lang="en-GB" dirty="0" err="1"/>
              <a:t>BroadbandSearch</a:t>
            </a:r>
            <a:r>
              <a:rPr lang="en-GB" dirty="0"/>
              <a:t>, 2021)</a:t>
            </a:r>
          </a:p>
        </p:txBody>
      </p:sp>
      <p:pic>
        <p:nvPicPr>
          <p:cNvPr id="3" name="Picture 2">
            <a:extLst>
              <a:ext uri="{FF2B5EF4-FFF2-40B4-BE49-F238E27FC236}">
                <a16:creationId xmlns:a16="http://schemas.microsoft.com/office/drawing/2014/main" id="{F0804400-C3E6-4C19-A4D1-EAA188F1C278}"/>
              </a:ext>
            </a:extLst>
          </p:cNvPr>
          <p:cNvPicPr>
            <a:picLocks noChangeAspect="1"/>
          </p:cNvPicPr>
          <p:nvPr/>
        </p:nvPicPr>
        <p:blipFill>
          <a:blip r:embed="rId6"/>
          <a:stretch>
            <a:fillRect/>
          </a:stretch>
        </p:blipFill>
        <p:spPr>
          <a:xfrm>
            <a:off x="7700214" y="2949576"/>
            <a:ext cx="3854343" cy="2365899"/>
          </a:xfrm>
          <a:prstGeom prst="rect">
            <a:avLst/>
          </a:prstGeom>
        </p:spPr>
      </p:pic>
      <p:sp>
        <p:nvSpPr>
          <p:cNvPr id="6" name="TextBox 5">
            <a:extLst>
              <a:ext uri="{FF2B5EF4-FFF2-40B4-BE49-F238E27FC236}">
                <a16:creationId xmlns:a16="http://schemas.microsoft.com/office/drawing/2014/main" id="{FAC35DC0-E082-40CD-957B-3FF36EE3B68E}"/>
              </a:ext>
            </a:extLst>
          </p:cNvPr>
          <p:cNvSpPr txBox="1"/>
          <p:nvPr/>
        </p:nvSpPr>
        <p:spPr>
          <a:xfrm>
            <a:off x="7658959" y="4993249"/>
            <a:ext cx="3459017" cy="369332"/>
          </a:xfrm>
          <a:prstGeom prst="rect">
            <a:avLst/>
          </a:prstGeom>
          <a:noFill/>
        </p:spPr>
        <p:txBody>
          <a:bodyPr wrap="square" rtlCol="0">
            <a:spAutoFit/>
          </a:bodyPr>
          <a:lstStyle/>
          <a:p>
            <a:r>
              <a:rPr lang="en-GB" dirty="0"/>
              <a:t>(</a:t>
            </a:r>
            <a:r>
              <a:rPr lang="en-GB" dirty="0" err="1"/>
              <a:t>BroadbandSearch</a:t>
            </a:r>
            <a:r>
              <a:rPr lang="en-GB" dirty="0"/>
              <a:t>, 2021)</a:t>
            </a:r>
          </a:p>
        </p:txBody>
      </p:sp>
    </p:spTree>
    <p:extLst>
      <p:ext uri="{BB962C8B-B14F-4D97-AF65-F5344CB8AC3E}">
        <p14:creationId xmlns:p14="http://schemas.microsoft.com/office/powerpoint/2010/main" val="3344413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CA90D-3241-4DAF-A2F0-2D4979C1F345}"/>
              </a:ext>
            </a:extLst>
          </p:cNvPr>
          <p:cNvSpPr>
            <a:spLocks noGrp="1"/>
          </p:cNvSpPr>
          <p:nvPr>
            <p:ph type="title"/>
          </p:nvPr>
        </p:nvSpPr>
        <p:spPr>
          <a:xfrm>
            <a:off x="599537" y="268857"/>
            <a:ext cx="10396882" cy="1151965"/>
          </a:xfrm>
        </p:spPr>
        <p:txBody>
          <a:bodyPr/>
          <a:lstStyle/>
          <a:p>
            <a:r>
              <a:rPr lang="en-GB" dirty="0"/>
              <a:t>Cyberbullying Statistics</a:t>
            </a:r>
          </a:p>
        </p:txBody>
      </p:sp>
      <p:sp>
        <p:nvSpPr>
          <p:cNvPr id="4" name="TextBox 3">
            <a:extLst>
              <a:ext uri="{FF2B5EF4-FFF2-40B4-BE49-F238E27FC236}">
                <a16:creationId xmlns:a16="http://schemas.microsoft.com/office/drawing/2014/main" id="{9A760F8C-79A7-4EA5-821A-EC72078838FC}"/>
              </a:ext>
            </a:extLst>
          </p:cNvPr>
          <p:cNvSpPr txBox="1"/>
          <p:nvPr/>
        </p:nvSpPr>
        <p:spPr>
          <a:xfrm>
            <a:off x="599537" y="1420822"/>
            <a:ext cx="10396882" cy="1200329"/>
          </a:xfrm>
          <a:prstGeom prst="rect">
            <a:avLst/>
          </a:prstGeom>
          <a:noFill/>
        </p:spPr>
        <p:txBody>
          <a:bodyPr wrap="square" rtlCol="0">
            <a:spAutoFit/>
          </a:bodyPr>
          <a:lstStyle/>
          <a:p>
            <a:r>
              <a:rPr lang="en-GB" dirty="0">
                <a:solidFill>
                  <a:srgbClr val="0070C0"/>
                </a:solidFill>
                <a:latin typeface="Comic Sans MS" panose="030F0702030302020204" pitchFamily="66" charset="0"/>
                <a:cs typeface="Times New Roman" panose="02020603050405020304" pitchFamily="18" charset="0"/>
              </a:rPr>
              <a:t>Cyberbullying has affected 7 out of every 10 young people. Cyberbullying has been a regular occurrence for 37% of young people. Daily cyberbullying affects 20% of teenagers. On Instagram, young people are twice as likely to be bullied than on any other social media platform. (Ditch the Label. 2020)</a:t>
            </a:r>
          </a:p>
        </p:txBody>
      </p:sp>
      <p:sp>
        <p:nvSpPr>
          <p:cNvPr id="5" name="TextBox 4">
            <a:extLst>
              <a:ext uri="{FF2B5EF4-FFF2-40B4-BE49-F238E27FC236}">
                <a16:creationId xmlns:a16="http://schemas.microsoft.com/office/drawing/2014/main" id="{528DF8B0-8BF7-4720-80FC-1A5566B0A1DA}"/>
              </a:ext>
            </a:extLst>
          </p:cNvPr>
          <p:cNvSpPr txBox="1"/>
          <p:nvPr/>
        </p:nvSpPr>
        <p:spPr>
          <a:xfrm>
            <a:off x="599537" y="2771335"/>
            <a:ext cx="10264899" cy="1477328"/>
          </a:xfrm>
          <a:prstGeom prst="rect">
            <a:avLst/>
          </a:prstGeom>
          <a:noFill/>
        </p:spPr>
        <p:txBody>
          <a:bodyPr wrap="square" rtlCol="0">
            <a:spAutoFit/>
          </a:bodyPr>
          <a:lstStyle/>
          <a:p>
            <a:r>
              <a:rPr lang="en-GB" dirty="0">
                <a:solidFill>
                  <a:srgbClr val="0070C0"/>
                </a:solidFill>
                <a:latin typeface="Comic Sans MS" panose="030F0702030302020204" pitchFamily="66" charset="0"/>
                <a:cs typeface="Times New Roman" panose="02020603050405020304" pitchFamily="18" charset="0"/>
              </a:rPr>
              <a:t>A naked photo of themselves was sent by 37% of 13–25-year-olds (63 percent to a boyfriend/girlfriend and 32% to someone they are attracted to).At least once, 30% of 15-year-olds have sent a naked photo of themselves, and 15% of 13- and 14-year-olds have sent a naked photo of themselves.5% of 13-year-olds send naked photos at least once a week. (Ditch the Label. 2020)</a:t>
            </a:r>
          </a:p>
        </p:txBody>
      </p:sp>
    </p:spTree>
    <p:extLst>
      <p:ext uri="{BB962C8B-B14F-4D97-AF65-F5344CB8AC3E}">
        <p14:creationId xmlns:p14="http://schemas.microsoft.com/office/powerpoint/2010/main" val="25220579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42B05-4BD7-475E-A2EA-F048162A34F4}"/>
              </a:ext>
            </a:extLst>
          </p:cNvPr>
          <p:cNvSpPr>
            <a:spLocks noGrp="1"/>
          </p:cNvSpPr>
          <p:nvPr>
            <p:ph type="title"/>
          </p:nvPr>
        </p:nvSpPr>
        <p:spPr>
          <a:xfrm>
            <a:off x="5095469" y="685800"/>
            <a:ext cx="5987214" cy="1151965"/>
          </a:xfrm>
        </p:spPr>
        <p:txBody>
          <a:bodyPr>
            <a:normAutofit/>
          </a:bodyPr>
          <a:lstStyle/>
          <a:p>
            <a:r>
              <a:rPr lang="en-GB" sz="2300" dirty="0">
                <a:solidFill>
                  <a:schemeClr val="bg2"/>
                </a:solidFill>
                <a:latin typeface="Comic Sans MS" panose="030F0702030302020204" pitchFamily="66" charset="0"/>
              </a:rPr>
              <a:t>How Youth workers and other Practitioners can spot the signs of cyberbullying?</a:t>
            </a:r>
          </a:p>
        </p:txBody>
      </p:sp>
      <p:sp>
        <p:nvSpPr>
          <p:cNvPr id="11" name="Rectangle 10">
            <a:extLst>
              <a:ext uri="{FF2B5EF4-FFF2-40B4-BE49-F238E27FC236}">
                <a16:creationId xmlns:a16="http://schemas.microsoft.com/office/drawing/2014/main" id="{038F658E-C505-4F88-A2EE-D3655CAB9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241" y="457200"/>
            <a:ext cx="4101089" cy="4686138"/>
          </a:xfrm>
          <a:prstGeom prst="rect">
            <a:avLst/>
          </a:prstGeom>
          <a:solidFill>
            <a:schemeClr val="bg1"/>
          </a:solidFill>
          <a:ln w="57150" cmpd="thinThick">
            <a:solidFill>
              <a:schemeClr val="bg1">
                <a:lumMod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53D2838A-C0A2-4AD6-8EB8-A0C826DCD8DA}"/>
              </a:ext>
            </a:extLst>
          </p:cNvPr>
          <p:cNvPicPr>
            <a:picLocks noChangeAspect="1"/>
          </p:cNvPicPr>
          <p:nvPr/>
        </p:nvPicPr>
        <p:blipFill>
          <a:blip r:embed="rId3"/>
          <a:stretch>
            <a:fillRect/>
          </a:stretch>
        </p:blipFill>
        <p:spPr>
          <a:xfrm>
            <a:off x="6096000" y="2542998"/>
            <a:ext cx="3611277" cy="2031343"/>
          </a:xfrm>
          <a:prstGeom prst="rect">
            <a:avLst/>
          </a:prstGeom>
        </p:spPr>
      </p:pic>
      <p:pic>
        <p:nvPicPr>
          <p:cNvPr id="3" name="Picture 4" descr="Diagram&#10;&#10;Description automatically generated">
            <a:extLst>
              <a:ext uri="{FF2B5EF4-FFF2-40B4-BE49-F238E27FC236}">
                <a16:creationId xmlns:a16="http://schemas.microsoft.com/office/drawing/2014/main" id="{8CF2E3CC-0304-43D2-AA31-EB85A07C804E}"/>
              </a:ext>
            </a:extLst>
          </p:cNvPr>
          <p:cNvPicPr>
            <a:picLocks noGrp="1" noChangeAspect="1"/>
          </p:cNvPicPr>
          <p:nvPr>
            <p:ph idx="1"/>
          </p:nvPr>
        </p:nvPicPr>
        <p:blipFill>
          <a:blip r:embed="rId4"/>
          <a:stretch>
            <a:fillRect/>
          </a:stretch>
        </p:blipFill>
        <p:spPr>
          <a:xfrm>
            <a:off x="708922" y="777086"/>
            <a:ext cx="3669087" cy="4060018"/>
          </a:xfrm>
        </p:spPr>
      </p:pic>
      <p:sp>
        <p:nvSpPr>
          <p:cNvPr id="5" name="TextBox 4">
            <a:extLst>
              <a:ext uri="{FF2B5EF4-FFF2-40B4-BE49-F238E27FC236}">
                <a16:creationId xmlns:a16="http://schemas.microsoft.com/office/drawing/2014/main" id="{97E4D605-C374-4D07-93A5-8C79A32B5432}"/>
              </a:ext>
            </a:extLst>
          </p:cNvPr>
          <p:cNvSpPr txBox="1"/>
          <p:nvPr/>
        </p:nvSpPr>
        <p:spPr>
          <a:xfrm>
            <a:off x="655608" y="478191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(Beyond Blue, 2020)</a:t>
            </a:r>
          </a:p>
        </p:txBody>
      </p:sp>
    </p:spTree>
    <p:extLst>
      <p:ext uri="{BB962C8B-B14F-4D97-AF65-F5344CB8AC3E}">
        <p14:creationId xmlns:p14="http://schemas.microsoft.com/office/powerpoint/2010/main" val="26152215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580103A-53E9-422D-9BB7-D5FFB7F243D0}"/>
              </a:ext>
            </a:extLst>
          </p:cNvPr>
          <p:cNvSpPr txBox="1"/>
          <p:nvPr/>
        </p:nvSpPr>
        <p:spPr>
          <a:xfrm>
            <a:off x="51759" y="132721"/>
            <a:ext cx="5489275"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rgbClr val="0070C0"/>
                </a:solidFill>
                <a:latin typeface="Comic Sans MS" panose="030F0702030302020204" pitchFamily="66" charset="0"/>
              </a:rPr>
              <a:t>Impacts on Children and Young People</a:t>
            </a:r>
          </a:p>
        </p:txBody>
      </p:sp>
      <p:sp>
        <p:nvSpPr>
          <p:cNvPr id="4" name="TextBox 3">
            <a:extLst>
              <a:ext uri="{FF2B5EF4-FFF2-40B4-BE49-F238E27FC236}">
                <a16:creationId xmlns:a16="http://schemas.microsoft.com/office/drawing/2014/main" id="{30B216C8-54F6-449D-938B-7DFB19CAD5C0}"/>
              </a:ext>
            </a:extLst>
          </p:cNvPr>
          <p:cNvSpPr txBox="1"/>
          <p:nvPr/>
        </p:nvSpPr>
        <p:spPr>
          <a:xfrm>
            <a:off x="10100633" y="6376897"/>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(Ditch The Label, 2017)</a:t>
            </a:r>
          </a:p>
        </p:txBody>
      </p:sp>
      <p:pic>
        <p:nvPicPr>
          <p:cNvPr id="6" name="Picture 6">
            <a:extLst>
              <a:ext uri="{FF2B5EF4-FFF2-40B4-BE49-F238E27FC236}">
                <a16:creationId xmlns:a16="http://schemas.microsoft.com/office/drawing/2014/main" id="{30898D6C-810E-4531-9661-2E1E0C2F7832}"/>
              </a:ext>
            </a:extLst>
          </p:cNvPr>
          <p:cNvPicPr>
            <a:picLocks noChangeAspect="1"/>
          </p:cNvPicPr>
          <p:nvPr/>
        </p:nvPicPr>
        <p:blipFill>
          <a:blip r:embed="rId2"/>
          <a:stretch>
            <a:fillRect/>
          </a:stretch>
        </p:blipFill>
        <p:spPr>
          <a:xfrm>
            <a:off x="51759" y="932940"/>
            <a:ext cx="4899803" cy="4603932"/>
          </a:xfrm>
          <a:prstGeom prst="rect">
            <a:avLst/>
          </a:prstGeom>
        </p:spPr>
      </p:pic>
      <p:pic>
        <p:nvPicPr>
          <p:cNvPr id="7" name="Picture 7" descr="Text&#10;&#10;Description automatically generated">
            <a:extLst>
              <a:ext uri="{FF2B5EF4-FFF2-40B4-BE49-F238E27FC236}">
                <a16:creationId xmlns:a16="http://schemas.microsoft.com/office/drawing/2014/main" id="{CE2B8EF5-D446-484E-8F73-707D8459D5DD}"/>
              </a:ext>
            </a:extLst>
          </p:cNvPr>
          <p:cNvPicPr>
            <a:picLocks noChangeAspect="1"/>
          </p:cNvPicPr>
          <p:nvPr/>
        </p:nvPicPr>
        <p:blipFill>
          <a:blip r:embed="rId3"/>
          <a:stretch>
            <a:fillRect/>
          </a:stretch>
        </p:blipFill>
        <p:spPr>
          <a:xfrm>
            <a:off x="4724400" y="811179"/>
            <a:ext cx="4799160" cy="4703680"/>
          </a:xfrm>
          <a:prstGeom prst="rect">
            <a:avLst/>
          </a:prstGeom>
        </p:spPr>
      </p:pic>
    </p:spTree>
    <p:extLst>
      <p:ext uri="{BB962C8B-B14F-4D97-AF65-F5344CB8AC3E}">
        <p14:creationId xmlns:p14="http://schemas.microsoft.com/office/powerpoint/2010/main" val="3723074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3A4583E-B6E7-4568-8DFF-62183C1CFEDC}"/>
              </a:ext>
            </a:extLst>
          </p:cNvPr>
          <p:cNvSpPr txBox="1"/>
          <p:nvPr/>
        </p:nvSpPr>
        <p:spPr>
          <a:xfrm>
            <a:off x="-5752" y="123644"/>
            <a:ext cx="4672643"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dirty="0">
                <a:solidFill>
                  <a:srgbClr val="0070C0"/>
                </a:solidFill>
                <a:latin typeface="Comic Sans MS" panose="030F0702030302020204" pitchFamily="66" charset="0"/>
              </a:rPr>
              <a:t>HOW CYBERBULLYING EFFECTS CHILDREN IN THE LONG TERM  </a:t>
            </a:r>
          </a:p>
        </p:txBody>
      </p:sp>
      <p:pic>
        <p:nvPicPr>
          <p:cNvPr id="3" name="Picture 3" descr="A picture containing circle&#10;&#10;Description automatically generated">
            <a:extLst>
              <a:ext uri="{FF2B5EF4-FFF2-40B4-BE49-F238E27FC236}">
                <a16:creationId xmlns:a16="http://schemas.microsoft.com/office/drawing/2014/main" id="{DCEE5704-30C9-472C-A036-DB3819784A40}"/>
              </a:ext>
            </a:extLst>
          </p:cNvPr>
          <p:cNvPicPr>
            <a:picLocks noChangeAspect="1"/>
          </p:cNvPicPr>
          <p:nvPr/>
        </p:nvPicPr>
        <p:blipFill>
          <a:blip r:embed="rId2"/>
          <a:stretch>
            <a:fillRect/>
          </a:stretch>
        </p:blipFill>
        <p:spPr>
          <a:xfrm>
            <a:off x="4666892" y="-6612"/>
            <a:ext cx="7157047" cy="6468661"/>
          </a:xfrm>
          <a:prstGeom prst="rect">
            <a:avLst/>
          </a:prstGeom>
        </p:spPr>
      </p:pic>
      <p:sp>
        <p:nvSpPr>
          <p:cNvPr id="5" name="TextBox 4">
            <a:extLst>
              <a:ext uri="{FF2B5EF4-FFF2-40B4-BE49-F238E27FC236}">
                <a16:creationId xmlns:a16="http://schemas.microsoft.com/office/drawing/2014/main" id="{40452063-233B-4336-A034-E7FD5D0572F9}"/>
              </a:ext>
            </a:extLst>
          </p:cNvPr>
          <p:cNvSpPr txBox="1"/>
          <p:nvPr/>
        </p:nvSpPr>
        <p:spPr>
          <a:xfrm>
            <a:off x="10100633" y="6376897"/>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(Ditch The Label, 2017)</a:t>
            </a:r>
          </a:p>
        </p:txBody>
      </p:sp>
    </p:spTree>
    <p:extLst>
      <p:ext uri="{BB962C8B-B14F-4D97-AF65-F5344CB8AC3E}">
        <p14:creationId xmlns:p14="http://schemas.microsoft.com/office/powerpoint/2010/main" val="27453901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576E8DBD-6DBD-4FCB-8FE8-8F0425C0B6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8" name="Freeform 11">
            <a:extLst>
              <a:ext uri="{FF2B5EF4-FFF2-40B4-BE49-F238E27FC236}">
                <a16:creationId xmlns:a16="http://schemas.microsoft.com/office/drawing/2014/main" id="{70BE0118-665B-49AC-8ED9-B29C009CED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20" name="Freeform 13">
            <a:extLst>
              <a:ext uri="{FF2B5EF4-FFF2-40B4-BE49-F238E27FC236}">
                <a16:creationId xmlns:a16="http://schemas.microsoft.com/office/drawing/2014/main" id="{DB8E4593-3024-4A7B-92FB-8114D72E5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2" name="Freeform 25">
            <a:extLst>
              <a:ext uri="{FF2B5EF4-FFF2-40B4-BE49-F238E27FC236}">
                <a16:creationId xmlns:a16="http://schemas.microsoft.com/office/drawing/2014/main" id="{F72029E6-113E-4A42-8D29-4B796B39B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4" name="Freeform 14">
            <a:extLst>
              <a:ext uri="{FF2B5EF4-FFF2-40B4-BE49-F238E27FC236}">
                <a16:creationId xmlns:a16="http://schemas.microsoft.com/office/drawing/2014/main" id="{FBAE6AE5-2B20-46E6-B338-A385BFF09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6" name="5-Point Star 24">
            <a:extLst>
              <a:ext uri="{FF2B5EF4-FFF2-40B4-BE49-F238E27FC236}">
                <a16:creationId xmlns:a16="http://schemas.microsoft.com/office/drawing/2014/main" id="{4555B12C-E2CF-448D-918F-96D0958DC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28" name="Picture 27">
            <a:extLst>
              <a:ext uri="{FF2B5EF4-FFF2-40B4-BE49-F238E27FC236}">
                <a16:creationId xmlns:a16="http://schemas.microsoft.com/office/drawing/2014/main" id="{47458151-6535-4712-9D31-5BFEBD2205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30" name="Rectangle 29">
            <a:extLst>
              <a:ext uri="{FF2B5EF4-FFF2-40B4-BE49-F238E27FC236}">
                <a16:creationId xmlns:a16="http://schemas.microsoft.com/office/drawing/2014/main" id="{28F956D1-3AF5-47E1-BF12-D331E34AAA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0"/>
            <a:ext cx="4632997" cy="6858000"/>
          </a:xfrm>
          <a:prstGeom prst="rect">
            <a:avLst/>
          </a:pr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5">
            <a:extLst>
              <a:ext uri="{FF2B5EF4-FFF2-40B4-BE49-F238E27FC236}">
                <a16:creationId xmlns:a16="http://schemas.microsoft.com/office/drawing/2014/main" id="{4A5A7DD1-718C-42BE-9B90-4D960E22E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6" y="0"/>
            <a:ext cx="4293205" cy="6576643"/>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a:extLst>
              <a:ext uri="{FF2B5EF4-FFF2-40B4-BE49-F238E27FC236}">
                <a16:creationId xmlns:a16="http://schemas.microsoft.com/office/drawing/2014/main" id="{BE840EED-279B-4F9C-95D8-C9587DD27D58}"/>
              </a:ext>
            </a:extLst>
          </p:cNvPr>
          <p:cNvSpPr>
            <a:spLocks noGrp="1"/>
          </p:cNvSpPr>
          <p:nvPr>
            <p:ph type="title"/>
          </p:nvPr>
        </p:nvSpPr>
        <p:spPr>
          <a:xfrm>
            <a:off x="461110" y="2794532"/>
            <a:ext cx="3326650" cy="1630496"/>
          </a:xfrm>
        </p:spPr>
        <p:txBody>
          <a:bodyPr vert="horz" lIns="91440" tIns="45720" rIns="91440" bIns="45720" rtlCol="0" anchor="b">
            <a:noAutofit/>
          </a:bodyPr>
          <a:lstStyle/>
          <a:p>
            <a:pPr algn="ctr"/>
            <a:r>
              <a:rPr lang="en-US" sz="2000" b="1" dirty="0">
                <a:solidFill>
                  <a:srgbClr val="0070C0"/>
                </a:solidFill>
                <a:latin typeface="Comic Sans MS" panose="030F0702030302020204" pitchFamily="66" charset="0"/>
              </a:rPr>
              <a:t>AND</a:t>
            </a:r>
            <a:br>
              <a:rPr lang="en-US" sz="2000" b="1" dirty="0">
                <a:solidFill>
                  <a:srgbClr val="0070C0"/>
                </a:solidFill>
                <a:latin typeface="Comic Sans MS" panose="030F0702030302020204" pitchFamily="66" charset="0"/>
              </a:rPr>
            </a:br>
            <a:r>
              <a:rPr lang="en-US" sz="2000" b="1" dirty="0">
                <a:solidFill>
                  <a:srgbClr val="0070C0"/>
                </a:solidFill>
                <a:latin typeface="Comic Sans MS" panose="030F0702030302020204" pitchFamily="66" charset="0"/>
              </a:rPr>
              <a:t> how they can influence health and wellbeing throughout adult life</a:t>
            </a:r>
          </a:p>
        </p:txBody>
      </p:sp>
      <p:sp>
        <p:nvSpPr>
          <p:cNvPr id="34" name="Rectangle 33">
            <a:extLst>
              <a:ext uri="{FF2B5EF4-FFF2-40B4-BE49-F238E27FC236}">
                <a16:creationId xmlns:a16="http://schemas.microsoft.com/office/drawing/2014/main" id="{9DE02FF1-20BC-4306-B0FB-AE6D71D737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248871" cy="226225"/>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36" name="Rectangle 35">
            <a:extLst>
              <a:ext uri="{FF2B5EF4-FFF2-40B4-BE49-F238E27FC236}">
                <a16:creationId xmlns:a16="http://schemas.microsoft.com/office/drawing/2014/main" id="{89A8C427-1B47-42B2-9206-1F34BE757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52622"/>
            <a:ext cx="4250216"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38" name="Rectangle 37">
            <a:extLst>
              <a:ext uri="{FF2B5EF4-FFF2-40B4-BE49-F238E27FC236}">
                <a16:creationId xmlns:a16="http://schemas.microsoft.com/office/drawing/2014/main" id="{C9864909-0F48-48BD-B525-B293738D4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1883" y="450792"/>
            <a:ext cx="6636823" cy="5950008"/>
          </a:xfrm>
          <a:prstGeom prst="rect">
            <a:avLst/>
          </a:prstGeom>
          <a:solidFill>
            <a:schemeClr val="bg1"/>
          </a:solidFill>
          <a:ln w="57150" cmpd="thinThick">
            <a:noFill/>
            <a:miter lim="800000"/>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4" descr="Diagram&#10;&#10;Description automatically generated">
            <a:extLst>
              <a:ext uri="{FF2B5EF4-FFF2-40B4-BE49-F238E27FC236}">
                <a16:creationId xmlns:a16="http://schemas.microsoft.com/office/drawing/2014/main" id="{5454A488-8914-4FF6-A788-3234B23256F8}"/>
              </a:ext>
            </a:extLst>
          </p:cNvPr>
          <p:cNvPicPr>
            <a:picLocks noGrp="1" noChangeAspect="1"/>
          </p:cNvPicPr>
          <p:nvPr>
            <p:ph idx="1"/>
          </p:nvPr>
        </p:nvPicPr>
        <p:blipFill>
          <a:blip r:embed="rId4"/>
          <a:stretch>
            <a:fillRect/>
          </a:stretch>
        </p:blipFill>
        <p:spPr>
          <a:xfrm>
            <a:off x="5321367" y="1087313"/>
            <a:ext cx="6174771" cy="4677391"/>
          </a:xfrm>
          <a:prstGeom prst="rect">
            <a:avLst/>
          </a:prstGeom>
        </p:spPr>
      </p:pic>
      <p:sp>
        <p:nvSpPr>
          <p:cNvPr id="5" name="TextBox 4">
            <a:extLst>
              <a:ext uri="{FF2B5EF4-FFF2-40B4-BE49-F238E27FC236}">
                <a16:creationId xmlns:a16="http://schemas.microsoft.com/office/drawing/2014/main" id="{EED0ADB4-E591-4353-ABB9-5C4F5C7F434F}"/>
              </a:ext>
            </a:extLst>
          </p:cNvPr>
          <p:cNvSpPr txBox="1"/>
          <p:nvPr/>
        </p:nvSpPr>
        <p:spPr>
          <a:xfrm>
            <a:off x="5213230" y="6047117"/>
            <a:ext cx="351957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(CDC-Kaiser ACE Study, 2019)</a:t>
            </a:r>
          </a:p>
        </p:txBody>
      </p:sp>
      <p:sp>
        <p:nvSpPr>
          <p:cNvPr id="6" name="TextBox 5">
            <a:extLst>
              <a:ext uri="{FF2B5EF4-FFF2-40B4-BE49-F238E27FC236}">
                <a16:creationId xmlns:a16="http://schemas.microsoft.com/office/drawing/2014/main" id="{472CD193-8324-43B4-9688-84FD419613EC}"/>
              </a:ext>
            </a:extLst>
          </p:cNvPr>
          <p:cNvSpPr txBox="1"/>
          <p:nvPr/>
        </p:nvSpPr>
        <p:spPr>
          <a:xfrm>
            <a:off x="589450" y="1361346"/>
            <a:ext cx="3092592" cy="1323439"/>
          </a:xfrm>
          <a:prstGeom prst="rect">
            <a:avLst/>
          </a:prstGeom>
          <a:noFill/>
        </p:spPr>
        <p:txBody>
          <a:bodyPr wrap="square" rtlCol="0">
            <a:spAutoFit/>
          </a:bodyPr>
          <a:lstStyle/>
          <a:p>
            <a:pPr algn="ctr"/>
            <a:r>
              <a:rPr lang="en-GB" sz="2000" b="1" dirty="0">
                <a:solidFill>
                  <a:srgbClr val="0070C0"/>
                </a:solidFill>
                <a:latin typeface="Comic Sans MS" panose="030F0702030302020204" pitchFamily="66" charset="0"/>
              </a:rPr>
              <a:t>YOUTH WORKERS MUST BE AWARE OF ADVERSE CHILDHOOD EXPERIENCES</a:t>
            </a:r>
          </a:p>
        </p:txBody>
      </p:sp>
    </p:spTree>
    <p:extLst>
      <p:ext uri="{BB962C8B-B14F-4D97-AF65-F5344CB8AC3E}">
        <p14:creationId xmlns:p14="http://schemas.microsoft.com/office/powerpoint/2010/main" val="32018160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75F9771-D3DA-4813-BCF8-C2FC9AB7FEA5}"/>
              </a:ext>
            </a:extLst>
          </p:cNvPr>
          <p:cNvPicPr>
            <a:picLocks noChangeAspect="1"/>
          </p:cNvPicPr>
          <p:nvPr/>
        </p:nvPicPr>
        <p:blipFill>
          <a:blip r:embed="rId2"/>
          <a:stretch>
            <a:fillRect/>
          </a:stretch>
        </p:blipFill>
        <p:spPr>
          <a:xfrm>
            <a:off x="3029446" y="3243056"/>
            <a:ext cx="6133108" cy="371888"/>
          </a:xfrm>
          <a:prstGeom prst="rect">
            <a:avLst/>
          </a:prstGeom>
        </p:spPr>
      </p:pic>
      <p:pic>
        <p:nvPicPr>
          <p:cNvPr id="5" name="Picture 4">
            <a:extLst>
              <a:ext uri="{FF2B5EF4-FFF2-40B4-BE49-F238E27FC236}">
                <a16:creationId xmlns:a16="http://schemas.microsoft.com/office/drawing/2014/main" id="{B8B9F25C-B0BF-4CAD-A9C7-6F1A2B223A04}"/>
              </a:ext>
            </a:extLst>
          </p:cNvPr>
          <p:cNvPicPr>
            <a:picLocks noChangeAspect="1"/>
          </p:cNvPicPr>
          <p:nvPr/>
        </p:nvPicPr>
        <p:blipFill>
          <a:blip r:embed="rId3"/>
          <a:stretch>
            <a:fillRect/>
          </a:stretch>
        </p:blipFill>
        <p:spPr>
          <a:xfrm>
            <a:off x="685799" y="269027"/>
            <a:ext cx="7748517" cy="5217373"/>
          </a:xfrm>
          <a:prstGeom prst="rect">
            <a:avLst/>
          </a:prstGeom>
        </p:spPr>
      </p:pic>
    </p:spTree>
    <p:extLst>
      <p:ext uri="{BB962C8B-B14F-4D97-AF65-F5344CB8AC3E}">
        <p14:creationId xmlns:p14="http://schemas.microsoft.com/office/powerpoint/2010/main" val="31776178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C886762-16F0-4868-B83A-2617462141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1" name="Freeform 11">
            <a:extLst>
              <a:ext uri="{FF2B5EF4-FFF2-40B4-BE49-F238E27FC236}">
                <a16:creationId xmlns:a16="http://schemas.microsoft.com/office/drawing/2014/main" id="{D2B54B4E-3454-4B76-B85A-8512B7729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3" name="Freeform 13">
            <a:extLst>
              <a:ext uri="{FF2B5EF4-FFF2-40B4-BE49-F238E27FC236}">
                <a16:creationId xmlns:a16="http://schemas.microsoft.com/office/drawing/2014/main" id="{7EFFE965-5586-4889-A74D-3A6080D04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25">
            <a:extLst>
              <a:ext uri="{FF2B5EF4-FFF2-40B4-BE49-F238E27FC236}">
                <a16:creationId xmlns:a16="http://schemas.microsoft.com/office/drawing/2014/main" id="{5BC4125D-18D9-4A65-82B6-C24FE9434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7" name="Freeform 14">
            <a:extLst>
              <a:ext uri="{FF2B5EF4-FFF2-40B4-BE49-F238E27FC236}">
                <a16:creationId xmlns:a16="http://schemas.microsoft.com/office/drawing/2014/main" id="{A86DE327-0F45-4F54-BB6C-68A093CE5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9" name="5-Point Star 24">
            <a:extLst>
              <a:ext uri="{FF2B5EF4-FFF2-40B4-BE49-F238E27FC236}">
                <a16:creationId xmlns:a16="http://schemas.microsoft.com/office/drawing/2014/main" id="{795857C2-E6E7-405A-B5A3-4DE3B50A7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21" name="Picture 20">
            <a:extLst>
              <a:ext uri="{FF2B5EF4-FFF2-40B4-BE49-F238E27FC236}">
                <a16:creationId xmlns:a16="http://schemas.microsoft.com/office/drawing/2014/main" id="{F793411C-A1D8-450D-9561-24C75D6D73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3" name="Rectangle 22">
            <a:extLst>
              <a:ext uri="{FF2B5EF4-FFF2-40B4-BE49-F238E27FC236}">
                <a16:creationId xmlns:a16="http://schemas.microsoft.com/office/drawing/2014/main" id="{CD4E68FE-D0E7-4AC4-9D37-BC9A10E710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0"/>
            <a:ext cx="4632997" cy="6858000"/>
          </a:xfrm>
          <a:prstGeom prst="rect">
            <a:avLst/>
          </a:pr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5">
            <a:extLst>
              <a:ext uri="{FF2B5EF4-FFF2-40B4-BE49-F238E27FC236}">
                <a16:creationId xmlns:a16="http://schemas.microsoft.com/office/drawing/2014/main" id="{9F958711-6F0F-4DAF-B6D7-38676273C0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6" y="0"/>
            <a:ext cx="4293205" cy="6576643"/>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7" name="Rectangle 26">
            <a:extLst>
              <a:ext uri="{FF2B5EF4-FFF2-40B4-BE49-F238E27FC236}">
                <a16:creationId xmlns:a16="http://schemas.microsoft.com/office/drawing/2014/main" id="{2D43839F-D746-4BD2-AF83-A2D59C171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6" y="0"/>
            <a:ext cx="4248871" cy="226225"/>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A022DB94-BA9F-403F-85B2-FD0A22CAD1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37" y="5762147"/>
            <a:ext cx="4250216"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31" name="Rectangle 30">
            <a:extLst>
              <a:ext uri="{FF2B5EF4-FFF2-40B4-BE49-F238E27FC236}">
                <a16:creationId xmlns:a16="http://schemas.microsoft.com/office/drawing/2014/main" id="{1F0A5978-229F-41F1-B213-A2B43E442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1883" y="450792"/>
            <a:ext cx="6636823" cy="5950008"/>
          </a:xfrm>
          <a:prstGeom prst="rect">
            <a:avLst/>
          </a:prstGeom>
          <a:solidFill>
            <a:schemeClr val="bg1"/>
          </a:solidFill>
          <a:ln w="57150" cmpd="thinThick">
            <a:noFill/>
            <a:miter lim="800000"/>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4408D9D2-0FDA-431D-9B7C-CCA2AA793932}"/>
              </a:ext>
            </a:extLst>
          </p:cNvPr>
          <p:cNvPicPr>
            <a:picLocks noGrp="1" noChangeAspect="1"/>
          </p:cNvPicPr>
          <p:nvPr>
            <p:ph idx="1"/>
          </p:nvPr>
        </p:nvPicPr>
        <p:blipFill rotWithShape="1">
          <a:blip r:embed="rId5"/>
          <a:srcRect t="15386" r="1" b="22461"/>
          <a:stretch/>
        </p:blipFill>
        <p:spPr>
          <a:xfrm>
            <a:off x="5321367" y="684680"/>
            <a:ext cx="6174771" cy="5482657"/>
          </a:xfrm>
          <a:prstGeom prst="rect">
            <a:avLst/>
          </a:prstGeom>
        </p:spPr>
      </p:pic>
      <p:sp>
        <p:nvSpPr>
          <p:cNvPr id="3" name="TextBox 2">
            <a:extLst>
              <a:ext uri="{FF2B5EF4-FFF2-40B4-BE49-F238E27FC236}">
                <a16:creationId xmlns:a16="http://schemas.microsoft.com/office/drawing/2014/main" id="{1B23E24C-B542-4E3A-8E81-EF7F2FA9F235}"/>
              </a:ext>
            </a:extLst>
          </p:cNvPr>
          <p:cNvSpPr txBox="1"/>
          <p:nvPr/>
        </p:nvSpPr>
        <p:spPr>
          <a:xfrm>
            <a:off x="524065" y="1304458"/>
            <a:ext cx="3326650" cy="2677656"/>
          </a:xfrm>
          <a:prstGeom prst="rect">
            <a:avLst/>
          </a:prstGeom>
          <a:noFill/>
        </p:spPr>
        <p:txBody>
          <a:bodyPr wrap="square" rtlCol="0">
            <a:spAutoFit/>
          </a:bodyPr>
          <a:lstStyle/>
          <a:p>
            <a:r>
              <a:rPr lang="en-GB" sz="2800" b="1" dirty="0">
                <a:solidFill>
                  <a:srgbClr val="0070C0"/>
                </a:solidFill>
                <a:latin typeface="Comic Sans MS" panose="030F0702030302020204" pitchFamily="66" charset="0"/>
                <a:cs typeface="Times New Roman" panose="02020603050405020304" pitchFamily="18" charset="0"/>
              </a:rPr>
              <a:t>YOUTH WORKERS MUST SHARE GOOD PRACTICE WITH CHILDREN AND YOUNG PEOPLE</a:t>
            </a:r>
          </a:p>
        </p:txBody>
      </p:sp>
    </p:spTree>
    <p:extLst>
      <p:ext uri="{BB962C8B-B14F-4D97-AF65-F5344CB8AC3E}">
        <p14:creationId xmlns:p14="http://schemas.microsoft.com/office/powerpoint/2010/main" val="40360371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4" name="Picture 8">
            <a:extLst>
              <a:ext uri="{FF2B5EF4-FFF2-40B4-BE49-F238E27FC236}">
                <a16:creationId xmlns:a16="http://schemas.microsoft.com/office/drawing/2014/main" id="{4C886762-16F0-4868-B83A-2617462141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5" name="Freeform 11">
            <a:extLst>
              <a:ext uri="{FF2B5EF4-FFF2-40B4-BE49-F238E27FC236}">
                <a16:creationId xmlns:a16="http://schemas.microsoft.com/office/drawing/2014/main" id="{D2B54B4E-3454-4B76-B85A-8512B7729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26" name="Freeform 13">
            <a:extLst>
              <a:ext uri="{FF2B5EF4-FFF2-40B4-BE49-F238E27FC236}">
                <a16:creationId xmlns:a16="http://schemas.microsoft.com/office/drawing/2014/main" id="{7EFFE965-5586-4889-A74D-3A6080D04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7" name="Freeform 25">
            <a:extLst>
              <a:ext uri="{FF2B5EF4-FFF2-40B4-BE49-F238E27FC236}">
                <a16:creationId xmlns:a16="http://schemas.microsoft.com/office/drawing/2014/main" id="{5BC4125D-18D9-4A65-82B6-C24FE9434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8" name="Freeform 14">
            <a:extLst>
              <a:ext uri="{FF2B5EF4-FFF2-40B4-BE49-F238E27FC236}">
                <a16:creationId xmlns:a16="http://schemas.microsoft.com/office/drawing/2014/main" id="{A86DE327-0F45-4F54-BB6C-68A093CE5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9" name="5-Point Star 24">
            <a:extLst>
              <a:ext uri="{FF2B5EF4-FFF2-40B4-BE49-F238E27FC236}">
                <a16:creationId xmlns:a16="http://schemas.microsoft.com/office/drawing/2014/main" id="{795857C2-E6E7-405A-B5A3-4DE3B50A7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4" name="Picture 3">
            <a:extLst>
              <a:ext uri="{FF2B5EF4-FFF2-40B4-BE49-F238E27FC236}">
                <a16:creationId xmlns:a16="http://schemas.microsoft.com/office/drawing/2014/main" id="{2ED7831E-6C92-4F6B-8EAC-FDC4C607A2BE}"/>
              </a:ext>
            </a:extLst>
          </p:cNvPr>
          <p:cNvPicPr>
            <a:picLocks noChangeAspect="1"/>
          </p:cNvPicPr>
          <p:nvPr/>
        </p:nvPicPr>
        <p:blipFill rotWithShape="1">
          <a:blip r:embed="rId3"/>
          <a:srcRect r="6221" b="-1"/>
          <a:stretch/>
        </p:blipFill>
        <p:spPr>
          <a:xfrm>
            <a:off x="20" y="10"/>
            <a:ext cx="12191980" cy="6857990"/>
          </a:xfrm>
          <a:prstGeom prst="rect">
            <a:avLst/>
          </a:prstGeom>
        </p:spPr>
      </p:pic>
      <p:sp>
        <p:nvSpPr>
          <p:cNvPr id="30" name="Rectangle 20">
            <a:extLst>
              <a:ext uri="{FF2B5EF4-FFF2-40B4-BE49-F238E27FC236}">
                <a16:creationId xmlns:a16="http://schemas.microsoft.com/office/drawing/2014/main" id="{CBF37E64-678E-4AAC-82EB-281D0E37B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40505"/>
            <a:ext cx="9232232" cy="2416682"/>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698274-0377-4F73-8DC7-477E0C23370D}"/>
              </a:ext>
            </a:extLst>
          </p:cNvPr>
          <p:cNvSpPr>
            <a:spLocks noGrp="1"/>
          </p:cNvSpPr>
          <p:nvPr>
            <p:ph type="title"/>
          </p:nvPr>
        </p:nvSpPr>
        <p:spPr>
          <a:xfrm>
            <a:off x="1303737" y="3593432"/>
            <a:ext cx="7768073" cy="1195136"/>
          </a:xfrm>
        </p:spPr>
        <p:txBody>
          <a:bodyPr vert="horz" lIns="91440" tIns="45720" rIns="91440" bIns="45720" rtlCol="0" anchor="b">
            <a:normAutofit/>
          </a:bodyPr>
          <a:lstStyle/>
          <a:p>
            <a:pPr algn="r"/>
            <a:r>
              <a:rPr lang="en-US" sz="3800" b="1" dirty="0">
                <a:solidFill>
                  <a:srgbClr val="0070C0"/>
                </a:solidFill>
                <a:latin typeface="Comic Sans MS" panose="030F0702030302020204" pitchFamily="66" charset="0"/>
              </a:rPr>
              <a:t>What can you do to help as a parent?</a:t>
            </a:r>
          </a:p>
        </p:txBody>
      </p:sp>
      <p:sp>
        <p:nvSpPr>
          <p:cNvPr id="23" name="5-Point Star 12">
            <a:extLst>
              <a:ext uri="{FF2B5EF4-FFF2-40B4-BE49-F238E27FC236}">
                <a16:creationId xmlns:a16="http://schemas.microsoft.com/office/drawing/2014/main" id="{3F315017-1C57-42D9-9FFB-A9CFD97F95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3590" y="3874678"/>
            <a:ext cx="788274" cy="730476"/>
          </a:xfrm>
          <a:prstGeom prst="star5">
            <a:avLst>
              <a:gd name="adj" fmla="val 25889"/>
              <a:gd name="hf" fmla="val 105146"/>
              <a:gd name="vf" fmla="val 110557"/>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310397050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nodeType="withEffect">
                                  <p:stCondLst>
                                    <p:cond delay="0"/>
                                  </p:stCondLst>
                                  <p:iterate>
                                    <p:tmPct val="10000"/>
                                  </p:iterate>
                                  <p:childTnLst>
                                    <p:set>
                                      <p:cBhvr>
                                        <p:cTn id="9" dur="1" fill="hold">
                                          <p:stCondLst>
                                            <p:cond delay="0"/>
                                          </p:stCondLst>
                                        </p:cTn>
                                        <p:tgtEl>
                                          <p:spTgt spid="4"/>
                                        </p:tgtEl>
                                        <p:attrNameLst>
                                          <p:attrName>style.visibility</p:attrName>
                                        </p:attrNameLst>
                                      </p:cBhvr>
                                      <p:to>
                                        <p:strVal val="visible"/>
                                      </p:to>
                                    </p:set>
                                    <p:animEffect transition="in" filter="fade">
                                      <p:cBhvr>
                                        <p:cTn id="10" dur="700"/>
                                        <p:tgtEl>
                                          <p:spTgt spid="4"/>
                                        </p:tgtEl>
                                      </p:cBhvr>
                                    </p:animEffect>
                                  </p:childTnLst>
                                </p:cTn>
                              </p:par>
                              <p:par>
                                <p:cTn id="11" presetID="10" presetClass="entr" presetSubtype="0" fill="hold" nodeType="withEffect">
                                  <p:stCondLst>
                                    <p:cond delay="0"/>
                                  </p:stCondLst>
                                  <p:iterate>
                                    <p:tmPct val="10000"/>
                                  </p:iterate>
                                  <p:childTnLst>
                                    <p:set>
                                      <p:cBhvr>
                                        <p:cTn id="12" dur="1" fill="hold">
                                          <p:stCondLst>
                                            <p:cond delay="0"/>
                                          </p:stCondLst>
                                        </p:cTn>
                                        <p:tgtEl>
                                          <p:spTgt spid="24"/>
                                        </p:tgtEl>
                                        <p:attrNameLst>
                                          <p:attrName>style.visibility</p:attrName>
                                        </p:attrNameLst>
                                      </p:cBhvr>
                                      <p:to>
                                        <p:strVal val="visible"/>
                                      </p:to>
                                    </p:set>
                                    <p:animEffect transition="in" filter="fade">
                                      <p:cBhvr>
                                        <p:cTn id="13" dur="7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D3C2B-7806-45F5-9C45-F653C0E3A420}"/>
              </a:ext>
            </a:extLst>
          </p:cNvPr>
          <p:cNvSpPr>
            <a:spLocks noGrp="1"/>
          </p:cNvSpPr>
          <p:nvPr>
            <p:ph type="title"/>
          </p:nvPr>
        </p:nvSpPr>
        <p:spPr/>
        <p:txBody>
          <a:bodyPr>
            <a:normAutofit fontScale="90000"/>
          </a:bodyPr>
          <a:lstStyle/>
          <a:p>
            <a:r>
              <a:rPr lang="en-GB" dirty="0">
                <a:solidFill>
                  <a:schemeClr val="bg1"/>
                </a:solidFill>
                <a:latin typeface="Comic Sans MS" panose="030F0702030302020204" pitchFamily="66" charset="0"/>
              </a:rPr>
              <a:t>What should Schools do? </a:t>
            </a:r>
          </a:p>
        </p:txBody>
      </p:sp>
      <p:pic>
        <p:nvPicPr>
          <p:cNvPr id="4" name="Picture 3">
            <a:extLst>
              <a:ext uri="{FF2B5EF4-FFF2-40B4-BE49-F238E27FC236}">
                <a16:creationId xmlns:a16="http://schemas.microsoft.com/office/drawing/2014/main" id="{1014031B-0694-4084-A05D-63E53A6BD8EF}"/>
              </a:ext>
            </a:extLst>
          </p:cNvPr>
          <p:cNvPicPr>
            <a:picLocks noChangeAspect="1"/>
          </p:cNvPicPr>
          <p:nvPr/>
        </p:nvPicPr>
        <p:blipFill>
          <a:blip r:embed="rId3"/>
          <a:stretch>
            <a:fillRect/>
          </a:stretch>
        </p:blipFill>
        <p:spPr>
          <a:xfrm>
            <a:off x="2571749" y="2113995"/>
            <a:ext cx="7048500" cy="3429000"/>
          </a:xfrm>
          <a:prstGeom prst="rect">
            <a:avLst/>
          </a:prstGeom>
        </p:spPr>
      </p:pic>
      <p:sp>
        <p:nvSpPr>
          <p:cNvPr id="8" name="TextBox 7">
            <a:extLst>
              <a:ext uri="{FF2B5EF4-FFF2-40B4-BE49-F238E27FC236}">
                <a16:creationId xmlns:a16="http://schemas.microsoft.com/office/drawing/2014/main" id="{05FA9A64-267D-4741-A1CA-599E145D25DC}"/>
              </a:ext>
            </a:extLst>
          </p:cNvPr>
          <p:cNvSpPr txBox="1"/>
          <p:nvPr/>
        </p:nvSpPr>
        <p:spPr>
          <a:xfrm>
            <a:off x="2929632" y="5273335"/>
            <a:ext cx="6791418" cy="369332"/>
          </a:xfrm>
          <a:prstGeom prst="rect">
            <a:avLst/>
          </a:prstGeom>
          <a:noFill/>
        </p:spPr>
        <p:txBody>
          <a:bodyPr wrap="square" rtlCol="0">
            <a:spAutoFit/>
          </a:bodyPr>
          <a:lstStyle/>
          <a:p>
            <a:r>
              <a:rPr lang="en-GB" b="0" i="0" dirty="0">
                <a:solidFill>
                  <a:srgbClr val="000000"/>
                </a:solidFill>
                <a:effectLst/>
                <a:latin typeface="Open Sans" panose="020B0606030504020204" pitchFamily="34" charset="0"/>
              </a:rPr>
              <a:t>(Dealing with Cyberbullying in Schools: How to Respond, 2021)</a:t>
            </a:r>
            <a:endParaRPr lang="en-GB" dirty="0"/>
          </a:p>
        </p:txBody>
      </p:sp>
    </p:spTree>
    <p:extLst>
      <p:ext uri="{BB962C8B-B14F-4D97-AF65-F5344CB8AC3E}">
        <p14:creationId xmlns:p14="http://schemas.microsoft.com/office/powerpoint/2010/main" val="8867887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1864B-7172-4C7C-B448-DACA03DFD60A}"/>
              </a:ext>
            </a:extLst>
          </p:cNvPr>
          <p:cNvSpPr>
            <a:spLocks noGrp="1"/>
          </p:cNvSpPr>
          <p:nvPr>
            <p:ph type="title"/>
          </p:nvPr>
        </p:nvSpPr>
        <p:spPr/>
        <p:txBody>
          <a:bodyPr>
            <a:normAutofit fontScale="90000"/>
          </a:bodyPr>
          <a:lstStyle/>
          <a:p>
            <a:pPr algn="ctr"/>
            <a:r>
              <a:rPr lang="en-GB" dirty="0">
                <a:solidFill>
                  <a:schemeClr val="bg1"/>
                </a:solidFill>
                <a:latin typeface="Comic Sans MS" panose="030F0702030302020204" pitchFamily="66" charset="0"/>
              </a:rPr>
              <a:t>Support for Parents and Children </a:t>
            </a:r>
          </a:p>
        </p:txBody>
      </p:sp>
      <p:sp>
        <p:nvSpPr>
          <p:cNvPr id="3" name="Content Placeholder 2">
            <a:extLst>
              <a:ext uri="{FF2B5EF4-FFF2-40B4-BE49-F238E27FC236}">
                <a16:creationId xmlns:a16="http://schemas.microsoft.com/office/drawing/2014/main" id="{208F6ED1-E342-4407-9C29-E77A508F65BA}"/>
              </a:ext>
            </a:extLst>
          </p:cNvPr>
          <p:cNvSpPr>
            <a:spLocks noGrp="1"/>
          </p:cNvSpPr>
          <p:nvPr>
            <p:ph idx="1"/>
          </p:nvPr>
        </p:nvSpPr>
        <p:spPr/>
        <p:txBody>
          <a:bodyPr/>
          <a:lstStyle/>
          <a:p>
            <a:r>
              <a:rPr lang="en-GB" dirty="0">
                <a:latin typeface="Comic Sans MS" panose="030F0702030302020204" pitchFamily="66" charset="0"/>
              </a:rPr>
              <a:t>Youth Work</a:t>
            </a:r>
          </a:p>
          <a:p>
            <a:r>
              <a:rPr lang="en-GB" dirty="0">
                <a:latin typeface="Comic Sans MS" panose="030F0702030302020204" pitchFamily="66" charset="0"/>
              </a:rPr>
              <a:t>Parent groups / forums</a:t>
            </a:r>
          </a:p>
          <a:p>
            <a:r>
              <a:rPr lang="en-GB" dirty="0">
                <a:latin typeface="Comic Sans MS" panose="030F0702030302020204" pitchFamily="66" charset="0"/>
              </a:rPr>
              <a:t>Open connections with schools, youth clubs  </a:t>
            </a:r>
          </a:p>
        </p:txBody>
      </p:sp>
    </p:spTree>
    <p:extLst>
      <p:ext uri="{BB962C8B-B14F-4D97-AF65-F5344CB8AC3E}">
        <p14:creationId xmlns:p14="http://schemas.microsoft.com/office/powerpoint/2010/main" val="31573843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8E928-7946-498D-9253-75E47B995274}"/>
              </a:ext>
            </a:extLst>
          </p:cNvPr>
          <p:cNvSpPr>
            <a:spLocks noGrp="1"/>
          </p:cNvSpPr>
          <p:nvPr>
            <p:ph type="title"/>
          </p:nvPr>
        </p:nvSpPr>
        <p:spPr/>
        <p:txBody>
          <a:bodyPr>
            <a:normAutofit fontScale="90000"/>
          </a:bodyPr>
          <a:lstStyle/>
          <a:p>
            <a:pPr algn="ctr"/>
            <a:r>
              <a:rPr lang="en-GB" dirty="0">
                <a:solidFill>
                  <a:schemeClr val="bg2">
                    <a:lumMod val="75000"/>
                  </a:schemeClr>
                </a:solidFill>
              </a:rPr>
              <a:t> </a:t>
            </a:r>
            <a:r>
              <a:rPr lang="en-GB" dirty="0">
                <a:solidFill>
                  <a:schemeClr val="bg1"/>
                </a:solidFill>
                <a:latin typeface="Comic Sans MS" panose="030F0702030302020204" pitchFamily="66" charset="0"/>
              </a:rPr>
              <a:t>Cyberbullying Interventions</a:t>
            </a:r>
          </a:p>
        </p:txBody>
      </p:sp>
      <p:pic>
        <p:nvPicPr>
          <p:cNvPr id="4" name="Content Placeholder 3">
            <a:extLst>
              <a:ext uri="{FF2B5EF4-FFF2-40B4-BE49-F238E27FC236}">
                <a16:creationId xmlns:a16="http://schemas.microsoft.com/office/drawing/2014/main" id="{A62F4C25-4807-4299-8DE5-64EBD829828C}"/>
              </a:ext>
            </a:extLst>
          </p:cNvPr>
          <p:cNvPicPr>
            <a:picLocks noGrp="1" noChangeAspect="1"/>
          </p:cNvPicPr>
          <p:nvPr>
            <p:ph idx="1"/>
          </p:nvPr>
        </p:nvPicPr>
        <p:blipFill>
          <a:blip r:embed="rId3"/>
          <a:stretch>
            <a:fillRect/>
          </a:stretch>
        </p:blipFill>
        <p:spPr>
          <a:xfrm>
            <a:off x="3338511" y="2151055"/>
            <a:ext cx="5514975" cy="3105150"/>
          </a:xfrm>
          <a:prstGeom prst="rect">
            <a:avLst/>
          </a:prstGeom>
        </p:spPr>
      </p:pic>
      <p:sp>
        <p:nvSpPr>
          <p:cNvPr id="5" name="TextBox 4">
            <a:extLst>
              <a:ext uri="{FF2B5EF4-FFF2-40B4-BE49-F238E27FC236}">
                <a16:creationId xmlns:a16="http://schemas.microsoft.com/office/drawing/2014/main" id="{68D8A5B5-57B1-4C24-B228-959D73B03204}"/>
              </a:ext>
            </a:extLst>
          </p:cNvPr>
          <p:cNvSpPr txBox="1"/>
          <p:nvPr/>
        </p:nvSpPr>
        <p:spPr>
          <a:xfrm>
            <a:off x="5850384" y="4980373"/>
            <a:ext cx="4199138" cy="381740"/>
          </a:xfrm>
          <a:prstGeom prst="rect">
            <a:avLst/>
          </a:prstGeom>
          <a:noFill/>
        </p:spPr>
        <p:txBody>
          <a:bodyPr wrap="square" rtlCol="0">
            <a:spAutoFit/>
          </a:bodyPr>
          <a:lstStyle/>
          <a:p>
            <a:r>
              <a:rPr lang="en-GB" b="0" i="0" dirty="0" err="1">
                <a:solidFill>
                  <a:srgbClr val="000000"/>
                </a:solidFill>
                <a:effectLst/>
                <a:latin typeface="verdana" panose="020B0604030504040204" pitchFamily="34" charset="0"/>
              </a:rPr>
              <a:t>Vlaanderen</a:t>
            </a:r>
            <a:r>
              <a:rPr lang="en-GB" b="0" i="0" dirty="0">
                <a:solidFill>
                  <a:srgbClr val="000000"/>
                </a:solidFill>
                <a:effectLst/>
                <a:latin typeface="verdana" panose="020B0604030504040204" pitchFamily="34" charset="0"/>
              </a:rPr>
              <a:t> Et al. (2020)</a:t>
            </a:r>
            <a:endParaRPr lang="en-GB" dirty="0"/>
          </a:p>
        </p:txBody>
      </p:sp>
    </p:spTree>
    <p:extLst>
      <p:ext uri="{BB962C8B-B14F-4D97-AF65-F5344CB8AC3E}">
        <p14:creationId xmlns:p14="http://schemas.microsoft.com/office/powerpoint/2010/main" val="7746596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3026A-E6A1-4007-A51D-620051D9D0F6}"/>
              </a:ext>
            </a:extLst>
          </p:cNvPr>
          <p:cNvSpPr>
            <a:spLocks noGrp="1"/>
          </p:cNvSpPr>
          <p:nvPr>
            <p:ph type="title"/>
          </p:nvPr>
        </p:nvSpPr>
        <p:spPr/>
        <p:txBody>
          <a:bodyPr>
            <a:normAutofit fontScale="90000"/>
          </a:bodyPr>
          <a:lstStyle/>
          <a:p>
            <a:pPr algn="ctr"/>
            <a:r>
              <a:rPr lang="en-GB" dirty="0">
                <a:solidFill>
                  <a:schemeClr val="bg1"/>
                </a:solidFill>
                <a:latin typeface="Comic Sans MS" panose="030F0702030302020204" pitchFamily="66" charset="0"/>
              </a:rPr>
              <a:t>If your child has been a bully?</a:t>
            </a:r>
          </a:p>
        </p:txBody>
      </p:sp>
      <p:pic>
        <p:nvPicPr>
          <p:cNvPr id="4" name="Content Placeholder 3">
            <a:extLst>
              <a:ext uri="{FF2B5EF4-FFF2-40B4-BE49-F238E27FC236}">
                <a16:creationId xmlns:a16="http://schemas.microsoft.com/office/drawing/2014/main" id="{5F7A5C54-45AE-4541-B38C-46EBF149BFF4}"/>
              </a:ext>
            </a:extLst>
          </p:cNvPr>
          <p:cNvPicPr>
            <a:picLocks noGrp="1" noChangeAspect="1"/>
          </p:cNvPicPr>
          <p:nvPr>
            <p:ph idx="1"/>
          </p:nvPr>
        </p:nvPicPr>
        <p:blipFill>
          <a:blip r:embed="rId3"/>
          <a:stretch>
            <a:fillRect/>
          </a:stretch>
        </p:blipFill>
        <p:spPr>
          <a:xfrm>
            <a:off x="4277517" y="1982803"/>
            <a:ext cx="3636963" cy="3636963"/>
          </a:xfrm>
          <a:prstGeom prst="rect">
            <a:avLst/>
          </a:prstGeom>
        </p:spPr>
      </p:pic>
      <p:sp>
        <p:nvSpPr>
          <p:cNvPr id="5" name="TextBox 4">
            <a:extLst>
              <a:ext uri="{FF2B5EF4-FFF2-40B4-BE49-F238E27FC236}">
                <a16:creationId xmlns:a16="http://schemas.microsoft.com/office/drawing/2014/main" id="{61B2190B-DE24-4AEC-AB6E-07F7FD949227}"/>
              </a:ext>
            </a:extLst>
          </p:cNvPr>
          <p:cNvSpPr txBox="1"/>
          <p:nvPr/>
        </p:nvSpPr>
        <p:spPr>
          <a:xfrm>
            <a:off x="3666477" y="5538600"/>
            <a:ext cx="5424257" cy="646331"/>
          </a:xfrm>
          <a:prstGeom prst="rect">
            <a:avLst/>
          </a:prstGeom>
          <a:noFill/>
        </p:spPr>
        <p:txBody>
          <a:bodyPr wrap="square" rtlCol="0">
            <a:spAutoFit/>
          </a:bodyPr>
          <a:lstStyle/>
          <a:p>
            <a:r>
              <a:rPr lang="en-GB" b="0" i="0" dirty="0">
                <a:solidFill>
                  <a:srgbClr val="000000"/>
                </a:solidFill>
                <a:effectLst/>
                <a:latin typeface="Open Sans" panose="020B0606030504020204" pitchFamily="34" charset="0"/>
              </a:rPr>
              <a:t>(How to Deal With Bullies: A Guide for Parents, 2021)</a:t>
            </a:r>
            <a:endParaRPr lang="en-GB" dirty="0"/>
          </a:p>
        </p:txBody>
      </p:sp>
    </p:spTree>
    <p:extLst>
      <p:ext uri="{BB962C8B-B14F-4D97-AF65-F5344CB8AC3E}">
        <p14:creationId xmlns:p14="http://schemas.microsoft.com/office/powerpoint/2010/main" val="32750195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1403AF-FE48-4387-A675-E35882BFA470}"/>
              </a:ext>
            </a:extLst>
          </p:cNvPr>
          <p:cNvSpPr>
            <a:spLocks noGrp="1"/>
          </p:cNvSpPr>
          <p:nvPr>
            <p:ph idx="1"/>
          </p:nvPr>
        </p:nvSpPr>
        <p:spPr>
          <a:xfrm>
            <a:off x="732448" y="2053883"/>
            <a:ext cx="10583328" cy="3143557"/>
          </a:xfrm>
        </p:spPr>
        <p:txBody>
          <a:bodyPr>
            <a:normAutofit/>
          </a:bodyPr>
          <a:lstStyle/>
          <a:p>
            <a:r>
              <a:rPr lang="en-GB" sz="2300" b="1" dirty="0">
                <a:solidFill>
                  <a:srgbClr val="0070C0"/>
                </a:solidFill>
                <a:latin typeface="Comic Sans MS" panose="030F0702030302020204" pitchFamily="66" charset="0"/>
              </a:rPr>
              <a:t>What does the Law say</a:t>
            </a:r>
          </a:p>
          <a:p>
            <a:r>
              <a:rPr lang="en-GB" sz="2300" b="1" dirty="0">
                <a:solidFill>
                  <a:srgbClr val="0070C0"/>
                </a:solidFill>
                <a:latin typeface="Comic Sans MS" panose="030F0702030302020204" pitchFamily="66" charset="0"/>
              </a:rPr>
              <a:t>Because cyberbullying is such a new phenomenon, UK courts are still trying to catch up and effectively sentence offenders. Although there are no laws that specifically apply to cyberbullying, there are a number of laws that can be used in cyberbullying cases</a:t>
            </a:r>
          </a:p>
          <a:p>
            <a:endParaRPr lang="en-GB" dirty="0"/>
          </a:p>
        </p:txBody>
      </p:sp>
      <p:sp>
        <p:nvSpPr>
          <p:cNvPr id="5" name="Title 4">
            <a:extLst>
              <a:ext uri="{FF2B5EF4-FFF2-40B4-BE49-F238E27FC236}">
                <a16:creationId xmlns:a16="http://schemas.microsoft.com/office/drawing/2014/main" id="{CA50D9E2-8B58-4A31-87F4-ADC619ECD84A}"/>
              </a:ext>
            </a:extLst>
          </p:cNvPr>
          <p:cNvSpPr>
            <a:spLocks noGrp="1"/>
          </p:cNvSpPr>
          <p:nvPr>
            <p:ph type="title"/>
          </p:nvPr>
        </p:nvSpPr>
        <p:spPr/>
        <p:txBody>
          <a:bodyPr>
            <a:normAutofit fontScale="90000"/>
          </a:bodyPr>
          <a:lstStyle/>
          <a:p>
            <a:r>
              <a:rPr lang="en-GB" dirty="0">
                <a:solidFill>
                  <a:srgbClr val="FFFFFF"/>
                </a:solidFill>
                <a:latin typeface="Comic Sans MS" panose="030F0702030302020204" pitchFamily="66" charset="0"/>
              </a:rPr>
              <a:t>How does Uk Law Approach cyberbullying?</a:t>
            </a:r>
          </a:p>
        </p:txBody>
      </p:sp>
    </p:spTree>
    <p:extLst>
      <p:ext uri="{BB962C8B-B14F-4D97-AF65-F5344CB8AC3E}">
        <p14:creationId xmlns:p14="http://schemas.microsoft.com/office/powerpoint/2010/main" val="2113351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41" name="Picture 40">
            <a:extLst>
              <a:ext uri="{FF2B5EF4-FFF2-40B4-BE49-F238E27FC236}">
                <a16:creationId xmlns:a16="http://schemas.microsoft.com/office/drawing/2014/main" id="{4C886762-16F0-4868-B83A-2617462141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43" name="Freeform 11">
            <a:extLst>
              <a:ext uri="{FF2B5EF4-FFF2-40B4-BE49-F238E27FC236}">
                <a16:creationId xmlns:a16="http://schemas.microsoft.com/office/drawing/2014/main" id="{D2B54B4E-3454-4B76-B85A-8512B7729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45" name="Freeform 13">
            <a:extLst>
              <a:ext uri="{FF2B5EF4-FFF2-40B4-BE49-F238E27FC236}">
                <a16:creationId xmlns:a16="http://schemas.microsoft.com/office/drawing/2014/main" id="{7EFFE965-5586-4889-A74D-3A6080D04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47" name="Freeform 25">
            <a:extLst>
              <a:ext uri="{FF2B5EF4-FFF2-40B4-BE49-F238E27FC236}">
                <a16:creationId xmlns:a16="http://schemas.microsoft.com/office/drawing/2014/main" id="{5BC4125D-18D9-4A65-82B6-C24FE9434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49" name="Freeform 14">
            <a:extLst>
              <a:ext uri="{FF2B5EF4-FFF2-40B4-BE49-F238E27FC236}">
                <a16:creationId xmlns:a16="http://schemas.microsoft.com/office/drawing/2014/main" id="{A86DE327-0F45-4F54-BB6C-68A093CE5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51" name="5-Point Star 24">
            <a:extLst>
              <a:ext uri="{FF2B5EF4-FFF2-40B4-BE49-F238E27FC236}">
                <a16:creationId xmlns:a16="http://schemas.microsoft.com/office/drawing/2014/main" id="{795857C2-E6E7-405A-B5A3-4DE3B50A7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5" name="Content Placeholder 4">
            <a:extLst>
              <a:ext uri="{FF2B5EF4-FFF2-40B4-BE49-F238E27FC236}">
                <a16:creationId xmlns:a16="http://schemas.microsoft.com/office/drawing/2014/main" id="{17ACF839-DA03-4564-B7B3-2DDF89BE1B08}"/>
              </a:ext>
            </a:extLst>
          </p:cNvPr>
          <p:cNvPicPr>
            <a:picLocks noChangeAspect="1"/>
          </p:cNvPicPr>
          <p:nvPr/>
        </p:nvPicPr>
        <p:blipFill rotWithShape="1">
          <a:blip r:embed="rId4"/>
          <a:srcRect t="15730"/>
          <a:stretch/>
        </p:blipFill>
        <p:spPr>
          <a:xfrm rot="21600000">
            <a:off x="20" y="10"/>
            <a:ext cx="12191980" cy="6857990"/>
          </a:xfrm>
          <a:prstGeom prst="rect">
            <a:avLst/>
          </a:prstGeom>
        </p:spPr>
      </p:pic>
      <p:sp>
        <p:nvSpPr>
          <p:cNvPr id="53" name="Freeform 9">
            <a:extLst>
              <a:ext uri="{FF2B5EF4-FFF2-40B4-BE49-F238E27FC236}">
                <a16:creationId xmlns:a16="http://schemas.microsoft.com/office/drawing/2014/main" id="{BE135C2E-C781-46AF-BE4C-9B57C07D9C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8288" y="2698990"/>
            <a:ext cx="11338098" cy="3612111"/>
          </a:xfrm>
          <a:custGeom>
            <a:avLst/>
            <a:gdLst>
              <a:gd name="connsiteX0" fmla="*/ 0 w 11329257"/>
              <a:gd name="connsiteY0" fmla="*/ 1672253 h 3112578"/>
              <a:gd name="connsiteX1" fmla="*/ 11201741 w 11329257"/>
              <a:gd name="connsiteY1" fmla="*/ 0 h 3112578"/>
              <a:gd name="connsiteX2" fmla="*/ 11329257 w 11329257"/>
              <a:gd name="connsiteY2" fmla="*/ 2508571 h 3112578"/>
              <a:gd name="connsiteX3" fmla="*/ 0 w 11329257"/>
              <a:gd name="connsiteY3" fmla="*/ 3112578 h 3112578"/>
              <a:gd name="connsiteX4" fmla="*/ 0 w 11329257"/>
              <a:gd name="connsiteY4" fmla="*/ 1672253 h 3112578"/>
              <a:gd name="connsiteX0" fmla="*/ 8467 w 11329257"/>
              <a:gd name="connsiteY0" fmla="*/ 994919 h 3112578"/>
              <a:gd name="connsiteX1" fmla="*/ 11201741 w 11329257"/>
              <a:gd name="connsiteY1" fmla="*/ 0 h 3112578"/>
              <a:gd name="connsiteX2" fmla="*/ 11329257 w 11329257"/>
              <a:gd name="connsiteY2" fmla="*/ 2508571 h 3112578"/>
              <a:gd name="connsiteX3" fmla="*/ 0 w 11329257"/>
              <a:gd name="connsiteY3" fmla="*/ 3112578 h 3112578"/>
              <a:gd name="connsiteX4" fmla="*/ 8467 w 11329257"/>
              <a:gd name="connsiteY4" fmla="*/ 994919 h 3112578"/>
              <a:gd name="connsiteX0" fmla="*/ 814 w 11330070"/>
              <a:gd name="connsiteY0" fmla="*/ 732453 h 3112578"/>
              <a:gd name="connsiteX1" fmla="*/ 11202554 w 11330070"/>
              <a:gd name="connsiteY1" fmla="*/ 0 h 3112578"/>
              <a:gd name="connsiteX2" fmla="*/ 11330070 w 11330070"/>
              <a:gd name="connsiteY2" fmla="*/ 2508571 h 3112578"/>
              <a:gd name="connsiteX3" fmla="*/ 813 w 11330070"/>
              <a:gd name="connsiteY3" fmla="*/ 3112578 h 3112578"/>
              <a:gd name="connsiteX4" fmla="*/ 814 w 11330070"/>
              <a:gd name="connsiteY4" fmla="*/ 732453 h 3112578"/>
              <a:gd name="connsiteX0" fmla="*/ 375 w 11338098"/>
              <a:gd name="connsiteY0" fmla="*/ 622387 h 3112578"/>
              <a:gd name="connsiteX1" fmla="*/ 11210582 w 11338098"/>
              <a:gd name="connsiteY1" fmla="*/ 0 h 3112578"/>
              <a:gd name="connsiteX2" fmla="*/ 11338098 w 11338098"/>
              <a:gd name="connsiteY2" fmla="*/ 2508571 h 3112578"/>
              <a:gd name="connsiteX3" fmla="*/ 8841 w 11338098"/>
              <a:gd name="connsiteY3" fmla="*/ 3112578 h 3112578"/>
              <a:gd name="connsiteX4" fmla="*/ 375 w 11338098"/>
              <a:gd name="connsiteY4" fmla="*/ 622387 h 3112578"/>
              <a:gd name="connsiteX0" fmla="*/ 375 w 11338098"/>
              <a:gd name="connsiteY0" fmla="*/ 1020320 h 3510511"/>
              <a:gd name="connsiteX1" fmla="*/ 11176715 w 11338098"/>
              <a:gd name="connsiteY1" fmla="*/ 0 h 3510511"/>
              <a:gd name="connsiteX2" fmla="*/ 11338098 w 11338098"/>
              <a:gd name="connsiteY2" fmla="*/ 2906504 h 3510511"/>
              <a:gd name="connsiteX3" fmla="*/ 8841 w 11338098"/>
              <a:gd name="connsiteY3" fmla="*/ 3510511 h 3510511"/>
              <a:gd name="connsiteX4" fmla="*/ 375 w 11338098"/>
              <a:gd name="connsiteY4" fmla="*/ 1020320 h 3510511"/>
              <a:gd name="connsiteX0" fmla="*/ 375 w 11338098"/>
              <a:gd name="connsiteY0" fmla="*/ 664720 h 3510511"/>
              <a:gd name="connsiteX1" fmla="*/ 11176715 w 11338098"/>
              <a:gd name="connsiteY1" fmla="*/ 0 h 3510511"/>
              <a:gd name="connsiteX2" fmla="*/ 11338098 w 11338098"/>
              <a:gd name="connsiteY2" fmla="*/ 2906504 h 3510511"/>
              <a:gd name="connsiteX3" fmla="*/ 8841 w 11338098"/>
              <a:gd name="connsiteY3" fmla="*/ 3510511 h 3510511"/>
              <a:gd name="connsiteX4" fmla="*/ 375 w 11338098"/>
              <a:gd name="connsiteY4" fmla="*/ 664720 h 3510511"/>
              <a:gd name="connsiteX0" fmla="*/ 375 w 11338098"/>
              <a:gd name="connsiteY0" fmla="*/ 605454 h 3510511"/>
              <a:gd name="connsiteX1" fmla="*/ 11176715 w 11338098"/>
              <a:gd name="connsiteY1" fmla="*/ 0 h 3510511"/>
              <a:gd name="connsiteX2" fmla="*/ 11338098 w 11338098"/>
              <a:gd name="connsiteY2" fmla="*/ 2906504 h 3510511"/>
              <a:gd name="connsiteX3" fmla="*/ 8841 w 11338098"/>
              <a:gd name="connsiteY3" fmla="*/ 3510511 h 3510511"/>
              <a:gd name="connsiteX4" fmla="*/ 375 w 11338098"/>
              <a:gd name="connsiteY4" fmla="*/ 605454 h 3510511"/>
              <a:gd name="connsiteX0" fmla="*/ 375 w 11338098"/>
              <a:gd name="connsiteY0" fmla="*/ 707054 h 3612111"/>
              <a:gd name="connsiteX1" fmla="*/ 11176715 w 11338098"/>
              <a:gd name="connsiteY1" fmla="*/ 0 h 3612111"/>
              <a:gd name="connsiteX2" fmla="*/ 11338098 w 11338098"/>
              <a:gd name="connsiteY2" fmla="*/ 3008104 h 3612111"/>
              <a:gd name="connsiteX3" fmla="*/ 8841 w 11338098"/>
              <a:gd name="connsiteY3" fmla="*/ 3612111 h 3612111"/>
              <a:gd name="connsiteX4" fmla="*/ 375 w 11338098"/>
              <a:gd name="connsiteY4" fmla="*/ 707054 h 3612111"/>
              <a:gd name="connsiteX0" fmla="*/ 375 w 11338098"/>
              <a:gd name="connsiteY0" fmla="*/ 571588 h 3612111"/>
              <a:gd name="connsiteX1" fmla="*/ 11176715 w 11338098"/>
              <a:gd name="connsiteY1" fmla="*/ 0 h 3612111"/>
              <a:gd name="connsiteX2" fmla="*/ 11338098 w 11338098"/>
              <a:gd name="connsiteY2" fmla="*/ 3008104 h 3612111"/>
              <a:gd name="connsiteX3" fmla="*/ 8841 w 11338098"/>
              <a:gd name="connsiteY3" fmla="*/ 3612111 h 3612111"/>
              <a:gd name="connsiteX4" fmla="*/ 375 w 11338098"/>
              <a:gd name="connsiteY4" fmla="*/ 571588 h 36121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38098" h="3612111">
                <a:moveTo>
                  <a:pt x="375" y="571588"/>
                </a:moveTo>
                <a:lnTo>
                  <a:pt x="11176715" y="0"/>
                </a:lnTo>
                <a:lnTo>
                  <a:pt x="11338098" y="3008104"/>
                </a:lnTo>
                <a:lnTo>
                  <a:pt x="8841" y="3612111"/>
                </a:lnTo>
                <a:cubicBezTo>
                  <a:pt x="11663" y="2906225"/>
                  <a:pt x="-2447" y="1277474"/>
                  <a:pt x="375" y="571588"/>
                </a:cubicBezTo>
                <a:close/>
              </a:path>
            </a:pathLst>
          </a:custGeom>
          <a:solidFill>
            <a:schemeClr val="accent1">
              <a:alpha val="82000"/>
            </a:schemeClr>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AF5AB51-B63D-4E27-BD27-E94D4F982B6A}"/>
              </a:ext>
            </a:extLst>
          </p:cNvPr>
          <p:cNvSpPr>
            <a:spLocks noGrp="1"/>
          </p:cNvSpPr>
          <p:nvPr>
            <p:ph type="title"/>
          </p:nvPr>
        </p:nvSpPr>
        <p:spPr>
          <a:xfrm rot="21420000">
            <a:off x="496980" y="3221623"/>
            <a:ext cx="10264470" cy="1250066"/>
          </a:xfrm>
        </p:spPr>
        <p:txBody>
          <a:bodyPr vert="horz" lIns="91440" tIns="45720" rIns="91440" bIns="45720" rtlCol="0" anchor="b">
            <a:normAutofit/>
          </a:bodyPr>
          <a:lstStyle/>
          <a:p>
            <a:pPr algn="r"/>
            <a:br>
              <a:rPr lang="en-US" sz="3800">
                <a:solidFill>
                  <a:schemeClr val="bg1"/>
                </a:solidFill>
              </a:rPr>
            </a:br>
            <a:endParaRPr lang="en-US" sz="3800">
              <a:solidFill>
                <a:schemeClr val="bg1"/>
              </a:solidFill>
            </a:endParaRPr>
          </a:p>
        </p:txBody>
      </p:sp>
      <p:sp>
        <p:nvSpPr>
          <p:cNvPr id="55" name="5-Point Star 12">
            <a:extLst>
              <a:ext uri="{FF2B5EF4-FFF2-40B4-BE49-F238E27FC236}">
                <a16:creationId xmlns:a16="http://schemas.microsoft.com/office/drawing/2014/main" id="{EB803A74-8E46-4CF3-B85A-2F618214CF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
        <p:nvSpPr>
          <p:cNvPr id="9" name="Content Placeholder 8">
            <a:extLst>
              <a:ext uri="{FF2B5EF4-FFF2-40B4-BE49-F238E27FC236}">
                <a16:creationId xmlns:a16="http://schemas.microsoft.com/office/drawing/2014/main" id="{C33DBC3A-979D-4D3B-BF06-9F9E42FAA36F}"/>
              </a:ext>
            </a:extLst>
          </p:cNvPr>
          <p:cNvSpPr>
            <a:spLocks noGrp="1"/>
          </p:cNvSpPr>
          <p:nvPr>
            <p:ph idx="1"/>
          </p:nvPr>
        </p:nvSpPr>
        <p:spPr>
          <a:xfrm rot="21420000">
            <a:off x="538344" y="4356657"/>
            <a:ext cx="10271534" cy="494162"/>
          </a:xfrm>
        </p:spPr>
        <p:txBody>
          <a:bodyPr vert="horz" lIns="91440" tIns="45720" rIns="91440" bIns="45720" rtlCol="0" anchor="t">
            <a:noAutofit/>
          </a:bodyPr>
          <a:lstStyle/>
          <a:p>
            <a:pPr marL="0" indent="0" algn="r">
              <a:lnSpc>
                <a:spcPct val="110000"/>
              </a:lnSpc>
              <a:buNone/>
            </a:pPr>
            <a:r>
              <a:rPr lang="en-US" sz="3200" dirty="0">
                <a:solidFill>
                  <a:schemeClr val="bg1"/>
                </a:solidFill>
                <a:latin typeface="Comic Sans MS" panose="030F0702030302020204" pitchFamily="66" charset="0"/>
              </a:rPr>
              <a:t>Social Media Responsibilities New Laws</a:t>
            </a:r>
          </a:p>
        </p:txBody>
      </p:sp>
    </p:spTree>
    <p:extLst>
      <p:ext uri="{BB962C8B-B14F-4D97-AF65-F5344CB8AC3E}">
        <p14:creationId xmlns:p14="http://schemas.microsoft.com/office/powerpoint/2010/main" val="3044446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nodeType="withEffect">
                                  <p:stCondLst>
                                    <p:cond delay="0"/>
                                  </p:stCondLst>
                                  <p:iterate>
                                    <p:tmPct val="10000"/>
                                  </p:iterate>
                                  <p:childTnLst>
                                    <p:set>
                                      <p:cBhvr>
                                        <p:cTn id="9" dur="1" fill="hold">
                                          <p:stCondLst>
                                            <p:cond delay="0"/>
                                          </p:stCondLst>
                                        </p:cTn>
                                        <p:tgtEl>
                                          <p:spTgt spid="5"/>
                                        </p:tgtEl>
                                        <p:attrNameLst>
                                          <p:attrName>style.visibility</p:attrName>
                                        </p:attrNameLst>
                                      </p:cBhvr>
                                      <p:to>
                                        <p:strVal val="visible"/>
                                      </p:to>
                                    </p:set>
                                    <p:animEffect transition="in" filter="fade">
                                      <p:cBhvr>
                                        <p:cTn id="10" dur="700"/>
                                        <p:tgtEl>
                                          <p:spTgt spid="5"/>
                                        </p:tgtEl>
                                      </p:cBhvr>
                                    </p:animEffect>
                                  </p:childTnLst>
                                </p:cTn>
                              </p:par>
                              <p:par>
                                <p:cTn id="11" presetID="10" presetClass="entr" presetSubtype="0" fill="hold" nodeType="withEffect">
                                  <p:stCondLst>
                                    <p:cond delay="0"/>
                                  </p:stCondLst>
                                  <p:iterate>
                                    <p:tmPct val="10000"/>
                                  </p:iterate>
                                  <p:childTnLst>
                                    <p:set>
                                      <p:cBhvr>
                                        <p:cTn id="12" dur="1" fill="hold">
                                          <p:stCondLst>
                                            <p:cond delay="0"/>
                                          </p:stCondLst>
                                        </p:cTn>
                                        <p:tgtEl>
                                          <p:spTgt spid="41"/>
                                        </p:tgtEl>
                                        <p:attrNameLst>
                                          <p:attrName>style.visibility</p:attrName>
                                        </p:attrNameLst>
                                      </p:cBhvr>
                                      <p:to>
                                        <p:strVal val="visible"/>
                                      </p:to>
                                    </p:set>
                                    <p:animEffect transition="in" filter="fade">
                                      <p:cBhvr>
                                        <p:cTn id="13" dur="7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4F0CD-6CCA-4F73-9C83-480641E9E19F}"/>
              </a:ext>
            </a:extLst>
          </p:cNvPr>
          <p:cNvSpPr>
            <a:spLocks noGrp="1"/>
          </p:cNvSpPr>
          <p:nvPr>
            <p:ph type="title"/>
          </p:nvPr>
        </p:nvSpPr>
        <p:spPr/>
        <p:txBody>
          <a:bodyPr>
            <a:normAutofit fontScale="90000"/>
          </a:bodyPr>
          <a:lstStyle/>
          <a:p>
            <a:r>
              <a:rPr lang="en-GB"/>
              <a:t>Thanks for listening and I hope you found it useful</a:t>
            </a:r>
          </a:p>
        </p:txBody>
      </p:sp>
      <p:sp>
        <p:nvSpPr>
          <p:cNvPr id="3" name="Content Placeholder 2">
            <a:extLst>
              <a:ext uri="{FF2B5EF4-FFF2-40B4-BE49-F238E27FC236}">
                <a16:creationId xmlns:a16="http://schemas.microsoft.com/office/drawing/2014/main" id="{D9BA13EE-8641-447F-98C1-051D2BB9CEC0}"/>
              </a:ext>
            </a:extLst>
          </p:cNvPr>
          <p:cNvSpPr>
            <a:spLocks noGrp="1"/>
          </p:cNvSpPr>
          <p:nvPr>
            <p:ph sz="quarter" idx="13"/>
          </p:nvPr>
        </p:nvSpPr>
        <p:spPr/>
        <p:txBody>
          <a:bodyPr/>
          <a:lstStyle/>
          <a:p>
            <a:endParaRPr lang="en-GB"/>
          </a:p>
        </p:txBody>
      </p:sp>
    </p:spTree>
    <p:extLst>
      <p:ext uri="{BB962C8B-B14F-4D97-AF65-F5344CB8AC3E}">
        <p14:creationId xmlns:p14="http://schemas.microsoft.com/office/powerpoint/2010/main" val="11916216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17B70-87CB-4497-B19E-4DC84FB56E0B}"/>
              </a:ext>
            </a:extLst>
          </p:cNvPr>
          <p:cNvSpPr>
            <a:spLocks noGrp="1"/>
          </p:cNvSpPr>
          <p:nvPr>
            <p:ph type="title"/>
          </p:nvPr>
        </p:nvSpPr>
        <p:spPr/>
        <p:txBody>
          <a:bodyPr/>
          <a:lstStyle/>
          <a:p>
            <a:r>
              <a:rPr lang="en-GB"/>
              <a:t>Please take a leaflet</a:t>
            </a:r>
          </a:p>
        </p:txBody>
      </p:sp>
      <p:sp>
        <p:nvSpPr>
          <p:cNvPr id="3" name="Content Placeholder 2">
            <a:extLst>
              <a:ext uri="{FF2B5EF4-FFF2-40B4-BE49-F238E27FC236}">
                <a16:creationId xmlns:a16="http://schemas.microsoft.com/office/drawing/2014/main" id="{906D17F1-5B7E-4CAC-BF12-0DD75725CDFB}"/>
              </a:ext>
            </a:extLst>
          </p:cNvPr>
          <p:cNvSpPr>
            <a:spLocks noGrp="1"/>
          </p:cNvSpPr>
          <p:nvPr>
            <p:ph sz="quarter" idx="13"/>
          </p:nvPr>
        </p:nvSpPr>
        <p:spPr/>
        <p:txBody>
          <a:bodyPr/>
          <a:lstStyle/>
          <a:p>
            <a:endParaRPr lang="en-GB"/>
          </a:p>
        </p:txBody>
      </p:sp>
    </p:spTree>
    <p:extLst>
      <p:ext uri="{BB962C8B-B14F-4D97-AF65-F5344CB8AC3E}">
        <p14:creationId xmlns:p14="http://schemas.microsoft.com/office/powerpoint/2010/main" val="18837570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ED2C424-5870-46BF-B77E-0C113783BC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16A9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4B75501-2C4C-44D8-A541-FA33D7EF15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Graphical user interface, table&#10;&#10;Description automatically generated">
            <a:extLst>
              <a:ext uri="{FF2B5EF4-FFF2-40B4-BE49-F238E27FC236}">
                <a16:creationId xmlns:a16="http://schemas.microsoft.com/office/drawing/2014/main" id="{74BCD2D3-5B3E-46FB-9956-7CE65AE30D26}"/>
              </a:ext>
            </a:extLst>
          </p:cNvPr>
          <p:cNvPicPr>
            <a:picLocks noChangeAspect="1"/>
          </p:cNvPicPr>
          <p:nvPr/>
        </p:nvPicPr>
        <p:blipFill>
          <a:blip r:embed="rId3"/>
          <a:stretch>
            <a:fillRect/>
          </a:stretch>
        </p:blipFill>
        <p:spPr>
          <a:xfrm>
            <a:off x="1143941" y="643467"/>
            <a:ext cx="9904118" cy="5571066"/>
          </a:xfrm>
          <a:prstGeom prst="rect">
            <a:avLst/>
          </a:prstGeom>
        </p:spPr>
      </p:pic>
    </p:spTree>
    <p:extLst>
      <p:ext uri="{BB962C8B-B14F-4D97-AF65-F5344CB8AC3E}">
        <p14:creationId xmlns:p14="http://schemas.microsoft.com/office/powerpoint/2010/main" val="23248241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C914F-7D5C-4112-947E-7DE0F7271A6F}"/>
              </a:ext>
            </a:extLst>
          </p:cNvPr>
          <p:cNvSpPr>
            <a:spLocks noGrp="1"/>
          </p:cNvSpPr>
          <p:nvPr>
            <p:ph type="title"/>
          </p:nvPr>
        </p:nvSpPr>
        <p:spPr>
          <a:xfrm>
            <a:off x="432584" y="107492"/>
            <a:ext cx="10394706" cy="1151965"/>
          </a:xfrm>
        </p:spPr>
        <p:txBody>
          <a:bodyPr>
            <a:normAutofit fontScale="90000"/>
          </a:bodyPr>
          <a:lstStyle/>
          <a:p>
            <a:r>
              <a:rPr lang="en-GB" dirty="0"/>
              <a:t>References</a:t>
            </a:r>
            <a:br>
              <a:rPr lang="en-GB" dirty="0"/>
            </a:br>
            <a:endParaRPr lang="en-GB"/>
          </a:p>
        </p:txBody>
      </p:sp>
      <p:sp>
        <p:nvSpPr>
          <p:cNvPr id="9" name="TextBox 8">
            <a:extLst>
              <a:ext uri="{FF2B5EF4-FFF2-40B4-BE49-F238E27FC236}">
                <a16:creationId xmlns:a16="http://schemas.microsoft.com/office/drawing/2014/main" id="{63668CA6-09CA-4CEE-A8F8-3A4A8F364B2E}"/>
              </a:ext>
            </a:extLst>
          </p:cNvPr>
          <p:cNvSpPr txBox="1"/>
          <p:nvPr/>
        </p:nvSpPr>
        <p:spPr>
          <a:xfrm>
            <a:off x="152400" y="1259457"/>
            <a:ext cx="11470255"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ea typeface="+mn-lt"/>
                <a:cs typeface="+mn-lt"/>
              </a:rPr>
              <a:t>CDC-Kaiser, A.C.E., 2019. Study (2019). </a:t>
            </a:r>
            <a:r>
              <a:rPr lang="en-GB" sz="1200" i="1" dirty="0">
                <a:ea typeface="+mn-lt"/>
                <a:cs typeface="+mn-lt"/>
              </a:rPr>
              <a:t>Adverse Childhood Experiences (ACEs)</a:t>
            </a:r>
            <a:r>
              <a:rPr lang="en-GB" sz="1200" dirty="0">
                <a:ea typeface="+mn-lt"/>
                <a:cs typeface="+mn-lt"/>
              </a:rPr>
              <a:t>. Available: </a:t>
            </a:r>
            <a:r>
              <a:rPr lang="en-GB" sz="1200" dirty="0">
                <a:ea typeface="+mn-lt"/>
                <a:cs typeface="+mn-lt"/>
                <a:hlinkClick r:id="rId2"/>
              </a:rPr>
              <a:t>https://www.cdc.gov/violenceprevention/aces/about.html?CDC_AA_refVal=https%3A%2F%2Fwww.cdc.gov%2Fviolenceprevention%2Facestudy%2Fabout.html</a:t>
            </a:r>
            <a:r>
              <a:rPr lang="en-US" sz="1200" dirty="0">
                <a:ea typeface="+mn-lt"/>
                <a:cs typeface="+mn-lt"/>
              </a:rPr>
              <a:t>. Last Accessed 23 March 21.</a:t>
            </a:r>
          </a:p>
          <a:p>
            <a:endParaRPr lang="en-US" sz="1200" dirty="0"/>
          </a:p>
          <a:p>
            <a:r>
              <a:rPr lang="en-US" sz="1200" dirty="0">
                <a:ea typeface="+mn-lt"/>
                <a:cs typeface="+mn-lt"/>
              </a:rPr>
              <a:t>Ditch The Label. (2020). </a:t>
            </a:r>
            <a:r>
              <a:rPr lang="en-US" sz="1200" i="1" dirty="0">
                <a:ea typeface="+mn-lt"/>
                <a:cs typeface="+mn-lt"/>
              </a:rPr>
              <a:t>What is Cyberbullying?.</a:t>
            </a:r>
            <a:r>
              <a:rPr lang="en-US" sz="1200" dirty="0">
                <a:ea typeface="+mn-lt"/>
                <a:cs typeface="+mn-lt"/>
              </a:rPr>
              <a:t> Available: https://www.ditchthelabel.org/what-is-cyberbullying/#:~:text=7%20out%20of%2010%20young%20people%20have%20been,on%20Instagram%20than%20on%20any%20other%20social%20network.. Last accessed 23 March 21.</a:t>
            </a:r>
            <a:endParaRPr lang="en-US" sz="1200" dirty="0"/>
          </a:p>
          <a:p>
            <a:endParaRPr lang="en-US" sz="1200" dirty="0"/>
          </a:p>
          <a:p>
            <a:r>
              <a:rPr lang="en-US" sz="1200" dirty="0">
                <a:ea typeface="+mn-lt"/>
                <a:cs typeface="+mn-lt"/>
              </a:rPr>
              <a:t>Beyond Blue. (2020). </a:t>
            </a:r>
            <a:r>
              <a:rPr lang="en-US" sz="1200" i="1" dirty="0">
                <a:ea typeface="+mn-lt"/>
                <a:cs typeface="+mn-lt"/>
              </a:rPr>
              <a:t>Bullying and cyberbullying.</a:t>
            </a:r>
            <a:r>
              <a:rPr lang="en-US" sz="1200" dirty="0">
                <a:ea typeface="+mn-lt"/>
                <a:cs typeface="+mn-lt"/>
              </a:rPr>
              <a:t> Available: </a:t>
            </a:r>
            <a:r>
              <a:rPr lang="en-US" sz="1200" dirty="0">
                <a:ea typeface="+mn-lt"/>
                <a:cs typeface="+mn-lt"/>
                <a:hlinkClick r:id="rId3"/>
              </a:rPr>
              <a:t>https://healthyfamilies.beyondblue.org.au/age-13/raising-resilient-young-people/bullying-and-cyberbullying</a:t>
            </a:r>
            <a:r>
              <a:rPr lang="en-US" sz="1200" dirty="0">
                <a:ea typeface="+mn-lt"/>
                <a:cs typeface="+mn-lt"/>
              </a:rPr>
              <a:t>.  Last accessed 23 March 21.</a:t>
            </a:r>
            <a:endParaRPr lang="en-US" sz="1200" dirty="0"/>
          </a:p>
          <a:p>
            <a:endParaRPr lang="en-US" sz="1200" dirty="0"/>
          </a:p>
          <a:p>
            <a:r>
              <a:rPr lang="en-US" sz="1200" dirty="0">
                <a:ea typeface="+mn-lt"/>
                <a:cs typeface="+mn-lt"/>
              </a:rPr>
              <a:t>Greenfield, S.. (2015). </a:t>
            </a:r>
            <a:r>
              <a:rPr lang="en-US" sz="1200" i="1" dirty="0">
                <a:ea typeface="+mn-lt"/>
                <a:cs typeface="+mn-lt"/>
              </a:rPr>
              <a:t>The Internet Has Changed Bullying- For The Worse.</a:t>
            </a:r>
            <a:r>
              <a:rPr lang="en-US" sz="1200" dirty="0">
                <a:ea typeface="+mn-lt"/>
                <a:cs typeface="+mn-lt"/>
              </a:rPr>
              <a:t> Available: https://www.psychologytoday.com/us/blog/mind-change/201512/the-internet-has-changed-bullying-the-worse. Last accessed 23 March 21.</a:t>
            </a:r>
            <a:endParaRPr lang="en-US" sz="1200" dirty="0"/>
          </a:p>
          <a:p>
            <a:endParaRPr lang="en-US" sz="1200" dirty="0"/>
          </a:p>
          <a:p>
            <a:r>
              <a:rPr lang="en-US" sz="1200" dirty="0">
                <a:ea typeface="+mn-lt"/>
                <a:cs typeface="+mn-lt"/>
              </a:rPr>
              <a:t>Zuckerman, A. (2020). </a:t>
            </a:r>
            <a:r>
              <a:rPr lang="en-US" sz="1200" i="1" dirty="0">
                <a:ea typeface="+mn-lt"/>
                <a:cs typeface="+mn-lt"/>
              </a:rPr>
              <a:t>60 CYBERBULLYING STATISTICS: 2020/2021 DATA, INSIGHTS &amp; PREDICTIONS.</a:t>
            </a:r>
            <a:r>
              <a:rPr lang="en-US" sz="1200" dirty="0">
                <a:ea typeface="+mn-lt"/>
                <a:cs typeface="+mn-lt"/>
              </a:rPr>
              <a:t> Available: https://comparecamp.com/cyberbullying-statistics/#:~:text=Perpetrators%20of%20cyberbullying%20statistics%201%20The%20majority%20%2851%25%29,%287%25%29%2C%20once%20a%20week%20%287%25%29%2C%20and%20dail. Last accessed 23 March 21.</a:t>
            </a:r>
            <a:endParaRPr lang="en-US" sz="1200" dirty="0"/>
          </a:p>
          <a:p>
            <a:endParaRPr lang="en-US" sz="1200" dirty="0"/>
          </a:p>
          <a:p>
            <a:r>
              <a:rPr lang="en-US" sz="1200" dirty="0" err="1">
                <a:ea typeface="+mn-lt"/>
                <a:cs typeface="+mn-lt"/>
              </a:rPr>
              <a:t>BroadbandSearch</a:t>
            </a:r>
            <a:r>
              <a:rPr lang="en-US" sz="1200" dirty="0">
                <a:ea typeface="+mn-lt"/>
                <a:cs typeface="+mn-lt"/>
              </a:rPr>
              <a:t>. (2021). </a:t>
            </a:r>
            <a:r>
              <a:rPr lang="en-US" sz="1200" i="1" dirty="0">
                <a:ea typeface="+mn-lt"/>
                <a:cs typeface="+mn-lt"/>
              </a:rPr>
              <a:t>51 Critical Cyberbullying Statistics In 2020.</a:t>
            </a:r>
            <a:r>
              <a:rPr lang="en-US" sz="1200" dirty="0">
                <a:ea typeface="+mn-lt"/>
                <a:cs typeface="+mn-lt"/>
              </a:rPr>
              <a:t> Available: https://www.broadbandsearch.net/blog/cyber-bullying-statistics. Last accessed 23 March 21.</a:t>
            </a:r>
          </a:p>
          <a:p>
            <a:endParaRPr lang="en-US" sz="1200" dirty="0">
              <a:ea typeface="+mn-lt"/>
              <a:cs typeface="+mn-lt"/>
            </a:endParaRPr>
          </a:p>
          <a:p>
            <a:r>
              <a:rPr lang="en-GB" b="0" i="0" dirty="0">
                <a:solidFill>
                  <a:srgbClr val="000000"/>
                </a:solidFill>
                <a:effectLst/>
                <a:latin typeface="Open Sans" panose="020B0606030504020204" pitchFamily="34" charset="0"/>
              </a:rPr>
              <a:t>Parents. 2021. </a:t>
            </a:r>
            <a:r>
              <a:rPr lang="en-GB" b="0" i="1" dirty="0">
                <a:solidFill>
                  <a:srgbClr val="000000"/>
                </a:solidFill>
                <a:effectLst/>
                <a:latin typeface="Open Sans" panose="020B0606030504020204" pitchFamily="34" charset="0"/>
              </a:rPr>
              <a:t>How to Deal With Bullies: A Guide for Parents</a:t>
            </a:r>
            <a:r>
              <a:rPr lang="en-GB" b="0" i="0" dirty="0">
                <a:solidFill>
                  <a:srgbClr val="000000"/>
                </a:solidFill>
                <a:effectLst/>
                <a:latin typeface="Open Sans" panose="020B0606030504020204" pitchFamily="34" charset="0"/>
              </a:rPr>
              <a:t>. [online] Available at: &lt;https://www.parents.com/kids/problems/bullying/bully-proof-your-child-how-to-deal-with-bullies/&gt; [Accessed 25 March 2021].</a:t>
            </a:r>
            <a:endParaRPr lang="en-US" dirty="0"/>
          </a:p>
          <a:p>
            <a:endParaRPr lang="en-US" dirty="0"/>
          </a:p>
        </p:txBody>
      </p:sp>
    </p:spTree>
    <p:extLst>
      <p:ext uri="{BB962C8B-B14F-4D97-AF65-F5344CB8AC3E}">
        <p14:creationId xmlns:p14="http://schemas.microsoft.com/office/powerpoint/2010/main" val="38212932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84ED2-8FC5-4611-BA51-E3CAF21B56A8}"/>
              </a:ext>
            </a:extLst>
          </p:cNvPr>
          <p:cNvSpPr>
            <a:spLocks noGrp="1"/>
          </p:cNvSpPr>
          <p:nvPr>
            <p:ph type="title"/>
          </p:nvPr>
        </p:nvSpPr>
        <p:spPr/>
        <p:txBody>
          <a:bodyPr/>
          <a:lstStyle/>
          <a:p>
            <a:pPr algn="ctr"/>
            <a:r>
              <a:rPr lang="en-GB" dirty="0"/>
              <a:t>References</a:t>
            </a:r>
          </a:p>
        </p:txBody>
      </p:sp>
      <p:sp>
        <p:nvSpPr>
          <p:cNvPr id="3" name="TextBox 2">
            <a:extLst>
              <a:ext uri="{FF2B5EF4-FFF2-40B4-BE49-F238E27FC236}">
                <a16:creationId xmlns:a16="http://schemas.microsoft.com/office/drawing/2014/main" id="{5A766DB9-AF7D-4D26-BBA9-3A7F857FF0D0}"/>
              </a:ext>
            </a:extLst>
          </p:cNvPr>
          <p:cNvSpPr txBox="1"/>
          <p:nvPr/>
        </p:nvSpPr>
        <p:spPr>
          <a:xfrm>
            <a:off x="1207363" y="1713390"/>
            <a:ext cx="10182687" cy="2123658"/>
          </a:xfrm>
          <a:prstGeom prst="rect">
            <a:avLst/>
          </a:prstGeom>
          <a:noFill/>
        </p:spPr>
        <p:txBody>
          <a:bodyPr wrap="square" rtlCol="0">
            <a:spAutoFit/>
          </a:bodyPr>
          <a:lstStyle/>
          <a:p>
            <a:r>
              <a:rPr lang="en-GB" sz="1200" b="0" i="0" dirty="0" err="1">
                <a:solidFill>
                  <a:srgbClr val="000000"/>
                </a:solidFill>
                <a:effectLst/>
                <a:latin typeface="Times New Roman" panose="02020603050405020304" pitchFamily="18" charset="0"/>
                <a:cs typeface="Times New Roman" panose="02020603050405020304" pitchFamily="18" charset="0"/>
              </a:rPr>
              <a:t>Vlaanderen</a:t>
            </a:r>
            <a:r>
              <a:rPr lang="en-GB" sz="1200" b="0" i="0" dirty="0">
                <a:solidFill>
                  <a:srgbClr val="000000"/>
                </a:solidFill>
                <a:effectLst/>
                <a:latin typeface="Times New Roman" panose="02020603050405020304" pitchFamily="18" charset="0"/>
                <a:cs typeface="Times New Roman" panose="02020603050405020304" pitchFamily="18" charset="0"/>
              </a:rPr>
              <a:t> Et al. (2020). </a:t>
            </a:r>
            <a:r>
              <a:rPr lang="en-GB" sz="1200" b="0" i="1" dirty="0">
                <a:solidFill>
                  <a:srgbClr val="000000"/>
                </a:solidFill>
                <a:effectLst/>
                <a:latin typeface="Times New Roman" panose="02020603050405020304" pitchFamily="18" charset="0"/>
                <a:cs typeface="Times New Roman" panose="02020603050405020304" pitchFamily="18" charset="0"/>
              </a:rPr>
              <a:t>Empowering digital citizenship: An anti-cyberbullying intervention to increase children's intentions to intervene on behalf of the victim.</a:t>
            </a:r>
            <a:r>
              <a:rPr lang="en-GB" sz="1200" b="0" i="0" dirty="0">
                <a:solidFill>
                  <a:srgbClr val="000000"/>
                </a:solidFill>
                <a:effectLst/>
                <a:latin typeface="Times New Roman" panose="02020603050405020304" pitchFamily="18" charset="0"/>
                <a:cs typeface="Times New Roman" panose="02020603050405020304" pitchFamily="18" charset="0"/>
              </a:rPr>
              <a:t> Available: https://www.sciencedirect.com/science/article/pii/S0747563220302119. Last accessed 25th March, 2021.</a:t>
            </a:r>
          </a:p>
          <a:p>
            <a:endParaRPr lang="en-GB" sz="1200" dirty="0">
              <a:solidFill>
                <a:srgbClr val="000000"/>
              </a:solidFill>
              <a:latin typeface="Times New Roman" panose="02020603050405020304" pitchFamily="18" charset="0"/>
              <a:cs typeface="Times New Roman" panose="02020603050405020304" pitchFamily="18" charset="0"/>
            </a:endParaRPr>
          </a:p>
          <a:p>
            <a:r>
              <a:rPr lang="en-GB" sz="1200" b="0" i="0" dirty="0">
                <a:solidFill>
                  <a:srgbClr val="000000"/>
                </a:solidFill>
                <a:effectLst/>
                <a:latin typeface="Times New Roman" panose="02020603050405020304" pitchFamily="18" charset="0"/>
                <a:cs typeface="Times New Roman" panose="02020603050405020304" pitchFamily="18" charset="0"/>
              </a:rPr>
              <a:t>Webwise.ie. 2021. </a:t>
            </a:r>
            <a:r>
              <a:rPr lang="en-GB" sz="1200" b="0" i="1" dirty="0">
                <a:solidFill>
                  <a:srgbClr val="000000"/>
                </a:solidFill>
                <a:effectLst/>
                <a:latin typeface="Times New Roman" panose="02020603050405020304" pitchFamily="18" charset="0"/>
                <a:cs typeface="Times New Roman" panose="02020603050405020304" pitchFamily="18" charset="0"/>
              </a:rPr>
              <a:t>Dealing with Cyberbullying in Schools: How to Respond</a:t>
            </a:r>
            <a:r>
              <a:rPr lang="en-GB" sz="1200" b="0" i="0" dirty="0">
                <a:solidFill>
                  <a:srgbClr val="000000"/>
                </a:solidFill>
                <a:effectLst/>
                <a:latin typeface="Times New Roman" panose="02020603050405020304" pitchFamily="18" charset="0"/>
                <a:cs typeface="Times New Roman" panose="02020603050405020304" pitchFamily="18" charset="0"/>
              </a:rPr>
              <a:t>. [online] Available at: &lt;https://www.webwise.ie/trending/dealing-with-cyberbullying-in-schools-2/&gt; [Accessed 25 March 2021].</a:t>
            </a:r>
          </a:p>
          <a:p>
            <a:endParaRPr lang="en-GB" sz="1200" dirty="0">
              <a:solidFill>
                <a:srgbClr val="000000"/>
              </a:solidFill>
              <a:latin typeface="Times New Roman" panose="02020603050405020304" pitchFamily="18" charset="0"/>
              <a:cs typeface="Times New Roman" panose="02020603050405020304" pitchFamily="18" charset="0"/>
            </a:endParaRPr>
          </a:p>
          <a:p>
            <a:r>
              <a:rPr lang="en-GB" sz="1200" b="0" i="0" dirty="0">
                <a:solidFill>
                  <a:srgbClr val="000000"/>
                </a:solidFill>
                <a:effectLst/>
                <a:latin typeface="Times New Roman" panose="02020603050405020304" pitchFamily="18" charset="0"/>
                <a:cs typeface="Times New Roman" panose="02020603050405020304" pitchFamily="18" charset="0"/>
              </a:rPr>
              <a:t>Welsh Government. (2019). </a:t>
            </a:r>
            <a:r>
              <a:rPr lang="en-GB" sz="1200" b="0" i="1" dirty="0">
                <a:solidFill>
                  <a:srgbClr val="000000"/>
                </a:solidFill>
                <a:effectLst/>
                <a:latin typeface="Times New Roman" panose="02020603050405020304" pitchFamily="18" charset="0"/>
                <a:cs typeface="Times New Roman" panose="02020603050405020304" pitchFamily="18" charset="0"/>
              </a:rPr>
              <a:t>Tackling School Bullying .</a:t>
            </a:r>
            <a:r>
              <a:rPr lang="en-GB" sz="1200" b="0" i="0" dirty="0">
                <a:solidFill>
                  <a:srgbClr val="000000"/>
                </a:solidFill>
                <a:effectLst/>
                <a:latin typeface="Times New Roman" panose="02020603050405020304" pitchFamily="18" charset="0"/>
                <a:cs typeface="Times New Roman" panose="02020603050405020304" pitchFamily="18" charset="0"/>
              </a:rPr>
              <a:t> Available: https://senedd.assembly.wales/documents/s84064/Research%20Brief.pdf. Last accessed 25th March, 2021.</a:t>
            </a:r>
          </a:p>
          <a:p>
            <a:endParaRPr lang="en-GB" dirty="0">
              <a:solidFill>
                <a:srgbClr val="000000"/>
              </a:solidFill>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1878760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CCDFCBBBA200248B32B2A626FE8B273" ma:contentTypeVersion="7" ma:contentTypeDescription="Create a new document." ma:contentTypeScope="" ma:versionID="bd170cb4e422965ee698b9a9a5e20995">
  <xsd:schema xmlns:xsd="http://www.w3.org/2001/XMLSchema" xmlns:xs="http://www.w3.org/2001/XMLSchema" xmlns:p="http://schemas.microsoft.com/office/2006/metadata/properties" xmlns:ns3="ada16477-4a9e-4f32-8a2f-23c8ffb0c900" xmlns:ns4="09ebbee8-2921-4cc3-be77-564d5a35cca5" targetNamespace="http://schemas.microsoft.com/office/2006/metadata/properties" ma:root="true" ma:fieldsID="3050ac3b509962e26cfad84a0983bd3d" ns3:_="" ns4:_="">
    <xsd:import namespace="ada16477-4a9e-4f32-8a2f-23c8ffb0c900"/>
    <xsd:import namespace="09ebbee8-2921-4cc3-be77-564d5a35cca5"/>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a16477-4a9e-4f32-8a2f-23c8ffb0c90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9ebbee8-2921-4cc3-be77-564d5a35cca5"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C4562D5-FFC5-4F22-B970-4C74B90F5535}">
  <ds:schemaRefs>
    <ds:schemaRef ds:uri="http://schemas.microsoft.com/sharepoint/v3/contenttype/forms"/>
  </ds:schemaRefs>
</ds:datastoreItem>
</file>

<file path=customXml/itemProps2.xml><?xml version="1.0" encoding="utf-8"?>
<ds:datastoreItem xmlns:ds="http://schemas.openxmlformats.org/officeDocument/2006/customXml" ds:itemID="{13538611-7A37-4ADE-ACFA-BCEC3D01F459}">
  <ds:schemaRefs>
    <ds:schemaRef ds:uri="http://schemas.microsoft.com/office/2006/metadata/contentType"/>
    <ds:schemaRef ds:uri="http://schemas.microsoft.com/office/2006/metadata/properties/metaAttributes"/>
    <ds:schemaRef ds:uri="http://www.w3.org/2000/xmlns/"/>
    <ds:schemaRef ds:uri="http://www.w3.org/2001/XMLSchema"/>
    <ds:schemaRef ds:uri="ada16477-4a9e-4f32-8a2f-23c8ffb0c900"/>
    <ds:schemaRef ds:uri="09ebbee8-2921-4cc3-be77-564d5a35cca5"/>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B7EA8BE-0563-4368-9004-64C93A740F10}">
  <ds:schemaRefs>
    <ds:schemaRef ds:uri="http://purl.org/dc/dcmitype/"/>
    <ds:schemaRef ds:uri="http://www.w3.org/XML/1998/namespace"/>
    <ds:schemaRef ds:uri="http://schemas.openxmlformats.org/package/2006/metadata/core-properties"/>
    <ds:schemaRef ds:uri="http://schemas.microsoft.com/office/2006/metadata/properties"/>
    <ds:schemaRef ds:uri="http://schemas.microsoft.com/office/2006/documentManagement/types"/>
    <ds:schemaRef ds:uri="09ebbee8-2921-4cc3-be77-564d5a35cca5"/>
    <ds:schemaRef ds:uri="http://purl.org/dc/terms/"/>
    <ds:schemaRef ds:uri="http://purl.org/dc/elements/1.1/"/>
    <ds:schemaRef ds:uri="http://schemas.microsoft.com/office/infopath/2007/PartnerControls"/>
    <ds:schemaRef ds:uri="ada16477-4a9e-4f32-8a2f-23c8ffb0c900"/>
  </ds:schemaRefs>
</ds:datastoreItem>
</file>

<file path=docProps/app.xml><?xml version="1.0" encoding="utf-8"?>
<Properties xmlns="http://schemas.openxmlformats.org/officeDocument/2006/extended-properties" xmlns:vt="http://schemas.openxmlformats.org/officeDocument/2006/docPropsVTypes">
  <Template>Vapor Trail</Template>
  <TotalTime>174</TotalTime>
  <Words>1461</Words>
  <Application>Microsoft Office PowerPoint</Application>
  <PresentationFormat>Widescreen</PresentationFormat>
  <Paragraphs>84</Paragraphs>
  <Slides>22</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Arial</vt:lpstr>
      <vt:lpstr>Calibri</vt:lpstr>
      <vt:lpstr>Comic Sans MS</vt:lpstr>
      <vt:lpstr>Impact</vt:lpstr>
      <vt:lpstr>Open Sans</vt:lpstr>
      <vt:lpstr>Times New Roman</vt:lpstr>
      <vt:lpstr>verdana</vt:lpstr>
      <vt:lpstr>Main Event</vt:lpstr>
      <vt:lpstr>Cyberbullying</vt:lpstr>
      <vt:lpstr>What is Cyberbullying? </vt:lpstr>
      <vt:lpstr>PowerPoint Presentation</vt:lpstr>
      <vt:lpstr>Cyberbullying Statistics</vt:lpstr>
      <vt:lpstr>How Youth workers and other Practitioners can spot the signs of cyberbullying?</vt:lpstr>
      <vt:lpstr>PowerPoint Presentation</vt:lpstr>
      <vt:lpstr>PowerPoint Presentation</vt:lpstr>
      <vt:lpstr>AND  how they can influence health and wellbeing throughout adult life</vt:lpstr>
      <vt:lpstr>PowerPoint Presentation</vt:lpstr>
      <vt:lpstr>PowerPoint Presentation</vt:lpstr>
      <vt:lpstr>What can you do to help as a parent?</vt:lpstr>
      <vt:lpstr>What should Schools do? </vt:lpstr>
      <vt:lpstr>Support for Parents and Children </vt:lpstr>
      <vt:lpstr> Cyberbullying Interventions</vt:lpstr>
      <vt:lpstr>If your child has been a bully?</vt:lpstr>
      <vt:lpstr>How does Uk Law Approach cyberbullying?</vt:lpstr>
      <vt:lpstr> </vt:lpstr>
      <vt:lpstr>Thanks for listening and I hope you found it useful</vt:lpstr>
      <vt:lpstr>Please take a leaflet</vt:lpstr>
      <vt:lpstr>PowerPoint Presentation</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Gary Yates</dc:creator>
  <cp:lastModifiedBy>Gary Yates</cp:lastModifiedBy>
  <cp:revision>11</cp:revision>
  <dcterms:created xsi:type="dcterms:W3CDTF">2021-03-14T15:57:59Z</dcterms:created>
  <dcterms:modified xsi:type="dcterms:W3CDTF">2021-03-25T09:58:51Z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0x0101000CCDFCBBBA200248B32B2A626FE8B273</vt:lpwstr>
  </property>
</Properties>
</file>