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2" r:id="rId1"/>
  </p:sldMasterIdLst>
  <p:sldIdLst>
    <p:sldId id="256" r:id="rId2"/>
    <p:sldId id="261" r:id="rId3"/>
    <p:sldId id="262" r:id="rId4"/>
    <p:sldId id="257" r:id="rId5"/>
    <p:sldId id="258" r:id="rId6"/>
    <p:sldId id="259" r:id="rId7"/>
    <p:sldId id="260" r:id="rId8"/>
    <p:sldId id="266"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2932D6-8074-272D-A90B-324D1EC772F5}" v="44" dt="2022-07-24T13:53:17.776"/>
    <p1510:client id="{17433FAD-7343-AD0B-C3DC-597789BDAACF}" v="20" dt="2022-07-23T21:32:22.768"/>
    <p1510:client id="{45BE5C2F-3846-0D4D-9649-1909D01C17E4}" v="16" dt="2022-07-23T16:31:09.512"/>
    <p1510:client id="{EA57FD61-5E2F-9EDC-7B0D-0297C7769BB3}" v="18" dt="2022-07-23T16:38:07.391"/>
    <p1510:client id="{EDF6A25F-377A-EC61-56CF-BAAABF3A86FA}" v="1006" dt="2022-07-23T21:28:53.844"/>
    <p1510:client id="{FF3B6487-BFA8-B564-63C5-079EA1EF48E8}" v="67" dt="2022-07-24T13:49:42.7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606CF3-3769-49EE-82E4-5F2B653944C4}"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07399F0A-B937-47AE-9771-5A60578CDF5E}">
      <dgm:prSet/>
      <dgm:spPr/>
      <dgm:t>
        <a:bodyPr/>
        <a:lstStyle/>
        <a:p>
          <a:r>
            <a:rPr lang="en-US">
              <a:latin typeface="Calibri"/>
              <a:cs typeface="Calibri"/>
            </a:rPr>
            <a:t>The care home for special needs is based in Edgbaston Birmingham. It is run by Mrs, Marcella Marie Higgins. This is a residential care home which is designed to ensure people with learning disabilities are provided with the best possible service which allows them to achieve the best outcomes. The services can support up to four people.</a:t>
          </a:r>
        </a:p>
      </dgm:t>
    </dgm:pt>
    <dgm:pt modelId="{53AF94A9-9752-438D-8319-128A2D97935C}" type="parTrans" cxnId="{8F9FB9DD-9A16-48A7-ACA8-CE2F472F4C5A}">
      <dgm:prSet/>
      <dgm:spPr/>
      <dgm:t>
        <a:bodyPr/>
        <a:lstStyle/>
        <a:p>
          <a:endParaRPr lang="en-US"/>
        </a:p>
      </dgm:t>
    </dgm:pt>
    <dgm:pt modelId="{DD7378D9-6380-47F1-AFA9-1473C5ECBC73}" type="sibTrans" cxnId="{8F9FB9DD-9A16-48A7-ACA8-CE2F472F4C5A}">
      <dgm:prSet/>
      <dgm:spPr/>
      <dgm:t>
        <a:bodyPr/>
        <a:lstStyle/>
        <a:p>
          <a:endParaRPr lang="en-US"/>
        </a:p>
      </dgm:t>
    </dgm:pt>
    <dgm:pt modelId="{EF9E0F39-79D6-4D7E-AD1D-B2908FC42B53}">
      <dgm:prSet/>
      <dgm:spPr/>
      <dgm:t>
        <a:bodyPr/>
        <a:lstStyle/>
        <a:p>
          <a:r>
            <a:rPr lang="en-US">
              <a:latin typeface="Calibri"/>
              <a:cs typeface="Calibri"/>
            </a:rPr>
            <a:t>The principle and values that the organastion consist to control choice and independence.</a:t>
          </a:r>
        </a:p>
      </dgm:t>
    </dgm:pt>
    <dgm:pt modelId="{1B0A69AA-2C1C-47C7-A57E-BC2131D138C6}" type="parTrans" cxnId="{2C0F666E-0133-4A8A-91E0-44FAD4D665F0}">
      <dgm:prSet/>
      <dgm:spPr/>
      <dgm:t>
        <a:bodyPr/>
        <a:lstStyle/>
        <a:p>
          <a:endParaRPr lang="en-US"/>
        </a:p>
      </dgm:t>
    </dgm:pt>
    <dgm:pt modelId="{B1AE77F8-0F50-4B69-A1E7-B58471D1F4F0}" type="sibTrans" cxnId="{2C0F666E-0133-4A8A-91E0-44FAD4D665F0}">
      <dgm:prSet/>
      <dgm:spPr/>
      <dgm:t>
        <a:bodyPr/>
        <a:lstStyle/>
        <a:p>
          <a:endParaRPr lang="en-US"/>
        </a:p>
      </dgm:t>
    </dgm:pt>
    <dgm:pt modelId="{A77F034C-CD82-4711-AEAD-3C52B51B9A75}">
      <dgm:prSet/>
      <dgm:spPr/>
      <dgm:t>
        <a:bodyPr/>
        <a:lstStyle/>
        <a:p>
          <a:r>
            <a:rPr lang="en-US">
              <a:latin typeface="Calibri"/>
              <a:cs typeface="Calibri"/>
            </a:rPr>
            <a:t>The service provided allows people to receive coordinated person-centered support which  is inclusive and appropriate.</a:t>
          </a:r>
        </a:p>
      </dgm:t>
    </dgm:pt>
    <dgm:pt modelId="{5AF1531A-4548-4ABE-BC46-30D2647D53A7}" type="parTrans" cxnId="{A41601CE-1D4C-4408-BBA9-EB8CEC3AD244}">
      <dgm:prSet/>
      <dgm:spPr/>
      <dgm:t>
        <a:bodyPr/>
        <a:lstStyle/>
        <a:p>
          <a:endParaRPr lang="en-US"/>
        </a:p>
      </dgm:t>
    </dgm:pt>
    <dgm:pt modelId="{FCB82932-F77C-482C-A757-2F1E1BD2E841}" type="sibTrans" cxnId="{A41601CE-1D4C-4408-BBA9-EB8CEC3AD244}">
      <dgm:prSet/>
      <dgm:spPr/>
      <dgm:t>
        <a:bodyPr/>
        <a:lstStyle/>
        <a:p>
          <a:endParaRPr lang="en-US"/>
        </a:p>
      </dgm:t>
    </dgm:pt>
    <dgm:pt modelId="{282B2A90-126B-48A4-B992-2CFBF17CC2FB}">
      <dgm:prSet/>
      <dgm:spPr/>
      <dgm:t>
        <a:bodyPr/>
        <a:lstStyle/>
        <a:p>
          <a:r>
            <a:rPr lang="en-US">
              <a:latin typeface="Calibri"/>
              <a:cs typeface="Calibri"/>
            </a:rPr>
            <a:t>However, due to the inspection report of 20 April  2020 the services effectiveness, care and responsibility are rated good , but the safety and leadership requires improvement.</a:t>
          </a:r>
        </a:p>
      </dgm:t>
    </dgm:pt>
    <dgm:pt modelId="{F8079152-7FD6-467E-9D0A-0DEAFA9B29B4}" type="parTrans" cxnId="{504B4FAB-C29F-496D-A7E2-EBC4B478D25E}">
      <dgm:prSet/>
      <dgm:spPr/>
      <dgm:t>
        <a:bodyPr/>
        <a:lstStyle/>
        <a:p>
          <a:endParaRPr lang="en-US"/>
        </a:p>
      </dgm:t>
    </dgm:pt>
    <dgm:pt modelId="{F4EDC6E3-300E-4411-8509-EBE5ECCF4561}" type="sibTrans" cxnId="{504B4FAB-C29F-496D-A7E2-EBC4B478D25E}">
      <dgm:prSet/>
      <dgm:spPr/>
      <dgm:t>
        <a:bodyPr/>
        <a:lstStyle/>
        <a:p>
          <a:endParaRPr lang="en-US"/>
        </a:p>
      </dgm:t>
    </dgm:pt>
    <dgm:pt modelId="{6986C8CA-07BB-9948-84D4-2BFFA9493E72}" type="pres">
      <dgm:prSet presAssocID="{93606CF3-3769-49EE-82E4-5F2B653944C4}" presName="linear" presStyleCnt="0">
        <dgm:presLayoutVars>
          <dgm:animLvl val="lvl"/>
          <dgm:resizeHandles val="exact"/>
        </dgm:presLayoutVars>
      </dgm:prSet>
      <dgm:spPr/>
    </dgm:pt>
    <dgm:pt modelId="{3E7EEEE6-3250-FF4E-90F8-207D77EE7790}" type="pres">
      <dgm:prSet presAssocID="{07399F0A-B937-47AE-9771-5A60578CDF5E}" presName="parentText" presStyleLbl="node1" presStyleIdx="0" presStyleCnt="4">
        <dgm:presLayoutVars>
          <dgm:chMax val="0"/>
          <dgm:bulletEnabled val="1"/>
        </dgm:presLayoutVars>
      </dgm:prSet>
      <dgm:spPr/>
    </dgm:pt>
    <dgm:pt modelId="{88F446E3-B51E-9842-AFF7-913689BCA7CA}" type="pres">
      <dgm:prSet presAssocID="{DD7378D9-6380-47F1-AFA9-1473C5ECBC73}" presName="spacer" presStyleCnt="0"/>
      <dgm:spPr/>
    </dgm:pt>
    <dgm:pt modelId="{621EB5CF-F54B-4D4A-AC0A-E7B760B9F794}" type="pres">
      <dgm:prSet presAssocID="{EF9E0F39-79D6-4D7E-AD1D-B2908FC42B53}" presName="parentText" presStyleLbl="node1" presStyleIdx="1" presStyleCnt="4">
        <dgm:presLayoutVars>
          <dgm:chMax val="0"/>
          <dgm:bulletEnabled val="1"/>
        </dgm:presLayoutVars>
      </dgm:prSet>
      <dgm:spPr/>
    </dgm:pt>
    <dgm:pt modelId="{42994208-312E-1745-BFFD-FC70E4958911}" type="pres">
      <dgm:prSet presAssocID="{B1AE77F8-0F50-4B69-A1E7-B58471D1F4F0}" presName="spacer" presStyleCnt="0"/>
      <dgm:spPr/>
    </dgm:pt>
    <dgm:pt modelId="{8A0DAD80-F97B-3247-AF6A-33F63E1E7037}" type="pres">
      <dgm:prSet presAssocID="{A77F034C-CD82-4711-AEAD-3C52B51B9A75}" presName="parentText" presStyleLbl="node1" presStyleIdx="2" presStyleCnt="4">
        <dgm:presLayoutVars>
          <dgm:chMax val="0"/>
          <dgm:bulletEnabled val="1"/>
        </dgm:presLayoutVars>
      </dgm:prSet>
      <dgm:spPr/>
    </dgm:pt>
    <dgm:pt modelId="{00D3F6AC-C716-4E45-997E-2287D084393C}" type="pres">
      <dgm:prSet presAssocID="{FCB82932-F77C-482C-A757-2F1E1BD2E841}" presName="spacer" presStyleCnt="0"/>
      <dgm:spPr/>
    </dgm:pt>
    <dgm:pt modelId="{6A4A1F5E-50EC-9341-AEF6-207DED06A3A6}" type="pres">
      <dgm:prSet presAssocID="{282B2A90-126B-48A4-B992-2CFBF17CC2FB}" presName="parentText" presStyleLbl="node1" presStyleIdx="3" presStyleCnt="4">
        <dgm:presLayoutVars>
          <dgm:chMax val="0"/>
          <dgm:bulletEnabled val="1"/>
        </dgm:presLayoutVars>
      </dgm:prSet>
      <dgm:spPr/>
    </dgm:pt>
  </dgm:ptLst>
  <dgm:cxnLst>
    <dgm:cxn modelId="{33FA6106-DC16-4149-A76F-BEA11DA79914}" type="presOf" srcId="{07399F0A-B937-47AE-9771-5A60578CDF5E}" destId="{3E7EEEE6-3250-FF4E-90F8-207D77EE7790}" srcOrd="0" destOrd="0" presId="urn:microsoft.com/office/officeart/2005/8/layout/vList2"/>
    <dgm:cxn modelId="{9D6CC70C-D5A5-7241-A940-E43D6A104494}" type="presOf" srcId="{A77F034C-CD82-4711-AEAD-3C52B51B9A75}" destId="{8A0DAD80-F97B-3247-AF6A-33F63E1E7037}" srcOrd="0" destOrd="0" presId="urn:microsoft.com/office/officeart/2005/8/layout/vList2"/>
    <dgm:cxn modelId="{2C744223-57B9-5F4D-A88B-2F59047192B9}" type="presOf" srcId="{282B2A90-126B-48A4-B992-2CFBF17CC2FB}" destId="{6A4A1F5E-50EC-9341-AEF6-207DED06A3A6}" srcOrd="0" destOrd="0" presId="urn:microsoft.com/office/officeart/2005/8/layout/vList2"/>
    <dgm:cxn modelId="{2C0F666E-0133-4A8A-91E0-44FAD4D665F0}" srcId="{93606CF3-3769-49EE-82E4-5F2B653944C4}" destId="{EF9E0F39-79D6-4D7E-AD1D-B2908FC42B53}" srcOrd="1" destOrd="0" parTransId="{1B0A69AA-2C1C-47C7-A57E-BC2131D138C6}" sibTransId="{B1AE77F8-0F50-4B69-A1E7-B58471D1F4F0}"/>
    <dgm:cxn modelId="{9756D2A0-AC86-A041-9A64-E0796A1E95EA}" type="presOf" srcId="{93606CF3-3769-49EE-82E4-5F2B653944C4}" destId="{6986C8CA-07BB-9948-84D4-2BFFA9493E72}" srcOrd="0" destOrd="0" presId="urn:microsoft.com/office/officeart/2005/8/layout/vList2"/>
    <dgm:cxn modelId="{504B4FAB-C29F-496D-A7E2-EBC4B478D25E}" srcId="{93606CF3-3769-49EE-82E4-5F2B653944C4}" destId="{282B2A90-126B-48A4-B992-2CFBF17CC2FB}" srcOrd="3" destOrd="0" parTransId="{F8079152-7FD6-467E-9D0A-0DEAFA9B29B4}" sibTransId="{F4EDC6E3-300E-4411-8509-EBE5ECCF4561}"/>
    <dgm:cxn modelId="{2A4827B3-A5A8-D64A-9274-3D379BE05AA4}" type="presOf" srcId="{EF9E0F39-79D6-4D7E-AD1D-B2908FC42B53}" destId="{621EB5CF-F54B-4D4A-AC0A-E7B760B9F794}" srcOrd="0" destOrd="0" presId="urn:microsoft.com/office/officeart/2005/8/layout/vList2"/>
    <dgm:cxn modelId="{A41601CE-1D4C-4408-BBA9-EB8CEC3AD244}" srcId="{93606CF3-3769-49EE-82E4-5F2B653944C4}" destId="{A77F034C-CD82-4711-AEAD-3C52B51B9A75}" srcOrd="2" destOrd="0" parTransId="{5AF1531A-4548-4ABE-BC46-30D2647D53A7}" sibTransId="{FCB82932-F77C-482C-A757-2F1E1BD2E841}"/>
    <dgm:cxn modelId="{8F9FB9DD-9A16-48A7-ACA8-CE2F472F4C5A}" srcId="{93606CF3-3769-49EE-82E4-5F2B653944C4}" destId="{07399F0A-B937-47AE-9771-5A60578CDF5E}" srcOrd="0" destOrd="0" parTransId="{53AF94A9-9752-438D-8319-128A2D97935C}" sibTransId="{DD7378D9-6380-47F1-AFA9-1473C5ECBC73}"/>
    <dgm:cxn modelId="{12222831-3299-084B-BB65-2B3C330FCB23}" type="presParOf" srcId="{6986C8CA-07BB-9948-84D4-2BFFA9493E72}" destId="{3E7EEEE6-3250-FF4E-90F8-207D77EE7790}" srcOrd="0" destOrd="0" presId="urn:microsoft.com/office/officeart/2005/8/layout/vList2"/>
    <dgm:cxn modelId="{23B101A6-AF11-A74B-B133-1868E71DDFD5}" type="presParOf" srcId="{6986C8CA-07BB-9948-84D4-2BFFA9493E72}" destId="{88F446E3-B51E-9842-AFF7-913689BCA7CA}" srcOrd="1" destOrd="0" presId="urn:microsoft.com/office/officeart/2005/8/layout/vList2"/>
    <dgm:cxn modelId="{A0AA8B7B-89D1-9B46-B4E7-CF44B24A694F}" type="presParOf" srcId="{6986C8CA-07BB-9948-84D4-2BFFA9493E72}" destId="{621EB5CF-F54B-4D4A-AC0A-E7B760B9F794}" srcOrd="2" destOrd="0" presId="urn:microsoft.com/office/officeart/2005/8/layout/vList2"/>
    <dgm:cxn modelId="{2D9EC6D2-AC8F-434C-886A-C90ED799BA31}" type="presParOf" srcId="{6986C8CA-07BB-9948-84D4-2BFFA9493E72}" destId="{42994208-312E-1745-BFFD-FC70E4958911}" srcOrd="3" destOrd="0" presId="urn:microsoft.com/office/officeart/2005/8/layout/vList2"/>
    <dgm:cxn modelId="{B155EF04-4784-714E-8BD6-7DB2A038A611}" type="presParOf" srcId="{6986C8CA-07BB-9948-84D4-2BFFA9493E72}" destId="{8A0DAD80-F97B-3247-AF6A-33F63E1E7037}" srcOrd="4" destOrd="0" presId="urn:microsoft.com/office/officeart/2005/8/layout/vList2"/>
    <dgm:cxn modelId="{2A0D4190-A87F-6442-94F5-833A7A4DC220}" type="presParOf" srcId="{6986C8CA-07BB-9948-84D4-2BFFA9493E72}" destId="{00D3F6AC-C716-4E45-997E-2287D084393C}" srcOrd="5" destOrd="0" presId="urn:microsoft.com/office/officeart/2005/8/layout/vList2"/>
    <dgm:cxn modelId="{DD8E6E26-AA92-B14E-B400-84BE0F4A3221}" type="presParOf" srcId="{6986C8CA-07BB-9948-84D4-2BFFA9493E72}" destId="{6A4A1F5E-50EC-9341-AEF6-207DED06A3A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6CB3D-94A9-46F6-BFD6-261901AF4232}"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285524E1-67FB-4ADE-8CAE-7E0526256801}">
      <dgm:prSet/>
      <dgm:spPr/>
      <dgm:t>
        <a:bodyPr/>
        <a:lstStyle/>
        <a:p>
          <a:r>
            <a:rPr lang="en-US"/>
            <a:t>With old age comes many disabilities such as hearing difficulties and speech problems which could be a barrier for communication as it would take longer for a conversation to take place and could even prevent a conversation from happening. </a:t>
          </a:r>
        </a:p>
      </dgm:t>
    </dgm:pt>
    <dgm:pt modelId="{6E779F99-4693-4765-B3CF-35C576F5EA59}" type="parTrans" cxnId="{72CC6E73-525A-4C43-A3D7-5208EABAF19D}">
      <dgm:prSet/>
      <dgm:spPr/>
      <dgm:t>
        <a:bodyPr/>
        <a:lstStyle/>
        <a:p>
          <a:endParaRPr lang="en-US"/>
        </a:p>
      </dgm:t>
    </dgm:pt>
    <dgm:pt modelId="{DFA6EE0F-EAE2-450B-B167-4648354A64F3}" type="sibTrans" cxnId="{72CC6E73-525A-4C43-A3D7-5208EABAF19D}">
      <dgm:prSet/>
      <dgm:spPr/>
      <dgm:t>
        <a:bodyPr/>
        <a:lstStyle/>
        <a:p>
          <a:endParaRPr lang="en-US"/>
        </a:p>
      </dgm:t>
    </dgm:pt>
    <dgm:pt modelId="{56E710AA-6D5E-455E-9C64-4119A6F0C274}">
      <dgm:prSet/>
      <dgm:spPr/>
      <dgm:t>
        <a:bodyPr/>
        <a:lstStyle/>
        <a:p>
          <a:r>
            <a:rPr lang="en-US"/>
            <a:t>These disabilities can also provoke negative emotions which are also a barrier as they affect what will be said. If the person is angry they will reply rudely which could upset the care worker or care patient in the conversation.</a:t>
          </a:r>
        </a:p>
      </dgm:t>
    </dgm:pt>
    <dgm:pt modelId="{CD4593CF-D711-440A-8B5A-D34AC0649416}" type="parTrans" cxnId="{C2B1400D-6E26-474D-ABBB-7C965A164BFF}">
      <dgm:prSet/>
      <dgm:spPr/>
      <dgm:t>
        <a:bodyPr/>
        <a:lstStyle/>
        <a:p>
          <a:endParaRPr lang="en-US"/>
        </a:p>
      </dgm:t>
    </dgm:pt>
    <dgm:pt modelId="{57060180-FCF6-4E38-BEF2-CB7FAB6EC3A7}" type="sibTrans" cxnId="{C2B1400D-6E26-474D-ABBB-7C965A164BFF}">
      <dgm:prSet/>
      <dgm:spPr/>
      <dgm:t>
        <a:bodyPr/>
        <a:lstStyle/>
        <a:p>
          <a:endParaRPr lang="en-US"/>
        </a:p>
      </dgm:t>
    </dgm:pt>
    <dgm:pt modelId="{20C0BD66-8F8D-F541-BD27-DE59DC374BE1}" type="pres">
      <dgm:prSet presAssocID="{DE86CB3D-94A9-46F6-BFD6-261901AF4232}" presName="diagram" presStyleCnt="0">
        <dgm:presLayoutVars>
          <dgm:dir/>
          <dgm:resizeHandles val="exact"/>
        </dgm:presLayoutVars>
      </dgm:prSet>
      <dgm:spPr/>
    </dgm:pt>
    <dgm:pt modelId="{567BD50A-9C9C-9440-9304-4807953C086D}" type="pres">
      <dgm:prSet presAssocID="{285524E1-67FB-4ADE-8CAE-7E0526256801}" presName="node" presStyleLbl="node1" presStyleIdx="0" presStyleCnt="2">
        <dgm:presLayoutVars>
          <dgm:bulletEnabled val="1"/>
        </dgm:presLayoutVars>
      </dgm:prSet>
      <dgm:spPr/>
    </dgm:pt>
    <dgm:pt modelId="{0D687958-B5D7-6A4E-BC69-F9048F566786}" type="pres">
      <dgm:prSet presAssocID="{DFA6EE0F-EAE2-450B-B167-4648354A64F3}" presName="sibTrans" presStyleCnt="0"/>
      <dgm:spPr/>
    </dgm:pt>
    <dgm:pt modelId="{F6804CD0-BA0D-1B45-98F5-6EBFA5533AC8}" type="pres">
      <dgm:prSet presAssocID="{56E710AA-6D5E-455E-9C64-4119A6F0C274}" presName="node" presStyleLbl="node1" presStyleIdx="1" presStyleCnt="2">
        <dgm:presLayoutVars>
          <dgm:bulletEnabled val="1"/>
        </dgm:presLayoutVars>
      </dgm:prSet>
      <dgm:spPr/>
    </dgm:pt>
  </dgm:ptLst>
  <dgm:cxnLst>
    <dgm:cxn modelId="{C2B1400D-6E26-474D-ABBB-7C965A164BFF}" srcId="{DE86CB3D-94A9-46F6-BFD6-261901AF4232}" destId="{56E710AA-6D5E-455E-9C64-4119A6F0C274}" srcOrd="1" destOrd="0" parTransId="{CD4593CF-D711-440A-8B5A-D34AC0649416}" sibTransId="{57060180-FCF6-4E38-BEF2-CB7FAB6EC3A7}"/>
    <dgm:cxn modelId="{72CC6E73-525A-4C43-A3D7-5208EABAF19D}" srcId="{DE86CB3D-94A9-46F6-BFD6-261901AF4232}" destId="{285524E1-67FB-4ADE-8CAE-7E0526256801}" srcOrd="0" destOrd="0" parTransId="{6E779F99-4693-4765-B3CF-35C576F5EA59}" sibTransId="{DFA6EE0F-EAE2-450B-B167-4648354A64F3}"/>
    <dgm:cxn modelId="{4E9685A4-8E02-0F42-BF01-331402B4B0B0}" type="presOf" srcId="{DE86CB3D-94A9-46F6-BFD6-261901AF4232}" destId="{20C0BD66-8F8D-F541-BD27-DE59DC374BE1}" srcOrd="0" destOrd="0" presId="urn:microsoft.com/office/officeart/2005/8/layout/default"/>
    <dgm:cxn modelId="{2AE328B1-11DC-6944-9865-3DE19A53E401}" type="presOf" srcId="{285524E1-67FB-4ADE-8CAE-7E0526256801}" destId="{567BD50A-9C9C-9440-9304-4807953C086D}" srcOrd="0" destOrd="0" presId="urn:microsoft.com/office/officeart/2005/8/layout/default"/>
    <dgm:cxn modelId="{08017FE4-0CB6-F344-AF8A-2C1102EDFA0F}" type="presOf" srcId="{56E710AA-6D5E-455E-9C64-4119A6F0C274}" destId="{F6804CD0-BA0D-1B45-98F5-6EBFA5533AC8}" srcOrd="0" destOrd="0" presId="urn:microsoft.com/office/officeart/2005/8/layout/default"/>
    <dgm:cxn modelId="{FC84733B-0E6F-9249-AA22-7BE60D4F959C}" type="presParOf" srcId="{20C0BD66-8F8D-F541-BD27-DE59DC374BE1}" destId="{567BD50A-9C9C-9440-9304-4807953C086D}" srcOrd="0" destOrd="0" presId="urn:microsoft.com/office/officeart/2005/8/layout/default"/>
    <dgm:cxn modelId="{8035454B-8C80-1345-BB27-31324C83BC43}" type="presParOf" srcId="{20C0BD66-8F8D-F541-BD27-DE59DC374BE1}" destId="{0D687958-B5D7-6A4E-BC69-F9048F566786}" srcOrd="1" destOrd="0" presId="urn:microsoft.com/office/officeart/2005/8/layout/default"/>
    <dgm:cxn modelId="{CC0B6DC4-87BD-944D-97D6-667630635377}" type="presParOf" srcId="{20C0BD66-8F8D-F541-BD27-DE59DC374BE1}" destId="{F6804CD0-BA0D-1B45-98F5-6EBFA5533AC8}"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7EEEE6-3250-FF4E-90F8-207D77EE7790}">
      <dsp:nvSpPr>
        <dsp:cNvPr id="0" name=""/>
        <dsp:cNvSpPr/>
      </dsp:nvSpPr>
      <dsp:spPr>
        <a:xfrm>
          <a:off x="0" y="34005"/>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The care home for special needs is based in Edgbaston Birmingham. It is run by Mrs, Marcella Marie Higgins. This is a residential care home which is designed to ensure people with learning disabilities are provided with the best possible service which allows them to achieve the best outcomes. The services can support up to four people.</a:t>
          </a:r>
        </a:p>
      </dsp:txBody>
      <dsp:txXfrm>
        <a:off x="42950" y="76955"/>
        <a:ext cx="9972499" cy="793940"/>
      </dsp:txXfrm>
    </dsp:sp>
    <dsp:sp modelId="{621EB5CF-F54B-4D4A-AC0A-E7B760B9F794}">
      <dsp:nvSpPr>
        <dsp:cNvPr id="0" name=""/>
        <dsp:cNvSpPr/>
      </dsp:nvSpPr>
      <dsp:spPr>
        <a:xfrm>
          <a:off x="0" y="959926"/>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The principle and values that the organastion consist to control choice and independence.</a:t>
          </a:r>
        </a:p>
      </dsp:txBody>
      <dsp:txXfrm>
        <a:off x="42950" y="1002876"/>
        <a:ext cx="9972499" cy="793940"/>
      </dsp:txXfrm>
    </dsp:sp>
    <dsp:sp modelId="{8A0DAD80-F97B-3247-AF6A-33F63E1E7037}">
      <dsp:nvSpPr>
        <dsp:cNvPr id="0" name=""/>
        <dsp:cNvSpPr/>
      </dsp:nvSpPr>
      <dsp:spPr>
        <a:xfrm>
          <a:off x="0" y="1885846"/>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The service provided allows people to receive coordinated person-centered support which  is inclusive and appropriate.</a:t>
          </a:r>
        </a:p>
      </dsp:txBody>
      <dsp:txXfrm>
        <a:off x="42950" y="1928796"/>
        <a:ext cx="9972499" cy="793940"/>
      </dsp:txXfrm>
    </dsp:sp>
    <dsp:sp modelId="{6A4A1F5E-50EC-9341-AEF6-207DED06A3A6}">
      <dsp:nvSpPr>
        <dsp:cNvPr id="0" name=""/>
        <dsp:cNvSpPr/>
      </dsp:nvSpPr>
      <dsp:spPr>
        <a:xfrm>
          <a:off x="0" y="2811766"/>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However, due to the inspection report of 20 April  2020 the services effectiveness, care and responsibility are rated good , but the safety and leadership requires improvement.</a:t>
          </a:r>
        </a:p>
      </dsp:txBody>
      <dsp:txXfrm>
        <a:off x="42950" y="2854716"/>
        <a:ext cx="9972499" cy="793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BD50A-9C9C-9440-9304-4807953C086D}">
      <dsp:nvSpPr>
        <dsp:cNvPr id="0" name=""/>
        <dsp:cNvSpPr/>
      </dsp:nvSpPr>
      <dsp:spPr>
        <a:xfrm>
          <a:off x="1227" y="426242"/>
          <a:ext cx="4788544" cy="287312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With old age comes many disabilities such as hearing difficulties and speech problems which could be a barrier for communication as it would take longer for a conversation to take place and could even prevent a conversation from happening. </a:t>
          </a:r>
        </a:p>
      </dsp:txBody>
      <dsp:txXfrm>
        <a:off x="1227" y="426242"/>
        <a:ext cx="4788544" cy="2873126"/>
      </dsp:txXfrm>
    </dsp:sp>
    <dsp:sp modelId="{F6804CD0-BA0D-1B45-98F5-6EBFA5533AC8}">
      <dsp:nvSpPr>
        <dsp:cNvPr id="0" name=""/>
        <dsp:cNvSpPr/>
      </dsp:nvSpPr>
      <dsp:spPr>
        <a:xfrm>
          <a:off x="5268627" y="426242"/>
          <a:ext cx="4788544" cy="287312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These disabilities can also provoke negative emotions which are also a barrier as they affect what will be said. If the person is angry they will reply rudely which could upset the care worker or care patient in the conversation.</a:t>
          </a:r>
        </a:p>
      </dsp:txBody>
      <dsp:txXfrm>
        <a:off x="5268627" y="426242"/>
        <a:ext cx="4788544" cy="28731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382CD0DA-0675-5048-9B09-E0969409CA0B}" type="datetimeFigureOut">
              <a:rPr lang="en-US" smtClean="0"/>
              <a:t>7/29/2022</a:t>
            </a:fld>
            <a:endParaRPr lang="en-US"/>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4104267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sz="18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7/29/2022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4008391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382CD0DA-0675-5048-9B09-E0969409CA0B}" type="datetimeFigureOut">
              <a:rPr lang="en-US" smtClean="0"/>
              <a:t>7/29/2022</a:t>
            </a:fld>
            <a:endParaRPr lang="en-US"/>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378160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7/29/2022</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4037624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7/29/2022</a:t>
            </a:fld>
            <a:endParaRPr lang="en-US"/>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994272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7/29/2022</a:t>
            </a:fld>
            <a:endParaRPr lang="en-US"/>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3979063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7/29/2022</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128341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GB"/>
              <a:t>Click to edit Master title style</a:t>
            </a:r>
            <a:endParaRPr lang="en-US"/>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7/29/2022</a:t>
            </a:fld>
            <a:endParaRPr lang="en-US"/>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ADAE03F-4DCC-C541-A107-E0D6F3D95325}" type="slidenum">
              <a:rPr lang="en-US" smtClean="0"/>
              <a:t>‹#›</a:t>
            </a:fld>
            <a:endParaRPr lang="en-US"/>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56821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382CD0DA-0675-5048-9B09-E0969409CA0B}" type="datetimeFigureOut">
              <a:rPr lang="en-US" smtClean="0"/>
              <a:t>7/29/2022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591314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7/29/2022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875959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7/29/2022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309367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382CD0DA-0675-5048-9B09-E0969409CA0B}" type="datetimeFigureOut">
              <a:rPr lang="en-US" smtClean="0"/>
              <a:t>7/29/2022</a:t>
            </a:fld>
            <a:endParaRPr lang="en-US"/>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873318736"/>
      </p:ext>
    </p:extLst>
  </p:cSld>
  <p:clrMap bg1="dk1" tx1="lt1" bg2="dk2" tx2="lt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f5Tao6KHV5w" TargetMode="External"/><Relationship Id="rId2" Type="http://schemas.openxmlformats.org/officeDocument/2006/relationships/hyperlink" Target="https://youtu.be/S7CN9Trw43w"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CDF79-5D1D-B081-3234-A8AEEC4339DB}"/>
              </a:ext>
            </a:extLst>
          </p:cNvPr>
          <p:cNvSpPr>
            <a:spLocks noGrp="1"/>
          </p:cNvSpPr>
          <p:nvPr>
            <p:ph type="ctrTitle"/>
          </p:nvPr>
        </p:nvSpPr>
        <p:spPr>
          <a:xfrm>
            <a:off x="1561708" y="2091263"/>
            <a:ext cx="9112128" cy="1661886"/>
          </a:xfrm>
        </p:spPr>
        <p:txBody>
          <a:bodyPr>
            <a:normAutofit/>
          </a:bodyPr>
          <a:lstStyle/>
          <a:p>
            <a:r>
              <a:rPr lang="en-US" sz="4000"/>
              <a:t>Strategies for effective communication in care home</a:t>
            </a:r>
          </a:p>
        </p:txBody>
      </p:sp>
      <p:sp>
        <p:nvSpPr>
          <p:cNvPr id="3" name="Subtitle 2">
            <a:extLst>
              <a:ext uri="{FF2B5EF4-FFF2-40B4-BE49-F238E27FC236}">
                <a16:creationId xmlns:a16="http://schemas.microsoft.com/office/drawing/2014/main" id="{857D53E3-2E4E-BCD1-6EDF-E614CD01A2CD}"/>
              </a:ext>
            </a:extLst>
          </p:cNvPr>
          <p:cNvSpPr>
            <a:spLocks noGrp="1"/>
          </p:cNvSpPr>
          <p:nvPr>
            <p:ph type="subTitle" idx="1"/>
          </p:nvPr>
        </p:nvSpPr>
        <p:spPr>
          <a:xfrm>
            <a:off x="1504043" y="3912805"/>
            <a:ext cx="9107133" cy="1313543"/>
          </a:xfrm>
        </p:spPr>
        <p:txBody>
          <a:bodyPr vert="horz" lIns="91440" tIns="45720" rIns="91440" bIns="45720" rtlCol="0" anchor="t">
            <a:normAutofit fontScale="92500" lnSpcReduction="20000"/>
          </a:bodyPr>
          <a:lstStyle/>
          <a:p>
            <a:r>
              <a:rPr lang="en-US"/>
              <a:t>Lecturer Abdi Rahman</a:t>
            </a:r>
          </a:p>
          <a:p>
            <a:r>
              <a:rPr lang="en-US"/>
              <a:t>BMSW4002 Effective teamwork and communication</a:t>
            </a:r>
          </a:p>
          <a:p>
            <a:endParaRPr lang="en-US"/>
          </a:p>
          <a:p>
            <a:r>
              <a:rPr lang="en-US"/>
              <a:t>Poly Begum (2116759)</a:t>
            </a:r>
          </a:p>
          <a:p>
            <a:r>
              <a:rPr lang="en-US"/>
              <a:t>Shefali Begum (1918219)</a:t>
            </a:r>
          </a:p>
          <a:p>
            <a:r>
              <a:rPr lang="en-US"/>
              <a:t>Athari Mejbel (2118582)</a:t>
            </a:r>
          </a:p>
          <a:p>
            <a:endParaRPr lang="en-US"/>
          </a:p>
        </p:txBody>
      </p:sp>
    </p:spTree>
    <p:extLst>
      <p:ext uri="{BB962C8B-B14F-4D97-AF65-F5344CB8AC3E}">
        <p14:creationId xmlns:p14="http://schemas.microsoft.com/office/powerpoint/2010/main" val="2397627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71CFC9-7198-61E7-FA15-79266F6EB236}"/>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5CDA855-DA0B-1E9F-0068-72048C87321A}"/>
              </a:ext>
            </a:extLst>
          </p:cNvPr>
          <p:cNvSpPr>
            <a:spLocks noGrp="1"/>
          </p:cNvSpPr>
          <p:nvPr>
            <p:ph type="title"/>
          </p:nvPr>
        </p:nvSpPr>
        <p:spPr>
          <a:xfrm>
            <a:off x="1066800" y="642594"/>
            <a:ext cx="10058400" cy="1371600"/>
          </a:xfrm>
        </p:spPr>
        <p:txBody>
          <a:bodyPr>
            <a:normAutofit/>
          </a:bodyPr>
          <a:lstStyle/>
          <a:p>
            <a:r>
              <a:rPr lang="en-US"/>
              <a:t>Contents </a:t>
            </a:r>
          </a:p>
        </p:txBody>
      </p:sp>
      <p:sp>
        <p:nvSpPr>
          <p:cNvPr id="3" name="Content Placeholder 2">
            <a:extLst>
              <a:ext uri="{FF2B5EF4-FFF2-40B4-BE49-F238E27FC236}">
                <a16:creationId xmlns:a16="http://schemas.microsoft.com/office/drawing/2014/main" id="{339AAC80-BBA1-1A25-DBA5-D948A55D2F8F}"/>
              </a:ext>
            </a:extLst>
          </p:cNvPr>
          <p:cNvSpPr>
            <a:spLocks noGrp="1"/>
          </p:cNvSpPr>
          <p:nvPr>
            <p:ph idx="1"/>
          </p:nvPr>
        </p:nvSpPr>
        <p:spPr>
          <a:xfrm>
            <a:off x="1066800" y="2103120"/>
            <a:ext cx="10058400" cy="3931920"/>
          </a:xfrm>
        </p:spPr>
        <p:txBody>
          <a:bodyPr>
            <a:normAutofit/>
          </a:bodyPr>
          <a:lstStyle/>
          <a:p>
            <a:pPr marL="0" indent="0">
              <a:buNone/>
            </a:pPr>
            <a:r>
              <a:rPr lang="en-US"/>
              <a:t>Introduction-3 </a:t>
            </a:r>
          </a:p>
          <a:p>
            <a:pPr marL="0" indent="0">
              <a:buNone/>
            </a:pPr>
            <a:r>
              <a:rPr lang="en-US"/>
              <a:t>Benefits of effective communication-4</a:t>
            </a:r>
          </a:p>
          <a:p>
            <a:pPr marL="0" indent="0">
              <a:buNone/>
            </a:pPr>
            <a:r>
              <a:rPr lang="en-US"/>
              <a:t>Models and theories for effective communication-5</a:t>
            </a:r>
          </a:p>
          <a:p>
            <a:pPr marL="0" indent="0">
              <a:buNone/>
            </a:pPr>
            <a:r>
              <a:rPr lang="en-US"/>
              <a:t>Barriers that effect communication-6</a:t>
            </a:r>
          </a:p>
          <a:p>
            <a:pPr marL="0" indent="0">
              <a:buNone/>
            </a:pPr>
            <a:r>
              <a:rPr lang="en-US"/>
              <a:t>What are the channels used to improve communication-7</a:t>
            </a:r>
          </a:p>
          <a:p>
            <a:pPr marL="0" indent="0">
              <a:buNone/>
            </a:pPr>
            <a:r>
              <a:rPr lang="en-US"/>
              <a:t>Conclusion-8</a:t>
            </a:r>
          </a:p>
          <a:p>
            <a:pPr marL="0" indent="0">
              <a:buNone/>
            </a:pPr>
            <a:r>
              <a:rPr lang="en-US"/>
              <a:t>Reference-9</a:t>
            </a:r>
          </a:p>
          <a:p>
            <a:pPr marL="0" indent="0">
              <a:buNone/>
            </a:pPr>
            <a:r>
              <a:rPr lang="en-US"/>
              <a:t>Evaluation form-10</a:t>
            </a: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sp>
        <p:nvSpPr>
          <p:cNvPr id="11"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2328043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FECCD-00EF-B157-A0F4-EAF50576852D}"/>
              </a:ext>
            </a:extLst>
          </p:cNvPr>
          <p:cNvSpPr>
            <a:spLocks noGrp="1"/>
          </p:cNvSpPr>
          <p:nvPr>
            <p:ph type="title"/>
          </p:nvPr>
        </p:nvSpPr>
        <p:spPr>
          <a:xfrm>
            <a:off x="1066800" y="642594"/>
            <a:ext cx="10058400" cy="1371600"/>
          </a:xfrm>
        </p:spPr>
        <p:txBody>
          <a:bodyPr>
            <a:normAutofit/>
          </a:bodyPr>
          <a:lstStyle/>
          <a:p>
            <a:pPr algn="ctr"/>
            <a:r>
              <a:rPr lang="en-US"/>
              <a:t>Introduction </a:t>
            </a:r>
          </a:p>
        </p:txBody>
      </p:sp>
      <p:graphicFrame>
        <p:nvGraphicFramePr>
          <p:cNvPr id="5" name="Content Placeholder 2">
            <a:extLst>
              <a:ext uri="{FF2B5EF4-FFF2-40B4-BE49-F238E27FC236}">
                <a16:creationId xmlns:a16="http://schemas.microsoft.com/office/drawing/2014/main" id="{DCD61A4B-5D56-B6EA-1552-90DA80BB29CA}"/>
              </a:ext>
            </a:extLst>
          </p:cNvPr>
          <p:cNvGraphicFramePr>
            <a:graphicFrameLocks noGrp="1"/>
          </p:cNvGraphicFramePr>
          <p:nvPr>
            <p:ph idx="1"/>
            <p:extLst>
              <p:ext uri="{D42A27DB-BD31-4B8C-83A1-F6EECF244321}">
                <p14:modId xmlns:p14="http://schemas.microsoft.com/office/powerpoint/2010/main" val="56782051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3414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811" y="403509"/>
            <a:ext cx="4087368" cy="6050982"/>
          </a:xfrm>
          <a:prstGeom prst="rect">
            <a:avLst/>
          </a:prstGeom>
          <a:solidFill>
            <a:schemeClr val="tx2"/>
          </a:solid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E9E32431-2524-B6D2-83DD-CEBF301E770B}"/>
              </a:ext>
            </a:extLst>
          </p:cNvPr>
          <p:cNvSpPr>
            <a:spLocks noGrp="1"/>
          </p:cNvSpPr>
          <p:nvPr>
            <p:ph type="title"/>
          </p:nvPr>
        </p:nvSpPr>
        <p:spPr>
          <a:xfrm>
            <a:off x="573409" y="568575"/>
            <a:ext cx="3765200" cy="5457366"/>
          </a:xfrm>
        </p:spPr>
        <p:txBody>
          <a:bodyPr>
            <a:normAutofit/>
          </a:bodyPr>
          <a:lstStyle/>
          <a:p>
            <a:pPr algn="ctr"/>
            <a:r>
              <a:rPr lang="en-US" sz="3400">
                <a:solidFill>
                  <a:schemeClr val="bg1"/>
                </a:solidFill>
              </a:rPr>
              <a:t>Benefits of effective communication</a:t>
            </a:r>
          </a:p>
        </p:txBody>
      </p:sp>
      <p:sp>
        <p:nvSpPr>
          <p:cNvPr id="3" name="Content Placeholder 2">
            <a:extLst>
              <a:ext uri="{FF2B5EF4-FFF2-40B4-BE49-F238E27FC236}">
                <a16:creationId xmlns:a16="http://schemas.microsoft.com/office/drawing/2014/main" id="{63EC5AC3-0005-14FF-1015-69D0A74EBE15}"/>
              </a:ext>
            </a:extLst>
          </p:cNvPr>
          <p:cNvSpPr>
            <a:spLocks noGrp="1"/>
          </p:cNvSpPr>
          <p:nvPr>
            <p:ph idx="1"/>
          </p:nvPr>
        </p:nvSpPr>
        <p:spPr>
          <a:xfrm>
            <a:off x="5478124" y="559477"/>
            <a:ext cx="5647076" cy="5475563"/>
          </a:xfrm>
        </p:spPr>
        <p:txBody>
          <a:bodyPr vert="horz" lIns="91440" tIns="45720" rIns="91440" bIns="45720" rtlCol="0" anchor="ctr">
            <a:normAutofit/>
          </a:bodyPr>
          <a:lstStyle/>
          <a:p>
            <a:r>
              <a:rPr lang="en-US">
                <a:cs typeface="Calibri"/>
              </a:rPr>
              <a:t>Effective communication not only improves care services but also creates a better working environment for careers as it creates more transparency and openness related to daily tasks and requirements, so people feel more empowered and motivated.</a:t>
            </a:r>
          </a:p>
          <a:p>
            <a:r>
              <a:rPr lang="en-US">
                <a:cs typeface="Calibri"/>
              </a:rPr>
              <a:t>Trust </a:t>
            </a:r>
          </a:p>
          <a:p>
            <a:r>
              <a:rPr lang="en-US">
                <a:cs typeface="Calibri"/>
              </a:rPr>
              <a:t>Team building </a:t>
            </a:r>
          </a:p>
          <a:p>
            <a:r>
              <a:rPr lang="en-US">
                <a:cs typeface="Calibri"/>
              </a:rPr>
              <a:t>Better relationships </a:t>
            </a:r>
          </a:p>
          <a:p>
            <a:r>
              <a:rPr lang="en-US">
                <a:cs typeface="Calibri"/>
              </a:rPr>
              <a:t>Increased job satisfaction</a:t>
            </a:r>
          </a:p>
          <a:p>
            <a:r>
              <a:rPr lang="en-US">
                <a:cs typeface="Calibri"/>
              </a:rPr>
              <a:t>Increase productivity and engagement</a:t>
            </a:r>
          </a:p>
          <a:p>
            <a:r>
              <a:rPr lang="en-US">
                <a:cs typeface="Calibri"/>
              </a:rPr>
              <a:t> problem solving and handle conflict</a:t>
            </a:r>
            <a:endParaRPr lang="en-US"/>
          </a:p>
          <a:p>
            <a:endParaRPr lang="en-US">
              <a:cs typeface="Calibri"/>
            </a:endParaRPr>
          </a:p>
        </p:txBody>
      </p:sp>
    </p:spTree>
    <p:extLst>
      <p:ext uri="{BB962C8B-B14F-4D97-AF65-F5344CB8AC3E}">
        <p14:creationId xmlns:p14="http://schemas.microsoft.com/office/powerpoint/2010/main" val="308745401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F1ED1-F376-3846-8D54-1E8C72B3A99D}"/>
              </a:ext>
            </a:extLst>
          </p:cNvPr>
          <p:cNvSpPr>
            <a:spLocks noGrp="1"/>
          </p:cNvSpPr>
          <p:nvPr>
            <p:ph type="title"/>
          </p:nvPr>
        </p:nvSpPr>
        <p:spPr>
          <a:xfrm>
            <a:off x="643467" y="321734"/>
            <a:ext cx="10905066" cy="1135737"/>
          </a:xfrm>
        </p:spPr>
        <p:txBody>
          <a:bodyPr>
            <a:normAutofit/>
          </a:bodyPr>
          <a:lstStyle/>
          <a:p>
            <a:r>
              <a:rPr lang="en-US" sz="3600"/>
              <a:t>Models and theories for effective communication</a:t>
            </a:r>
          </a:p>
        </p:txBody>
      </p:sp>
      <p:sp>
        <p:nvSpPr>
          <p:cNvPr id="7" name="Content Placeholder 6">
            <a:extLst>
              <a:ext uri="{FF2B5EF4-FFF2-40B4-BE49-F238E27FC236}">
                <a16:creationId xmlns:a16="http://schemas.microsoft.com/office/drawing/2014/main" id="{6E430A30-46F3-1481-6957-E005855ECB1A}"/>
              </a:ext>
            </a:extLst>
          </p:cNvPr>
          <p:cNvSpPr>
            <a:spLocks noGrp="1"/>
          </p:cNvSpPr>
          <p:nvPr>
            <p:ph idx="1"/>
          </p:nvPr>
        </p:nvSpPr>
        <p:spPr>
          <a:xfrm>
            <a:off x="643469" y="1782981"/>
            <a:ext cx="4008384" cy="4393982"/>
          </a:xfrm>
        </p:spPr>
        <p:txBody>
          <a:bodyPr vert="horz" lIns="91440" tIns="45720" rIns="91440" bIns="45720" rtlCol="0">
            <a:normAutofit lnSpcReduction="10000"/>
          </a:bodyPr>
          <a:lstStyle/>
          <a:p>
            <a:r>
              <a:rPr lang="en-GB" sz="2000">
                <a:cs typeface="Calibri"/>
              </a:rPr>
              <a:t>This is Schramm's interactive model.</a:t>
            </a:r>
            <a:endParaRPr lang="en-GB" sz="2000" u="sng">
              <a:cs typeface="Calibri"/>
            </a:endParaRPr>
          </a:p>
          <a:p>
            <a:r>
              <a:rPr lang="en-GB" sz="2000">
                <a:cs typeface="Calibri"/>
              </a:rPr>
              <a:t>In this model Schramm shows the message being broken down twice because there is at least two people in a conversation. </a:t>
            </a:r>
          </a:p>
          <a:p>
            <a:r>
              <a:rPr lang="en-GB" sz="2000">
                <a:cs typeface="Calibri"/>
              </a:rPr>
              <a:t>Decoder = breaking down of message</a:t>
            </a:r>
          </a:p>
          <a:p>
            <a:r>
              <a:rPr lang="en-GB" sz="2000">
                <a:cs typeface="Calibri"/>
              </a:rPr>
              <a:t>Interpreter = message explained </a:t>
            </a:r>
          </a:p>
          <a:p>
            <a:r>
              <a:rPr lang="en-GB" sz="2000">
                <a:cs typeface="Calibri"/>
              </a:rPr>
              <a:t>Encoder = production of new message/reply.</a:t>
            </a:r>
          </a:p>
          <a:p>
            <a:pPr marL="0" indent="0">
              <a:buNone/>
            </a:pPr>
            <a:endParaRPr lang="en-GB" sz="2000">
              <a:cs typeface="Calibri"/>
            </a:endParaRPr>
          </a:p>
        </p:txBody>
      </p:sp>
      <p:pic>
        <p:nvPicPr>
          <p:cNvPr id="9" name="Picture 9">
            <a:extLst>
              <a:ext uri="{FF2B5EF4-FFF2-40B4-BE49-F238E27FC236}">
                <a16:creationId xmlns:a16="http://schemas.microsoft.com/office/drawing/2014/main" id="{81A9B297-C05D-B20A-D689-086AC495C9E6}"/>
              </a:ext>
            </a:extLst>
          </p:cNvPr>
          <p:cNvPicPr>
            <a:picLocks noChangeAspect="1"/>
          </p:cNvPicPr>
          <p:nvPr/>
        </p:nvPicPr>
        <p:blipFill>
          <a:blip r:embed="rId2"/>
          <a:stretch>
            <a:fillRect/>
          </a:stretch>
        </p:blipFill>
        <p:spPr>
          <a:xfrm>
            <a:off x="5295320" y="2525688"/>
            <a:ext cx="6253212" cy="2876477"/>
          </a:xfrm>
          <a:prstGeom prst="rect">
            <a:avLst/>
          </a:prstGeom>
        </p:spPr>
      </p:pic>
      <p:sp>
        <p:nvSpPr>
          <p:cNvPr id="3" name="Rectangle 2">
            <a:extLst>
              <a:ext uri="{FF2B5EF4-FFF2-40B4-BE49-F238E27FC236}">
                <a16:creationId xmlns:a16="http://schemas.microsoft.com/office/drawing/2014/main" id="{8D4A7B9A-7F23-CCC7-C932-9A1B7E8FDCA0}"/>
              </a:ext>
            </a:extLst>
          </p:cNvPr>
          <p:cNvSpPr/>
          <p:nvPr/>
        </p:nvSpPr>
        <p:spPr>
          <a:xfrm>
            <a:off x="8469086" y="5656942"/>
            <a:ext cx="2975428" cy="72571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Presented by: Poly Begum</a:t>
            </a:r>
          </a:p>
        </p:txBody>
      </p:sp>
    </p:spTree>
    <p:extLst>
      <p:ext uri="{BB962C8B-B14F-4D97-AF65-F5344CB8AC3E}">
        <p14:creationId xmlns:p14="http://schemas.microsoft.com/office/powerpoint/2010/main" val="3704634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B17B-62DB-C4DB-5A7A-614CD01F24BA}"/>
              </a:ext>
            </a:extLst>
          </p:cNvPr>
          <p:cNvSpPr>
            <a:spLocks noGrp="1"/>
          </p:cNvSpPr>
          <p:nvPr>
            <p:ph type="title"/>
          </p:nvPr>
        </p:nvSpPr>
        <p:spPr>
          <a:xfrm>
            <a:off x="1066800" y="642594"/>
            <a:ext cx="10058400" cy="1371600"/>
          </a:xfrm>
        </p:spPr>
        <p:txBody>
          <a:bodyPr>
            <a:normAutofit/>
          </a:bodyPr>
          <a:lstStyle/>
          <a:p>
            <a:pPr algn="ctr"/>
            <a:r>
              <a:rPr lang="en-US" sz="4400"/>
              <a:t>Barriers that effect communication</a:t>
            </a:r>
          </a:p>
        </p:txBody>
      </p:sp>
      <p:graphicFrame>
        <p:nvGraphicFramePr>
          <p:cNvPr id="5" name="Content Placeholder 2">
            <a:extLst>
              <a:ext uri="{FF2B5EF4-FFF2-40B4-BE49-F238E27FC236}">
                <a16:creationId xmlns:a16="http://schemas.microsoft.com/office/drawing/2014/main" id="{55FD4001-8D79-ABA6-DE61-244AE1D5E3D3}"/>
              </a:ext>
            </a:extLst>
          </p:cNvPr>
          <p:cNvGraphicFramePr>
            <a:graphicFrameLocks noGrp="1"/>
          </p:cNvGraphicFramePr>
          <p:nvPr>
            <p:ph idx="1"/>
            <p:extLst>
              <p:ext uri="{D42A27DB-BD31-4B8C-83A1-F6EECF244321}">
                <p14:modId xmlns:p14="http://schemas.microsoft.com/office/powerpoint/2010/main" val="170513053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138D0937-DA7E-6B3D-CAFB-AC63F9DAE64E}"/>
              </a:ext>
            </a:extLst>
          </p:cNvPr>
          <p:cNvSpPr/>
          <p:nvPr/>
        </p:nvSpPr>
        <p:spPr>
          <a:xfrm>
            <a:off x="7975600" y="5714999"/>
            <a:ext cx="2888343" cy="74023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Presented by: Poly Begum</a:t>
            </a:r>
          </a:p>
        </p:txBody>
      </p:sp>
    </p:spTree>
    <p:extLst>
      <p:ext uri="{BB962C8B-B14F-4D97-AF65-F5344CB8AC3E}">
        <p14:creationId xmlns:p14="http://schemas.microsoft.com/office/powerpoint/2010/main" val="3991623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811" y="403509"/>
            <a:ext cx="4087368" cy="6050982"/>
          </a:xfrm>
          <a:prstGeom prst="rect">
            <a:avLst/>
          </a:prstGeom>
          <a:solidFill>
            <a:schemeClr val="tx2"/>
          </a:solid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1F9AD474-B2F6-DE99-97DE-1EAF831E983A}"/>
              </a:ext>
            </a:extLst>
          </p:cNvPr>
          <p:cNvSpPr>
            <a:spLocks noGrp="1"/>
          </p:cNvSpPr>
          <p:nvPr>
            <p:ph type="title"/>
          </p:nvPr>
        </p:nvSpPr>
        <p:spPr>
          <a:xfrm>
            <a:off x="573409" y="568575"/>
            <a:ext cx="3765200" cy="5457366"/>
          </a:xfrm>
        </p:spPr>
        <p:txBody>
          <a:bodyPr>
            <a:normAutofit/>
          </a:bodyPr>
          <a:lstStyle/>
          <a:p>
            <a:pPr algn="ctr"/>
            <a:r>
              <a:rPr lang="en-US" sz="3400">
                <a:solidFill>
                  <a:schemeClr val="bg1"/>
                </a:solidFill>
              </a:rPr>
              <a:t>What are the channels used to improve communication</a:t>
            </a:r>
          </a:p>
        </p:txBody>
      </p:sp>
      <p:sp>
        <p:nvSpPr>
          <p:cNvPr id="5" name="Content Placeholder 4">
            <a:extLst>
              <a:ext uri="{FF2B5EF4-FFF2-40B4-BE49-F238E27FC236}">
                <a16:creationId xmlns:a16="http://schemas.microsoft.com/office/drawing/2014/main" id="{1B7B946F-D6DE-6BAF-5317-D42E5A81A53A}"/>
              </a:ext>
            </a:extLst>
          </p:cNvPr>
          <p:cNvSpPr>
            <a:spLocks noGrp="1"/>
          </p:cNvSpPr>
          <p:nvPr>
            <p:ph idx="1"/>
          </p:nvPr>
        </p:nvSpPr>
        <p:spPr>
          <a:xfrm>
            <a:off x="5478124" y="559477"/>
            <a:ext cx="5647076" cy="5475563"/>
          </a:xfrm>
        </p:spPr>
        <p:txBody>
          <a:bodyPr anchor="ctr">
            <a:normAutofit/>
          </a:bodyPr>
          <a:lstStyle/>
          <a:p>
            <a:pPr marL="0" indent="0">
              <a:buNone/>
            </a:pPr>
            <a:r>
              <a:rPr lang="en-US" dirty="0"/>
              <a:t>Channels of communication help facilitate the flow of information throughout our special needs care home company.</a:t>
            </a:r>
          </a:p>
          <a:p>
            <a:pPr marL="0" indent="0">
              <a:buNone/>
            </a:pPr>
            <a:r>
              <a:rPr lang="en-US" dirty="0"/>
              <a:t>Best communication channels for a connected team is </a:t>
            </a:r>
          </a:p>
          <a:p>
            <a:pPr marL="0" indent="0">
              <a:buNone/>
            </a:pPr>
            <a:r>
              <a:rPr lang="en-US" dirty="0"/>
              <a:t>.Face to face </a:t>
            </a:r>
          </a:p>
          <a:p>
            <a:pPr marL="0" indent="0">
              <a:buNone/>
            </a:pPr>
            <a:r>
              <a:rPr lang="en-US" dirty="0"/>
              <a:t>.video conferencing </a:t>
            </a:r>
          </a:p>
          <a:p>
            <a:pPr marL="0" indent="0">
              <a:buNone/>
            </a:pPr>
            <a:r>
              <a:rPr lang="en-US" dirty="0"/>
              <a:t>.Phone calls</a:t>
            </a:r>
          </a:p>
          <a:p>
            <a:pPr marL="0" indent="0">
              <a:buNone/>
            </a:pPr>
            <a:r>
              <a:rPr lang="en-US" dirty="0"/>
              <a:t>.Emails</a:t>
            </a:r>
          </a:p>
          <a:p>
            <a:pPr marL="0" indent="0">
              <a:buNone/>
            </a:pPr>
            <a:r>
              <a:rPr lang="en-US" dirty="0"/>
              <a:t>.Online messaging platform</a:t>
            </a:r>
          </a:p>
          <a:p>
            <a:pPr marL="0" indent="0">
              <a:buNone/>
            </a:pPr>
            <a:r>
              <a:rPr lang="en-US" dirty="0"/>
              <a:t>.Social media</a:t>
            </a:r>
          </a:p>
          <a:p>
            <a:pPr marL="0" indent="0">
              <a:buNone/>
            </a:pPr>
            <a:r>
              <a:rPr lang="en-US" dirty="0"/>
              <a:t>.Text messages</a:t>
            </a:r>
          </a:p>
          <a:p>
            <a:pPr marL="0" indent="0">
              <a:buNone/>
            </a:pPr>
            <a:r>
              <a:rPr lang="en-US" dirty="0"/>
              <a:t>                                               </a:t>
            </a:r>
          </a:p>
          <a:p>
            <a:pPr marL="0" indent="0">
              <a:buNone/>
            </a:pPr>
            <a:r>
              <a:rPr lang="en-US" dirty="0"/>
              <a:t>                                    Presented by Shefali Begum</a:t>
            </a:r>
          </a:p>
          <a:p>
            <a:pPr marL="0" indent="0">
              <a:buNone/>
            </a:pPr>
            <a:r>
              <a:rPr lang="en-US" dirty="0"/>
              <a:t>                                             </a:t>
            </a:r>
          </a:p>
        </p:txBody>
      </p:sp>
    </p:spTree>
    <p:extLst>
      <p:ext uri="{BB962C8B-B14F-4D97-AF65-F5344CB8AC3E}">
        <p14:creationId xmlns:p14="http://schemas.microsoft.com/office/powerpoint/2010/main" val="300836641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23FB29C5-9E32-4F49-A689-B10EE31E5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2"/>
          </a:solidFill>
          <a:ln w="9525" cap="sq" cmpd="sng" algn="ctr">
            <a:noFill/>
            <a:prstDash val="solid"/>
            <a:miter lim="800000"/>
          </a:ln>
          <a:effectLst/>
        </p:spPr>
      </p:sp>
      <p:sp>
        <p:nvSpPr>
          <p:cNvPr id="2" name="Title 1">
            <a:extLst>
              <a:ext uri="{FF2B5EF4-FFF2-40B4-BE49-F238E27FC236}">
                <a16:creationId xmlns:a16="http://schemas.microsoft.com/office/drawing/2014/main" id="{904E8AA2-C301-51FA-522A-517B2E32D7B9}"/>
              </a:ext>
            </a:extLst>
          </p:cNvPr>
          <p:cNvSpPr>
            <a:spLocks noGrp="1"/>
          </p:cNvSpPr>
          <p:nvPr>
            <p:ph type="title"/>
          </p:nvPr>
        </p:nvSpPr>
        <p:spPr>
          <a:xfrm>
            <a:off x="3844616" y="881210"/>
            <a:ext cx="7417925" cy="1517035"/>
          </a:xfrm>
        </p:spPr>
        <p:txBody>
          <a:bodyPr>
            <a:normAutofit/>
          </a:bodyPr>
          <a:lstStyle/>
          <a:p>
            <a:r>
              <a:rPr lang="en-US">
                <a:solidFill>
                  <a:schemeClr val="tx1">
                    <a:lumMod val="75000"/>
                    <a:lumOff val="25000"/>
                  </a:schemeClr>
                </a:solidFill>
              </a:rPr>
              <a:t>conclusion</a:t>
            </a:r>
          </a:p>
        </p:txBody>
      </p:sp>
      <p:sp>
        <p:nvSpPr>
          <p:cNvPr id="3" name="Content Placeholder 2">
            <a:extLst>
              <a:ext uri="{FF2B5EF4-FFF2-40B4-BE49-F238E27FC236}">
                <a16:creationId xmlns:a16="http://schemas.microsoft.com/office/drawing/2014/main" id="{17EA9C27-449D-FC62-95DA-E9935BF7CCAB}"/>
              </a:ext>
            </a:extLst>
          </p:cNvPr>
          <p:cNvSpPr>
            <a:spLocks noGrp="1"/>
          </p:cNvSpPr>
          <p:nvPr>
            <p:ph idx="1"/>
          </p:nvPr>
        </p:nvSpPr>
        <p:spPr>
          <a:xfrm>
            <a:off x="3844616" y="2398240"/>
            <a:ext cx="7245103" cy="3493727"/>
          </a:xfrm>
        </p:spPr>
        <p:txBody>
          <a:bodyPr vert="horz" lIns="91440" tIns="45720" rIns="91440" bIns="45720" rtlCol="0" anchor="t">
            <a:normAutofit lnSpcReduction="10000"/>
          </a:bodyPr>
          <a:lstStyle/>
          <a:p>
            <a:pPr marL="0" indent="0">
              <a:buNone/>
            </a:pPr>
            <a:r>
              <a:rPr lang="en-US" sz="1700" dirty="0">
                <a:solidFill>
                  <a:schemeClr val="tx1">
                    <a:lumMod val="75000"/>
                    <a:lumOff val="25000"/>
                  </a:schemeClr>
                </a:solidFill>
              </a:rPr>
              <a:t>To conclude our presentation, we have acknowledged that there are many benefits that come from effective communication but not all can be achieved due to communication barriers such as emotions, disabilities and much more. However, we have also </a:t>
            </a:r>
            <a:r>
              <a:rPr lang="en-US" sz="1700" dirty="0" err="1">
                <a:solidFill>
                  <a:schemeClr val="tx1">
                    <a:lumMod val="75000"/>
                    <a:lumOff val="25000"/>
                  </a:schemeClr>
                </a:solidFill>
              </a:rPr>
              <a:t>analysed</a:t>
            </a:r>
            <a:r>
              <a:rPr lang="en-US" sz="1700" dirty="0">
                <a:solidFill>
                  <a:schemeClr val="tx1">
                    <a:lumMod val="75000"/>
                    <a:lumOff val="25000"/>
                  </a:schemeClr>
                </a:solidFill>
              </a:rPr>
              <a:t> channels which improve communication differently such as text message which would be effective for someone with speech problems or hearing difficulties.</a:t>
            </a:r>
          </a:p>
          <a:p>
            <a:pPr marL="0" indent="0">
              <a:buNone/>
            </a:pPr>
            <a:r>
              <a:rPr lang="en-US" sz="1700" dirty="0">
                <a:solidFill>
                  <a:schemeClr val="tx1">
                    <a:lumMod val="75000"/>
                    <a:lumOff val="25000"/>
                  </a:schemeClr>
                </a:solidFill>
              </a:rPr>
              <a:t>In the care home for special needs in </a:t>
            </a:r>
            <a:r>
              <a:rPr lang="en-US" sz="1700" dirty="0" err="1">
                <a:solidFill>
                  <a:schemeClr val="tx1">
                    <a:lumMod val="75000"/>
                    <a:lumOff val="25000"/>
                  </a:schemeClr>
                </a:solidFill>
              </a:rPr>
              <a:t>Edgbaston</a:t>
            </a:r>
            <a:r>
              <a:rPr lang="en-US" sz="1700" dirty="0">
                <a:solidFill>
                  <a:schemeClr val="tx1">
                    <a:lumMod val="75000"/>
                    <a:lumOff val="25000"/>
                  </a:schemeClr>
                </a:solidFill>
              </a:rPr>
              <a:t>, face to face communication would be the best as hand actions and slowed down speech would help those with learning difficulties.</a:t>
            </a:r>
          </a:p>
          <a:p>
            <a:pPr marL="0" indent="0">
              <a:buNone/>
            </a:pPr>
            <a:r>
              <a:rPr lang="en-US" sz="1700" dirty="0">
                <a:solidFill>
                  <a:schemeClr val="tx1">
                    <a:lumMod val="75000"/>
                    <a:lumOff val="25000"/>
                  </a:schemeClr>
                </a:solidFill>
              </a:rPr>
              <a:t>                                                                                 </a:t>
            </a:r>
          </a:p>
          <a:p>
            <a:pPr marL="0" indent="0">
              <a:buNone/>
            </a:pPr>
            <a:r>
              <a:rPr lang="en-US" sz="1700" dirty="0">
                <a:solidFill>
                  <a:schemeClr val="tx1">
                    <a:lumMod val="75000"/>
                    <a:lumOff val="25000"/>
                  </a:schemeClr>
                </a:solidFill>
              </a:rPr>
              <a:t>                                                                Presented by Shefali Begum</a:t>
            </a:r>
          </a:p>
          <a:p>
            <a:pPr marL="0" indent="0">
              <a:buNone/>
            </a:pPr>
            <a:endParaRPr lang="en-US" sz="1700" dirty="0">
              <a:solidFill>
                <a:schemeClr val="tx1">
                  <a:lumMod val="75000"/>
                  <a:lumOff val="25000"/>
                </a:schemeClr>
              </a:solidFill>
            </a:endParaRPr>
          </a:p>
        </p:txBody>
      </p:sp>
    </p:spTree>
    <p:extLst>
      <p:ext uri="{BB962C8B-B14F-4D97-AF65-F5344CB8AC3E}">
        <p14:creationId xmlns:p14="http://schemas.microsoft.com/office/powerpoint/2010/main" val="415792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90402B-F829-48C3-8037-7738137F2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35CCD1-2093-4AC0-AABD-494F51FE8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solidFill>
              <a:schemeClr val="tx1">
                <a:lumMod val="75000"/>
              </a:schemeClr>
            </a:solidFill>
            <a:prstDash val="solid"/>
          </a:ln>
          <a:effectLst>
            <a:softEdge rad="0"/>
          </a:effectLst>
        </p:spPr>
      </p:sp>
      <p:sp>
        <p:nvSpPr>
          <p:cNvPr id="13" name="Rectangle 12">
            <a:extLst>
              <a:ext uri="{FF2B5EF4-FFF2-40B4-BE49-F238E27FC236}">
                <a16:creationId xmlns:a16="http://schemas.microsoft.com/office/drawing/2014/main" id="{EB32BAC1-5F58-428B-A1B8-B0BBB38A6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78373" cy="6108192"/>
          </a:xfrm>
          <a:prstGeom prst="rect">
            <a:avLst/>
          </a:prstGeom>
          <a:solidFill>
            <a:schemeClr val="tx2"/>
          </a:solidFill>
          <a:ln w="6350" cap="sq" cmpd="sng" algn="ctr">
            <a:noFill/>
            <a:prstDash val="solid"/>
            <a:miter lim="800000"/>
          </a:ln>
          <a:effectLst/>
        </p:spPr>
      </p:sp>
      <p:sp>
        <p:nvSpPr>
          <p:cNvPr id="2" name="Title 1">
            <a:extLst>
              <a:ext uri="{FF2B5EF4-FFF2-40B4-BE49-F238E27FC236}">
                <a16:creationId xmlns:a16="http://schemas.microsoft.com/office/drawing/2014/main" id="{D907BD41-823D-8A10-2131-1F1342890406}"/>
              </a:ext>
            </a:extLst>
          </p:cNvPr>
          <p:cNvSpPr>
            <a:spLocks noGrp="1"/>
          </p:cNvSpPr>
          <p:nvPr>
            <p:ph type="title"/>
          </p:nvPr>
        </p:nvSpPr>
        <p:spPr>
          <a:xfrm>
            <a:off x="573409" y="674915"/>
            <a:ext cx="3765200" cy="5479056"/>
          </a:xfrm>
        </p:spPr>
        <p:txBody>
          <a:bodyPr>
            <a:normAutofit/>
          </a:bodyPr>
          <a:lstStyle/>
          <a:p>
            <a:pPr algn="ctr"/>
            <a:r>
              <a:rPr lang="en-US">
                <a:solidFill>
                  <a:schemeClr val="bg1"/>
                </a:solidFill>
              </a:rPr>
              <a:t>Reference </a:t>
            </a:r>
          </a:p>
        </p:txBody>
      </p:sp>
      <p:sp>
        <p:nvSpPr>
          <p:cNvPr id="113" name="Content Placeholder 112">
            <a:extLst>
              <a:ext uri="{FF2B5EF4-FFF2-40B4-BE49-F238E27FC236}">
                <a16:creationId xmlns:a16="http://schemas.microsoft.com/office/drawing/2014/main" id="{ACF2D629-B9EF-6B77-91BF-FD5F3EE12C29}"/>
              </a:ext>
            </a:extLst>
          </p:cNvPr>
          <p:cNvSpPr>
            <a:spLocks noGrp="1"/>
          </p:cNvSpPr>
          <p:nvPr>
            <p:ph idx="1"/>
          </p:nvPr>
        </p:nvSpPr>
        <p:spPr>
          <a:xfrm>
            <a:off x="4724400" y="238035"/>
            <a:ext cx="7344228" cy="6457404"/>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r>
              <a:rPr lang="en-GB" sz="1600">
                <a:ea typeface="+mn-lt"/>
                <a:cs typeface="+mn-lt"/>
              </a:rPr>
              <a:t>MOOC ICS, (2013), </a:t>
            </a:r>
            <a:r>
              <a:rPr lang="en-GB" sz="1600" i="1">
                <a:ea typeface="+mn-lt"/>
                <a:cs typeface="+mn-lt"/>
              </a:rPr>
              <a:t>1.2 What is communication?, </a:t>
            </a:r>
            <a:r>
              <a:rPr lang="en-GB" sz="1600">
                <a:ea typeface="+mn-lt"/>
                <a:cs typeface="+mn-lt"/>
              </a:rPr>
              <a:t>[video], Available at: </a:t>
            </a:r>
            <a:r>
              <a:rPr lang="en-GB" sz="1600">
                <a:ea typeface="+mn-lt"/>
                <a:cs typeface="+mn-lt"/>
                <a:hlinkClick r:id="rId2"/>
              </a:rPr>
              <a:t>https://youtu.be/S7CN9Trw43w</a:t>
            </a:r>
            <a:r>
              <a:rPr lang="en-GB" sz="1600">
                <a:ea typeface="+mn-lt"/>
                <a:cs typeface="+mn-lt"/>
              </a:rPr>
              <a:t> (Accessed: 5 May 2020). </a:t>
            </a:r>
            <a:endParaRPr lang="en-US" sz="1600"/>
          </a:p>
          <a:p>
            <a:r>
              <a:rPr lang="en-GB" sz="1600">
                <a:ea typeface="+mn-lt"/>
                <a:cs typeface="+mn-lt"/>
              </a:rPr>
              <a:t>Jijo's Skill Factory (2020) </a:t>
            </a:r>
            <a:r>
              <a:rPr lang="en-GB" sz="1600" i="1">
                <a:ea typeface="+mn-lt"/>
                <a:cs typeface="+mn-lt"/>
              </a:rPr>
              <a:t>10 Barriers to Effective Communication, </a:t>
            </a:r>
            <a:r>
              <a:rPr lang="en-GB" sz="1600">
                <a:ea typeface="+mn-lt"/>
                <a:cs typeface="+mn-lt"/>
              </a:rPr>
              <a:t>[video], Available at: </a:t>
            </a:r>
            <a:r>
              <a:rPr lang="en-GB" sz="1600">
                <a:ea typeface="+mn-lt"/>
                <a:cs typeface="+mn-lt"/>
                <a:hlinkClick r:id="rId3"/>
              </a:rPr>
              <a:t>https://www.youtube.com/watch?v=f5Tao6KHV5w</a:t>
            </a:r>
            <a:r>
              <a:rPr lang="en-GB" sz="1600">
                <a:ea typeface="+mn-lt"/>
                <a:cs typeface="+mn-lt"/>
              </a:rPr>
              <a:t> (Accessed: 14 May 2020).</a:t>
            </a:r>
            <a:endParaRPr lang="en-GB" sz="1600"/>
          </a:p>
          <a:p>
            <a:r>
              <a:rPr lang="en-GB" sz="1600">
                <a:ea typeface="+mn-lt"/>
                <a:cs typeface="+mn-lt"/>
              </a:rPr>
              <a:t>Rayudu, C., (2009) </a:t>
            </a:r>
            <a:r>
              <a:rPr lang="en-GB" sz="1600" i="1">
                <a:ea typeface="+mn-lt"/>
                <a:cs typeface="+mn-lt"/>
              </a:rPr>
              <a:t>Communication, Global Media, Mumbai</a:t>
            </a:r>
            <a:r>
              <a:rPr lang="en-GB" sz="1600">
                <a:ea typeface="+mn-lt"/>
                <a:cs typeface="+mn-lt"/>
              </a:rPr>
              <a:t>. Available at: ProQuest E-book Central. (Accessed: 16 May 2020).</a:t>
            </a:r>
            <a:endParaRPr lang="en-GB" sz="1600"/>
          </a:p>
          <a:p>
            <a:r>
              <a:rPr lang="en-GB" sz="1600">
                <a:ea typeface="+mn-lt"/>
                <a:cs typeface="+mn-lt"/>
              </a:rPr>
              <a:t>Quintanilla, K.M. and Wahl, S, T., (2017) </a:t>
            </a:r>
            <a:r>
              <a:rPr lang="en-GB" sz="1600" i="1">
                <a:ea typeface="+mn-lt"/>
                <a:cs typeface="+mn-lt"/>
              </a:rPr>
              <a:t>/business and Professional Communication</a:t>
            </a:r>
            <a:r>
              <a:rPr lang="en-GB" sz="1600">
                <a:ea typeface="+mn-lt"/>
                <a:cs typeface="+mn-lt"/>
              </a:rPr>
              <a:t>, 3</a:t>
            </a:r>
            <a:r>
              <a:rPr lang="en-GB" sz="1600" baseline="30000">
                <a:ea typeface="+mn-lt"/>
                <a:cs typeface="+mn-lt"/>
              </a:rPr>
              <a:t>rd</a:t>
            </a:r>
            <a:r>
              <a:rPr lang="en-GB" sz="1600">
                <a:ea typeface="+mn-lt"/>
                <a:cs typeface="+mn-lt"/>
              </a:rPr>
              <a:t> edn. Thousand Oaks: SAGE.  </a:t>
            </a:r>
            <a:endParaRPr lang="en-GB" sz="1600"/>
          </a:p>
          <a:p>
            <a:r>
              <a:rPr lang="en-GB" sz="1600">
                <a:ea typeface="+mn-lt"/>
                <a:cs typeface="+mn-lt"/>
              </a:rPr>
              <a:t>Lipschultz, J.H., (2018) </a:t>
            </a:r>
            <a:r>
              <a:rPr lang="en-GB" sz="1600" i="1">
                <a:ea typeface="+mn-lt"/>
                <a:cs typeface="+mn-lt"/>
              </a:rPr>
              <a:t>Social media communication: Concepts, practices, data, law and ethics</a:t>
            </a:r>
            <a:r>
              <a:rPr lang="en-GB" sz="1600">
                <a:ea typeface="+mn-lt"/>
                <a:cs typeface="+mn-lt"/>
              </a:rPr>
              <a:t> London: Taylor &amp; Francis.</a:t>
            </a:r>
            <a:endParaRPr lang="en-GB" sz="1600"/>
          </a:p>
          <a:p>
            <a:r>
              <a:rPr lang="en-GB" sz="1600">
                <a:ea typeface="+mn-lt"/>
                <a:cs typeface="+mn-lt"/>
              </a:rPr>
              <a:t>The Health Foundation. (2020). </a:t>
            </a:r>
            <a:r>
              <a:rPr lang="en-GB" sz="1600" i="1">
                <a:ea typeface="+mn-lt"/>
                <a:cs typeface="+mn-lt"/>
              </a:rPr>
              <a:t>Communication Channels: A Guide</a:t>
            </a:r>
            <a:r>
              <a:rPr lang="en-GB" sz="1600">
                <a:ea typeface="+mn-lt"/>
                <a:cs typeface="+mn-lt"/>
              </a:rPr>
              <a:t>. [online] Available at: &lt;https://www.health.org.uk/sites/default/files/Communications-channels.pdf&gt; (Accessed: 28 May 2020).</a:t>
            </a:r>
            <a:endParaRPr lang="en-GB" sz="1600"/>
          </a:p>
          <a:p>
            <a:pPr>
              <a:buClr>
                <a:srgbClr val="87A896"/>
              </a:buClr>
            </a:pPr>
            <a:r>
              <a:rPr lang="en-GB" sz="1600">
                <a:ea typeface="+mn-lt"/>
                <a:cs typeface="+mn-lt"/>
              </a:rPr>
              <a:t>Mehrabian, A. (1981) </a:t>
            </a:r>
            <a:r>
              <a:rPr lang="en-GB" sz="1600" i="1">
                <a:ea typeface="+mn-lt"/>
                <a:cs typeface="+mn-lt"/>
              </a:rPr>
              <a:t>Silent Messages: Implicit Communication of Emotions and Attitudes</a:t>
            </a:r>
            <a:r>
              <a:rPr lang="en-GB" sz="1600">
                <a:ea typeface="+mn-lt"/>
                <a:cs typeface="+mn-lt"/>
              </a:rPr>
              <a:t>, Boston: Wadsworth Publishing Company.</a:t>
            </a:r>
            <a:endParaRPr lang="en-GB" sz="1600"/>
          </a:p>
          <a:p>
            <a:pPr>
              <a:buClr>
                <a:srgbClr val="87A896"/>
              </a:buClr>
            </a:pPr>
            <a:r>
              <a:rPr lang="en-GB" sz="1600">
                <a:ea typeface="+mn-lt"/>
                <a:cs typeface="+mn-lt"/>
              </a:rPr>
              <a:t>Dynes, R., (2017), </a:t>
            </a:r>
            <a:r>
              <a:rPr lang="en-GB" sz="1600" i="1">
                <a:ea typeface="+mn-lt"/>
                <a:cs typeface="+mn-lt"/>
              </a:rPr>
              <a:t>Positive Communication : Activities to Reduce Isolation and Improve the Wellbeing of Older Adults</a:t>
            </a:r>
            <a:r>
              <a:rPr lang="en-GB" sz="1600">
                <a:ea typeface="+mn-lt"/>
                <a:cs typeface="+mn-lt"/>
              </a:rPr>
              <a:t> London: Jessica Kingsley Publishers.  </a:t>
            </a:r>
            <a:endParaRPr lang="en-GB" sz="1600"/>
          </a:p>
          <a:p>
            <a:pPr>
              <a:buClr>
                <a:srgbClr val="87A896"/>
              </a:buClr>
            </a:pPr>
            <a:endParaRPr lang="en-GB" sz="1600"/>
          </a:p>
          <a:p>
            <a:pPr>
              <a:buClr>
                <a:srgbClr val="87A896"/>
              </a:buClr>
            </a:pPr>
            <a:endParaRPr lang="en-GB" sz="1600"/>
          </a:p>
          <a:p>
            <a:pPr>
              <a:buNone/>
            </a:pPr>
            <a:endParaRPr lang="en-GB"/>
          </a:p>
          <a:p>
            <a:pPr marL="0" indent="0">
              <a:buNone/>
            </a:pPr>
            <a:endParaRPr lang="en-GB"/>
          </a:p>
        </p:txBody>
      </p:sp>
      <p:sp>
        <p:nvSpPr>
          <p:cNvPr id="3" name="Rectangle 2">
            <a:extLst>
              <a:ext uri="{FF2B5EF4-FFF2-40B4-BE49-F238E27FC236}">
                <a16:creationId xmlns:a16="http://schemas.microsoft.com/office/drawing/2014/main" id="{D7A8AECD-3332-A7C7-59C1-B0253CF2AB61}"/>
              </a:ext>
            </a:extLst>
          </p:cNvPr>
          <p:cNvSpPr/>
          <p:nvPr/>
        </p:nvSpPr>
        <p:spPr>
          <a:xfrm>
            <a:off x="9107714" y="6157685"/>
            <a:ext cx="2670628" cy="61685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a:t>Presented by: Poly Begum</a:t>
            </a:r>
          </a:p>
        </p:txBody>
      </p:sp>
    </p:spTree>
    <p:extLst>
      <p:ext uri="{BB962C8B-B14F-4D97-AF65-F5344CB8AC3E}">
        <p14:creationId xmlns:p14="http://schemas.microsoft.com/office/powerpoint/2010/main" val="181968809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3425C-4F80-BE77-4486-869FF79724C6}"/>
              </a:ext>
            </a:extLst>
          </p:cNvPr>
          <p:cNvSpPr>
            <a:spLocks noGrp="1"/>
          </p:cNvSpPr>
          <p:nvPr>
            <p:ph type="title"/>
          </p:nvPr>
        </p:nvSpPr>
        <p:spPr/>
        <p:txBody>
          <a:bodyPr/>
          <a:lstStyle/>
          <a:p>
            <a:r>
              <a:rPr lang="en-US"/>
              <a:t>Evaluation form</a:t>
            </a:r>
          </a:p>
        </p:txBody>
      </p:sp>
      <p:graphicFrame>
        <p:nvGraphicFramePr>
          <p:cNvPr id="7" name="Table 6">
            <a:extLst>
              <a:ext uri="{FF2B5EF4-FFF2-40B4-BE49-F238E27FC236}">
                <a16:creationId xmlns:a16="http://schemas.microsoft.com/office/drawing/2014/main" id="{34EE01D3-D4C8-CBA7-1D26-03BE0009AABD}"/>
              </a:ext>
            </a:extLst>
          </p:cNvPr>
          <p:cNvGraphicFramePr>
            <a:graphicFrameLocks noGrp="1"/>
          </p:cNvGraphicFramePr>
          <p:nvPr>
            <p:extLst>
              <p:ext uri="{D42A27DB-BD31-4B8C-83A1-F6EECF244321}">
                <p14:modId xmlns:p14="http://schemas.microsoft.com/office/powerpoint/2010/main" val="2487836025"/>
              </p:ext>
            </p:extLst>
          </p:nvPr>
        </p:nvGraphicFramePr>
        <p:xfrm>
          <a:off x="464457" y="1734457"/>
          <a:ext cx="11156052" cy="4671844"/>
        </p:xfrm>
        <a:graphic>
          <a:graphicData uri="http://schemas.openxmlformats.org/drawingml/2006/table">
            <a:tbl>
              <a:tblPr firstRow="1" bandRow="1">
                <a:tableStyleId>{5C22544A-7EE6-4342-B048-85BDC9FD1C3A}</a:tableStyleId>
              </a:tblPr>
              <a:tblGrid>
                <a:gridCol w="4022345">
                  <a:extLst>
                    <a:ext uri="{9D8B030D-6E8A-4147-A177-3AD203B41FA5}">
                      <a16:colId xmlns:a16="http://schemas.microsoft.com/office/drawing/2014/main" val="1661413586"/>
                    </a:ext>
                  </a:extLst>
                </a:gridCol>
                <a:gridCol w="7133707">
                  <a:extLst>
                    <a:ext uri="{9D8B030D-6E8A-4147-A177-3AD203B41FA5}">
                      <a16:colId xmlns:a16="http://schemas.microsoft.com/office/drawing/2014/main" val="2966329166"/>
                    </a:ext>
                  </a:extLst>
                </a:gridCol>
              </a:tblGrid>
              <a:tr h="669631">
                <a:tc>
                  <a:txBody>
                    <a:bodyPr/>
                    <a:lstStyle/>
                    <a:p>
                      <a:pPr marL="0" algn="ctr" rtl="0" fontAlgn="t" latinLnBrk="0">
                        <a:spcBef>
                          <a:spcPts val="0"/>
                        </a:spcBef>
                        <a:spcAft>
                          <a:spcPts val="0"/>
                        </a:spcAft>
                      </a:pPr>
                      <a:r>
                        <a:rPr lang="en-GB" sz="2400">
                          <a:effectLst/>
                        </a:rPr>
                        <a:t>Teamwork Evaluation</a:t>
                      </a:r>
                      <a:endParaRPr lang="en-GB" sz="1800">
                        <a:effectLst/>
                        <a:latin typeface="Arial" panose="020B0604020202020204" pitchFamily="34" charset="0"/>
                      </a:endParaRPr>
                    </a:p>
                  </a:txBody>
                  <a:tcPr/>
                </a:tc>
                <a:tc>
                  <a:txBody>
                    <a:bodyPr/>
                    <a:lstStyle/>
                    <a:p>
                      <a:pPr marL="0" algn="ctr" rtl="0" fontAlgn="t" latinLnBrk="0">
                        <a:spcBef>
                          <a:spcPts val="0"/>
                        </a:spcBef>
                        <a:spcAft>
                          <a:spcPts val="0"/>
                        </a:spcAft>
                      </a:pPr>
                      <a:r>
                        <a:rPr lang="en-GB" sz="2400">
                          <a:effectLst/>
                        </a:rPr>
                        <a:t>Team responses.</a:t>
                      </a:r>
                      <a:endParaRPr lang="en-GB" sz="1800">
                        <a:effectLst/>
                        <a:latin typeface="Arial" panose="020B0604020202020204" pitchFamily="34" charset="0"/>
                      </a:endParaRPr>
                    </a:p>
                  </a:txBody>
                  <a:tcPr/>
                </a:tc>
                <a:extLst>
                  <a:ext uri="{0D108BD9-81ED-4DB2-BD59-A6C34878D82A}">
                    <a16:rowId xmlns:a16="http://schemas.microsoft.com/office/drawing/2014/main" val="331207810"/>
                  </a:ext>
                </a:extLst>
              </a:tr>
              <a:tr h="669631">
                <a:tc>
                  <a:txBody>
                    <a:bodyPr/>
                    <a:lstStyle/>
                    <a:p>
                      <a:pPr marL="0" rtl="0" fontAlgn="t" latinLnBrk="0">
                        <a:spcBef>
                          <a:spcPts val="0"/>
                        </a:spcBef>
                        <a:spcAft>
                          <a:spcPts val="0"/>
                        </a:spcAft>
                      </a:pPr>
                      <a:r>
                        <a:rPr lang="en-GB" sz="1800">
                          <a:effectLst/>
                        </a:rPr>
                        <a:t>Who was in your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Poly Begum, Shefali Begum, Athari Mejbel</a:t>
                      </a:r>
                      <a:endParaRPr lang="en-GB" sz="1800">
                        <a:effectLst/>
                        <a:latin typeface="Arial" panose="020B0604020202020204" pitchFamily="34" charset="0"/>
                      </a:endParaRPr>
                    </a:p>
                  </a:txBody>
                  <a:tcPr/>
                </a:tc>
                <a:extLst>
                  <a:ext uri="{0D108BD9-81ED-4DB2-BD59-A6C34878D82A}">
                    <a16:rowId xmlns:a16="http://schemas.microsoft.com/office/drawing/2014/main" val="506662234"/>
                  </a:ext>
                </a:extLst>
              </a:tr>
              <a:tr h="685204">
                <a:tc>
                  <a:txBody>
                    <a:bodyPr/>
                    <a:lstStyle/>
                    <a:p>
                      <a:pPr marL="0" marR="0" indent="0" rtl="0" fontAlgn="t" latinLnBrk="0">
                        <a:spcBef>
                          <a:spcPts val="0"/>
                        </a:spcBef>
                        <a:spcAft>
                          <a:spcPts val="0"/>
                        </a:spcAft>
                      </a:pPr>
                      <a:r>
                        <a:rPr lang="en-GB" sz="1800">
                          <a:effectLst/>
                        </a:rPr>
                        <a:t>What were the key strengths of your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The key strength of our team was communication through WhatsApp.</a:t>
                      </a:r>
                    </a:p>
                  </a:txBody>
                  <a:tcPr/>
                </a:tc>
                <a:extLst>
                  <a:ext uri="{0D108BD9-81ED-4DB2-BD59-A6C34878D82A}">
                    <a16:rowId xmlns:a16="http://schemas.microsoft.com/office/drawing/2014/main" val="465571628"/>
                  </a:ext>
                </a:extLst>
              </a:tr>
              <a:tr h="981087">
                <a:tc>
                  <a:txBody>
                    <a:bodyPr/>
                    <a:lstStyle/>
                    <a:p>
                      <a:pPr marL="0" marR="0" indent="0" rtl="0" fontAlgn="t" latinLnBrk="0">
                        <a:spcBef>
                          <a:spcPts val="0"/>
                        </a:spcBef>
                        <a:spcAft>
                          <a:spcPts val="0"/>
                        </a:spcAft>
                      </a:pPr>
                      <a:r>
                        <a:rPr lang="en-GB" sz="1800">
                          <a:effectLst/>
                        </a:rPr>
                        <a:t>What were the challenges that you overcame as a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A challenge we had was editing the PowerPoint, but we overcame that by sending it to each other emails so we call all do it.</a:t>
                      </a:r>
                    </a:p>
                  </a:txBody>
                  <a:tcPr/>
                </a:tc>
                <a:extLst>
                  <a:ext uri="{0D108BD9-81ED-4DB2-BD59-A6C34878D82A}">
                    <a16:rowId xmlns:a16="http://schemas.microsoft.com/office/drawing/2014/main" val="2570970107"/>
                  </a:ext>
                </a:extLst>
              </a:tr>
              <a:tr h="981087">
                <a:tc>
                  <a:txBody>
                    <a:bodyPr/>
                    <a:lstStyle/>
                    <a:p>
                      <a:pPr marL="0" marR="0" indent="0" rtl="0" fontAlgn="t" latinLnBrk="0">
                        <a:spcBef>
                          <a:spcPts val="0"/>
                        </a:spcBef>
                        <a:spcAft>
                          <a:spcPts val="0"/>
                        </a:spcAft>
                      </a:pPr>
                      <a:r>
                        <a:rPr lang="en-GB" sz="1800">
                          <a:effectLst/>
                        </a:rPr>
                        <a:t>What would you do differently if you worked as a team again?</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Something we would do differently if we worked as a team again would be doing the work in person face to face so that we can do it more easily and quickly.</a:t>
                      </a:r>
                      <a:endParaRPr lang="en-GB" sz="1800">
                        <a:effectLst/>
                        <a:latin typeface="Arial" panose="020B0604020202020204" pitchFamily="34" charset="0"/>
                      </a:endParaRPr>
                    </a:p>
                  </a:txBody>
                  <a:tcPr/>
                </a:tc>
                <a:extLst>
                  <a:ext uri="{0D108BD9-81ED-4DB2-BD59-A6C34878D82A}">
                    <a16:rowId xmlns:a16="http://schemas.microsoft.com/office/drawing/2014/main" val="3444951028"/>
                  </a:ext>
                </a:extLst>
              </a:tr>
              <a:tr h="685204">
                <a:tc>
                  <a:txBody>
                    <a:bodyPr/>
                    <a:lstStyle/>
                    <a:p>
                      <a:pPr marL="0" rtl="0" fontAlgn="t" latinLnBrk="0">
                        <a:spcBef>
                          <a:spcPts val="0"/>
                        </a:spcBef>
                        <a:spcAft>
                          <a:spcPts val="0"/>
                        </a:spcAft>
                      </a:pPr>
                      <a:r>
                        <a:rPr lang="en-GB" sz="1800">
                          <a:effectLst/>
                        </a:rPr>
                        <a:t>How would you rate your team working? Out of 10?</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I would rate our team working 10/10.</a:t>
                      </a:r>
                      <a:endParaRPr lang="en-GB" sz="1800">
                        <a:effectLst/>
                        <a:latin typeface="Arial" panose="020B0604020202020204" pitchFamily="34" charset="0"/>
                      </a:endParaRPr>
                    </a:p>
                  </a:txBody>
                  <a:tcPr/>
                </a:tc>
                <a:extLst>
                  <a:ext uri="{0D108BD9-81ED-4DB2-BD59-A6C34878D82A}">
                    <a16:rowId xmlns:a16="http://schemas.microsoft.com/office/drawing/2014/main" val="303891209"/>
                  </a:ext>
                </a:extLst>
              </a:tr>
            </a:tbl>
          </a:graphicData>
        </a:graphic>
      </p:graphicFrame>
    </p:spTree>
    <p:extLst>
      <p:ext uri="{BB962C8B-B14F-4D97-AF65-F5344CB8AC3E}">
        <p14:creationId xmlns:p14="http://schemas.microsoft.com/office/powerpoint/2010/main" val="15698339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{DDAAA721-9C1C-ED42-9545-4FFC24866E37}tf10001067</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Savon</vt:lpstr>
      <vt:lpstr>Strategies for effective communication in care home</vt:lpstr>
      <vt:lpstr>Contents </vt:lpstr>
      <vt:lpstr>Introduction </vt:lpstr>
      <vt:lpstr>Benefits of effective communication</vt:lpstr>
      <vt:lpstr>Models and theories for effective communication</vt:lpstr>
      <vt:lpstr>Barriers that effect communication</vt:lpstr>
      <vt:lpstr>What are the channels used to improve communication</vt:lpstr>
      <vt:lpstr>conclusion</vt:lpstr>
      <vt:lpstr>Reference </vt:lpstr>
      <vt:lpstr>Evaluation form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care home</dc:title>
  <dc:creator>Tahir Hussain15</dc:creator>
  <cp:revision>31</cp:revision>
  <dcterms:created xsi:type="dcterms:W3CDTF">2022-07-15T10:56:40Z</dcterms:created>
  <dcterms:modified xsi:type="dcterms:W3CDTF">2022-07-29T15:17:13Z</dcterms:modified>
</cp:coreProperties>
</file>