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7" r:id="rId2"/>
    <p:sldId id="258" r:id="rId3"/>
    <p:sldId id="262" r:id="rId4"/>
    <p:sldId id="263" r:id="rId5"/>
    <p:sldId id="274" r:id="rId6"/>
    <p:sldId id="275" r:id="rId7"/>
    <p:sldId id="259" r:id="rId8"/>
    <p:sldId id="271" r:id="rId9"/>
    <p:sldId id="272" r:id="rId10"/>
    <p:sldId id="276" r:id="rId11"/>
    <p:sldId id="278" r:id="rId12"/>
    <p:sldId id="273" r:id="rId13"/>
    <p:sldId id="279" r:id="rId14"/>
    <p:sldId id="280" r:id="rId15"/>
    <p:sldId id="281" r:id="rId16"/>
    <p:sldId id="283" r:id="rId17"/>
    <p:sldId id="284" r:id="rId18"/>
    <p:sldId id="285" r:id="rId19"/>
    <p:sldId id="265" r:id="rId20"/>
    <p:sldId id="282" r:id="rId21"/>
    <p:sldId id="269" r:id="rId22"/>
    <p:sldId id="287" r:id="rId23"/>
    <p:sldId id="264" r:id="rId24"/>
    <p:sldId id="288" r:id="rId25"/>
    <p:sldId id="286" r:id="rId26"/>
    <p:sldId id="261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45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3A822F-4489-45A0-B657-D7D5DBD993A6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A5088E-BE51-4521-8C36-E0502379C9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74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28B40C-270D-4E24-84CD-5729CE9ED8C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159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DFC7D-4407-4AAE-A27E-21CA51BCC795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075C2-7B00-40E0-87D2-19D6E3FB8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687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DFC7D-4407-4AAE-A27E-21CA51BCC795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075C2-7B00-40E0-87D2-19D6E3FB8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677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DFC7D-4407-4AAE-A27E-21CA51BCC795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075C2-7B00-40E0-87D2-19D6E3FB8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609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DFC7D-4407-4AAE-A27E-21CA51BCC795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075C2-7B00-40E0-87D2-19D6E3FB8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283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DFC7D-4407-4AAE-A27E-21CA51BCC795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075C2-7B00-40E0-87D2-19D6E3FB8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390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DFC7D-4407-4AAE-A27E-21CA51BCC795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075C2-7B00-40E0-87D2-19D6E3FB8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127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DFC7D-4407-4AAE-A27E-21CA51BCC795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075C2-7B00-40E0-87D2-19D6E3FB8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549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DFC7D-4407-4AAE-A27E-21CA51BCC795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075C2-7B00-40E0-87D2-19D6E3FB8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5173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DFC7D-4407-4AAE-A27E-21CA51BCC795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075C2-7B00-40E0-87D2-19D6E3FB8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01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DFC7D-4407-4AAE-A27E-21CA51BCC795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075C2-7B00-40E0-87D2-19D6E3FB8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839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DFC7D-4407-4AAE-A27E-21CA51BCC795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075C2-7B00-40E0-87D2-19D6E3FB8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096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EDFC7D-4407-4AAE-A27E-21CA51BCC795}" type="datetimeFigureOut">
              <a:rPr lang="en-GB" smtClean="0"/>
              <a:t>15/04/2023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075C2-7B00-40E0-87D2-19D6E3FB8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92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wa.wales/click/2013/08/theres-more-than-one-pathway-to-autonomy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CC1BD-AE5B-7347-4156-BC8528D86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b="1" dirty="0">
                <a:latin typeface="+mn-lt"/>
              </a:rPr>
              <a:t>HPHP4005 Cultures and Philosophies of Politics</a:t>
            </a:r>
            <a:br>
              <a:rPr lang="en-GB" sz="4400" b="1" dirty="0">
                <a:latin typeface="+mn-lt"/>
              </a:rPr>
            </a:br>
            <a:r>
              <a:rPr lang="en-GB" sz="2800" b="1" dirty="0">
                <a:latin typeface="+mn-lt"/>
              </a:rPr>
              <a:t>Contemporary Global Perspectives</a:t>
            </a:r>
            <a:br>
              <a:rPr lang="en-GB" sz="2800" b="1" dirty="0">
                <a:latin typeface="+mn-lt"/>
              </a:rPr>
            </a:br>
            <a:r>
              <a:rPr lang="en-GB" sz="2000" b="1" dirty="0">
                <a:latin typeface="+mn-lt"/>
              </a:rPr>
              <a:t>with Andy Bevan</a:t>
            </a: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44118-06AF-7E10-CB6E-0434D1D959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Post-Colonialism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Explain Sankaran Krishna’s use of the term </a:t>
            </a:r>
            <a:r>
              <a:rPr lang="en-GB" sz="20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postcolonialism</a:t>
            </a: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Is his use of the term helpful as a tool in understanding contemporary international relations, or not? Explain </a:t>
            </a:r>
            <a:r>
              <a:rPr lang="en-GB" sz="20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why</a:t>
            </a: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sz="16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Essay deadlines: </a:t>
            </a:r>
            <a:r>
              <a:rPr lang="en-GB" sz="1600" b="1" u="sng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Assignment 1:</a:t>
            </a:r>
            <a:r>
              <a:rPr lang="en-GB" sz="1600" b="1" dirty="0">
                <a:solidFill>
                  <a:srgbClr val="FF0000"/>
                </a:solidFill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Sunday, 30 April;   </a:t>
            </a:r>
            <a:r>
              <a:rPr lang="en-GB" sz="1600" b="1" u="sng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Assignment 2:</a:t>
            </a:r>
            <a:r>
              <a:rPr lang="en-GB" sz="16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Sunday, 7 May 2023</a:t>
            </a:r>
            <a:endParaRPr lang="en-GB" sz="1600" b="1" dirty="0">
              <a:solidFill>
                <a:schemeClr val="accent6">
                  <a:lumMod val="50000"/>
                </a:schemeClr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Sankaran Krishna - Department of Political Science, UH Mānoa">
            <a:extLst>
              <a:ext uri="{FF2B5EF4-FFF2-40B4-BE49-F238E27FC236}">
                <a16:creationId xmlns:a16="http://schemas.microsoft.com/office/drawing/2014/main" id="{7EA83638-ED0E-F4B4-63A6-7AACFDFE58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9" y="2470547"/>
            <a:ext cx="3576666" cy="19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LIBYA SLAVE AUCTIONS': A 'STOP THE MAANGAMIZI!' RESPONSE |  stopthemaangamizi.com">
            <a:extLst>
              <a:ext uri="{FF2B5EF4-FFF2-40B4-BE49-F238E27FC236}">
                <a16:creationId xmlns:a16="http://schemas.microsoft.com/office/drawing/2014/main" id="{8BBA92C7-D711-622D-87A7-97AD46CFE6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408" y="1304528"/>
            <a:ext cx="3082925" cy="308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5732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1124D-149E-75D6-D412-9B5E5D158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Colonialism and Imperialism</a:t>
            </a:r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A53DB177-77A1-2F17-9230-CC4B8171A3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042" y="1690689"/>
            <a:ext cx="6748365" cy="4510157"/>
          </a:xfrm>
        </p:spPr>
      </p:pic>
    </p:spTree>
    <p:extLst>
      <p:ext uri="{BB962C8B-B14F-4D97-AF65-F5344CB8AC3E}">
        <p14:creationId xmlns:p14="http://schemas.microsoft.com/office/powerpoint/2010/main" val="35117706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22" y="304800"/>
            <a:ext cx="8384950" cy="5821363"/>
          </a:xfrm>
        </p:spPr>
      </p:pic>
    </p:spTree>
    <p:extLst>
      <p:ext uri="{BB962C8B-B14F-4D97-AF65-F5344CB8AC3E}">
        <p14:creationId xmlns:p14="http://schemas.microsoft.com/office/powerpoint/2010/main" val="3788025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900" b="1" dirty="0">
                <a:latin typeface="+mn-lt"/>
              </a:rPr>
              <a:t>Spain and Portugal</a:t>
            </a:r>
            <a:br>
              <a:rPr lang="en-GB" sz="2800" b="1" dirty="0">
                <a:latin typeface="+mn-lt"/>
              </a:rPr>
            </a:br>
            <a:r>
              <a:rPr lang="en-GB" sz="2800" b="1" dirty="0">
                <a:latin typeface="+mn-lt"/>
              </a:rPr>
              <a:t>Colonial possessions by the early 16</a:t>
            </a:r>
            <a:r>
              <a:rPr lang="en-GB" sz="2800" b="1" baseline="30000" dirty="0">
                <a:latin typeface="+mn-lt"/>
              </a:rPr>
              <a:t>th</a:t>
            </a:r>
            <a:r>
              <a:rPr lang="en-GB" sz="2800" b="1" dirty="0">
                <a:latin typeface="+mn-lt"/>
              </a:rPr>
              <a:t> century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00808"/>
            <a:ext cx="7848872" cy="4392487"/>
          </a:xfrm>
        </p:spPr>
      </p:pic>
    </p:spTree>
    <p:extLst>
      <p:ext uri="{BB962C8B-B14F-4D97-AF65-F5344CB8AC3E}">
        <p14:creationId xmlns:p14="http://schemas.microsoft.com/office/powerpoint/2010/main" val="2917998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>
                <a:latin typeface="+mn-lt"/>
              </a:rPr>
              <a:t>Colonial expansion of England</a:t>
            </a:r>
            <a:r>
              <a:rPr lang="en-GB" dirty="0">
                <a:latin typeface="+mn-lt"/>
              </a:rPr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“Internal Colonialism”: Wales, Scotland, Ireland </a:t>
            </a:r>
            <a:r>
              <a:rPr lang="en-GB" sz="2600" dirty="0"/>
              <a:t>(leading to union with Wales 1536, Scotland 1707 and Ireland 1801) </a:t>
            </a:r>
            <a:r>
              <a:rPr lang="en-GB" sz="2200" dirty="0"/>
              <a:t>See: Michael </a:t>
            </a:r>
            <a:r>
              <a:rPr lang="en-GB" sz="2200" dirty="0" err="1"/>
              <a:t>Hechter</a:t>
            </a:r>
            <a:r>
              <a:rPr lang="en-GB" sz="2200" dirty="0"/>
              <a:t>, 1977. </a:t>
            </a:r>
            <a:r>
              <a:rPr lang="en-GB" sz="2200" i="1" dirty="0"/>
              <a:t>Internal Colonialism: The Celtic Fringe in British National Development, 1536-1966</a:t>
            </a:r>
            <a:endParaRPr lang="en-GB" sz="2200" dirty="0"/>
          </a:p>
          <a:p>
            <a:r>
              <a:rPr lang="en-GB" dirty="0"/>
              <a:t>Elizabethan colonies in North America: e.g. Virginia (Jamestown)</a:t>
            </a:r>
          </a:p>
          <a:p>
            <a:r>
              <a:rPr lang="en-GB" dirty="0"/>
              <a:t>The Indian Wars begin: the Jamestown massacre of the </a:t>
            </a:r>
            <a:r>
              <a:rPr lang="en-GB" dirty="0" err="1"/>
              <a:t>Powhatans</a:t>
            </a:r>
            <a:r>
              <a:rPr lang="en-GB" dirty="0"/>
              <a:t> in 1622</a:t>
            </a:r>
          </a:p>
          <a:p>
            <a:r>
              <a:rPr lang="en-GB" dirty="0"/>
              <a:t>Indian Wars continue: indigenous peoples “in alliance” with England or France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844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Seven Years War 1756-1763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274" y="1395802"/>
            <a:ext cx="7307451" cy="4781242"/>
          </a:xfrm>
        </p:spPr>
      </p:pic>
    </p:spTree>
    <p:extLst>
      <p:ext uri="{BB962C8B-B14F-4D97-AF65-F5344CB8AC3E}">
        <p14:creationId xmlns:p14="http://schemas.microsoft.com/office/powerpoint/2010/main" val="86568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E6141-F0D4-2966-E325-390DE2A6C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Decolonisation and national liberation</a:t>
            </a:r>
          </a:p>
        </p:txBody>
      </p:sp>
      <p:pic>
        <p:nvPicPr>
          <p:cNvPr id="2050" name="Picture 2" descr="What We Can Learn From Nelson Mandela Today | Time">
            <a:extLst>
              <a:ext uri="{FF2B5EF4-FFF2-40B4-BE49-F238E27FC236}">
                <a16:creationId xmlns:a16="http://schemas.microsoft.com/office/drawing/2014/main" id="{EB798FE5-FD3E-FC27-216F-18E1EE5412D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464" y="3959306"/>
            <a:ext cx="2788161" cy="221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o Chi Minh - Biography, Facts &amp; Ho Chi Minh City">
            <a:extLst>
              <a:ext uri="{FF2B5EF4-FFF2-40B4-BE49-F238E27FC236}">
                <a16:creationId xmlns:a16="http://schemas.microsoft.com/office/drawing/2014/main" id="{20218360-1B9F-0A2F-E8EC-5F2AE785EA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512" y="1593544"/>
            <a:ext cx="1790700" cy="255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hairman Mao Zedong Used Death and Destruction to Create a New China |  HowStuffWorks">
            <a:extLst>
              <a:ext uri="{FF2B5EF4-FFF2-40B4-BE49-F238E27FC236}">
                <a16:creationId xmlns:a16="http://schemas.microsoft.com/office/drawing/2014/main" id="{91099DD6-0637-215A-8450-49D5A09B31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464" y="1593544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Kwame Nkrumah, Biography">
            <a:extLst>
              <a:ext uri="{FF2B5EF4-FFF2-40B4-BE49-F238E27FC236}">
                <a16:creationId xmlns:a16="http://schemas.microsoft.com/office/drawing/2014/main" id="{78E72F9D-3432-89EB-ACD7-956BE20DE3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393" y="1593544"/>
            <a:ext cx="184785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uba y Namibia: una amistad forjada en la lucha y la victoria › Mundo ›  Granma - Órgano oficial del PCC">
            <a:extLst>
              <a:ext uri="{FF2B5EF4-FFF2-40B4-BE49-F238E27FC236}">
                <a16:creationId xmlns:a16="http://schemas.microsoft.com/office/drawing/2014/main" id="{621C08BD-5C70-F768-B59F-EF921C66C4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915" y="4212957"/>
            <a:ext cx="1896498" cy="1999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10 pictures of Julius Nyerere">
            <a:extLst>
              <a:ext uri="{FF2B5EF4-FFF2-40B4-BE49-F238E27FC236}">
                <a16:creationId xmlns:a16="http://schemas.microsoft.com/office/drawing/2014/main" id="{E6ED6E37-486D-72C2-4A65-08E82F9064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278" y="4350563"/>
            <a:ext cx="2657475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6461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>
            <a:noAutofit/>
          </a:bodyPr>
          <a:lstStyle/>
          <a:p>
            <a:br>
              <a:rPr lang="en-GB" sz="4800" dirty="0"/>
            </a:br>
            <a:br>
              <a:rPr lang="en-GB" sz="4800" dirty="0"/>
            </a:br>
            <a:r>
              <a:rPr lang="en-GB" sz="3600" dirty="0">
                <a:latin typeface="+mn-lt"/>
              </a:rPr>
              <a:t>Colonial revolts in the Age of Revolution</a:t>
            </a:r>
            <a:br>
              <a:rPr lang="en-GB" sz="3600" dirty="0">
                <a:latin typeface="+mn-lt"/>
              </a:rPr>
            </a:br>
            <a:r>
              <a:rPr lang="en-GB" sz="3200" dirty="0">
                <a:latin typeface="+mn-lt"/>
              </a:rPr>
              <a:t>Two very different narratives: USA and Haiti</a:t>
            </a:r>
            <a:br>
              <a:rPr lang="en-GB" sz="3200" dirty="0">
                <a:latin typeface="+mn-lt"/>
              </a:rPr>
            </a:br>
            <a:r>
              <a:rPr lang="en-GB" sz="3600" b="1" dirty="0">
                <a:latin typeface="+mn-lt"/>
              </a:rPr>
              <a:t>1. Britain’s American Colonies 1776-1783</a:t>
            </a:r>
            <a:br>
              <a:rPr lang="en-GB" sz="4800" dirty="0">
                <a:latin typeface="+mn-lt"/>
              </a:rPr>
            </a:br>
            <a:endParaRPr lang="en-GB" sz="4800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204865"/>
            <a:ext cx="6912768" cy="3960439"/>
          </a:xfrm>
        </p:spPr>
      </p:pic>
    </p:spTree>
    <p:extLst>
      <p:ext uri="{BB962C8B-B14F-4D97-AF65-F5344CB8AC3E}">
        <p14:creationId xmlns:p14="http://schemas.microsoft.com/office/powerpoint/2010/main" val="577553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>
                <a:latin typeface="+mn-lt"/>
              </a:rPr>
              <a:t>Washington’s “Continental Army” – </a:t>
            </a:r>
            <a:r>
              <a:rPr lang="en-GB" sz="4000" dirty="0">
                <a:latin typeface="+mn-lt"/>
              </a:rPr>
              <a:t>aided by the French Monarchy </a:t>
            </a:r>
            <a:br>
              <a:rPr lang="en-GB" sz="4000" dirty="0">
                <a:latin typeface="+mn-lt"/>
              </a:rPr>
            </a:br>
            <a:r>
              <a:rPr lang="en-GB" sz="4000" dirty="0">
                <a:latin typeface="+mn-lt"/>
              </a:rPr>
              <a:t>(on land and sea)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20888"/>
            <a:ext cx="4618856" cy="3742407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420888"/>
            <a:ext cx="2929458" cy="3744416"/>
          </a:xfrm>
        </p:spPr>
      </p:pic>
    </p:spTree>
    <p:extLst>
      <p:ext uri="{BB962C8B-B14F-4D97-AF65-F5344CB8AC3E}">
        <p14:creationId xmlns:p14="http://schemas.microsoft.com/office/powerpoint/2010/main" val="10953787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Independence for the 13 colonies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00808"/>
            <a:ext cx="4474840" cy="4248472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2040" y="1600200"/>
            <a:ext cx="375476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/>
              <a:t>Declaration of Independence 1776</a:t>
            </a:r>
          </a:p>
          <a:p>
            <a:r>
              <a:rPr lang="en-GB" sz="3600" dirty="0"/>
              <a:t>Treaty of Paris 1783</a:t>
            </a:r>
          </a:p>
          <a:p>
            <a:r>
              <a:rPr lang="en-GB" sz="3600" dirty="0"/>
              <a:t>Revolution in France in 1789 </a:t>
            </a:r>
          </a:p>
          <a:p>
            <a:r>
              <a:rPr lang="en-GB" sz="3600" dirty="0"/>
              <a:t>Worldwide Anglo-French warfare 1793-1815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1510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Expansion of USA: “Manifest destiny”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186808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1803 Louisiana purchase</a:t>
            </a:r>
          </a:p>
          <a:p>
            <a:r>
              <a:rPr lang="en-GB" dirty="0"/>
              <a:t>War of 1812-1814</a:t>
            </a:r>
          </a:p>
          <a:p>
            <a:r>
              <a:rPr lang="en-GB" dirty="0"/>
              <a:t>Westward expansion beyond the Mississippi (Indian Treaties)</a:t>
            </a:r>
          </a:p>
          <a:p>
            <a:r>
              <a:rPr lang="en-GB" dirty="0"/>
              <a:t>1836-1848 Mexican wars</a:t>
            </a:r>
          </a:p>
          <a:p>
            <a:r>
              <a:rPr lang="en-GB" dirty="0"/>
              <a:t>Another case of “Internal Colonialism”?</a:t>
            </a:r>
          </a:p>
          <a:p>
            <a:r>
              <a:rPr lang="en-GB" dirty="0"/>
              <a:t>Spanish-US War in 1898: Cuba, Puerto Rico, Guam and the Philippines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 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008" y="1600200"/>
            <a:ext cx="3886200" cy="310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636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512168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+mn-lt"/>
              </a:rPr>
              <a:t>2. Slave Revolt in San Domingo 1796-1801</a:t>
            </a:r>
            <a:br>
              <a:rPr lang="en-GB" sz="3600" b="1" dirty="0">
                <a:latin typeface="+mn-lt"/>
              </a:rPr>
            </a:br>
            <a:r>
              <a:rPr lang="en-GB" sz="2800" dirty="0">
                <a:latin typeface="+mn-lt"/>
              </a:rPr>
              <a:t>Toussaint </a:t>
            </a:r>
            <a:r>
              <a:rPr lang="en-GB" sz="2800" dirty="0" err="1">
                <a:latin typeface="+mn-lt"/>
              </a:rPr>
              <a:t>L’Ouverture</a:t>
            </a:r>
            <a:r>
              <a:rPr lang="en-GB" sz="2800" dirty="0">
                <a:latin typeface="+mn-lt"/>
              </a:rPr>
              <a:t> and Haitian Independence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88840"/>
            <a:ext cx="4038600" cy="4032447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9560" y="1989138"/>
            <a:ext cx="3015880" cy="4137025"/>
          </a:xfrm>
        </p:spPr>
      </p:pic>
    </p:spTree>
    <p:extLst>
      <p:ext uri="{BB962C8B-B14F-4D97-AF65-F5344CB8AC3E}">
        <p14:creationId xmlns:p14="http://schemas.microsoft.com/office/powerpoint/2010/main" val="21359180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+mn-lt"/>
              </a:rPr>
              <a:t>Toussaint puts slavery on the agenda at the National Assembly in Paris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Abolitionism and “The Rights of Man”</a:t>
            </a:r>
          </a:p>
          <a:p>
            <a:r>
              <a:rPr lang="en-GB" dirty="0"/>
              <a:t>Napoleon tries to restore order (and slavery) in Haiti – and ultimately fails</a:t>
            </a:r>
          </a:p>
          <a:p>
            <a:r>
              <a:rPr lang="en-GB" dirty="0"/>
              <a:t>British and US try to turn Toussaint’s rebellion to their own advantage</a:t>
            </a:r>
          </a:p>
          <a:p>
            <a:pPr marL="0" indent="0">
              <a:buNone/>
            </a:pPr>
            <a:r>
              <a:rPr lang="en-GB" dirty="0"/>
              <a:t>BUT</a:t>
            </a:r>
          </a:p>
          <a:p>
            <a:r>
              <a:rPr lang="en-GB" dirty="0"/>
              <a:t>Fear of slave revolts in Jamaica and southern USA</a:t>
            </a:r>
          </a:p>
          <a:p>
            <a:r>
              <a:rPr lang="en-GB" dirty="0"/>
              <a:t>Result: Haitian isolation </a:t>
            </a:r>
          </a:p>
          <a:p>
            <a:r>
              <a:rPr lang="en-GB" dirty="0"/>
              <a:t>Raises issues of freedom in Latin America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66360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Anglo-French Rivalry in India</a:t>
            </a:r>
            <a:br>
              <a:rPr lang="en-GB" b="1" dirty="0">
                <a:latin typeface="+mn-lt"/>
              </a:rPr>
            </a:br>
            <a:r>
              <a:rPr lang="en-GB" sz="4000" b="1" dirty="0">
                <a:latin typeface="+mn-lt"/>
              </a:rPr>
              <a:t>in the 18</a:t>
            </a:r>
            <a:r>
              <a:rPr lang="en-GB" sz="4000" b="1" baseline="30000" dirty="0">
                <a:latin typeface="+mn-lt"/>
              </a:rPr>
              <a:t>th</a:t>
            </a:r>
            <a:r>
              <a:rPr lang="en-GB" sz="4000" b="1" dirty="0">
                <a:latin typeface="+mn-lt"/>
              </a:rPr>
              <a:t> century   </a:t>
            </a:r>
            <a:r>
              <a:rPr lang="en-GB" sz="3100" b="1" dirty="0">
                <a:latin typeface="+mn-lt"/>
              </a:rPr>
              <a:t>  </a:t>
            </a:r>
            <a:r>
              <a:rPr lang="en-GB" sz="3100" b="1" dirty="0"/>
              <a:t>                                                                                                                 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7664" y="1787861"/>
            <a:ext cx="4037111" cy="4521841"/>
          </a:xfrm>
        </p:spPr>
      </p:pic>
    </p:spTree>
    <p:extLst>
      <p:ext uri="{BB962C8B-B14F-4D97-AF65-F5344CB8AC3E}">
        <p14:creationId xmlns:p14="http://schemas.microsoft.com/office/powerpoint/2010/main" val="37753203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Raj after 1857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Government of India Act 1858</a:t>
            </a:r>
          </a:p>
          <a:p>
            <a:r>
              <a:rPr lang="en-GB" sz="4000" dirty="0"/>
              <a:t>The Princely States (and the continuing use of </a:t>
            </a:r>
            <a:r>
              <a:rPr lang="en-GB" sz="4000" b="1" dirty="0"/>
              <a:t>indigenous authority) </a:t>
            </a:r>
            <a:r>
              <a:rPr lang="en-GB" sz="4000" dirty="0"/>
              <a:t>and</a:t>
            </a:r>
            <a:r>
              <a:rPr lang="en-GB" sz="4000" b="1" dirty="0"/>
              <a:t> indirect rule</a:t>
            </a:r>
          </a:p>
          <a:p>
            <a:r>
              <a:rPr lang="en-GB" sz="4000" dirty="0"/>
              <a:t>The Indian Army and Indian Civil Service</a:t>
            </a:r>
          </a:p>
          <a:p>
            <a:r>
              <a:rPr lang="en-GB" sz="4000" dirty="0"/>
              <a:t>Railways and Trade</a:t>
            </a:r>
          </a:p>
        </p:txBody>
      </p:sp>
    </p:spTree>
    <p:extLst>
      <p:ext uri="{BB962C8B-B14F-4D97-AF65-F5344CB8AC3E}">
        <p14:creationId xmlns:p14="http://schemas.microsoft.com/office/powerpoint/2010/main" val="22675051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“White Dominions”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Canada</a:t>
            </a:r>
            <a:r>
              <a:rPr lang="en-GB" dirty="0"/>
              <a:t> (and Newfoundland)</a:t>
            </a:r>
          </a:p>
          <a:p>
            <a:r>
              <a:rPr lang="en-GB" b="1" dirty="0"/>
              <a:t>Australia</a:t>
            </a:r>
          </a:p>
          <a:p>
            <a:r>
              <a:rPr lang="en-GB" b="1" dirty="0"/>
              <a:t>New Zealand</a:t>
            </a:r>
          </a:p>
          <a:p>
            <a:r>
              <a:rPr lang="en-GB" b="1" dirty="0"/>
              <a:t>South Africa </a:t>
            </a:r>
            <a:r>
              <a:rPr lang="en-GB" dirty="0"/>
              <a:t>(Zulu Wars, Boer Wars)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/>
              <a:t>Large numbers of British and Irish settlers</a:t>
            </a:r>
          </a:p>
          <a:p>
            <a:pPr>
              <a:buFont typeface="Arial" charset="0"/>
              <a:buChar char="•"/>
            </a:pPr>
            <a:r>
              <a:rPr lang="en-GB" dirty="0"/>
              <a:t>Relations with indigenous peoples (and previous European settlers): co-operation or hostilities? Wars, coercion and genocide  (e.g. The “Black War” in Tasmania 1825-1832)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2882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“White Dominions”*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sz="8000" dirty="0"/>
          </a:p>
          <a:p>
            <a:pPr>
              <a:buFont typeface="Arial" charset="0"/>
              <a:buChar char="•"/>
            </a:pPr>
            <a:r>
              <a:rPr lang="en-GB" sz="5000" dirty="0"/>
              <a:t>Dominion Status (self-government)</a:t>
            </a:r>
          </a:p>
          <a:p>
            <a:pPr>
              <a:buFont typeface="Arial" charset="0"/>
              <a:buChar char="•"/>
            </a:pPr>
            <a:r>
              <a:rPr lang="en-GB" sz="5000" dirty="0"/>
              <a:t>First World War and the Imperial War Cabinet</a:t>
            </a:r>
          </a:p>
          <a:p>
            <a:pPr>
              <a:buFont typeface="Arial" charset="0"/>
              <a:buChar char="•"/>
            </a:pPr>
            <a:r>
              <a:rPr lang="en-GB" sz="5000" dirty="0"/>
              <a:t>Treaty of Westminster 1931</a:t>
            </a:r>
          </a:p>
          <a:p>
            <a:pPr>
              <a:buFont typeface="Arial" charset="0"/>
              <a:buChar char="•"/>
            </a:pPr>
            <a:r>
              <a:rPr lang="en-GB" sz="5000" dirty="0"/>
              <a:t>British Overseas Dominions join the League of Nations as independent nations in the 1920s and 1930s (along with the Irish Free State)</a:t>
            </a:r>
            <a:endParaRPr lang="en-GB" sz="5000" b="1" dirty="0"/>
          </a:p>
          <a:p>
            <a:pPr marL="0" indent="0">
              <a:buNone/>
            </a:pPr>
            <a:endParaRPr lang="en-GB" sz="5900" b="1" dirty="0"/>
          </a:p>
          <a:p>
            <a:pPr marL="0" indent="0">
              <a:buNone/>
            </a:pPr>
            <a:r>
              <a:rPr lang="en-GB" sz="5000" b="1" dirty="0"/>
              <a:t>NB Long-term Changes in Britain’s Foreign Trade Policy  </a:t>
            </a:r>
          </a:p>
          <a:p>
            <a:pPr>
              <a:buFont typeface="Arial" charset="0"/>
              <a:buChar char="•"/>
            </a:pPr>
            <a:r>
              <a:rPr lang="en-GB" sz="5000" dirty="0"/>
              <a:t>Mercantilism and the Navigation Acts (1651-1849) &gt; “Free Trade” (Corn Laws in force 1815-1846) &gt; Debate over “Imperial Preference” (tried haltingly 1932-1935)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500" dirty="0"/>
              <a:t>* </a:t>
            </a:r>
            <a:r>
              <a:rPr lang="en-GB" sz="3400" dirty="0"/>
              <a:t>For more information see:  </a:t>
            </a:r>
          </a:p>
          <a:p>
            <a:pPr marL="0" indent="0">
              <a:buNone/>
            </a:pPr>
            <a:r>
              <a:rPr lang="en-GB" sz="3400" dirty="0">
                <a:hlinkClick r:id="rId2"/>
              </a:rPr>
              <a:t>http://www.iwa.wales/click/2013/08/theres-more-than-one-pathway-to-autonomy/</a:t>
            </a:r>
            <a:endParaRPr lang="en-GB" sz="34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73039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+mn-lt"/>
              </a:rPr>
              <a:t>“Informal” Empire: British investment and influence in Latin America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31511"/>
            <a:ext cx="3528392" cy="4989367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477225"/>
            <a:ext cx="4248472" cy="5009492"/>
          </a:xfrm>
        </p:spPr>
      </p:pic>
    </p:spTree>
    <p:extLst>
      <p:ext uri="{BB962C8B-B14F-4D97-AF65-F5344CB8AC3E}">
        <p14:creationId xmlns:p14="http://schemas.microsoft.com/office/powerpoint/2010/main" val="18114545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Imperialism at its peak?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The Scramble for Africa 1880-1900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600200"/>
            <a:ext cx="4176463" cy="4709120"/>
          </a:xfrm>
        </p:spPr>
      </p:pic>
    </p:spTree>
    <p:extLst>
      <p:ext uri="{BB962C8B-B14F-4D97-AF65-F5344CB8AC3E}">
        <p14:creationId xmlns:p14="http://schemas.microsoft.com/office/powerpoint/2010/main" val="27425946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A late entrant in the colonial stakes: German colonies in Africa</a:t>
            </a:r>
            <a:br>
              <a:rPr lang="en-GB" dirty="0">
                <a:latin typeface="+mn-lt"/>
              </a:rPr>
            </a:br>
            <a:r>
              <a:rPr lang="en-GB" sz="3100" dirty="0">
                <a:latin typeface="+mn-lt"/>
              </a:rPr>
              <a:t>The Berlin Conference 1884-1885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8435280" cy="4896544"/>
          </a:xfrm>
        </p:spPr>
        <p:txBody>
          <a:bodyPr>
            <a:normAutofit lnSpcReduction="10000"/>
          </a:bodyPr>
          <a:lstStyle/>
          <a:p>
            <a:endParaRPr lang="en-GB" b="1" dirty="0"/>
          </a:p>
          <a:p>
            <a:r>
              <a:rPr lang="en-GB" b="1" dirty="0"/>
              <a:t>Togoland</a:t>
            </a:r>
          </a:p>
          <a:p>
            <a:r>
              <a:rPr lang="en-GB" b="1" dirty="0" err="1"/>
              <a:t>Kamerun</a:t>
            </a:r>
            <a:endParaRPr lang="en-GB" b="1" dirty="0"/>
          </a:p>
          <a:p>
            <a:r>
              <a:rPr lang="en-GB" b="1" dirty="0"/>
              <a:t>Tanganyika</a:t>
            </a:r>
          </a:p>
          <a:p>
            <a:r>
              <a:rPr lang="en-GB" b="1" dirty="0" err="1"/>
              <a:t>Sud</a:t>
            </a:r>
            <a:r>
              <a:rPr lang="en-GB" b="1" dirty="0"/>
              <a:t>-West </a:t>
            </a:r>
            <a:r>
              <a:rPr lang="en-GB" b="1" dirty="0" err="1"/>
              <a:t>Afrika</a:t>
            </a:r>
            <a:endParaRPr lang="en-GB" b="1" dirty="0"/>
          </a:p>
          <a:p>
            <a:r>
              <a:rPr lang="en-GB" b="1" dirty="0"/>
              <a:t>The Pacific colonies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These all became</a:t>
            </a:r>
          </a:p>
          <a:p>
            <a:pPr marL="0" indent="0">
              <a:buNone/>
            </a:pPr>
            <a:r>
              <a:rPr lang="en-GB" b="1" dirty="0"/>
              <a:t>League of Nations</a:t>
            </a:r>
          </a:p>
          <a:p>
            <a:pPr marL="0" indent="0">
              <a:buNone/>
            </a:pPr>
            <a:r>
              <a:rPr lang="en-GB" b="1" dirty="0"/>
              <a:t>Mandates after 1918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636" y="1772816"/>
            <a:ext cx="4667365" cy="1944216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861048"/>
            <a:ext cx="4752528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9538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>
                <a:latin typeface="+mn-lt"/>
              </a:rPr>
              <a:t>Imperialism – the Highest Stage of Capitalism?</a:t>
            </a:r>
            <a:br>
              <a:rPr lang="en-GB" b="1" dirty="0"/>
            </a:br>
            <a:r>
              <a:rPr lang="en-GB" sz="2700" dirty="0"/>
              <a:t>See: J A Hobson (1902) and V I Lenin (1917)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Division and re-division of the spoils</a:t>
            </a:r>
          </a:p>
          <a:p>
            <a:r>
              <a:rPr lang="en-GB" dirty="0"/>
              <a:t>An era of Wars and Revolutions</a:t>
            </a:r>
          </a:p>
          <a:p>
            <a:r>
              <a:rPr lang="en-GB" dirty="0"/>
              <a:t>1914-1918 Empires at War</a:t>
            </a:r>
          </a:p>
          <a:p>
            <a:r>
              <a:rPr lang="en-GB" dirty="0"/>
              <a:t>A line in the sand: the Middle East – French and British “areas of influence”</a:t>
            </a:r>
          </a:p>
          <a:p>
            <a:r>
              <a:rPr lang="en-GB" dirty="0"/>
              <a:t>1919 The Treaty of Versailles – a peace of the victors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8654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D245F-83BA-4CFB-953F-D30EF9949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1945-1960s: De-colonisation of British, Dutch and French Empires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7385B-D063-4A2A-81C9-DEB1EEE9AF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1947: India/Pakistan</a:t>
            </a:r>
          </a:p>
          <a:p>
            <a:pPr marL="0" indent="0">
              <a:buNone/>
            </a:pPr>
            <a:r>
              <a:rPr lang="en-GB" dirty="0"/>
              <a:t>1948: Ceylon, Burma</a:t>
            </a:r>
          </a:p>
          <a:p>
            <a:pPr marL="0" indent="0">
              <a:buNone/>
            </a:pPr>
            <a:r>
              <a:rPr lang="en-GB" dirty="0"/>
              <a:t>1948: End of the British Mandate in Palestine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The History Place - Timeline of Pacific War">
            <a:extLst>
              <a:ext uri="{FF2B5EF4-FFF2-40B4-BE49-F238E27FC236}">
                <a16:creationId xmlns:a16="http://schemas.microsoft.com/office/drawing/2014/main" id="{C7C07FA8-9FB0-4E41-9857-E985C3800A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410" y="1690688"/>
            <a:ext cx="3852748" cy="3205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We Best Remember Partition When We Connect the Dots from 1947 to 1984 and  2002">
            <a:extLst>
              <a:ext uri="{FF2B5EF4-FFF2-40B4-BE49-F238E27FC236}">
                <a16:creationId xmlns:a16="http://schemas.microsoft.com/office/drawing/2014/main" id="{E29164AF-B014-499C-93BD-B76B9F4E80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595" y="1690689"/>
            <a:ext cx="3937870" cy="2787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09883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latin typeface="+mn-lt"/>
              </a:rPr>
              <a:t>The End of Empire and the “Wind of Change”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0373"/>
            <a:ext cx="7886700" cy="4351338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1947 India/Pakistan/Ceylon</a:t>
            </a:r>
          </a:p>
          <a:p>
            <a:r>
              <a:rPr lang="en-GB" b="1" dirty="0"/>
              <a:t>1948 Burma, 1952 Egypt, 1956 Sudan</a:t>
            </a:r>
          </a:p>
          <a:p>
            <a:r>
              <a:rPr lang="en-GB" b="1" dirty="0"/>
              <a:t>1956 The Suez Crisis – Imperialism’s limitations exposed </a:t>
            </a:r>
          </a:p>
          <a:p>
            <a:r>
              <a:rPr lang="en-GB" b="1" dirty="0"/>
              <a:t>1952-1956 Tunisia</a:t>
            </a:r>
          </a:p>
          <a:p>
            <a:r>
              <a:rPr lang="en-GB" b="1" dirty="0"/>
              <a:t>1954-1962 The struggle for Algerian Independence</a:t>
            </a:r>
          </a:p>
          <a:p>
            <a:r>
              <a:rPr lang="en-GB" b="1" dirty="0"/>
              <a:t>1950-53 Korea and 1954-72 Vietnam</a:t>
            </a:r>
          </a:p>
          <a:p>
            <a:r>
              <a:rPr lang="en-GB" b="1" dirty="0"/>
              <a:t>1952-1960 Mau </a:t>
            </a:r>
            <a:r>
              <a:rPr lang="en-GB" b="1" dirty="0" err="1"/>
              <a:t>Mau</a:t>
            </a:r>
            <a:r>
              <a:rPr lang="en-GB" b="1" dirty="0"/>
              <a:t> in Kenya; insurgency in Malaya (and Aden)</a:t>
            </a:r>
          </a:p>
          <a:p>
            <a:r>
              <a:rPr lang="en-GB" b="1" dirty="0"/>
              <a:t>1957 Ghanaian independence</a:t>
            </a:r>
          </a:p>
          <a:p>
            <a:r>
              <a:rPr lang="en-GB" b="1" dirty="0"/>
              <a:t>1958 Malaya</a:t>
            </a:r>
          </a:p>
          <a:p>
            <a:r>
              <a:rPr lang="en-GB" b="1" dirty="0"/>
              <a:t>1960 Nigeria – and 16 other African states</a:t>
            </a:r>
          </a:p>
          <a:p>
            <a:r>
              <a:rPr lang="en-GB" b="1" dirty="0"/>
              <a:t>1961 Tanganyika, 1962 Jamaica, 1963 Kenya etc.</a:t>
            </a:r>
          </a:p>
          <a:p>
            <a:r>
              <a:rPr lang="en-GB" b="1" dirty="0"/>
              <a:t>1974 the “Carnation Revolution” in Portugal completes the struggle for freedom in Angola, Mozambique, Guinea Bissau, Cape Verde etc.</a:t>
            </a:r>
          </a:p>
        </p:txBody>
      </p:sp>
    </p:spTree>
    <p:extLst>
      <p:ext uri="{BB962C8B-B14F-4D97-AF65-F5344CB8AC3E}">
        <p14:creationId xmlns:p14="http://schemas.microsoft.com/office/powerpoint/2010/main" val="12571906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E48C3-F218-D85F-3ECE-4D0EA56ED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Neo-Colonialism</a:t>
            </a:r>
          </a:p>
        </p:txBody>
      </p:sp>
      <p:pic>
        <p:nvPicPr>
          <p:cNvPr id="1026" name="Picture 2" descr="Timeline of Ghanaian history - Wikipedia">
            <a:extLst>
              <a:ext uri="{FF2B5EF4-FFF2-40B4-BE49-F238E27FC236}">
                <a16:creationId xmlns:a16="http://schemas.microsoft.com/office/drawing/2014/main" id="{C6E88115-90B6-6AD5-5951-E675C3E670A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522" y="550419"/>
            <a:ext cx="2924856" cy="220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hana - Wikipedia">
            <a:extLst>
              <a:ext uri="{FF2B5EF4-FFF2-40B4-BE49-F238E27FC236}">
                <a16:creationId xmlns:a16="http://schemas.microsoft.com/office/drawing/2014/main" id="{48073F2C-EF60-CDF5-479E-298638D28C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4001913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GHANA - INDEPENDENCE DAY - 6TH MARCH, 1957 on Behance">
            <a:extLst>
              <a:ext uri="{FF2B5EF4-FFF2-40B4-BE49-F238E27FC236}">
                <a16:creationId xmlns:a16="http://schemas.microsoft.com/office/drawing/2014/main" id="{E67AEBD6-3F2E-E51D-BAB8-BB120465FA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4150" y="1385801"/>
            <a:ext cx="184785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LIBYA SLAVE AUCTIONS': A 'STOP THE MAANGAMIZI!' RESPONSE |  stopthemaangamizi.com">
            <a:extLst>
              <a:ext uri="{FF2B5EF4-FFF2-40B4-BE49-F238E27FC236}">
                <a16:creationId xmlns:a16="http://schemas.microsoft.com/office/drawing/2014/main" id="{2E897207-12E4-E691-042A-DC746B916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522" y="3047205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20049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>
                <a:latin typeface="+mn-lt"/>
              </a:rPr>
              <a:t>Post-Colonial Imperialism?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“Informal” Imperialism?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The Post-Imperial World Order?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026435"/>
            <a:ext cx="7272808" cy="4530666"/>
          </a:xfrm>
        </p:spPr>
      </p:pic>
    </p:spTree>
    <p:extLst>
      <p:ext uri="{BB962C8B-B14F-4D97-AF65-F5344CB8AC3E}">
        <p14:creationId xmlns:p14="http://schemas.microsoft.com/office/powerpoint/2010/main" val="19850043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0B1DB-F624-AB31-B664-C3E5BED50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Sankaran Krishna’s theses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in </a:t>
            </a:r>
            <a:r>
              <a:rPr lang="en-GB" b="1" i="1" dirty="0">
                <a:latin typeface="+mn-lt"/>
              </a:rPr>
              <a:t>Globalization and Postcolonialism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8EE18-6812-263B-0B6E-CA741A8FED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Genealogies of contesting world outlooks:</a:t>
            </a:r>
          </a:p>
          <a:p>
            <a:pPr marL="0" indent="0">
              <a:buNone/>
            </a:pPr>
            <a:r>
              <a:rPr lang="en-GB" dirty="0"/>
              <a:t>Smith &gt; Modernisation &gt; Globalisation</a:t>
            </a:r>
          </a:p>
          <a:p>
            <a:pPr marL="0" indent="0">
              <a:buNone/>
            </a:pPr>
            <a:r>
              <a:rPr lang="en-GB" dirty="0"/>
              <a:t>Marx &gt; Underdevelopment &gt; Postcolonialism</a:t>
            </a:r>
          </a:p>
        </p:txBody>
      </p:sp>
      <p:pic>
        <p:nvPicPr>
          <p:cNvPr id="1026" name="Picture 2" descr="Image result for marx and adam smith">
            <a:extLst>
              <a:ext uri="{FF2B5EF4-FFF2-40B4-BE49-F238E27FC236}">
                <a16:creationId xmlns:a16="http://schemas.microsoft.com/office/drawing/2014/main" id="{02DD2B18-5574-8645-6241-98A4ABBB44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339" y="1825625"/>
            <a:ext cx="3512806" cy="261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lobalization and Postcolonialism: Hegemony and Resistance in the  Twenty-first Century - 9780742557642">
            <a:extLst>
              <a:ext uri="{FF2B5EF4-FFF2-40B4-BE49-F238E27FC236}">
                <a16:creationId xmlns:a16="http://schemas.microsoft.com/office/drawing/2014/main" id="{D59E782E-C263-0498-0EFF-F71F678683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345" y="1596507"/>
            <a:ext cx="1892553" cy="28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0432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56</TotalTime>
  <Words>890</Words>
  <Application>Microsoft Office PowerPoint</Application>
  <PresentationFormat>On-screen Show (4:3)</PresentationFormat>
  <Paragraphs>124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Calibri Light</vt:lpstr>
      <vt:lpstr>Office Theme</vt:lpstr>
      <vt:lpstr>HPHP4005 Cultures and Philosophies of Politics Contemporary Global Perspectives with Andy Bevan</vt:lpstr>
      <vt:lpstr>Colonialism and Imperialism</vt:lpstr>
      <vt:lpstr>PowerPoint Presentation</vt:lpstr>
      <vt:lpstr>Spain and Portugal Colonial possessions by the early 16th century</vt:lpstr>
      <vt:lpstr> Colonial expansion of England  </vt:lpstr>
      <vt:lpstr>The Seven Years War 1756-1763</vt:lpstr>
      <vt:lpstr>Decolonisation and national liberation</vt:lpstr>
      <vt:lpstr>  Colonial revolts in the Age of Revolution Two very different narratives: USA and Haiti 1. Britain’s American Colonies 1776-1783 </vt:lpstr>
      <vt:lpstr> Washington’s “Continental Army” – aided by the French Monarchy  (on land and sea)</vt:lpstr>
      <vt:lpstr>Independence for the 13 colonies </vt:lpstr>
      <vt:lpstr>Expansion of USA: “Manifest destiny”</vt:lpstr>
      <vt:lpstr>2. Slave Revolt in San Domingo 1796-1801 Toussaint L’Ouverture and Haitian Independence</vt:lpstr>
      <vt:lpstr>Toussaint puts slavery on the agenda at the National Assembly in Paris</vt:lpstr>
      <vt:lpstr>Anglo-French Rivalry in India in the 18th century                                                                                                                       </vt:lpstr>
      <vt:lpstr>The Raj after 1857</vt:lpstr>
      <vt:lpstr>The “White Dominions”</vt:lpstr>
      <vt:lpstr>The “White Dominions”*</vt:lpstr>
      <vt:lpstr>“Informal” Empire: British investment and influence in Latin America</vt:lpstr>
      <vt:lpstr>Imperialism at its peak? The Scramble for Africa 1880-1900</vt:lpstr>
      <vt:lpstr>A late entrant in the colonial stakes: German colonies in Africa The Berlin Conference 1884-1885</vt:lpstr>
      <vt:lpstr> Imperialism – the Highest Stage of Capitalism? See: J A Hobson (1902) and V I Lenin (1917)</vt:lpstr>
      <vt:lpstr>1945-1960s: De-colonisation of British, Dutch and French Empires</vt:lpstr>
      <vt:lpstr>The End of Empire and the “Wind of Change”</vt:lpstr>
      <vt:lpstr>Neo-Colonialism</vt:lpstr>
      <vt:lpstr> Post-Colonial Imperialism? “Informal” Imperialism? The Post-Imperial World Order?</vt:lpstr>
      <vt:lpstr>Sankaran Krishna’s theses in Globalization and Postcolonialism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HPHP4005 Cultures and Philosophies of Politics Contemporary Global Perspectives with Andy Bevan</dc:title>
  <dc:creator>Andy Bevan</dc:creator>
  <cp:lastModifiedBy>Andy Bevan</cp:lastModifiedBy>
  <cp:revision>14</cp:revision>
  <dcterms:created xsi:type="dcterms:W3CDTF">2023-04-05T13:33:09Z</dcterms:created>
  <dcterms:modified xsi:type="dcterms:W3CDTF">2023-04-15T10:25:42Z</dcterms:modified>
</cp:coreProperties>
</file>