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738" r:id="rId4"/>
  </p:sldMasterIdLst>
  <p:notesMasterIdLst>
    <p:notesMasterId r:id="rId14"/>
  </p:notesMasterIdLst>
  <p:handoutMasterIdLst>
    <p:handoutMasterId r:id="rId15"/>
  </p:handoutMasterIdLst>
  <p:sldIdLst>
    <p:sldId id="290" r:id="rId5"/>
    <p:sldId id="291" r:id="rId6"/>
    <p:sldId id="296" r:id="rId7"/>
    <p:sldId id="273" r:id="rId8"/>
    <p:sldId id="276" r:id="rId9"/>
    <p:sldId id="292" r:id="rId10"/>
    <p:sldId id="278" r:id="rId11"/>
    <p:sldId id="280" r:id="rId12"/>
    <p:sldId id="297" r:id="rId13"/>
  </p:sldIdLst>
  <p:sldSz cx="12192000" cy="6858000"/>
  <p:notesSz cx="6858000" cy="14097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6A5B0"/>
    <a:srgbClr val="C2E6F2"/>
    <a:srgbClr val="4040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B47C3D-1F2D-454E-A7CA-F2B3CFACF5C9}" v="1301" dt="2020-04-17T11:18:57.393"/>
    <p1510:client id="{91441A3C-4F64-44B7-93DD-BE96933FD3D3}" v="214" dt="2020-04-16T09:33:58.455"/>
    <p1510:client id="{A4E8CF40-DB06-4A8A-AC21-AB4D62B0E80B}" v="127" dt="2020-04-17T10:36:03.907"/>
    <p1510:client id="{B71AF614-0FEB-4988-B60B-2E0178858EE5}" v="4" dt="2020-04-18T10:16:14.5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Light Style 3 –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10.png"/><Relationship Id="rId6" Type="http://schemas.openxmlformats.org/officeDocument/2006/relationships/image" Target="../media/image14.svg"/><Relationship Id="rId5" Type="http://schemas.openxmlformats.org/officeDocument/2006/relationships/image" Target="../media/image12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10.png"/><Relationship Id="rId6" Type="http://schemas.openxmlformats.org/officeDocument/2006/relationships/image" Target="../media/image14.svg"/><Relationship Id="rId5" Type="http://schemas.openxmlformats.org/officeDocument/2006/relationships/image" Target="../media/image12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F07F19-1F50-4B42-A7A0-278DF9D25BB1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EE95FC5-CD6B-4A50-9262-DC414E16C3EA}">
      <dgm:prSet custT="1"/>
      <dgm:spPr>
        <a:solidFill>
          <a:schemeClr val="bg1"/>
        </a:solidFill>
        <a:ln>
          <a:solidFill>
            <a:schemeClr val="bg2">
              <a:lumMod val="75000"/>
            </a:schemeClr>
          </a:solidFill>
        </a:ln>
      </dgm:spPr>
      <dgm:t>
        <a:bodyPr lIns="72000" rIns="72000"/>
        <a:lstStyle/>
        <a:p>
          <a:r>
            <a:rPr lang="en-US" sz="2100" b="1">
              <a:solidFill>
                <a:schemeClr val="bg2">
                  <a:lumMod val="50000"/>
                </a:schemeClr>
              </a:solidFill>
            </a:rPr>
            <a:t>Beth </a:t>
          </a:r>
          <a:r>
            <a:rPr lang="en-US" sz="2100" b="1" err="1">
              <a:solidFill>
                <a:schemeClr val="bg2">
                  <a:lumMod val="50000"/>
                </a:schemeClr>
              </a:solidFill>
            </a:rPr>
            <a:t>yw’r</a:t>
          </a:r>
          <a:r>
            <a:rPr lang="en-US" sz="2100" b="1">
              <a:solidFill>
                <a:schemeClr val="bg2">
                  <a:lumMod val="50000"/>
                </a:schemeClr>
              </a:solidFill>
            </a:rPr>
            <a:t> PDP?</a:t>
          </a:r>
          <a:endParaRPr lang="en-US" sz="2100" b="1" i="0" u="none" strike="noStrike" cap="none" baseline="0" noProof="0">
            <a:solidFill>
              <a:schemeClr val="bg2">
                <a:lumMod val="50000"/>
              </a:schemeClr>
            </a:solidFill>
            <a:latin typeface="Garamond"/>
          </a:endParaRPr>
        </a:p>
        <a:p>
          <a:r>
            <a:rPr lang="en-US" sz="2100" b="1">
              <a:solidFill>
                <a:schemeClr val="bg2">
                  <a:lumMod val="50000"/>
                </a:schemeClr>
              </a:solidFill>
            </a:rPr>
            <a:t>What is the PLP?</a:t>
          </a:r>
        </a:p>
      </dgm:t>
    </dgm:pt>
    <dgm:pt modelId="{75374347-884B-4721-8CFF-DF080F5B1C79}" type="parTrans" cxnId="{B3F19EC2-A372-4EC3-BFE0-C62FFDFE3DF6}">
      <dgm:prSet/>
      <dgm:spPr/>
      <dgm:t>
        <a:bodyPr/>
        <a:lstStyle/>
        <a:p>
          <a:endParaRPr lang="en-US"/>
        </a:p>
      </dgm:t>
    </dgm:pt>
    <dgm:pt modelId="{C99EBBB1-E916-471C-83C9-ABE85B42AC26}" type="sibTrans" cxnId="{B3F19EC2-A372-4EC3-BFE0-C62FFDFE3DF6}">
      <dgm:prSet phldrT="1" phldr="0"/>
      <dgm:spPr/>
      <dgm:t>
        <a:bodyPr/>
        <a:lstStyle/>
        <a:p>
          <a:endParaRPr lang="en-US"/>
        </a:p>
      </dgm:t>
    </dgm:pt>
    <dgm:pt modelId="{F05611F0-8256-4954-B6CB-ED6B4F2DD397}">
      <dgm:prSet custT="1"/>
      <dgm:spPr>
        <a:solidFill>
          <a:schemeClr val="bg1"/>
        </a:solidFill>
        <a:ln>
          <a:solidFill>
            <a:schemeClr val="bg2">
              <a:lumMod val="75000"/>
            </a:schemeClr>
          </a:solidFill>
        </a:ln>
      </dgm:spPr>
      <dgm:t>
        <a:bodyPr lIns="72000" rIns="72000"/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Beth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yw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manteision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y PDP?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What are the PLP’s advantages?</a:t>
          </a:r>
        </a:p>
      </dgm:t>
    </dgm:pt>
    <dgm:pt modelId="{CD7328D6-9FAE-4506-9BDB-E06A571EC1D4}" type="parTrans" cxnId="{914FACD2-336A-4471-9E99-312B3F8EAB04}">
      <dgm:prSet/>
      <dgm:spPr/>
      <dgm:t>
        <a:bodyPr/>
        <a:lstStyle/>
        <a:p>
          <a:endParaRPr lang="en-US"/>
        </a:p>
      </dgm:t>
    </dgm:pt>
    <dgm:pt modelId="{6BD5265A-8333-420D-BDB2-65F10B3EBD76}" type="sibTrans" cxnId="{914FACD2-336A-4471-9E99-312B3F8EAB04}">
      <dgm:prSet phldrT="2" phldr="0"/>
      <dgm:spPr/>
      <dgm:t>
        <a:bodyPr/>
        <a:lstStyle/>
        <a:p>
          <a:endParaRPr lang="en-US"/>
        </a:p>
      </dgm:t>
    </dgm:pt>
    <dgm:pt modelId="{22625139-F93A-4F3F-A7AA-4923A01AEDF3}">
      <dgm:prSet custT="1"/>
      <dgm:spPr>
        <a:solidFill>
          <a:schemeClr val="bg1"/>
        </a:solidFill>
        <a:ln>
          <a:solidFill>
            <a:schemeClr val="bg2">
              <a:lumMod val="75000"/>
            </a:schemeClr>
          </a:solidFill>
        </a:ln>
      </dgm:spPr>
      <dgm:t>
        <a:bodyPr lIns="72000" rIns="72000"/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Beth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yw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gofynion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y PDP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ym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Mlwyddyn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3?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What are the PLP requirements in Year 3?</a:t>
          </a:r>
        </a:p>
      </dgm:t>
    </dgm:pt>
    <dgm:pt modelId="{F549A0EB-6BE9-4749-8336-B02A279AE302}" type="parTrans" cxnId="{FC7721F0-429B-4CE7-BE98-C2F3C41FE9C7}">
      <dgm:prSet/>
      <dgm:spPr/>
      <dgm:t>
        <a:bodyPr/>
        <a:lstStyle/>
        <a:p>
          <a:endParaRPr lang="en-US"/>
        </a:p>
      </dgm:t>
    </dgm:pt>
    <dgm:pt modelId="{A8E2FA08-4DD4-4654-A85D-9A99162D6201}" type="sibTrans" cxnId="{FC7721F0-429B-4CE7-BE98-C2F3C41FE9C7}">
      <dgm:prSet phldrT="3" phldr="0"/>
      <dgm:spPr/>
      <dgm:t>
        <a:bodyPr/>
        <a:lstStyle/>
        <a:p>
          <a:endParaRPr lang="en-US"/>
        </a:p>
      </dgm:t>
    </dgm:pt>
    <dgm:pt modelId="{140952D0-0E1D-4F48-9F16-53581487CFA0}">
      <dgm:prSet custT="1"/>
      <dgm:spPr>
        <a:solidFill>
          <a:schemeClr val="bg1"/>
        </a:solidFill>
        <a:ln>
          <a:solidFill>
            <a:schemeClr val="bg2">
              <a:lumMod val="75000"/>
            </a:schemeClr>
          </a:solidFill>
        </a:ln>
      </dgm:spPr>
      <dgm:t>
        <a:bodyPr lIns="72000" rIns="72000"/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Sut</a:t>
          </a: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8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ydw</a:t>
          </a: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8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i’n</a:t>
          </a: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8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defnyddio’r</a:t>
          </a: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PDP?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How do I use the PLP?</a:t>
          </a:r>
        </a:p>
      </dgm:t>
    </dgm:pt>
    <dgm:pt modelId="{790C446F-6917-41E7-BE01-7AFE2676D505}" type="parTrans" cxnId="{B07163E8-ADEC-492A-8F07-7E5786AB23AE}">
      <dgm:prSet/>
      <dgm:spPr/>
      <dgm:t>
        <a:bodyPr/>
        <a:lstStyle/>
        <a:p>
          <a:endParaRPr lang="en-US"/>
        </a:p>
      </dgm:t>
    </dgm:pt>
    <dgm:pt modelId="{2804F27C-9BA9-4D07-AB02-74BE7DFA2C0E}" type="sibTrans" cxnId="{B07163E8-ADEC-492A-8F07-7E5786AB23AE}">
      <dgm:prSet phldrT="4" phldr="0"/>
      <dgm:spPr/>
      <dgm:t>
        <a:bodyPr/>
        <a:lstStyle/>
        <a:p>
          <a:endParaRPr lang="en-US"/>
        </a:p>
      </dgm:t>
    </dgm:pt>
    <dgm:pt modelId="{C2F8C7F7-44C4-414A-BCCD-56E91DD0A777}">
      <dgm:prSet custT="1"/>
      <dgm:spPr>
        <a:solidFill>
          <a:schemeClr val="bg1"/>
        </a:solidFill>
        <a:ln>
          <a:solidFill>
            <a:schemeClr val="bg2">
              <a:lumMod val="75000"/>
            </a:schemeClr>
          </a:solidFill>
        </a:ln>
      </dgm:spPr>
      <dgm:t>
        <a:bodyPr lIns="72000" rIns="72000"/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Pa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gefnogaeth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sydd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ar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gael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i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mi?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What support is available to me?</a:t>
          </a:r>
        </a:p>
      </dgm:t>
    </dgm:pt>
    <dgm:pt modelId="{E6C6DF88-9436-40D7-BA84-18FE896A6151}" type="parTrans" cxnId="{14D43B81-F92D-4CD8-9D1E-78CBF092C750}">
      <dgm:prSet/>
      <dgm:spPr/>
      <dgm:t>
        <a:bodyPr/>
        <a:lstStyle/>
        <a:p>
          <a:endParaRPr lang="en-US"/>
        </a:p>
      </dgm:t>
    </dgm:pt>
    <dgm:pt modelId="{4E39967D-43EF-4F15-814A-2F491D900D43}" type="sibTrans" cxnId="{14D43B81-F92D-4CD8-9D1E-78CBF092C750}">
      <dgm:prSet phldrT="5" phldr="0"/>
      <dgm:spPr/>
      <dgm:t>
        <a:bodyPr/>
        <a:lstStyle/>
        <a:p>
          <a:endParaRPr lang="en-US"/>
        </a:p>
      </dgm:t>
    </dgm:pt>
    <dgm:pt modelId="{40FE0EB9-B287-43F6-ABB4-527CB1B94B4A}" type="pres">
      <dgm:prSet presAssocID="{D0F07F19-1F50-4B42-A7A0-278DF9D25BB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B70BCB8-2CA8-4281-8C3E-9646AA407DE2}" type="pres">
      <dgm:prSet presAssocID="{2EE95FC5-CD6B-4A50-9262-DC414E16C3EA}" presName="node" presStyleLbl="node1" presStyleIdx="0" presStyleCnt="5" custScaleX="115064" custLinFactNeighborX="97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02BC8AD-DDC2-43A7-BB43-F6F8D8BD6340}" type="pres">
      <dgm:prSet presAssocID="{C99EBBB1-E916-471C-83C9-ABE85B42AC26}" presName="sibTrans" presStyleCnt="0"/>
      <dgm:spPr/>
    </dgm:pt>
    <dgm:pt modelId="{B86E23A3-742D-4587-88CF-2D56A8442149}" type="pres">
      <dgm:prSet presAssocID="{F05611F0-8256-4954-B6CB-ED6B4F2DD397}" presName="node" presStyleLbl="node1" presStyleIdx="1" presStyleCnt="5" custScaleX="115064" custLinFactNeighborX="97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7C885F5-93E2-4D86-AAEA-8BD12E68F9BB}" type="pres">
      <dgm:prSet presAssocID="{6BD5265A-8333-420D-BDB2-65F10B3EBD76}" presName="sibTrans" presStyleCnt="0"/>
      <dgm:spPr/>
    </dgm:pt>
    <dgm:pt modelId="{D64973A5-4E87-44F1-B369-B0D5E0C2A462}" type="pres">
      <dgm:prSet presAssocID="{22625139-F93A-4F3F-A7AA-4923A01AEDF3}" presName="node" presStyleLbl="node1" presStyleIdx="2" presStyleCnt="5" custScaleX="115064" custLinFactNeighborX="97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8EBA167-82EB-4D7C-98F7-2AB66BCE8A90}" type="pres">
      <dgm:prSet presAssocID="{A8E2FA08-4DD4-4654-A85D-9A99162D6201}" presName="sibTrans" presStyleCnt="0"/>
      <dgm:spPr/>
    </dgm:pt>
    <dgm:pt modelId="{18405FE4-7B27-4C69-B6FE-12C8B84249EF}" type="pres">
      <dgm:prSet presAssocID="{140952D0-0E1D-4F48-9F16-53581487CFA0}" presName="node" presStyleLbl="node1" presStyleIdx="3" presStyleCnt="5" custScaleX="115064" custLinFactNeighborX="97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F5C547E-E40F-424A-82FA-BB8EDB1515B0}" type="pres">
      <dgm:prSet presAssocID="{2804F27C-9BA9-4D07-AB02-74BE7DFA2C0E}" presName="sibTrans" presStyleCnt="0"/>
      <dgm:spPr/>
    </dgm:pt>
    <dgm:pt modelId="{435C0E89-FD70-4DD9-A771-832DBFC9ACBC}" type="pres">
      <dgm:prSet presAssocID="{C2F8C7F7-44C4-414A-BCCD-56E91DD0A777}" presName="node" presStyleLbl="node1" presStyleIdx="4" presStyleCnt="5" custScaleX="115064" custLinFactNeighborX="97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F765DD9-BF93-49A8-A6EA-AB13464D24B0}" type="presOf" srcId="{C2F8C7F7-44C4-414A-BCCD-56E91DD0A777}" destId="{435C0E89-FD70-4DD9-A771-832DBFC9ACBC}" srcOrd="0" destOrd="0" presId="urn:microsoft.com/office/officeart/2005/8/layout/default"/>
    <dgm:cxn modelId="{6D195AE4-39B4-45CF-9D82-CF1593D393F6}" type="presOf" srcId="{22625139-F93A-4F3F-A7AA-4923A01AEDF3}" destId="{D64973A5-4E87-44F1-B369-B0D5E0C2A462}" srcOrd="0" destOrd="0" presId="urn:microsoft.com/office/officeart/2005/8/layout/default"/>
    <dgm:cxn modelId="{FC7721F0-429B-4CE7-BE98-C2F3C41FE9C7}" srcId="{D0F07F19-1F50-4B42-A7A0-278DF9D25BB1}" destId="{22625139-F93A-4F3F-A7AA-4923A01AEDF3}" srcOrd="2" destOrd="0" parTransId="{F549A0EB-6BE9-4749-8336-B02A279AE302}" sibTransId="{A8E2FA08-4DD4-4654-A85D-9A99162D6201}"/>
    <dgm:cxn modelId="{914FACD2-336A-4471-9E99-312B3F8EAB04}" srcId="{D0F07F19-1F50-4B42-A7A0-278DF9D25BB1}" destId="{F05611F0-8256-4954-B6CB-ED6B4F2DD397}" srcOrd="1" destOrd="0" parTransId="{CD7328D6-9FAE-4506-9BDB-E06A571EC1D4}" sibTransId="{6BD5265A-8333-420D-BDB2-65F10B3EBD76}"/>
    <dgm:cxn modelId="{14D43B81-F92D-4CD8-9D1E-78CBF092C750}" srcId="{D0F07F19-1F50-4B42-A7A0-278DF9D25BB1}" destId="{C2F8C7F7-44C4-414A-BCCD-56E91DD0A777}" srcOrd="4" destOrd="0" parTransId="{E6C6DF88-9436-40D7-BA84-18FE896A6151}" sibTransId="{4E39967D-43EF-4F15-814A-2F491D900D43}"/>
    <dgm:cxn modelId="{B3F19EC2-A372-4EC3-BFE0-C62FFDFE3DF6}" srcId="{D0F07F19-1F50-4B42-A7A0-278DF9D25BB1}" destId="{2EE95FC5-CD6B-4A50-9262-DC414E16C3EA}" srcOrd="0" destOrd="0" parTransId="{75374347-884B-4721-8CFF-DF080F5B1C79}" sibTransId="{C99EBBB1-E916-471C-83C9-ABE85B42AC26}"/>
    <dgm:cxn modelId="{C3C9D92A-4F8E-4228-8DF6-5BC8FFC105E0}" type="presOf" srcId="{2EE95FC5-CD6B-4A50-9262-DC414E16C3EA}" destId="{8B70BCB8-2CA8-4281-8C3E-9646AA407DE2}" srcOrd="0" destOrd="0" presId="urn:microsoft.com/office/officeart/2005/8/layout/default"/>
    <dgm:cxn modelId="{38B196E4-A718-4E5E-8B33-DFB2B77FDE42}" type="presOf" srcId="{D0F07F19-1F50-4B42-A7A0-278DF9D25BB1}" destId="{40FE0EB9-B287-43F6-ABB4-527CB1B94B4A}" srcOrd="0" destOrd="0" presId="urn:microsoft.com/office/officeart/2005/8/layout/default"/>
    <dgm:cxn modelId="{E9B19438-D9F1-42E9-B97B-ECEA234AED50}" type="presOf" srcId="{F05611F0-8256-4954-B6CB-ED6B4F2DD397}" destId="{B86E23A3-742D-4587-88CF-2D56A8442149}" srcOrd="0" destOrd="0" presId="urn:microsoft.com/office/officeart/2005/8/layout/default"/>
    <dgm:cxn modelId="{B07163E8-ADEC-492A-8F07-7E5786AB23AE}" srcId="{D0F07F19-1F50-4B42-A7A0-278DF9D25BB1}" destId="{140952D0-0E1D-4F48-9F16-53581487CFA0}" srcOrd="3" destOrd="0" parTransId="{790C446F-6917-41E7-BE01-7AFE2676D505}" sibTransId="{2804F27C-9BA9-4D07-AB02-74BE7DFA2C0E}"/>
    <dgm:cxn modelId="{D6CBE33F-90E3-4C8D-B80F-821ED7205D90}" type="presOf" srcId="{140952D0-0E1D-4F48-9F16-53581487CFA0}" destId="{18405FE4-7B27-4C69-B6FE-12C8B84249EF}" srcOrd="0" destOrd="0" presId="urn:microsoft.com/office/officeart/2005/8/layout/default"/>
    <dgm:cxn modelId="{D17F6962-6CF2-4448-8F2E-27A7CB5CAB16}" type="presParOf" srcId="{40FE0EB9-B287-43F6-ABB4-527CB1B94B4A}" destId="{8B70BCB8-2CA8-4281-8C3E-9646AA407DE2}" srcOrd="0" destOrd="0" presId="urn:microsoft.com/office/officeart/2005/8/layout/default"/>
    <dgm:cxn modelId="{6873F57A-5B91-48FC-9B1A-61BEA27CBE90}" type="presParOf" srcId="{40FE0EB9-B287-43F6-ABB4-527CB1B94B4A}" destId="{E02BC8AD-DDC2-43A7-BB43-F6F8D8BD6340}" srcOrd="1" destOrd="0" presId="urn:microsoft.com/office/officeart/2005/8/layout/default"/>
    <dgm:cxn modelId="{FC4588CA-0BEE-4DE6-9726-93F413184C3C}" type="presParOf" srcId="{40FE0EB9-B287-43F6-ABB4-527CB1B94B4A}" destId="{B86E23A3-742D-4587-88CF-2D56A8442149}" srcOrd="2" destOrd="0" presId="urn:microsoft.com/office/officeart/2005/8/layout/default"/>
    <dgm:cxn modelId="{4178A0A8-8F80-4691-AE60-A912EF83DE0A}" type="presParOf" srcId="{40FE0EB9-B287-43F6-ABB4-527CB1B94B4A}" destId="{87C885F5-93E2-4D86-AAEA-8BD12E68F9BB}" srcOrd="3" destOrd="0" presId="urn:microsoft.com/office/officeart/2005/8/layout/default"/>
    <dgm:cxn modelId="{48A25CA2-D3C2-4FFF-9454-ED9B5A503F99}" type="presParOf" srcId="{40FE0EB9-B287-43F6-ABB4-527CB1B94B4A}" destId="{D64973A5-4E87-44F1-B369-B0D5E0C2A462}" srcOrd="4" destOrd="0" presId="urn:microsoft.com/office/officeart/2005/8/layout/default"/>
    <dgm:cxn modelId="{CC1DEFB1-6415-405C-B19F-8F58824BC103}" type="presParOf" srcId="{40FE0EB9-B287-43F6-ABB4-527CB1B94B4A}" destId="{A8EBA167-82EB-4D7C-98F7-2AB66BCE8A90}" srcOrd="5" destOrd="0" presId="urn:microsoft.com/office/officeart/2005/8/layout/default"/>
    <dgm:cxn modelId="{EF92A80F-281E-414F-A2E2-B426E7254CC3}" type="presParOf" srcId="{40FE0EB9-B287-43F6-ABB4-527CB1B94B4A}" destId="{18405FE4-7B27-4C69-B6FE-12C8B84249EF}" srcOrd="6" destOrd="0" presId="urn:microsoft.com/office/officeart/2005/8/layout/default"/>
    <dgm:cxn modelId="{92AFC3EA-4297-4063-94E0-C5A1BE863E54}" type="presParOf" srcId="{40FE0EB9-B287-43F6-ABB4-527CB1B94B4A}" destId="{4F5C547E-E40F-424A-82FA-BB8EDB1515B0}" srcOrd="7" destOrd="0" presId="urn:microsoft.com/office/officeart/2005/8/layout/default"/>
    <dgm:cxn modelId="{CBB0F55F-5C58-443F-989A-EC667A9C4731}" type="presParOf" srcId="{40FE0EB9-B287-43F6-ABB4-527CB1B94B4A}" destId="{435C0E89-FD70-4DD9-A771-832DBFC9ACB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2373DC-11B1-4708-92E2-E1B8EB8D76D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2" csCatId="accent5" phldr="1"/>
      <dgm:spPr/>
    </dgm:pt>
    <dgm:pt modelId="{7084B800-7E1D-4DA6-89C0-37EA52DDBCB8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1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Mewngofnodwch</a:t>
          </a:r>
          <a:r>
            <a:rPr lang="en-GB" sz="2100" dirty="0">
              <a:solidFill>
                <a:schemeClr val="bg2">
                  <a:lumMod val="50000"/>
                </a:schemeClr>
              </a:solidFill>
            </a:rPr>
            <a:t> ac </a:t>
          </a:r>
          <a:r>
            <a:rPr lang="en-GB" sz="21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ymgyfarwyddwch</a:t>
          </a:r>
          <a:r>
            <a:rPr lang="en-GB" sz="2100" dirty="0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 – Login and familiarise.</a:t>
          </a:r>
          <a:endParaRPr lang="ru-RU" sz="2100" dirty="0">
            <a:solidFill>
              <a:schemeClr val="bg2">
                <a:lumMod val="50000"/>
              </a:schemeClr>
            </a:solidFill>
            <a:latin typeface="Garamond" panose="02020404030301010803"/>
          </a:endParaRPr>
        </a:p>
      </dgm:t>
    </dgm:pt>
    <dgm:pt modelId="{E459F664-A62C-4466-90D1-14D94F7456F9}" type="parTrans" cxnId="{D7BBB8C6-B60F-4050-B5C1-3F3A86AF4294}">
      <dgm:prSet/>
      <dgm:spPr/>
      <dgm:t>
        <a:bodyPr/>
        <a:lstStyle/>
        <a:p>
          <a:endParaRPr lang="ru-RU"/>
        </a:p>
      </dgm:t>
    </dgm:pt>
    <dgm:pt modelId="{29667D30-8073-4626-A65C-0442C9DA4455}" type="sibTrans" cxnId="{D7BBB8C6-B60F-4050-B5C1-3F3A86AF4294}">
      <dgm:prSet/>
      <dgm:spPr/>
      <dgm:t>
        <a:bodyPr/>
        <a:lstStyle/>
        <a:p>
          <a:endParaRPr lang="ru-RU"/>
        </a:p>
      </dgm:t>
    </dgm:pt>
    <dgm:pt modelId="{4786322A-3DB1-4B13-A039-9C2B4BD33902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100" kern="1200" dirty="0" err="1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Rhannwch</a:t>
          </a:r>
          <a:r>
            <a:rPr lang="en-GB" sz="2100" kern="1200" dirty="0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GB" sz="2100" kern="1200" dirty="0" err="1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gyda'ch</a:t>
          </a:r>
          <a:r>
            <a:rPr lang="en-GB" sz="2100" kern="1200" dirty="0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GB" sz="2100" kern="1200" dirty="0" err="1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tiwtor</a:t>
          </a:r>
          <a:r>
            <a:rPr lang="en-GB" sz="2100" kern="1200" dirty="0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GB" sz="2100" kern="1200" dirty="0" err="1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proffesiynol</a:t>
          </a:r>
          <a:r>
            <a:rPr lang="en-GB" sz="2100" kern="1200" dirty="0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 – Share with your professional tutor.</a:t>
          </a:r>
          <a:endParaRPr lang="ru-RU" sz="2100" kern="1200" dirty="0">
            <a:solidFill>
              <a:srgbClr val="E2E2E8">
                <a:lumMod val="50000"/>
              </a:srgbClr>
            </a:solidFill>
            <a:latin typeface="Garamond" panose="02020404030301010803"/>
            <a:ea typeface="+mn-ea"/>
            <a:cs typeface="+mn-cs"/>
          </a:endParaRPr>
        </a:p>
      </dgm:t>
    </dgm:pt>
    <dgm:pt modelId="{4F3F2426-EA56-4F79-A02F-DE7A210D680D}" type="parTrans" cxnId="{07D1F65C-7C41-4EB6-A133-CA7F29791640}">
      <dgm:prSet/>
      <dgm:spPr/>
      <dgm:t>
        <a:bodyPr/>
        <a:lstStyle/>
        <a:p>
          <a:endParaRPr lang="ru-RU"/>
        </a:p>
      </dgm:t>
    </dgm:pt>
    <dgm:pt modelId="{7D0A801E-90E9-4D73-A31E-D58F04D3BBF2}" type="sibTrans" cxnId="{07D1F65C-7C41-4EB6-A133-CA7F29791640}">
      <dgm:prSet/>
      <dgm:spPr/>
      <dgm:t>
        <a:bodyPr/>
        <a:lstStyle/>
        <a:p>
          <a:endParaRPr lang="ru-RU"/>
        </a:p>
      </dgm:t>
    </dgm:pt>
    <dgm:pt modelId="{5A259F57-B5C4-40C5-939D-A7C21B16FB47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1 darn o 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dystiolaeth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 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i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bob 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safon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, 1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ddatganiad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effaith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am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bob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darn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o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dystiolaeth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 – 1 piece of evidence per standard, 1 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i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mpact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statement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 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per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 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piece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of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evidence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.</a:t>
          </a:r>
          <a:endParaRPr lang="en-GB" sz="2100" kern="1200" dirty="0">
            <a:solidFill>
              <a:schemeClr val="bg2">
                <a:lumMod val="50000"/>
              </a:schemeClr>
            </a:solidFill>
          </a:endParaRPr>
        </a:p>
      </dgm:t>
    </dgm:pt>
    <dgm:pt modelId="{E359194E-724D-4C60-BA35-9B441D11C55E}" type="parTrans" cxnId="{7865863E-1BC2-47AE-BBFB-F40F27A905AE}">
      <dgm:prSet/>
      <dgm:spPr/>
      <dgm:t>
        <a:bodyPr/>
        <a:lstStyle/>
        <a:p>
          <a:endParaRPr lang="ru-RU"/>
        </a:p>
      </dgm:t>
    </dgm:pt>
    <dgm:pt modelId="{57311651-50BE-4613-AB4F-1C634C257620}" type="sibTrans" cxnId="{7865863E-1BC2-47AE-BBFB-F40F27A905AE}">
      <dgm:prSet/>
      <dgm:spPr/>
      <dgm:t>
        <a:bodyPr/>
        <a:lstStyle/>
        <a:p>
          <a:endParaRPr lang="ru-RU"/>
        </a:p>
      </dgm:t>
    </dgm:pt>
    <dgm:pt modelId="{BEBE168A-5E85-43CC-B9BA-D1974F9A5753}" type="pres">
      <dgm:prSet presAssocID="{592373DC-11B1-4708-92E2-E1B8EB8D76D8}" presName="root" presStyleCnt="0">
        <dgm:presLayoutVars>
          <dgm:dir/>
          <dgm:resizeHandles val="exact"/>
        </dgm:presLayoutVars>
      </dgm:prSet>
      <dgm:spPr/>
    </dgm:pt>
    <dgm:pt modelId="{6F7D1589-E38C-4EEF-8940-633D1FA307AE}" type="pres">
      <dgm:prSet presAssocID="{7084B800-7E1D-4DA6-89C0-37EA52DDBCB8}" presName="compNode" presStyleCnt="0"/>
      <dgm:spPr/>
    </dgm:pt>
    <dgm:pt modelId="{5055791F-FD8B-4C95-BE9E-DCA1684759AE}" type="pres">
      <dgm:prSet presAssocID="{7084B800-7E1D-4DA6-89C0-37EA52DDBCB8}" presName="bgRect" presStyleLbl="bgShp" presStyleIdx="0" presStyleCnt="3"/>
      <dgm:spPr>
        <a:prstGeom prst="rect">
          <a:avLst/>
        </a:prstGeom>
        <a:solidFill>
          <a:schemeClr val="bg1"/>
        </a:solidFill>
        <a:ln>
          <a:solidFill>
            <a:schemeClr val="bg2">
              <a:lumMod val="75000"/>
            </a:schemeClr>
          </a:solidFill>
        </a:ln>
      </dgm:spPr>
    </dgm:pt>
    <dgm:pt modelId="{3A2A1665-F91D-4C16-A420-BA5DD166AEE3}" type="pres">
      <dgm:prSet presAssocID="{7084B800-7E1D-4DA6-89C0-37EA52DDBCB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2BD51AD2-3E0A-4639-9A99-2EB58CCE5B59}" type="pres">
      <dgm:prSet presAssocID="{7084B800-7E1D-4DA6-89C0-37EA52DDBCB8}" presName="spaceRect" presStyleCnt="0"/>
      <dgm:spPr/>
    </dgm:pt>
    <dgm:pt modelId="{C777032A-9475-4396-9274-DE9A78A74CC0}" type="pres">
      <dgm:prSet presAssocID="{7084B800-7E1D-4DA6-89C0-37EA52DDBCB8}" presName="parTx" presStyleLbl="revTx" presStyleIdx="0" presStyleCnt="3" custLinFactNeighborX="-580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E8F86784-F939-4DC2-B805-3A2239B0770F}" type="pres">
      <dgm:prSet presAssocID="{29667D30-8073-4626-A65C-0442C9DA4455}" presName="sibTrans" presStyleCnt="0"/>
      <dgm:spPr/>
    </dgm:pt>
    <dgm:pt modelId="{B1715078-3176-4DF1-A2E4-CA69BD0DE3DE}" type="pres">
      <dgm:prSet presAssocID="{4786322A-3DB1-4B13-A039-9C2B4BD33902}" presName="compNode" presStyleCnt="0"/>
      <dgm:spPr/>
    </dgm:pt>
    <dgm:pt modelId="{7CF4F8AE-2437-4954-B698-495A078F9E64}" type="pres">
      <dgm:prSet presAssocID="{4786322A-3DB1-4B13-A039-9C2B4BD33902}" presName="bgRect" presStyleLbl="bgShp" presStyleIdx="1" presStyleCnt="3"/>
      <dgm:spPr>
        <a:prstGeom prst="rect">
          <a:avLst/>
        </a:prstGeom>
        <a:solidFill>
          <a:schemeClr val="bg1"/>
        </a:solidFill>
        <a:ln>
          <a:solidFill>
            <a:schemeClr val="bg2">
              <a:lumMod val="75000"/>
            </a:schemeClr>
          </a:solidFill>
        </a:ln>
      </dgm:spPr>
    </dgm:pt>
    <dgm:pt modelId="{321B0D94-DDA9-4A26-A4C1-0608CDA16D85}" type="pres">
      <dgm:prSet presAssocID="{4786322A-3DB1-4B13-A039-9C2B4BD3390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ream"/>
        </a:ext>
      </dgm:extLst>
    </dgm:pt>
    <dgm:pt modelId="{6B38183A-C137-4797-A6AA-5032FB424C80}" type="pres">
      <dgm:prSet presAssocID="{4786322A-3DB1-4B13-A039-9C2B4BD33902}" presName="spaceRect" presStyleCnt="0"/>
      <dgm:spPr/>
    </dgm:pt>
    <dgm:pt modelId="{8988E990-E700-4C93-BC55-7BF7864AEFFE}" type="pres">
      <dgm:prSet presAssocID="{4786322A-3DB1-4B13-A039-9C2B4BD33902}" presName="parTx" presStyleLbl="revTx" presStyleIdx="1" presStyleCnt="3" custLinFactNeighborX="-580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3E0BA4B3-4753-4805-92FA-4429EA7CC897}" type="pres">
      <dgm:prSet presAssocID="{7D0A801E-90E9-4D73-A31E-D58F04D3BBF2}" presName="sibTrans" presStyleCnt="0"/>
      <dgm:spPr/>
    </dgm:pt>
    <dgm:pt modelId="{8AC38D62-D40A-4C03-90E4-2F61E807B6F4}" type="pres">
      <dgm:prSet presAssocID="{5A259F57-B5C4-40C5-939D-A7C21B16FB47}" presName="compNode" presStyleCnt="0"/>
      <dgm:spPr/>
    </dgm:pt>
    <dgm:pt modelId="{362B79DA-BFF8-4895-8DC9-BC10460633E8}" type="pres">
      <dgm:prSet presAssocID="{5A259F57-B5C4-40C5-939D-A7C21B16FB47}" presName="bgRect" presStyleLbl="bgShp" presStyleIdx="2" presStyleCnt="3"/>
      <dgm:spPr>
        <a:prstGeom prst="rect">
          <a:avLst/>
        </a:prstGeom>
        <a:solidFill>
          <a:schemeClr val="bg1"/>
        </a:solidFill>
        <a:ln>
          <a:solidFill>
            <a:schemeClr val="bg2">
              <a:lumMod val="75000"/>
            </a:schemeClr>
          </a:solidFill>
        </a:ln>
      </dgm:spPr>
    </dgm:pt>
    <dgm:pt modelId="{A71047BA-937F-4A10-B7D6-5EC59061C5B1}" type="pres">
      <dgm:prSet presAssocID="{5A259F57-B5C4-40C5-939D-A7C21B16FB4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EB9852C8-8257-43A9-A364-D7E0EB36D00C}" type="pres">
      <dgm:prSet presAssocID="{5A259F57-B5C4-40C5-939D-A7C21B16FB47}" presName="spaceRect" presStyleCnt="0"/>
      <dgm:spPr/>
    </dgm:pt>
    <dgm:pt modelId="{11601319-DCBD-4A85-BAD2-A1583DEC0D33}" type="pres">
      <dgm:prSet presAssocID="{5A259F57-B5C4-40C5-939D-A7C21B16FB47}" presName="parTx" presStyleLbl="revTx" presStyleIdx="2" presStyleCnt="3" custLinFactNeighborX="-580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7865863E-1BC2-47AE-BBFB-F40F27A905AE}" srcId="{592373DC-11B1-4708-92E2-E1B8EB8D76D8}" destId="{5A259F57-B5C4-40C5-939D-A7C21B16FB47}" srcOrd="2" destOrd="0" parTransId="{E359194E-724D-4C60-BA35-9B441D11C55E}" sibTransId="{57311651-50BE-4613-AB4F-1C634C257620}"/>
    <dgm:cxn modelId="{6CF4BF9A-6DDE-4517-97F8-B1469DFF3BBA}" type="presOf" srcId="{5A259F57-B5C4-40C5-939D-A7C21B16FB47}" destId="{11601319-DCBD-4A85-BAD2-A1583DEC0D33}" srcOrd="0" destOrd="0" presId="urn:microsoft.com/office/officeart/2018/2/layout/IconVerticalSolidList"/>
    <dgm:cxn modelId="{D7BBB8C6-B60F-4050-B5C1-3F3A86AF4294}" srcId="{592373DC-11B1-4708-92E2-E1B8EB8D76D8}" destId="{7084B800-7E1D-4DA6-89C0-37EA52DDBCB8}" srcOrd="0" destOrd="0" parTransId="{E459F664-A62C-4466-90D1-14D94F7456F9}" sibTransId="{29667D30-8073-4626-A65C-0442C9DA4455}"/>
    <dgm:cxn modelId="{65C56216-455A-42A6-A0BC-EA2DFB333503}" type="presOf" srcId="{7084B800-7E1D-4DA6-89C0-37EA52DDBCB8}" destId="{C777032A-9475-4396-9274-DE9A78A74CC0}" srcOrd="0" destOrd="0" presId="urn:microsoft.com/office/officeart/2018/2/layout/IconVerticalSolidList"/>
    <dgm:cxn modelId="{99FCC3A2-7D1A-B343-BC04-AA140FF8D6F7}" type="presOf" srcId="{592373DC-11B1-4708-92E2-E1B8EB8D76D8}" destId="{BEBE168A-5E85-43CC-B9BA-D1974F9A5753}" srcOrd="0" destOrd="0" presId="urn:microsoft.com/office/officeart/2018/2/layout/IconVerticalSolidList"/>
    <dgm:cxn modelId="{07D1F65C-7C41-4EB6-A133-CA7F29791640}" srcId="{592373DC-11B1-4708-92E2-E1B8EB8D76D8}" destId="{4786322A-3DB1-4B13-A039-9C2B4BD33902}" srcOrd="1" destOrd="0" parTransId="{4F3F2426-EA56-4F79-A02F-DE7A210D680D}" sibTransId="{7D0A801E-90E9-4D73-A31E-D58F04D3BBF2}"/>
    <dgm:cxn modelId="{BD6978D2-6273-4C7E-891B-DC89CD4BB11B}" type="presOf" srcId="{4786322A-3DB1-4B13-A039-9C2B4BD33902}" destId="{8988E990-E700-4C93-BC55-7BF7864AEFFE}" srcOrd="0" destOrd="0" presId="urn:microsoft.com/office/officeart/2018/2/layout/IconVerticalSolidList"/>
    <dgm:cxn modelId="{C954D726-8E67-49D6-8E1B-85D5A29C7876}" type="presParOf" srcId="{BEBE168A-5E85-43CC-B9BA-D1974F9A5753}" destId="{6F7D1589-E38C-4EEF-8940-633D1FA307AE}" srcOrd="0" destOrd="0" presId="urn:microsoft.com/office/officeart/2018/2/layout/IconVerticalSolidList"/>
    <dgm:cxn modelId="{0C907994-EB7B-4295-A095-BD62EAF0526B}" type="presParOf" srcId="{6F7D1589-E38C-4EEF-8940-633D1FA307AE}" destId="{5055791F-FD8B-4C95-BE9E-DCA1684759AE}" srcOrd="0" destOrd="0" presId="urn:microsoft.com/office/officeart/2018/2/layout/IconVerticalSolidList"/>
    <dgm:cxn modelId="{47C38D84-B869-476D-B8A8-AFC526B2292A}" type="presParOf" srcId="{6F7D1589-E38C-4EEF-8940-633D1FA307AE}" destId="{3A2A1665-F91D-4C16-A420-BA5DD166AEE3}" srcOrd="1" destOrd="0" presId="urn:microsoft.com/office/officeart/2018/2/layout/IconVerticalSolidList"/>
    <dgm:cxn modelId="{A1E7B132-319F-4027-9DBA-C68270224CB5}" type="presParOf" srcId="{6F7D1589-E38C-4EEF-8940-633D1FA307AE}" destId="{2BD51AD2-3E0A-4639-9A99-2EB58CCE5B59}" srcOrd="2" destOrd="0" presId="urn:microsoft.com/office/officeart/2018/2/layout/IconVerticalSolidList"/>
    <dgm:cxn modelId="{7E610970-89AF-490A-8FC9-780F4A4BE8EE}" type="presParOf" srcId="{6F7D1589-E38C-4EEF-8940-633D1FA307AE}" destId="{C777032A-9475-4396-9274-DE9A78A74CC0}" srcOrd="3" destOrd="0" presId="urn:microsoft.com/office/officeart/2018/2/layout/IconVerticalSolidList"/>
    <dgm:cxn modelId="{6EDD7211-4D01-4E26-887A-C80A6738D20E}" type="presParOf" srcId="{BEBE168A-5E85-43CC-B9BA-D1974F9A5753}" destId="{E8F86784-F939-4DC2-B805-3A2239B0770F}" srcOrd="1" destOrd="0" presId="urn:microsoft.com/office/officeart/2018/2/layout/IconVerticalSolidList"/>
    <dgm:cxn modelId="{66F7F1FF-BE20-41A3-B41A-A9C95C8EE53D}" type="presParOf" srcId="{BEBE168A-5E85-43CC-B9BA-D1974F9A5753}" destId="{B1715078-3176-4DF1-A2E4-CA69BD0DE3DE}" srcOrd="2" destOrd="0" presId="urn:microsoft.com/office/officeart/2018/2/layout/IconVerticalSolidList"/>
    <dgm:cxn modelId="{96E91FC1-E0C5-476E-9FF5-4C7F3EBAA084}" type="presParOf" srcId="{B1715078-3176-4DF1-A2E4-CA69BD0DE3DE}" destId="{7CF4F8AE-2437-4954-B698-495A078F9E64}" srcOrd="0" destOrd="0" presId="urn:microsoft.com/office/officeart/2018/2/layout/IconVerticalSolidList"/>
    <dgm:cxn modelId="{0BAA0006-DAAC-436E-96EB-AC946B8DBD05}" type="presParOf" srcId="{B1715078-3176-4DF1-A2E4-CA69BD0DE3DE}" destId="{321B0D94-DDA9-4A26-A4C1-0608CDA16D85}" srcOrd="1" destOrd="0" presId="urn:microsoft.com/office/officeart/2018/2/layout/IconVerticalSolidList"/>
    <dgm:cxn modelId="{3B283878-83B2-4296-936B-56E835413B59}" type="presParOf" srcId="{B1715078-3176-4DF1-A2E4-CA69BD0DE3DE}" destId="{6B38183A-C137-4797-A6AA-5032FB424C80}" srcOrd="2" destOrd="0" presId="urn:microsoft.com/office/officeart/2018/2/layout/IconVerticalSolidList"/>
    <dgm:cxn modelId="{60F0BE8A-D091-4821-AC49-585791D01493}" type="presParOf" srcId="{B1715078-3176-4DF1-A2E4-CA69BD0DE3DE}" destId="{8988E990-E700-4C93-BC55-7BF7864AEFFE}" srcOrd="3" destOrd="0" presId="urn:microsoft.com/office/officeart/2018/2/layout/IconVerticalSolidList"/>
    <dgm:cxn modelId="{A48E9789-09E6-45B9-9A02-21D1AADB1159}" type="presParOf" srcId="{BEBE168A-5E85-43CC-B9BA-D1974F9A5753}" destId="{3E0BA4B3-4753-4805-92FA-4429EA7CC897}" srcOrd="3" destOrd="0" presId="urn:microsoft.com/office/officeart/2018/2/layout/IconVerticalSolidList"/>
    <dgm:cxn modelId="{2C2A729C-6F31-4AD5-AF7A-7AD9B1797370}" type="presParOf" srcId="{BEBE168A-5E85-43CC-B9BA-D1974F9A5753}" destId="{8AC38D62-D40A-4C03-90E4-2F61E807B6F4}" srcOrd="4" destOrd="0" presId="urn:microsoft.com/office/officeart/2018/2/layout/IconVerticalSolidList"/>
    <dgm:cxn modelId="{CC93D589-0C31-474E-B816-0F705678CCD9}" type="presParOf" srcId="{8AC38D62-D40A-4C03-90E4-2F61E807B6F4}" destId="{362B79DA-BFF8-4895-8DC9-BC10460633E8}" srcOrd="0" destOrd="0" presId="urn:microsoft.com/office/officeart/2018/2/layout/IconVerticalSolidList"/>
    <dgm:cxn modelId="{C37B72D2-5AF0-49E1-B2E4-F12DDFA99690}" type="presParOf" srcId="{8AC38D62-D40A-4C03-90E4-2F61E807B6F4}" destId="{A71047BA-937F-4A10-B7D6-5EC59061C5B1}" srcOrd="1" destOrd="0" presId="urn:microsoft.com/office/officeart/2018/2/layout/IconVerticalSolidList"/>
    <dgm:cxn modelId="{875179DC-2D67-4FD9-96FA-A622527D4C06}" type="presParOf" srcId="{8AC38D62-D40A-4C03-90E4-2F61E807B6F4}" destId="{EB9852C8-8257-43A9-A364-D7E0EB36D00C}" srcOrd="2" destOrd="0" presId="urn:microsoft.com/office/officeart/2018/2/layout/IconVerticalSolidList"/>
    <dgm:cxn modelId="{125FBE7A-1C62-4833-8DDE-435A9D8433C3}" type="presParOf" srcId="{8AC38D62-D40A-4C03-90E4-2F61E807B6F4}" destId="{11601319-DCBD-4A85-BAD2-A1583DEC0D33}" srcOrd="3" destOrd="0" presId="urn:microsoft.com/office/officeart/2018/2/layout/IconVerticalSolidList"/>
  </dgm:cxnLst>
  <dgm:bg>
    <a:noFill/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70BCB8-2CA8-4281-8C3E-9646AA407DE2}">
      <dsp:nvSpPr>
        <dsp:cNvPr id="0" name=""/>
        <dsp:cNvSpPr/>
      </dsp:nvSpPr>
      <dsp:spPr>
        <a:xfrm>
          <a:off x="477859" y="656"/>
          <a:ext cx="3123798" cy="1628901"/>
        </a:xfrm>
        <a:prstGeom prst="rect">
          <a:avLst/>
        </a:prstGeom>
        <a:solidFill>
          <a:schemeClr val="bg1"/>
        </a:solidFill>
        <a:ln w="12700" cap="flat" cmpd="sng" algn="ctr">
          <a:solidFill>
            <a:schemeClr val="bg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0" tIns="80010" rIns="7200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b="1" kern="1200">
              <a:solidFill>
                <a:schemeClr val="bg2">
                  <a:lumMod val="50000"/>
                </a:schemeClr>
              </a:solidFill>
            </a:rPr>
            <a:t>Beth </a:t>
          </a:r>
          <a:r>
            <a:rPr lang="en-US" sz="2100" b="1" kern="1200" err="1">
              <a:solidFill>
                <a:schemeClr val="bg2">
                  <a:lumMod val="50000"/>
                </a:schemeClr>
              </a:solidFill>
            </a:rPr>
            <a:t>yw’r</a:t>
          </a:r>
          <a:r>
            <a:rPr lang="en-US" sz="2100" b="1" kern="1200">
              <a:solidFill>
                <a:schemeClr val="bg2">
                  <a:lumMod val="50000"/>
                </a:schemeClr>
              </a:solidFill>
            </a:rPr>
            <a:t> PDP?</a:t>
          </a:r>
          <a:endParaRPr lang="en-US" sz="2100" b="1" i="0" u="none" strike="noStrike" kern="1200" cap="none" baseline="0" noProof="0">
            <a:solidFill>
              <a:schemeClr val="bg2">
                <a:lumMod val="50000"/>
              </a:schemeClr>
            </a:solidFill>
            <a:latin typeface="Garamond"/>
          </a:endParaRP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b="1" kern="1200">
              <a:solidFill>
                <a:schemeClr val="bg2">
                  <a:lumMod val="50000"/>
                </a:schemeClr>
              </a:solidFill>
            </a:rPr>
            <a:t>What is the PLP?</a:t>
          </a:r>
        </a:p>
      </dsp:txBody>
      <dsp:txXfrm>
        <a:off x="477859" y="656"/>
        <a:ext cx="3123798" cy="1628901"/>
      </dsp:txXfrm>
    </dsp:sp>
    <dsp:sp modelId="{B86E23A3-742D-4587-88CF-2D56A8442149}">
      <dsp:nvSpPr>
        <dsp:cNvPr id="0" name=""/>
        <dsp:cNvSpPr/>
      </dsp:nvSpPr>
      <dsp:spPr>
        <a:xfrm>
          <a:off x="3873141" y="656"/>
          <a:ext cx="3123798" cy="1628901"/>
        </a:xfrm>
        <a:prstGeom prst="rect">
          <a:avLst/>
        </a:prstGeom>
        <a:solidFill>
          <a:schemeClr val="bg1"/>
        </a:solidFill>
        <a:ln w="12700" cap="flat" cmpd="sng" algn="ctr">
          <a:solidFill>
            <a:schemeClr val="bg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0" tIns="60960" rIns="72000" bIns="6096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Beth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yw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manteision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y PDP?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What are the PLP’s advantages?</a:t>
          </a:r>
        </a:p>
      </dsp:txBody>
      <dsp:txXfrm>
        <a:off x="3873141" y="656"/>
        <a:ext cx="3123798" cy="1628901"/>
      </dsp:txXfrm>
    </dsp:sp>
    <dsp:sp modelId="{D64973A5-4E87-44F1-B369-B0D5E0C2A462}">
      <dsp:nvSpPr>
        <dsp:cNvPr id="0" name=""/>
        <dsp:cNvSpPr/>
      </dsp:nvSpPr>
      <dsp:spPr>
        <a:xfrm>
          <a:off x="7268423" y="656"/>
          <a:ext cx="3123798" cy="1628901"/>
        </a:xfrm>
        <a:prstGeom prst="rect">
          <a:avLst/>
        </a:prstGeom>
        <a:solidFill>
          <a:schemeClr val="bg1"/>
        </a:solidFill>
        <a:ln w="12700" cap="flat" cmpd="sng" algn="ctr">
          <a:solidFill>
            <a:schemeClr val="bg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0" tIns="60960" rIns="72000" bIns="6096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Beth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yw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gofynion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y PDP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ym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Mlwyddyn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3?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What are the PLP requirements in Year 3?</a:t>
          </a:r>
        </a:p>
      </dsp:txBody>
      <dsp:txXfrm>
        <a:off x="7268423" y="656"/>
        <a:ext cx="3123798" cy="1628901"/>
      </dsp:txXfrm>
    </dsp:sp>
    <dsp:sp modelId="{18405FE4-7B27-4C69-B6FE-12C8B84249EF}">
      <dsp:nvSpPr>
        <dsp:cNvPr id="0" name=""/>
        <dsp:cNvSpPr/>
      </dsp:nvSpPr>
      <dsp:spPr>
        <a:xfrm>
          <a:off x="2175500" y="1901041"/>
          <a:ext cx="3123798" cy="1628901"/>
        </a:xfrm>
        <a:prstGeom prst="rect">
          <a:avLst/>
        </a:prstGeom>
        <a:solidFill>
          <a:schemeClr val="bg1"/>
        </a:solidFill>
        <a:ln w="12700" cap="flat" cmpd="sng" algn="ctr">
          <a:solidFill>
            <a:schemeClr val="bg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0" tIns="68580" rIns="72000" bIns="685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Sut</a:t>
          </a: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8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ydw</a:t>
          </a: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8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i’n</a:t>
          </a: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8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defnyddio’r</a:t>
          </a: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PDP?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How do I use the PLP?</a:t>
          </a:r>
        </a:p>
      </dsp:txBody>
      <dsp:txXfrm>
        <a:off x="2175500" y="1901041"/>
        <a:ext cx="3123798" cy="1628901"/>
      </dsp:txXfrm>
    </dsp:sp>
    <dsp:sp modelId="{435C0E89-FD70-4DD9-A771-832DBFC9ACBC}">
      <dsp:nvSpPr>
        <dsp:cNvPr id="0" name=""/>
        <dsp:cNvSpPr/>
      </dsp:nvSpPr>
      <dsp:spPr>
        <a:xfrm>
          <a:off x="5570782" y="1901041"/>
          <a:ext cx="3123798" cy="1628901"/>
        </a:xfrm>
        <a:prstGeom prst="rect">
          <a:avLst/>
        </a:prstGeom>
        <a:solidFill>
          <a:schemeClr val="bg1"/>
        </a:solidFill>
        <a:ln w="12700" cap="flat" cmpd="sng" algn="ctr">
          <a:solidFill>
            <a:schemeClr val="bg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0" tIns="60960" rIns="72000" bIns="6096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Pa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gefnogaeth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sydd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ar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gael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US" sz="1600" b="1" kern="120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i</a:t>
          </a: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mi?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What support is available to me?</a:t>
          </a:r>
        </a:p>
      </dsp:txBody>
      <dsp:txXfrm>
        <a:off x="5570782" y="1901041"/>
        <a:ext cx="3123798" cy="16289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55791F-FD8B-4C95-BE9E-DCA1684759AE}">
      <dsp:nvSpPr>
        <dsp:cNvPr id="0" name=""/>
        <dsp:cNvSpPr/>
      </dsp:nvSpPr>
      <dsp:spPr>
        <a:xfrm>
          <a:off x="0" y="4074"/>
          <a:ext cx="7123254" cy="1313586"/>
        </a:xfrm>
        <a:prstGeom prst="rect">
          <a:avLst/>
        </a:prstGeom>
        <a:solidFill>
          <a:schemeClr val="bg1"/>
        </a:solidFill>
        <a:ln>
          <a:solidFill>
            <a:schemeClr val="bg2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2A1665-F91D-4C16-A420-BA5DD166AEE3}">
      <dsp:nvSpPr>
        <dsp:cNvPr id="0" name=""/>
        <dsp:cNvSpPr/>
      </dsp:nvSpPr>
      <dsp:spPr>
        <a:xfrm>
          <a:off x="397359" y="299630"/>
          <a:ext cx="723178" cy="7224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77032A-9475-4396-9274-DE9A78A74CC0}">
      <dsp:nvSpPr>
        <dsp:cNvPr id="0" name=""/>
        <dsp:cNvSpPr/>
      </dsp:nvSpPr>
      <dsp:spPr>
        <a:xfrm>
          <a:off x="1199995" y="4074"/>
          <a:ext cx="5476361" cy="1396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846" tIns="147846" rIns="147846" bIns="147846" numCol="1" spcCol="1270" anchor="ctr" anchorCtr="0">
          <a:noAutofit/>
        </a:bodyPr>
        <a:lstStyle/>
        <a:p>
          <a:pPr lvl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Mewngofnodwch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</a:rPr>
            <a:t> ac 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ymgyfarwyddwch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 – Login and familiarise.</a:t>
          </a:r>
          <a:endParaRPr lang="ru-RU" sz="2100" kern="1200" dirty="0">
            <a:solidFill>
              <a:schemeClr val="bg2">
                <a:lumMod val="50000"/>
              </a:schemeClr>
            </a:solidFill>
            <a:latin typeface="Garamond" panose="02020404030301010803"/>
          </a:endParaRPr>
        </a:p>
      </dsp:txBody>
      <dsp:txXfrm>
        <a:off x="1199995" y="4074"/>
        <a:ext cx="5476361" cy="1396968"/>
      </dsp:txXfrm>
    </dsp:sp>
    <dsp:sp modelId="{7CF4F8AE-2437-4954-B698-495A078F9E64}">
      <dsp:nvSpPr>
        <dsp:cNvPr id="0" name=""/>
        <dsp:cNvSpPr/>
      </dsp:nvSpPr>
      <dsp:spPr>
        <a:xfrm>
          <a:off x="0" y="1729740"/>
          <a:ext cx="7123254" cy="1313586"/>
        </a:xfrm>
        <a:prstGeom prst="rect">
          <a:avLst/>
        </a:prstGeom>
        <a:solidFill>
          <a:schemeClr val="bg1"/>
        </a:solidFill>
        <a:ln>
          <a:solidFill>
            <a:schemeClr val="bg2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1B0D94-DDA9-4A26-A4C1-0608CDA16D85}">
      <dsp:nvSpPr>
        <dsp:cNvPr id="0" name=""/>
        <dsp:cNvSpPr/>
      </dsp:nvSpPr>
      <dsp:spPr>
        <a:xfrm>
          <a:off x="397359" y="2025297"/>
          <a:ext cx="723178" cy="7224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88E990-E700-4C93-BC55-7BF7864AEFFE}">
      <dsp:nvSpPr>
        <dsp:cNvPr id="0" name=""/>
        <dsp:cNvSpPr/>
      </dsp:nvSpPr>
      <dsp:spPr>
        <a:xfrm>
          <a:off x="1199995" y="1729740"/>
          <a:ext cx="5476361" cy="1396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846" tIns="147846" rIns="147846" bIns="147846" numCol="1" spcCol="1270" anchor="ctr" anchorCtr="0">
          <a:noAutofit/>
        </a:bodyPr>
        <a:lstStyle/>
        <a:p>
          <a:pPr lvl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err="1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Rhannwch</a:t>
          </a:r>
          <a:r>
            <a:rPr lang="en-GB" sz="2100" kern="1200" dirty="0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GB" sz="2100" kern="1200" dirty="0" err="1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gyda'ch</a:t>
          </a:r>
          <a:r>
            <a:rPr lang="en-GB" sz="2100" kern="1200" dirty="0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GB" sz="2100" kern="1200" dirty="0" err="1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tiwtor</a:t>
          </a:r>
          <a:r>
            <a:rPr lang="en-GB" sz="2100" kern="1200" dirty="0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 </a:t>
          </a:r>
          <a:r>
            <a:rPr lang="en-GB" sz="2100" kern="1200" dirty="0" err="1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proffesiynol</a:t>
          </a:r>
          <a:r>
            <a:rPr lang="en-GB" sz="2100" kern="1200" dirty="0">
              <a:solidFill>
                <a:srgbClr val="E2E2E8">
                  <a:lumMod val="50000"/>
                </a:srgbClr>
              </a:solidFill>
              <a:latin typeface="Garamond" panose="02020404030301010803"/>
              <a:ea typeface="+mn-ea"/>
              <a:cs typeface="+mn-cs"/>
            </a:rPr>
            <a:t> – Share with your professional tutor.</a:t>
          </a:r>
          <a:endParaRPr lang="ru-RU" sz="2100" kern="1200" dirty="0">
            <a:solidFill>
              <a:srgbClr val="E2E2E8">
                <a:lumMod val="50000"/>
              </a:srgbClr>
            </a:solidFill>
            <a:latin typeface="Garamond" panose="02020404030301010803"/>
            <a:ea typeface="+mn-ea"/>
            <a:cs typeface="+mn-cs"/>
          </a:endParaRPr>
        </a:p>
      </dsp:txBody>
      <dsp:txXfrm>
        <a:off x="1199995" y="1729740"/>
        <a:ext cx="5476361" cy="1396968"/>
      </dsp:txXfrm>
    </dsp:sp>
    <dsp:sp modelId="{362B79DA-BFF8-4895-8DC9-BC10460633E8}">
      <dsp:nvSpPr>
        <dsp:cNvPr id="0" name=""/>
        <dsp:cNvSpPr/>
      </dsp:nvSpPr>
      <dsp:spPr>
        <a:xfrm>
          <a:off x="0" y="3455406"/>
          <a:ext cx="7123254" cy="1313586"/>
        </a:xfrm>
        <a:prstGeom prst="rect">
          <a:avLst/>
        </a:prstGeom>
        <a:solidFill>
          <a:schemeClr val="bg1"/>
        </a:solidFill>
        <a:ln>
          <a:solidFill>
            <a:schemeClr val="bg2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1047BA-937F-4A10-B7D6-5EC59061C5B1}">
      <dsp:nvSpPr>
        <dsp:cNvPr id="0" name=""/>
        <dsp:cNvSpPr/>
      </dsp:nvSpPr>
      <dsp:spPr>
        <a:xfrm>
          <a:off x="397748" y="3750963"/>
          <a:ext cx="723178" cy="7224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01319-DCBD-4A85-BAD2-A1583DEC0D33}">
      <dsp:nvSpPr>
        <dsp:cNvPr id="0" name=""/>
        <dsp:cNvSpPr/>
      </dsp:nvSpPr>
      <dsp:spPr>
        <a:xfrm>
          <a:off x="1200772" y="3455406"/>
          <a:ext cx="5476361" cy="1396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846" tIns="147846" rIns="147846" bIns="147846" numCol="1" spcCol="1270" anchor="ctr" anchorCtr="0">
          <a:noAutofit/>
        </a:bodyPr>
        <a:lstStyle/>
        <a:p>
          <a:pPr lvl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1 darn o 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dystiolaeth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 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i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 bob 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safon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, 1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ddatganiad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effaith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am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bob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darn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o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dystiolaeth</a:t>
          </a:r>
          <a:r>
            <a:rPr lang="en-GB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 – 1 piece of evidence per standard, 1 </a:t>
          </a:r>
          <a:r>
            <a:rPr lang="en-GB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  <a:ea typeface="+mn-ea"/>
              <a:cs typeface="+mn-cs"/>
            </a:rPr>
            <a:t>i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mpact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statement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 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per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 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piece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of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</a:rPr>
            <a:t> </a:t>
          </a:r>
          <a:r>
            <a:rPr lang="ru-RU" sz="2100" kern="1200" dirty="0" err="1">
              <a:solidFill>
                <a:schemeClr val="bg2">
                  <a:lumMod val="50000"/>
                </a:schemeClr>
              </a:solidFill>
            </a:rPr>
            <a:t>evidence</a:t>
          </a:r>
          <a:r>
            <a:rPr lang="ru-RU" sz="2100" kern="1200" dirty="0">
              <a:solidFill>
                <a:schemeClr val="bg2">
                  <a:lumMod val="50000"/>
                </a:schemeClr>
              </a:solidFill>
              <a:latin typeface="Garamond" panose="02020404030301010803"/>
            </a:rPr>
            <a:t>.</a:t>
          </a:r>
          <a:endParaRPr lang="en-GB" sz="2100" kern="1200" dirty="0">
            <a:solidFill>
              <a:schemeClr val="bg2">
                <a:lumMod val="50000"/>
              </a:schemeClr>
            </a:solidFill>
          </a:endParaRPr>
        </a:p>
      </dsp:txBody>
      <dsp:txXfrm>
        <a:off x="1200772" y="3455406"/>
        <a:ext cx="5476361" cy="13969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=""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9CB4F3C-75A8-4BB8-A18E-B730DDD68B5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AE10D8-98A5-4E68-A41F-7AA79FF6968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64CF-3664-45D0-9B27-4222DB1A6BA7}" type="datetimeFigureOut">
              <a:rPr lang="en-US" smtClean="0"/>
              <a:t>4/19/2020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7EF411-0DAB-4BCE-94A8-E903E205493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11237F-7CCA-4423-B624-29C06FF2E74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8CD4AB-B9A2-4248-B31F-8EBC71546D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7791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F7E720-7243-402E-A0D4-CE3189C951A5}" type="datetimeFigureOut">
              <a:rPr lang="en-US" noProof="0" smtClean="0"/>
              <a:t>4/19/2020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BE9C73-6CDE-45E2-97F8-E3C5308FA232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76349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Mahttps:/v3.pebblepad.co.uk/spa/#/public/kwhG4Zk4W9Z8wyHgfqyxstydmW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v3.pebblepad.co.uk/spa/#/public/kwhG4Zk4W9Z8Gdgpnzhy8wdjfh" TargetMode="Externa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470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cs typeface="Calibri"/>
              </a:rPr>
              <a:t>Dyma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ydy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brif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cynnwys</a:t>
            </a:r>
            <a:r>
              <a:rPr lang="en-US">
                <a:cs typeface="Calibri"/>
              </a:rPr>
              <a:t> y </a:t>
            </a:r>
            <a:r>
              <a:rPr lang="en-US" err="1">
                <a:cs typeface="Calibri"/>
              </a:rPr>
              <a:t>cyflwyniad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hwn</a:t>
            </a:r>
            <a:r>
              <a:rPr lang="en-US">
                <a:cs typeface="Calibri"/>
              </a:rPr>
              <a:t>.</a:t>
            </a:r>
          </a:p>
          <a:p>
            <a:r>
              <a:rPr lang="en-US">
                <a:cs typeface="Calibri"/>
              </a:rPr>
              <a:t>Here is the main content of this presentation.</a:t>
            </a:r>
          </a:p>
          <a:p>
            <a:endParaRPr lang="en-US">
              <a:cs typeface="Calibri"/>
            </a:endParaRPr>
          </a:p>
          <a:p>
            <a:r>
              <a:rPr lang="en-US" err="1"/>
              <a:t>Yn</a:t>
            </a:r>
            <a:r>
              <a:rPr lang="en-US"/>
              <a:t> </a:t>
            </a:r>
            <a:r>
              <a:rPr lang="en-US" err="1"/>
              <a:t>ystod</a:t>
            </a:r>
            <a:r>
              <a:rPr lang="en-US"/>
              <a:t> y </a:t>
            </a:r>
            <a:r>
              <a:rPr lang="en-US" err="1"/>
              <a:t>cyflwyniad</a:t>
            </a:r>
            <a:r>
              <a:rPr lang="en-US"/>
              <a:t> </a:t>
            </a:r>
            <a:r>
              <a:rPr lang="en-US" err="1"/>
              <a:t>hwn</a:t>
            </a:r>
            <a:r>
              <a:rPr lang="en-US"/>
              <a:t>, </a:t>
            </a:r>
            <a:r>
              <a:rPr lang="en-US" err="1"/>
              <a:t>bydd</a:t>
            </a:r>
            <a:r>
              <a:rPr lang="en-US"/>
              <a:t> </a:t>
            </a:r>
            <a:r>
              <a:rPr lang="en-US" err="1"/>
              <a:t>cyfeirio</a:t>
            </a:r>
            <a:r>
              <a:rPr lang="en-US"/>
              <a:t> </a:t>
            </a:r>
            <a:r>
              <a:rPr lang="en-US" err="1"/>
              <a:t>hefyd</a:t>
            </a:r>
            <a:r>
              <a:rPr lang="en-US"/>
              <a:t> at y </a:t>
            </a:r>
            <a:r>
              <a:rPr lang="en-US" err="1"/>
              <a:t>dogfennau</a:t>
            </a:r>
            <a:r>
              <a:rPr lang="en-US"/>
              <a:t> </a:t>
            </a:r>
            <a:r>
              <a:rPr lang="en-US" err="1"/>
              <a:t>canlynol</a:t>
            </a:r>
            <a:r>
              <a:rPr lang="en-US"/>
              <a:t>:</a:t>
            </a:r>
          </a:p>
          <a:p>
            <a:r>
              <a:rPr lang="en-US"/>
              <a:t>1. PDP BA3</a:t>
            </a:r>
          </a:p>
          <a:p>
            <a:r>
              <a:rPr lang="en-US"/>
              <a:t>2. PDP </a:t>
            </a:r>
            <a:r>
              <a:rPr lang="en-US" err="1"/>
              <a:t>enghreifftiau</a:t>
            </a:r>
            <a:r>
              <a:rPr lang="en-US"/>
              <a:t>.</a:t>
            </a:r>
          </a:p>
          <a:p>
            <a:r>
              <a:rPr lang="en-US" err="1"/>
              <a:t>Mae'r</a:t>
            </a:r>
            <a:r>
              <a:rPr lang="en-US"/>
              <a:t> </a:t>
            </a:r>
            <a:r>
              <a:rPr lang="en-US" err="1"/>
              <a:t>ddwy</a:t>
            </a:r>
            <a:r>
              <a:rPr lang="en-US"/>
              <a:t> </a:t>
            </a:r>
            <a:r>
              <a:rPr lang="en-US" err="1"/>
              <a:t>ddogfen</a:t>
            </a:r>
            <a:r>
              <a:rPr lang="en-US"/>
              <a:t> </a:t>
            </a:r>
            <a:r>
              <a:rPr lang="en-US" err="1"/>
              <a:t>ar</a:t>
            </a:r>
            <a:r>
              <a:rPr lang="en-US"/>
              <a:t> </a:t>
            </a:r>
            <a:r>
              <a:rPr lang="en-US" err="1"/>
              <a:t>gael</a:t>
            </a:r>
            <a:r>
              <a:rPr lang="en-US"/>
              <a:t> </a:t>
            </a:r>
            <a:r>
              <a:rPr lang="en-US" err="1"/>
              <a:t>ar</a:t>
            </a:r>
            <a:r>
              <a:rPr lang="en-US"/>
              <a:t> Moodle &gt; </a:t>
            </a:r>
            <a:r>
              <a:rPr lang="en-US" err="1"/>
              <a:t>Yr</a:t>
            </a:r>
            <a:r>
              <a:rPr lang="en-US"/>
              <a:t> </a:t>
            </a:r>
            <a:r>
              <a:rPr lang="en-US" err="1"/>
              <a:t>Athrofa</a:t>
            </a:r>
            <a:r>
              <a:rPr lang="en-US"/>
              <a:t> &gt; BA3 &gt; PDP </a:t>
            </a:r>
            <a:r>
              <a:rPr lang="en-US" err="1"/>
              <a:t>Ebrill</a:t>
            </a:r>
            <a:r>
              <a:rPr lang="en-US"/>
              <a:t> 2020</a:t>
            </a:r>
          </a:p>
          <a:p>
            <a:endParaRPr lang="en-US"/>
          </a:p>
          <a:p>
            <a:r>
              <a:rPr lang="en-US"/>
              <a:t>During this presentation, the following documents will also be referred to:</a:t>
            </a:r>
          </a:p>
          <a:p>
            <a:r>
              <a:rPr lang="en-US"/>
              <a:t>1. PLP BA3</a:t>
            </a:r>
          </a:p>
          <a:p>
            <a:r>
              <a:rPr lang="en-US"/>
              <a:t>2. PLP examples</a:t>
            </a:r>
          </a:p>
          <a:p>
            <a:r>
              <a:rPr lang="en-US"/>
              <a:t>Both documents are available on Moodle &gt; </a:t>
            </a:r>
            <a:r>
              <a:rPr lang="en-US" err="1"/>
              <a:t>Yr</a:t>
            </a:r>
            <a:r>
              <a:rPr lang="en-US"/>
              <a:t> </a:t>
            </a:r>
            <a:r>
              <a:rPr lang="en-US" err="1"/>
              <a:t>Athrofa</a:t>
            </a:r>
            <a:r>
              <a:rPr lang="en-US"/>
              <a:t> &gt; BA3 &gt; PLP April 2020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8126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cs typeface="Calibri"/>
              </a:rPr>
              <a:t>Ymgyfarwyddwch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gyda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chynnwys</a:t>
            </a:r>
            <a:r>
              <a:rPr lang="en-US">
                <a:cs typeface="Calibri"/>
              </a:rPr>
              <a:t> y </a:t>
            </a:r>
            <a:r>
              <a:rPr lang="en-US" err="1">
                <a:cs typeface="Calibri"/>
              </a:rPr>
              <a:t>dogfennau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hyn</a:t>
            </a:r>
            <a:r>
              <a:rPr lang="en-US">
                <a:cs typeface="Calibri"/>
              </a:rPr>
              <a:t>.</a:t>
            </a:r>
          </a:p>
          <a:p>
            <a:r>
              <a:rPr lang="en-US">
                <a:cs typeface="Calibri"/>
              </a:rPr>
              <a:t>Familiarise yourself with these documents.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noProof="0" smtClean="0"/>
              <a:t>3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0861601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Mae </a:t>
            </a:r>
            <a:r>
              <a:rPr lang="en-GB" err="1">
                <a:cs typeface="Calibri"/>
              </a:rPr>
              <a:t>gwybodaeth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gael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hefyd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wefan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Cyngor</a:t>
            </a:r>
            <a:r>
              <a:rPr lang="en-GB">
                <a:cs typeface="Calibri"/>
              </a:rPr>
              <a:t> y </a:t>
            </a:r>
            <a:r>
              <a:rPr lang="en-GB" err="1">
                <a:cs typeface="Calibri"/>
              </a:rPr>
              <a:t>Gweithlu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Addysg</a:t>
            </a:r>
            <a:r>
              <a:rPr lang="en-GB">
                <a:cs typeface="Calibri"/>
              </a:rPr>
              <a:t> (CGA) </a:t>
            </a:r>
          </a:p>
          <a:p>
            <a:r>
              <a:rPr lang="en-GB" u="sng">
                <a:hlinkClick r:id="rId3"/>
              </a:rPr>
              <a:t>https://v3.pebblepad.co.uk/spa/#/public/kwhG4Zk4W9Z8wyHgfqyxstydmW</a:t>
            </a:r>
            <a:endParaRPr lang="en-GB"/>
          </a:p>
          <a:p>
            <a:endParaRPr lang="en-GB"/>
          </a:p>
          <a:p>
            <a:r>
              <a:rPr lang="en-GB"/>
              <a:t>Information is also available on the Education Workforce Council's (EWC) website</a:t>
            </a:r>
            <a:r>
              <a:rPr lang="en-GB" u="sng">
                <a:cs typeface="+mn-lt"/>
              </a:rPr>
              <a:t/>
            </a:r>
            <a:br>
              <a:rPr lang="en-GB" u="sng">
                <a:cs typeface="+mn-lt"/>
              </a:rPr>
            </a:br>
            <a:r>
              <a:rPr lang="en-GB" u="sng">
                <a:hlinkClick r:id="rId4"/>
              </a:rPr>
              <a:t>https://v3.pebblepad.co.uk/spa/#/public/kwhG4Zk4W9Z8Gdgpnzhy8wdjfh</a:t>
            </a:r>
            <a:r>
              <a:rPr lang="en-GB" u="sng">
                <a:cs typeface="+mn-lt"/>
              </a:rPr>
              <a:t/>
            </a:r>
            <a:br>
              <a:rPr lang="en-GB" u="sng">
                <a:cs typeface="+mn-lt"/>
              </a:rPr>
            </a:br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0078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Mae </a:t>
            </a:r>
            <a:r>
              <a:rPr lang="en-US" dirty="0" err="1">
                <a:cs typeface="Calibri"/>
              </a:rPr>
              <a:t>eich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gyrfa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addysgu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fel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taith</a:t>
            </a:r>
            <a:r>
              <a:rPr lang="en-US" dirty="0">
                <a:cs typeface="Calibri"/>
              </a:rPr>
              <a:t> neu </a:t>
            </a:r>
            <a:r>
              <a:rPr lang="en-US" dirty="0" err="1">
                <a:cs typeface="Calibri"/>
              </a:rPr>
              <a:t>siwrnai</a:t>
            </a:r>
            <a:r>
              <a:rPr lang="en-US" dirty="0">
                <a:cs typeface="Calibri"/>
              </a:rPr>
              <a:t>, a </a:t>
            </a:r>
            <a:r>
              <a:rPr lang="en-US" dirty="0" err="1">
                <a:cs typeface="Calibri"/>
              </a:rPr>
              <a:t>dyma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yw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eich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pasbort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gyfer</a:t>
            </a:r>
            <a:r>
              <a:rPr lang="en-US" dirty="0">
                <a:cs typeface="Calibri"/>
              </a:rPr>
              <a:t> y </a:t>
            </a:r>
            <a:r>
              <a:rPr lang="en-US" dirty="0" err="1">
                <a:cs typeface="Calibri"/>
              </a:rPr>
              <a:t>daith</a:t>
            </a:r>
            <a:r>
              <a:rPr lang="en-US" dirty="0">
                <a:cs typeface="Calibri"/>
              </a:rPr>
              <a:t> hon – </a:t>
            </a:r>
            <a:r>
              <a:rPr lang="en-US" dirty="0" err="1">
                <a:cs typeface="Calibri"/>
              </a:rPr>
              <a:t>o'r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cyfnod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fel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darpar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athro</a:t>
            </a:r>
            <a:r>
              <a:rPr lang="en-US" dirty="0">
                <a:cs typeface="Calibri"/>
              </a:rPr>
              <a:t>, </a:t>
            </a:r>
            <a:r>
              <a:rPr lang="en-US" dirty="0" err="1">
                <a:cs typeface="Calibri"/>
              </a:rPr>
              <a:t>trwy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gyfweliadau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gyfer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eich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swydd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addysgu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gyntaf</a:t>
            </a:r>
            <a:r>
              <a:rPr lang="en-US" dirty="0">
                <a:cs typeface="Calibri"/>
              </a:rPr>
              <a:t>, </a:t>
            </a:r>
            <a:r>
              <a:rPr lang="en-US" dirty="0" err="1">
                <a:cs typeface="Calibri"/>
              </a:rPr>
              <a:t>ar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gyfer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eich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cyfnod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sefydlu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fel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Athro</a:t>
            </a:r>
            <a:r>
              <a:rPr lang="en-US" dirty="0">
                <a:cs typeface="Calibri"/>
              </a:rPr>
              <a:t> Newydd-</a:t>
            </a:r>
            <a:r>
              <a:rPr lang="en-US" dirty="0" err="1">
                <a:cs typeface="Calibri"/>
              </a:rPr>
              <a:t>Gymhwyso</a:t>
            </a:r>
            <a:r>
              <a:rPr lang="en-US" dirty="0">
                <a:cs typeface="Calibri"/>
              </a:rPr>
              <a:t> (AN-G), </a:t>
            </a:r>
            <a:r>
              <a:rPr lang="en-US" dirty="0" err="1">
                <a:cs typeface="Calibri"/>
              </a:rPr>
              <a:t>a'ch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datblygiad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proffesiynol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hyd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weddill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eich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gyrfa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addysgu</a:t>
            </a:r>
            <a:r>
              <a:rPr lang="en-US" dirty="0">
                <a:cs typeface="Calibri"/>
              </a:rPr>
              <a:t>.</a:t>
            </a:r>
          </a:p>
          <a:p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Your teaching career is like a journey, and this is the passport for your journey – from the period as a student-teacher, through interviews for your first teaching post, for the induction period as a Newly Qualified Teacher (NQT), and your professional development throughout the rest of your teaching career.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8056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/>
              <a:t> - </a:t>
            </a:r>
            <a:endParaRPr lang="ru-RU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8545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cs typeface="Calibri"/>
              </a:rPr>
              <a:t>Mae'r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holl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wybodaeth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ar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gael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yn</a:t>
            </a:r>
            <a:r>
              <a:rPr lang="en-US">
                <a:cs typeface="Calibri"/>
              </a:rPr>
              <a:t> y </a:t>
            </a:r>
            <a:r>
              <a:rPr lang="en-US" err="1">
                <a:cs typeface="Calibri"/>
              </a:rPr>
              <a:t>dogfennau</a:t>
            </a:r>
            <a:r>
              <a:rPr lang="en-US">
                <a:cs typeface="Calibri"/>
              </a:rPr>
              <a:t> </a:t>
            </a:r>
            <a:r>
              <a:rPr lang="en-US"/>
              <a:t>cam-</a:t>
            </a:r>
            <a:r>
              <a:rPr lang="en-US" err="1"/>
              <a:t>wrth</a:t>
            </a:r>
            <a:r>
              <a:rPr lang="en-US"/>
              <a:t>-gam</a:t>
            </a:r>
            <a:r>
              <a:rPr lang="en-US">
                <a:cs typeface="Calibri"/>
              </a:rPr>
              <a:t> </a:t>
            </a:r>
            <a:r>
              <a:rPr lang="en-US" err="1">
                <a:cs typeface="Calibri"/>
              </a:rPr>
              <a:t>hyn</a:t>
            </a:r>
            <a:r>
              <a:rPr lang="en-US">
                <a:cs typeface="Calibri"/>
              </a:rPr>
              <a:t>.</a:t>
            </a:r>
          </a:p>
          <a:p>
            <a:r>
              <a:rPr lang="en-US">
                <a:cs typeface="Calibri"/>
              </a:rPr>
              <a:t>All the information you need is provided in these two step-by-step documents.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7585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760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4/19/2020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019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4/19/2020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558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4/19/2020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34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4/19/2020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556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F2F0876-DA34-44C2-B05E-66533803FE6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33400" y="246600"/>
            <a:ext cx="11725200" cy="63648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E352C7E-BCE1-47CD-872E-2935DD89FC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52488" y="2103438"/>
            <a:ext cx="5243512" cy="3748087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4/19/2020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926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4/19/2020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59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4/19/2020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772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4/19/2020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951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4/19/2020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644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4/19/2020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80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CD7A40E7-331A-409D-8385-D6893D1EA86A}"/>
              </a:ext>
            </a:extLst>
          </p:cNvPr>
          <p:cNvSpPr/>
          <p:nvPr userDrawn="1"/>
        </p:nvSpPr>
        <p:spPr>
          <a:xfrm>
            <a:off x="948394" y="941695"/>
            <a:ext cx="5452526" cy="497461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75561E95-1FD2-4358-9E4C-3D2E929E487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948394 w 12192000"/>
              <a:gd name="connsiteY0" fmla="*/ 941695 h 6858000"/>
              <a:gd name="connsiteX1" fmla="*/ 948394 w 12192000"/>
              <a:gd name="connsiteY1" fmla="*/ 5916305 h 6858000"/>
              <a:gd name="connsiteX2" fmla="*/ 6400920 w 12192000"/>
              <a:gd name="connsiteY2" fmla="*/ 5916305 h 6858000"/>
              <a:gd name="connsiteX3" fmla="*/ 6400920 w 12192000"/>
              <a:gd name="connsiteY3" fmla="*/ 941695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948394" y="941695"/>
                </a:moveTo>
                <a:lnTo>
                  <a:pt x="948394" y="5916305"/>
                </a:lnTo>
                <a:lnTo>
                  <a:pt x="6400920" y="5916305"/>
                </a:lnTo>
                <a:lnTo>
                  <a:pt x="6400920" y="94169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noProof="0" smtClean="0"/>
              <a:t>4/19/2020</a:t>
            </a:fld>
            <a:endParaRPr lang="en-US" noProof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noProof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6E7077FF-6FAE-4A98-862F-3A2F931B9589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1357950" y="2852792"/>
            <a:ext cx="4633415" cy="257219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51E07B6-8D69-4F8A-9729-400511B37F8B}"/>
              </a:ext>
            </a:extLst>
          </p:cNvPr>
          <p:cNvSpPr/>
          <p:nvPr userDrawn="1"/>
        </p:nvSpPr>
        <p:spPr>
          <a:xfrm>
            <a:off x="1101715" y="1106424"/>
            <a:ext cx="5120640" cy="464515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7950" y="1352804"/>
            <a:ext cx="4633415" cy="1333641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111384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4/19/2020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01001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4/19/2020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424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9" r:id="rId5"/>
    <p:sldLayoutId id="2147483730" r:id="rId6"/>
    <p:sldLayoutId id="2147483736" r:id="rId7"/>
    <p:sldLayoutId id="2147483737" r:id="rId8"/>
    <p:sldLayoutId id="2147483727" r:id="rId9"/>
    <p:sldLayoutId id="2147483741" r:id="rId10"/>
    <p:sldLayoutId id="2147483740" r:id="rId11"/>
    <p:sldLayoutId id="2147483728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4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1.xml"/><Relationship Id="rId11" Type="http://schemas.openxmlformats.org/officeDocument/2006/relationships/image" Target="../media/image3.png"/><Relationship Id="rId5" Type="http://schemas.openxmlformats.org/officeDocument/2006/relationships/image" Target="../media/image4.jpe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2.xml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slideLayout" Target="../slideLayouts/slideLayout5.xml"/><Relationship Id="rId7" Type="http://schemas.openxmlformats.org/officeDocument/2006/relationships/diagramData" Target="../diagrams/data2.xml"/><Relationship Id="rId12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9.jpeg"/><Relationship Id="rId11" Type="http://schemas.microsoft.com/office/2007/relationships/diagramDrawing" Target="../diagrams/drawing2.xml"/><Relationship Id="rId5" Type="http://schemas.openxmlformats.org/officeDocument/2006/relationships/image" Target="../media/image8.jpeg"/><Relationship Id="rId10" Type="http://schemas.openxmlformats.org/officeDocument/2006/relationships/diagramColors" Target="../diagrams/colors2.xml"/><Relationship Id="rId4" Type="http://schemas.openxmlformats.org/officeDocument/2006/relationships/notesSlide" Target="../notesSlides/notesSlide6.xml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6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5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hyperlink" Target="mailto:c.bleasdale@uwtsd.ac.uk" TargetMode="External"/><Relationship Id="rId4" Type="http://schemas.openxmlformats.org/officeDocument/2006/relationships/hyperlink" Target="mailto:rachel.bendall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53F3E-E6E8-4DEE-A6F6-D6A88FD39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459" y="4885549"/>
            <a:ext cx="10058400" cy="1371600"/>
          </a:xfrm>
        </p:spPr>
        <p:txBody>
          <a:bodyPr anchor="ctr">
            <a:normAutofit/>
          </a:bodyPr>
          <a:lstStyle/>
          <a:p>
            <a:pPr algn="ctr"/>
            <a:r>
              <a:rPr lang="en-US" sz="4400" b="1"/>
              <a:t>BA3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81A974E-D0D0-4E24-8F52-97FBB1B5E8C9}"/>
              </a:ext>
            </a:extLst>
          </p:cNvPr>
          <p:cNvSpPr txBox="1">
            <a:spLocks/>
          </p:cNvSpPr>
          <p:nvPr/>
        </p:nvSpPr>
        <p:spPr>
          <a:xfrm>
            <a:off x="1219200" y="7949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GB" sz="4400" b="1" err="1"/>
              <a:t>Pasbort</a:t>
            </a:r>
            <a:r>
              <a:rPr lang="en-GB" sz="4400" b="1"/>
              <a:t> </a:t>
            </a:r>
            <a:r>
              <a:rPr lang="en-GB" sz="4400" b="1" err="1"/>
              <a:t>Dysgu</a:t>
            </a:r>
            <a:r>
              <a:rPr lang="en-GB" sz="4400" b="1"/>
              <a:t> </a:t>
            </a:r>
            <a:r>
              <a:rPr lang="en-GB" sz="4400" b="1" err="1"/>
              <a:t>Proffesiynol</a:t>
            </a:r>
            <a:r>
              <a:rPr lang="en-GB" sz="4400" b="1"/>
              <a:t> (PDP)</a:t>
            </a:r>
            <a:br>
              <a:rPr lang="en-GB" sz="4400" b="1"/>
            </a:br>
            <a:r>
              <a:rPr lang="en-GB" sz="4400" b="1"/>
              <a:t>Professional Learning Passport (PLP)</a:t>
            </a:r>
          </a:p>
        </p:txBody>
      </p:sp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4A54022C-4439-44E7-B97C-83C969FF43C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5392" t="24603" r="20580" b="60021"/>
          <a:stretch/>
        </p:blipFill>
        <p:spPr>
          <a:xfrm>
            <a:off x="4239492" y="2289464"/>
            <a:ext cx="3560394" cy="2598888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535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258"/>
    </mc:Choice>
    <mc:Fallback xmlns="">
      <p:transition spd="slow" advTm="482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Group of people work">
            <a:extLst>
              <a:ext uri="{FF2B5EF4-FFF2-40B4-BE49-F238E27FC236}">
                <a16:creationId xmlns:a16="http://schemas.microsoft.com/office/drawing/2014/main" id="{FDC0A5F4-FE96-4D3A-A9D6-A76F32BA6429}"/>
              </a:ext>
            </a:extLst>
          </p:cNvPr>
          <p:cNvPicPr>
            <a:picLocks noGrp="1"/>
          </p:cNvPicPr>
          <p:nvPr>
            <p:ph sz="half" idx="1"/>
          </p:nvPr>
        </p:nvPicPr>
        <p:blipFill>
          <a:blip r:embed="rId5">
            <a:duotone>
              <a:prstClr val="black"/>
              <a:schemeClr val="accent1">
                <a:tint val="45000"/>
                <a:satMod val="400000"/>
              </a:schemeClr>
            </a:duotone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3400" y="248598"/>
            <a:ext cx="11725200" cy="636265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9C97B1-F677-4C82-9865-227A9B7D2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err="1">
                <a:solidFill>
                  <a:schemeClr val="bg2">
                    <a:lumMod val="50000"/>
                  </a:schemeClr>
                </a:solidFill>
              </a:rPr>
              <a:t>Cynnwys</a:t>
            </a:r>
            <a:r>
              <a:rPr lang="en-US" sz="3200" b="1"/>
              <a:t/>
            </a:r>
            <a:br>
              <a:rPr lang="en-US" sz="3200" b="1"/>
            </a:br>
            <a:r>
              <a:rPr lang="en-US" sz="3200" b="1">
                <a:solidFill>
                  <a:schemeClr val="bg2">
                    <a:lumMod val="50000"/>
                  </a:schemeClr>
                </a:solidFill>
              </a:rPr>
              <a:t>Content</a:t>
            </a:r>
            <a:r>
              <a:rPr lang="en-US" sz="3200" b="1"/>
              <a:t/>
            </a:r>
            <a:br>
              <a:rPr lang="en-US" sz="3200" b="1"/>
            </a:br>
            <a:endParaRPr lang="en-US">
              <a:solidFill>
                <a:schemeClr val="bg2">
                  <a:lumMod val="50000"/>
                </a:schemeClr>
              </a:solidFill>
            </a:endParaRPr>
          </a:p>
        </p:txBody>
      </p:sp>
      <p:graphicFrame>
        <p:nvGraphicFramePr>
          <p:cNvPr id="5" name="Content Placeholder 2" descr="SmartArt object">
            <a:extLst>
              <a:ext uri="{FF2B5EF4-FFF2-40B4-BE49-F238E27FC236}">
                <a16:creationId xmlns:a16="http://schemas.microsoft.com/office/drawing/2014/main" id="{A1342CC9-B5BC-4EE6-A03F-6501ED7CC4C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12758452"/>
              </p:ext>
            </p:extLst>
          </p:nvPr>
        </p:nvGraphicFramePr>
        <p:xfrm>
          <a:off x="685799" y="2037524"/>
          <a:ext cx="10817088" cy="353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00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406"/>
    </mc:Choice>
    <mc:Fallback xmlns="">
      <p:transition spd="slow" advTm="514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E95080D-74E1-4693-9438-7DFA7B74D8D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055" t="9022" r="23810" b="8647"/>
          <a:stretch/>
        </p:blipFill>
        <p:spPr>
          <a:xfrm>
            <a:off x="1168400" y="1210276"/>
            <a:ext cx="4368285" cy="4430100"/>
          </a:xfrm>
          <a:prstGeom prst="rect">
            <a:avLst/>
          </a:prstGeom>
        </p:spPr>
      </p:pic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5D073A3-0BFF-459C-8FFC-36F721318DA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8889" t="7500" r="11667" b="10000"/>
          <a:stretch/>
        </p:blipFill>
        <p:spPr>
          <a:xfrm>
            <a:off x="6736080" y="1211580"/>
            <a:ext cx="4579625" cy="442722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534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289"/>
    </mc:Choice>
    <mc:Fallback xmlns="">
      <p:transition spd="slow" advTm="682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7F5067F-B05A-4CB4-8FEF-12162F4FD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080" y="345414"/>
            <a:ext cx="10058400" cy="1371600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200" b="1" kern="0"/>
              <a:t/>
            </a:r>
            <a:br>
              <a:rPr lang="en-US" sz="3200" b="1" kern="0"/>
            </a:br>
            <a:r>
              <a:rPr lang="en-US" sz="3200" b="1" kern="0">
                <a:solidFill>
                  <a:schemeClr val="bg2">
                    <a:lumMod val="50000"/>
                  </a:schemeClr>
                </a:solidFill>
              </a:rPr>
              <a:t>Beth </a:t>
            </a:r>
            <a:r>
              <a:rPr lang="en-US" sz="3200" b="1" kern="0" err="1">
                <a:solidFill>
                  <a:schemeClr val="bg2">
                    <a:lumMod val="50000"/>
                  </a:schemeClr>
                </a:solidFill>
              </a:rPr>
              <a:t>yw’r</a:t>
            </a:r>
            <a:r>
              <a:rPr lang="en-US" sz="3200" b="1" kern="0">
                <a:solidFill>
                  <a:schemeClr val="bg2">
                    <a:lumMod val="50000"/>
                  </a:schemeClr>
                </a:solidFill>
              </a:rPr>
              <a:t> PDP? </a:t>
            </a:r>
            <a:br>
              <a:rPr lang="en-US" sz="3200" b="1" kern="0">
                <a:solidFill>
                  <a:schemeClr val="bg2">
                    <a:lumMod val="50000"/>
                  </a:schemeClr>
                </a:solidFill>
              </a:rPr>
            </a:br>
            <a:r>
              <a:rPr lang="en-US" sz="3200" b="1" kern="0">
                <a:solidFill>
                  <a:schemeClr val="bg2">
                    <a:lumMod val="50000"/>
                  </a:schemeClr>
                </a:solidFill>
              </a:rPr>
              <a:t>What is the PLP?</a:t>
            </a:r>
            <a:r>
              <a:rPr lang="en-US" sz="3200" b="1" kern="0">
                <a:solidFill>
                  <a:srgbClr val="404040"/>
                </a:solidFill>
              </a:rPr>
              <a:t> </a:t>
            </a:r>
            <a:br>
              <a:rPr lang="en-US" sz="3200" b="1" kern="0">
                <a:solidFill>
                  <a:srgbClr val="404040"/>
                </a:solidFill>
              </a:rPr>
            </a:br>
            <a:endParaRPr lang="en-US" sz="3200">
              <a:solidFill>
                <a:schemeClr val="bg2">
                  <a:lumMod val="50000"/>
                </a:schemeClr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1228185"/>
              </p:ext>
            </p:extLst>
          </p:nvPr>
        </p:nvGraphicFramePr>
        <p:xfrm>
          <a:off x="727363" y="1783772"/>
          <a:ext cx="10789419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24499">
                  <a:extLst>
                    <a:ext uri="{9D8B030D-6E8A-4147-A177-3AD203B41FA5}">
                      <a16:colId xmlns:a16="http://schemas.microsoft.com/office/drawing/2014/main" val="2927782474"/>
                    </a:ext>
                  </a:extLst>
                </a:gridCol>
                <a:gridCol w="5264920">
                  <a:extLst>
                    <a:ext uri="{9D8B030D-6E8A-4147-A177-3AD203B41FA5}">
                      <a16:colId xmlns:a16="http://schemas.microsoft.com/office/drawing/2014/main" val="25479543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Y PDP,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sydd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hefyd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yn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cael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ei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adnabod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fel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‘</a:t>
                      </a:r>
                      <a:r>
                        <a:rPr lang="en-GB" sz="2400" b="0" i="1" err="1">
                          <a:effectLst/>
                          <a:latin typeface="Calibri"/>
                          <a:cs typeface="Times New Roman"/>
                        </a:rPr>
                        <a:t>Pebblepad</a:t>
                      </a:r>
                      <a:r>
                        <a:rPr lang="en-GB" sz="2400" b="0" i="1">
                          <a:effectLst/>
                          <a:latin typeface="Calibri"/>
                          <a:cs typeface="Times New Roman"/>
                        </a:rPr>
                        <a:t>’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a ‘</a:t>
                      </a:r>
                      <a:r>
                        <a:rPr lang="en-GB" sz="2400" b="0" i="1" err="1">
                          <a:effectLst/>
                          <a:latin typeface="Calibri"/>
                          <a:cs typeface="Times New Roman"/>
                        </a:rPr>
                        <a:t>Llyfr</a:t>
                      </a:r>
                      <a:r>
                        <a:rPr lang="en-GB" sz="2400" b="0" i="1">
                          <a:effectLst/>
                          <a:latin typeface="Calibri"/>
                          <a:cs typeface="Times New Roman"/>
                        </a:rPr>
                        <a:t> Gwaith’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,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ydy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adnodd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arlein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gan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Gyngor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y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Gweithlu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Addysg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(CGA)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sy’n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eich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caniatau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i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gasglu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tystiolaeth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o’ch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dysgu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proffesiynol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,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a’ch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cynnydd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a’ch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cyrhaeddiad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yn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erbyn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Safonau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Proffesiynol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Addysgu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ac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Arweinyddiaeth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yn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ystod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eich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BA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Addysg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(SAC) a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thu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en-GB" sz="2400" b="0" err="1">
                          <a:effectLst/>
                          <a:latin typeface="Calibri"/>
                          <a:cs typeface="Times New Roman"/>
                        </a:rPr>
                        <a:t>hwnt</a:t>
                      </a:r>
                      <a:r>
                        <a:rPr lang="en-GB" sz="2400" b="0">
                          <a:effectLst/>
                          <a:latin typeface="Calibri"/>
                          <a:cs typeface="Times New Roman"/>
                        </a:rPr>
                        <a:t>.</a:t>
                      </a:r>
                      <a:endParaRPr lang="en-GB" sz="2400" b="0">
                        <a:latin typeface="Calibri"/>
                        <a:cs typeface="Times New Roman"/>
                      </a:endParaRPr>
                    </a:p>
                  </a:txBody>
                  <a:tcPr>
                    <a:solidFill>
                      <a:srgbClr val="86A5B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>
                          <a:latin typeface="Calibri"/>
                          <a:cs typeface="Times New Roman"/>
                        </a:rPr>
                        <a:t>The PLP, also referred to as ‘</a:t>
                      </a:r>
                      <a:r>
                        <a:rPr lang="en-GB" sz="2400" b="0" i="1" err="1">
                          <a:latin typeface="Calibri"/>
                          <a:cs typeface="Times New Roman"/>
                        </a:rPr>
                        <a:t>Pebblepad</a:t>
                      </a:r>
                      <a:r>
                        <a:rPr lang="en-GB" sz="2400" b="0">
                          <a:latin typeface="Calibri"/>
                          <a:cs typeface="Times New Roman"/>
                        </a:rPr>
                        <a:t>’ and ‘</a:t>
                      </a:r>
                      <a:r>
                        <a:rPr lang="en-GB" sz="2400" b="0" i="1">
                          <a:latin typeface="Calibri"/>
                          <a:cs typeface="Times New Roman"/>
                        </a:rPr>
                        <a:t>Workbook</a:t>
                      </a:r>
                      <a:r>
                        <a:rPr lang="en-GB" sz="2400" b="0">
                          <a:latin typeface="Calibri"/>
                          <a:cs typeface="Times New Roman"/>
                        </a:rPr>
                        <a:t>’, is an Education Workforce Council (EWC) online facility for you to be able to evidence your professional learning, progress and achievements against the Professional Standards for Teaching and Leadership during your </a:t>
                      </a:r>
                      <a:r>
                        <a:rPr lang="en-GB" sz="2400" b="0" err="1">
                          <a:latin typeface="Calibri"/>
                          <a:cs typeface="Times New Roman"/>
                        </a:rPr>
                        <a:t>BAEd</a:t>
                      </a:r>
                      <a:r>
                        <a:rPr lang="en-GB" sz="2400" b="0">
                          <a:latin typeface="Calibri"/>
                          <a:cs typeface="Times New Roman"/>
                        </a:rPr>
                        <a:t> (QTS) and beyond.</a:t>
                      </a:r>
                    </a:p>
                    <a:p>
                      <a:endParaRPr lang="en-GB" b="0"/>
                    </a:p>
                    <a:p>
                      <a:endParaRPr lang="en-GB" b="0"/>
                    </a:p>
                    <a:p>
                      <a:endParaRPr lang="en-GB" b="0"/>
                    </a:p>
                    <a:p>
                      <a:endParaRPr lang="en-GB" b="0"/>
                    </a:p>
                    <a:p>
                      <a:endParaRPr lang="en-GB" b="0"/>
                    </a:p>
                  </a:txBody>
                  <a:tcPr>
                    <a:solidFill>
                      <a:srgbClr val="86A5B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3430255"/>
                  </a:ext>
                </a:extLst>
              </a:tr>
            </a:tbl>
          </a:graphicData>
        </a:graphic>
      </p:graphicFrame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799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70"/>
    </mc:Choice>
    <mc:Fallback xmlns="">
      <p:transition spd="slow" advTm="102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002F139-264F-4B41-B39A-9E8B2901E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17458"/>
            <a:ext cx="10058400" cy="1371600"/>
          </a:xfrm>
        </p:spPr>
        <p:txBody>
          <a:bodyPr anchor="ctr">
            <a:normAutofit/>
          </a:bodyPr>
          <a:lstStyle/>
          <a:p>
            <a:pPr lvl="0" defTabSz="933450">
              <a:spcAft>
                <a:spcPct val="35000"/>
              </a:spcAft>
            </a:pPr>
            <a:r>
              <a:rPr lang="en-US" sz="3200" b="1">
                <a:solidFill>
                  <a:schemeClr val="bg2">
                    <a:lumMod val="50000"/>
                  </a:schemeClr>
                </a:solidFill>
              </a:rPr>
              <a:t>Beth </a:t>
            </a:r>
            <a:r>
              <a:rPr lang="en-US" sz="3200" b="1" err="1">
                <a:solidFill>
                  <a:schemeClr val="bg2">
                    <a:lumMod val="50000"/>
                  </a:schemeClr>
                </a:solidFill>
              </a:rPr>
              <a:t>yw</a:t>
            </a:r>
            <a:r>
              <a:rPr lang="en-US" sz="3200" b="1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3200" b="1" err="1">
                <a:solidFill>
                  <a:schemeClr val="bg2">
                    <a:lumMod val="50000"/>
                  </a:schemeClr>
                </a:solidFill>
              </a:rPr>
              <a:t>manteision</a:t>
            </a:r>
            <a:r>
              <a:rPr lang="en-US" sz="3200" b="1">
                <a:solidFill>
                  <a:schemeClr val="bg2">
                    <a:lumMod val="50000"/>
                  </a:schemeClr>
                </a:solidFill>
              </a:rPr>
              <a:t> y PDP?</a:t>
            </a:r>
            <a:r>
              <a:rPr lang="en-US" sz="3200" b="1"/>
              <a:t/>
            </a:r>
            <a:br>
              <a:rPr lang="en-US" sz="3200" b="1"/>
            </a:br>
            <a:r>
              <a:rPr lang="en-US" sz="3200" b="1">
                <a:solidFill>
                  <a:schemeClr val="bg2">
                    <a:lumMod val="50000"/>
                  </a:schemeClr>
                </a:solidFill>
              </a:rPr>
              <a:t>What are the PLP’s advantages?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C13EC005-DB68-4243-A3E7-8A496919A85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93599280"/>
              </p:ext>
            </p:extLst>
          </p:nvPr>
        </p:nvGraphicFramePr>
        <p:xfrm>
          <a:off x="2036619" y="1791711"/>
          <a:ext cx="8027754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13877">
                  <a:extLst>
                    <a:ext uri="{9D8B030D-6E8A-4147-A177-3AD203B41FA5}">
                      <a16:colId xmlns:a16="http://schemas.microsoft.com/office/drawing/2014/main" val="666293019"/>
                    </a:ext>
                  </a:extLst>
                </a:gridCol>
                <a:gridCol w="4013877">
                  <a:extLst>
                    <a:ext uri="{9D8B030D-6E8A-4147-A177-3AD203B41FA5}">
                      <a16:colId xmlns:a16="http://schemas.microsoft.com/office/drawing/2014/main" val="2545665082"/>
                    </a:ext>
                  </a:extLst>
                </a:gridCol>
              </a:tblGrid>
              <a:tr h="2525718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2400" b="0" err="1"/>
                        <a:t>Cofnodi'ch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profiadau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400" b="0" err="1"/>
                        <a:t>Myfyrio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ar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eich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profiadau</a:t>
                      </a:r>
                      <a:endParaRPr lang="en-GB" sz="2400" b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400" b="0" err="1"/>
                        <a:t>Mapio'ch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profiadau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yn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erbyn</a:t>
                      </a:r>
                      <a:r>
                        <a:rPr lang="en-GB" sz="2400" b="0"/>
                        <a:t> y </a:t>
                      </a:r>
                      <a:r>
                        <a:rPr lang="en-GB" sz="2400" b="0" err="1"/>
                        <a:t>safonau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proffesiynol</a:t>
                      </a:r>
                      <a:endParaRPr lang="en-GB" sz="2400" b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400" b="0" err="1"/>
                        <a:t>Rhannu'ch</a:t>
                      </a:r>
                      <a:r>
                        <a:rPr lang="en-GB" sz="2400" b="0"/>
                        <a:t> </a:t>
                      </a:r>
                      <a:r>
                        <a:rPr lang="en-GB" sz="2400" b="0" err="1"/>
                        <a:t>profiadau</a:t>
                      </a:r>
                      <a:endParaRPr lang="en-GB" sz="2400" b="0"/>
                    </a:p>
                  </a:txBody>
                  <a:tcPr>
                    <a:solidFill>
                      <a:srgbClr val="86A5B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2400" b="0"/>
                        <a:t>Capturing your experiences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400" b="0"/>
                        <a:t>Reflecting on your experiences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400" b="0"/>
                        <a:t>Mapping against the professional standards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400" b="0"/>
                        <a:t>Sharing your experiences</a:t>
                      </a:r>
                    </a:p>
                    <a:p>
                      <a:pPr lvl="0">
                        <a:buNone/>
                      </a:pPr>
                      <a:endParaRPr lang="en-GB" sz="2400"/>
                    </a:p>
                  </a:txBody>
                  <a:tcPr>
                    <a:solidFill>
                      <a:srgbClr val="86A5B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8998616"/>
                  </a:ext>
                </a:extLst>
              </a:tr>
            </a:tbl>
          </a:graphicData>
        </a:graphic>
      </p:graphicFrame>
      <p:pic>
        <p:nvPicPr>
          <p:cNvPr id="6" name="Picture Placeholder 5" descr="Man shows something on the laptop">
            <a:extLst>
              <a:ext uri="{FF2B5EF4-FFF2-40B4-BE49-F238E27FC236}">
                <a16:creationId xmlns:a16="http://schemas.microsoft.com/office/drawing/2014/main" id="{CCB0035C-155F-4A5B-87BE-89762733C8E1}"/>
              </a:ext>
            </a:extLst>
          </p:cNvPr>
          <p:cNvPicPr>
            <a:picLocks noGrp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3145"/>
          <a:stretch/>
        </p:blipFill>
        <p:spPr>
          <a:xfrm>
            <a:off x="8410055" y="4129347"/>
            <a:ext cx="2619896" cy="1861359"/>
          </a:xfrm>
          <a:noFill/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235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802"/>
    </mc:Choice>
    <mc:Fallback xmlns="">
      <p:transition spd="slow" advTm="1338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People discuss some documents">
            <a:extLst>
              <a:ext uri="{FF2B5EF4-FFF2-40B4-BE49-F238E27FC236}">
                <a16:creationId xmlns:a16="http://schemas.microsoft.com/office/drawing/2014/main" id="{AA3CBDBD-ADA7-4AA5-9091-5AD206DAD37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>
            <a:duotone>
              <a:prstClr val="black"/>
              <a:schemeClr val="accent1">
                <a:tint val="45000"/>
                <a:satMod val="400000"/>
              </a:schemeClr>
            </a:duotone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3400" y="247670"/>
            <a:ext cx="11725200" cy="6501204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002F139-264F-4B41-B39A-9E8B2901E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527" y="339526"/>
            <a:ext cx="10058400" cy="1371600"/>
          </a:xfrm>
        </p:spPr>
        <p:txBody>
          <a:bodyPr>
            <a:normAutofit/>
          </a:bodyPr>
          <a:lstStyle/>
          <a:p>
            <a:pPr lvl="0" defTabSz="933450">
              <a:spcAft>
                <a:spcPct val="35000"/>
              </a:spcAft>
            </a:pPr>
            <a:r>
              <a:rPr lang="en-US" sz="3600" b="1"/>
              <a:t>Beth </a:t>
            </a:r>
            <a:r>
              <a:rPr lang="en-US" sz="3600" b="1" err="1"/>
              <a:t>yw</a:t>
            </a:r>
            <a:r>
              <a:rPr lang="en-US" sz="3600" b="1"/>
              <a:t> </a:t>
            </a:r>
            <a:r>
              <a:rPr lang="en-US" sz="3600" b="1" err="1"/>
              <a:t>gofynion</a:t>
            </a:r>
            <a:r>
              <a:rPr lang="en-US" sz="3600" b="1"/>
              <a:t> y PDP </a:t>
            </a:r>
            <a:r>
              <a:rPr lang="en-US" sz="3600" b="1" err="1"/>
              <a:t>ym</a:t>
            </a:r>
            <a:r>
              <a:rPr lang="en-US" sz="3600" b="1"/>
              <a:t> </a:t>
            </a:r>
            <a:r>
              <a:rPr lang="en-US" sz="3600" b="1" err="1"/>
              <a:t>Mlwyddyn</a:t>
            </a:r>
            <a:r>
              <a:rPr lang="en-US" sz="3600" b="1"/>
              <a:t> 3?</a:t>
            </a:r>
            <a:br>
              <a:rPr lang="en-US" sz="3600" b="1"/>
            </a:br>
            <a:r>
              <a:rPr lang="en-US" sz="3600" b="1"/>
              <a:t>What are the PLP requirements in Year 3?</a:t>
            </a:r>
            <a:endParaRPr lang="en-US" sz="3600" kern="0"/>
          </a:p>
        </p:txBody>
      </p:sp>
      <p:pic>
        <p:nvPicPr>
          <p:cNvPr id="15" name="Picture Placeholder 14" descr="Man and woman discuss something">
            <a:extLst>
              <a:ext uri="{FF2B5EF4-FFF2-40B4-BE49-F238E27FC236}">
                <a16:creationId xmlns:a16="http://schemas.microsoft.com/office/drawing/2014/main" id="{C19A2066-8A0C-4F7D-949C-5ABD4C70958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1488" y="2661700"/>
            <a:ext cx="3901353" cy="2804746"/>
          </a:xfrm>
        </p:spPr>
      </p:pic>
      <p:graphicFrame>
        <p:nvGraphicFramePr>
          <p:cNvPr id="13" name="Content Placeholder 14" descr="SmartArt object">
            <a:extLst>
              <a:ext uri="{FF2B5EF4-FFF2-40B4-BE49-F238E27FC236}">
                <a16:creationId xmlns:a16="http://schemas.microsoft.com/office/drawing/2014/main" id="{DDF6050D-62DF-4914-93B9-C337839FF3B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58550233"/>
              </p:ext>
            </p:extLst>
          </p:nvPr>
        </p:nvGraphicFramePr>
        <p:xfrm>
          <a:off x="4521490" y="1635848"/>
          <a:ext cx="7123254" cy="48564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618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855"/>
    </mc:Choice>
    <mc:Fallback xmlns="">
      <p:transition spd="slow" advTm="898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88500-3CF8-4097-8DEC-19D4A816C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defTabSz="933450">
              <a:spcAft>
                <a:spcPct val="35000"/>
              </a:spcAft>
            </a:pPr>
            <a:r>
              <a:rPr lang="en-US" sz="3000" b="1" err="1">
                <a:solidFill>
                  <a:schemeClr val="bg2">
                    <a:lumMod val="50000"/>
                  </a:schemeClr>
                </a:solidFill>
              </a:rPr>
              <a:t>Sut</a:t>
            </a:r>
            <a:r>
              <a:rPr lang="en-US" sz="3000" b="1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3000" b="1" err="1">
                <a:solidFill>
                  <a:schemeClr val="bg2">
                    <a:lumMod val="50000"/>
                  </a:schemeClr>
                </a:solidFill>
              </a:rPr>
              <a:t>ydw</a:t>
            </a:r>
            <a:r>
              <a:rPr lang="en-US" sz="3000" b="1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3000" b="1" err="1">
                <a:solidFill>
                  <a:schemeClr val="bg2">
                    <a:lumMod val="50000"/>
                  </a:schemeClr>
                </a:solidFill>
              </a:rPr>
              <a:t>i’n</a:t>
            </a:r>
            <a:r>
              <a:rPr lang="en-US" sz="3000" b="1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3000" b="1" err="1">
                <a:solidFill>
                  <a:schemeClr val="bg2">
                    <a:lumMod val="50000"/>
                  </a:schemeClr>
                </a:solidFill>
              </a:rPr>
              <a:t>defnyddio’r</a:t>
            </a:r>
            <a:r>
              <a:rPr lang="en-US" sz="3000" b="1">
                <a:solidFill>
                  <a:schemeClr val="bg2">
                    <a:lumMod val="50000"/>
                  </a:schemeClr>
                </a:solidFill>
              </a:rPr>
              <a:t> PDP?</a:t>
            </a:r>
            <a:br>
              <a:rPr lang="en-US" sz="3000" b="1">
                <a:solidFill>
                  <a:schemeClr val="bg2">
                    <a:lumMod val="50000"/>
                  </a:schemeClr>
                </a:solidFill>
              </a:rPr>
            </a:br>
            <a:r>
              <a:rPr lang="en-US" sz="3000" b="1">
                <a:solidFill>
                  <a:schemeClr val="bg2">
                    <a:lumMod val="50000"/>
                  </a:schemeClr>
                </a:solidFill>
              </a:rPr>
              <a:t>How do I use the PLP?</a:t>
            </a:r>
            <a:br>
              <a:rPr lang="en-US" sz="3000" b="1">
                <a:solidFill>
                  <a:schemeClr val="bg2">
                    <a:lumMod val="50000"/>
                  </a:schemeClr>
                </a:solidFill>
              </a:rPr>
            </a:br>
            <a:endParaRPr lang="en-US" sz="3000"/>
          </a:p>
        </p:txBody>
      </p:sp>
      <p:pic>
        <p:nvPicPr>
          <p:cNvPr id="6" name="Content Placeholder 5" descr="Young man with the laptop">
            <a:extLst>
              <a:ext uri="{FF2B5EF4-FFF2-40B4-BE49-F238E27FC236}">
                <a16:creationId xmlns:a16="http://schemas.microsoft.com/office/drawing/2014/main" id="{B1DE2944-CBE6-437E-B09B-0F786EE86F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56" r="4" b="6081"/>
          <a:stretch/>
        </p:blipFill>
        <p:spPr>
          <a:xfrm>
            <a:off x="1066800" y="2103120"/>
            <a:ext cx="4663440" cy="3749040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4755FCF-6858-46D4-BAB2-D4F55DC0740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933B6F6-17C2-4B81-BC75-9BDC4EC3AFB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2055" t="9022" r="23810" b="8647"/>
          <a:stretch/>
        </p:blipFill>
        <p:spPr>
          <a:xfrm>
            <a:off x="7506854" y="967822"/>
            <a:ext cx="2601830" cy="2464487"/>
          </a:xfrm>
          <a:prstGeom prst="rect">
            <a:avLst/>
          </a:prstGeom>
          <a:ln w="57150">
            <a:solidFill>
              <a:srgbClr val="86A5B0"/>
            </a:solidFill>
          </a:ln>
        </p:spPr>
      </p:pic>
      <p:pic>
        <p:nvPicPr>
          <p:cNvPr id="9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7D9FDC2F-5421-4541-90ED-6922E9C6C47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8889" t="7500" r="11667" b="10000"/>
          <a:stretch/>
        </p:blipFill>
        <p:spPr>
          <a:xfrm>
            <a:off x="7506739" y="3774671"/>
            <a:ext cx="2579375" cy="2478925"/>
          </a:xfrm>
          <a:prstGeom prst="rect">
            <a:avLst/>
          </a:prstGeom>
          <a:ln w="57150">
            <a:solidFill>
              <a:srgbClr val="86A5B0"/>
            </a:solidFill>
          </a:ln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10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852"/>
    </mc:Choice>
    <mc:Fallback xmlns="">
      <p:transition spd="slow" advTm="628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88500-3CF8-4097-8DEC-19D4A816C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>
                <a:solidFill>
                  <a:schemeClr val="bg2">
                    <a:lumMod val="50000"/>
                  </a:schemeClr>
                </a:solidFill>
              </a:rPr>
              <a:t>Beth </a:t>
            </a:r>
            <a:r>
              <a:rPr lang="en-US" sz="4400" b="1" err="1">
                <a:solidFill>
                  <a:schemeClr val="bg2">
                    <a:lumMod val="50000"/>
                  </a:schemeClr>
                </a:solidFill>
              </a:rPr>
              <a:t>nesaf</a:t>
            </a:r>
            <a:r>
              <a:rPr lang="en-US" sz="4400" b="1">
                <a:solidFill>
                  <a:schemeClr val="bg2">
                    <a:lumMod val="50000"/>
                  </a:schemeClr>
                </a:solidFill>
              </a:rPr>
              <a:t>?</a:t>
            </a:r>
            <a:br>
              <a:rPr lang="en-US" sz="4400" b="1">
                <a:solidFill>
                  <a:schemeClr val="bg2">
                    <a:lumMod val="50000"/>
                  </a:schemeClr>
                </a:solidFill>
              </a:rPr>
            </a:br>
            <a:r>
              <a:rPr lang="en-US" sz="4400" b="1">
                <a:solidFill>
                  <a:schemeClr val="bg2">
                    <a:lumMod val="50000"/>
                  </a:schemeClr>
                </a:solidFill>
              </a:rPr>
              <a:t>What next?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E64E128D-E84B-4D1A-892D-347B79DA34E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566043117"/>
              </p:ext>
            </p:extLst>
          </p:nvPr>
        </p:nvGraphicFramePr>
        <p:xfrm>
          <a:off x="545522" y="2104159"/>
          <a:ext cx="5721723" cy="40697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90454">
                  <a:extLst>
                    <a:ext uri="{9D8B030D-6E8A-4147-A177-3AD203B41FA5}">
                      <a16:colId xmlns:a16="http://schemas.microsoft.com/office/drawing/2014/main" val="2097628345"/>
                    </a:ext>
                  </a:extLst>
                </a:gridCol>
                <a:gridCol w="2431269">
                  <a:extLst>
                    <a:ext uri="{9D8B030D-6E8A-4147-A177-3AD203B41FA5}">
                      <a16:colId xmlns:a16="http://schemas.microsoft.com/office/drawing/2014/main" val="2236108552"/>
                    </a:ext>
                  </a:extLst>
                </a:gridCol>
              </a:tblGrid>
              <a:tr h="4069772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3200" u="none" strike="noStrike" noProof="0" err="1"/>
                        <a:t>Mewngofnodwch</a:t>
                      </a: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3200" u="none" strike="noStrike" noProof="0" err="1"/>
                        <a:t>Rhannwch</a:t>
                      </a:r>
                      <a:endParaRPr lang="en-US" sz="3200" u="none" strike="noStrike" noProof="0"/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3200" u="none" strike="noStrike" noProof="0" err="1"/>
                        <a:t>Cofnodwch</a:t>
                      </a:r>
                      <a:endParaRPr lang="en-US" sz="3200" u="none" strike="noStrike" noProof="0"/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3200" u="none" strike="noStrike" noProof="0" err="1"/>
                        <a:t>Myfyriwch</a:t>
                      </a:r>
                      <a:endParaRPr lang="en-US" sz="3200" u="none" strike="noStrike" noProof="0"/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3200" u="none" strike="noStrike" noProof="0" err="1"/>
                        <a:t>Mapiwch</a:t>
                      </a:r>
                      <a:endParaRPr lang="en-US" sz="3200" u="none" strike="noStrike" noProof="0"/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None/>
                      </a:pPr>
                      <a:endParaRPr lang="en-US" sz="3200" u="none" strike="noStrik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,Sans-Serif"/>
                        <a:buChar char="•"/>
                      </a:pPr>
                      <a:r>
                        <a:rPr lang="en-US" sz="3200" u="none" strike="noStrike" noProof="0"/>
                        <a:t>Login </a:t>
                      </a: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,Sans-Serif"/>
                        <a:buChar char="•"/>
                      </a:pPr>
                      <a:r>
                        <a:rPr lang="en-US" sz="3200" u="none" strike="noStrike" noProof="0"/>
                        <a:t>Share </a:t>
                      </a: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,Sans-Serif"/>
                        <a:buChar char="•"/>
                      </a:pPr>
                      <a:r>
                        <a:rPr lang="en-US" sz="3200" u="none" strike="noStrike" noProof="0"/>
                        <a:t>Capture</a:t>
                      </a: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,Sans-Serif"/>
                        <a:buChar char="•"/>
                      </a:pPr>
                      <a:r>
                        <a:rPr lang="en-US" sz="3200" u="none" strike="noStrike" noProof="0"/>
                        <a:t>Reflect </a:t>
                      </a: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buFont typeface="Arial,Sans-Serif"/>
                        <a:buChar char="•"/>
                      </a:pPr>
                      <a:r>
                        <a:rPr lang="en-US" sz="3200" u="none" strike="noStrike" noProof="0"/>
                        <a:t>Map </a:t>
                      </a:r>
                    </a:p>
                    <a:p>
                      <a:pPr lvl="0">
                        <a:buNone/>
                      </a:pPr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784896"/>
                  </a:ext>
                </a:extLst>
              </a:tr>
            </a:tbl>
          </a:graphicData>
        </a:graphic>
      </p:graphicFrame>
      <p:pic>
        <p:nvPicPr>
          <p:cNvPr id="6" name="Content Placeholder 5" descr="Students group">
            <a:extLst>
              <a:ext uri="{FF2B5EF4-FFF2-40B4-BE49-F238E27FC236}">
                <a16:creationId xmlns:a16="http://schemas.microsoft.com/office/drawing/2014/main" id="{B1DE2944-CBE6-437E-B09B-0F786EE86F2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98" r="10931" b="-2"/>
          <a:stretch/>
        </p:blipFill>
        <p:spPr>
          <a:xfrm>
            <a:off x="6929351" y="2016529"/>
            <a:ext cx="4663440" cy="3749040"/>
          </a:xfrm>
          <a:prstGeom prst="rect">
            <a:avLst/>
          </a:prstGeom>
          <a:noFill/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442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155"/>
    </mc:Choice>
    <mc:Fallback xmlns="">
      <p:transition spd="slow" advTm="971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C4400-03B3-4CB7-BCD3-36927E4FF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>
                <a:solidFill>
                  <a:schemeClr val="bg2">
                    <a:lumMod val="50000"/>
                  </a:schemeClr>
                </a:solidFill>
              </a:rPr>
              <a:t>Cwestiynau?</a:t>
            </a:r>
            <a:r>
              <a:rPr lang="en-GB" b="1"/>
              <a:t/>
            </a:r>
            <a:br>
              <a:rPr lang="en-GB" b="1"/>
            </a:br>
            <a:r>
              <a:rPr lang="en-GB" b="1">
                <a:solidFill>
                  <a:schemeClr val="bg2">
                    <a:lumMod val="50000"/>
                  </a:schemeClr>
                </a:solidFill>
              </a:rPr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245D2-34D0-4E7F-A429-26D48E2102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639984"/>
            <a:ext cx="10058400" cy="24295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err="1"/>
              <a:t>Fforwm</a:t>
            </a:r>
            <a:r>
              <a:rPr lang="en-GB" sz="2800"/>
              <a:t> Q&amp;A Forum (Moodle &gt; </a:t>
            </a:r>
            <a:r>
              <a:rPr lang="en-GB" sz="2800" err="1"/>
              <a:t>Yr</a:t>
            </a:r>
            <a:r>
              <a:rPr lang="en-GB" sz="2800"/>
              <a:t> </a:t>
            </a:r>
            <a:r>
              <a:rPr lang="en-GB" sz="2800" err="1"/>
              <a:t>Athrofa</a:t>
            </a:r>
            <a:r>
              <a:rPr lang="en-GB" sz="2800"/>
              <a:t> &gt; BA3 &gt; PDP-PLP)</a:t>
            </a:r>
            <a:endParaRPr lang="en-US"/>
          </a:p>
          <a:p>
            <a:r>
              <a:rPr lang="en-GB" sz="2800" err="1">
                <a:ea typeface="+mn-lt"/>
                <a:cs typeface="+mn-lt"/>
              </a:rPr>
              <a:t>Tiwtor</a:t>
            </a:r>
            <a:r>
              <a:rPr lang="en-GB" sz="2800">
                <a:ea typeface="+mn-lt"/>
                <a:cs typeface="+mn-lt"/>
              </a:rPr>
              <a:t> </a:t>
            </a:r>
            <a:r>
              <a:rPr lang="en-GB" sz="2800" err="1">
                <a:ea typeface="+mn-lt"/>
                <a:cs typeface="+mn-lt"/>
              </a:rPr>
              <a:t>Proffesiynol</a:t>
            </a:r>
            <a:r>
              <a:rPr lang="en-GB" sz="2800">
                <a:ea typeface="+mn-lt"/>
                <a:cs typeface="+mn-lt"/>
              </a:rPr>
              <a:t> – Professional Tutor</a:t>
            </a:r>
          </a:p>
          <a:p>
            <a:r>
              <a:rPr lang="en-GB" sz="2800"/>
              <a:t>Rachel Bendall (</a:t>
            </a:r>
            <a:r>
              <a:rPr lang="en-GB" sz="2800">
                <a:hlinkClick r:id="rId4"/>
              </a:rPr>
              <a:t>rachel.bendall@uwtsd.ac.uk</a:t>
            </a:r>
            <a:r>
              <a:rPr lang="en-GB" sz="2800"/>
              <a:t>)</a:t>
            </a:r>
          </a:p>
          <a:p>
            <a:r>
              <a:rPr lang="en-GB" sz="2800"/>
              <a:t>Catharine Bleasdale (</a:t>
            </a:r>
            <a:r>
              <a:rPr lang="en-GB" sz="2800">
                <a:hlinkClick r:id="rId5"/>
              </a:rPr>
              <a:t>c.bleasdale@uwtsd.ac.uk</a:t>
            </a:r>
            <a:r>
              <a:rPr lang="en-GB" sz="2800"/>
              <a:t>) </a:t>
            </a:r>
            <a:endParaRPr lang="en-GB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371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554"/>
    </mc:Choice>
    <mc:Fallback xmlns="">
      <p:transition spd="slow" advTm="475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">
      <a:dk1>
        <a:srgbClr val="000000"/>
      </a:dk1>
      <a:lt1>
        <a:srgbClr val="FFFFFF"/>
      </a:lt1>
      <a:dk2>
        <a:srgbClr val="41242D"/>
      </a:dk2>
      <a:lt2>
        <a:srgbClr val="E2E2E8"/>
      </a:lt2>
      <a:accent1>
        <a:srgbClr val="A5A27D"/>
      </a:accent1>
      <a:accent2>
        <a:srgbClr val="B79A7A"/>
      </a:accent2>
      <a:accent3>
        <a:srgbClr val="C2948F"/>
      </a:accent3>
      <a:accent4>
        <a:srgbClr val="BA7F91"/>
      </a:accent4>
      <a:accent5>
        <a:srgbClr val="C390B5"/>
      </a:accent5>
      <a:accent6>
        <a:srgbClr val="B17FBA"/>
      </a:accent6>
      <a:hlink>
        <a:srgbClr val="6D71B0"/>
      </a:hlink>
      <a:folHlink>
        <a:srgbClr val="7F7F7F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-Corporate_Teach a Course_04_Win32_MO - v4" id="{2AE1B83A-9721-4EF8-B275-2624D019C8C0}" vid="{8CDF83C5-BCF3-42CE-9DDC-151D6253CC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92c24619-d6d5-42cf-b618-23d930ad9f20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5" ma:contentTypeDescription="Create a new document." ma:contentTypeScope="" ma:versionID="333d81826f082504721f6bff8cbd075b">
  <xsd:schema xmlns:xsd="http://www.w3.org/2001/XMLSchema" xmlns:xs="http://www.w3.org/2001/XMLSchema" xmlns:p="http://schemas.microsoft.com/office/2006/metadata/properties" xmlns:ns2="92c24619-d6d5-42cf-b618-23d930ad9f20" targetNamespace="http://schemas.microsoft.com/office/2006/metadata/properties" ma:root="true" ma:fieldsID="f20a49e2ab8a92ae989a052e52b579ee" ns2:_="">
    <xsd:import namespace="92c24619-d6d5-42cf-b618-23d930ad9f2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F5E4A76-0180-4CD0-B081-82F74A336136}">
  <ds:schemaRefs>
    <ds:schemaRef ds:uri="http://purl.org/dc/elements/1.1/"/>
    <ds:schemaRef ds:uri="http://schemas.microsoft.com/office/2006/metadata/properties"/>
    <ds:schemaRef ds:uri="92c24619-d6d5-42cf-b618-23d930ad9f20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41243E30-12F4-4BE3-B27D-23AB115E9D1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25E6C86-F37B-4B21-9BF4-879390F64A8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Teach a course presentation</Template>
  <TotalTime>0</TotalTime>
  <Words>736</Words>
  <Application>Microsoft Office PowerPoint</Application>
  <PresentationFormat>Widescreen</PresentationFormat>
  <Paragraphs>81</Paragraphs>
  <Slides>9</Slides>
  <Notes>8</Notes>
  <HiddenSlides>0</HiddenSlides>
  <MMClips>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Arial,Sans-Serif</vt:lpstr>
      <vt:lpstr>Calibri</vt:lpstr>
      <vt:lpstr>Garamond</vt:lpstr>
      <vt:lpstr>Times New Roman</vt:lpstr>
      <vt:lpstr>SavonVTI</vt:lpstr>
      <vt:lpstr>BA3</vt:lpstr>
      <vt:lpstr>Cynnwys Content </vt:lpstr>
      <vt:lpstr>PowerPoint Presentation</vt:lpstr>
      <vt:lpstr> Beth yw’r PDP?  What is the PLP?  </vt:lpstr>
      <vt:lpstr>Beth yw manteision y PDP? What are the PLP’s advantages?</vt:lpstr>
      <vt:lpstr>Beth yw gofynion y PDP ym Mlwyddyn 3? What are the PLP requirements in Year 3?</vt:lpstr>
      <vt:lpstr>Sut ydw i’n defnyddio’r PDP? How do I use the PLP? </vt:lpstr>
      <vt:lpstr>Beth nesaf? What next?</vt:lpstr>
      <vt:lpstr>Cwestiynau? Questions?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Pasbort dysgu proffesiynol (pdp) Professional learning passport (plp)</dc:title>
  <dc:creator/>
  <cp:lastModifiedBy/>
  <cp:revision>6</cp:revision>
  <dcterms:created xsi:type="dcterms:W3CDTF">2020-04-15T12:19:56Z</dcterms:created>
  <dcterms:modified xsi:type="dcterms:W3CDTF">2020-04-19T15:57:19Z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