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3" r:id="rId3"/>
    <p:sldId id="265" r:id="rId4"/>
    <p:sldId id="266" r:id="rId5"/>
    <p:sldId id="258" r:id="rId6"/>
    <p:sldId id="260" r:id="rId7"/>
    <p:sldId id="301" r:id="rId8"/>
    <p:sldId id="261" r:id="rId9"/>
    <p:sldId id="268" r:id="rId10"/>
    <p:sldId id="267" r:id="rId11"/>
    <p:sldId id="277" r:id="rId12"/>
    <p:sldId id="275" r:id="rId13"/>
    <p:sldId id="269" r:id="rId14"/>
    <p:sldId id="270" r:id="rId15"/>
    <p:sldId id="276" r:id="rId16"/>
    <p:sldId id="272" r:id="rId17"/>
    <p:sldId id="273" r:id="rId18"/>
    <p:sldId id="274" r:id="rId19"/>
    <p:sldId id="279" r:id="rId20"/>
    <p:sldId id="278"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62" r:id="rId40"/>
    <p:sldId id="298" r:id="rId41"/>
    <p:sldId id="299" r:id="rId42"/>
    <p:sldId id="264" r:id="rId43"/>
    <p:sldId id="300" r:id="rId44"/>
    <p:sldId id="30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9r17FqprE5g"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www.youtube.com/watch?v=2VTeNM_2vF4" TargetMode="External"/><Relationship Id="rId5" Type="http://schemas.openxmlformats.org/officeDocument/2006/relationships/hyperlink" Target="https://www.youtube.com/watch?v=in57feuaG6M" TargetMode="External"/><Relationship Id="rId4" Type="http://schemas.openxmlformats.org/officeDocument/2006/relationships/hyperlink" Target="https://www.youtube.com/watch?v=4gHg5pIxU7o"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elderabuse.org.uk/breaking-news"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help-from-social-services-and-charities/abuse-and-neglect-vulnerable-adults/" TargetMode="External"/><Relationship Id="rId5" Type="http://schemas.openxmlformats.org/officeDocument/2006/relationships/hyperlink" Target="https://carers.org/key-facts-about-carers-and-people-they-care" TargetMode="External"/><Relationship Id="rId4" Type="http://schemas.openxmlformats.org/officeDocument/2006/relationships/hyperlink" Target="https://www.ageuk.org.uk/globalassets/age-cymru/documents/information-guides-and-factsheets/fs78w.pdf"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nursinghomeabusecenter.com/elder-abuse/types/sexual-abuse/" TargetMode="External"/><Relationship Id="rId2" Type="http://schemas.openxmlformats.org/officeDocument/2006/relationships/hyperlink" Target="https://files.digital.nhs.uk/33/EF2EBD/Safeguarding%20Adults%20Collection%202017-18%20Report%20Final.pdf" TargetMode="External"/><Relationship Id="rId1" Type="http://schemas.openxmlformats.org/officeDocument/2006/relationships/slideLayout" Target="../slideLayouts/slideLayout7.xml"/><Relationship Id="rId6" Type="http://schemas.openxmlformats.org/officeDocument/2006/relationships/hyperlink" Target="https://www.kingsfund.org.uk/projects/time-think-differently/trends-workforce-overview" TargetMode="External"/><Relationship Id="rId5" Type="http://schemas.openxmlformats.org/officeDocument/2006/relationships/hyperlink" Target="https://www.scie.org.uk/publications/adultsafeguardinglondon/indicatorsofabuse/institutionalabuse.asp" TargetMode="External"/><Relationship Id="rId4" Type="http://schemas.openxmlformats.org/officeDocument/2006/relationships/hyperlink" Target="https://www.scie.org.uk/safeguarding/adults/introduction/types-and-indicators-of-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707" y="496761"/>
            <a:ext cx="9601196" cy="1303867"/>
          </a:xfrm>
        </p:spPr>
        <p:txBody>
          <a:bodyPr>
            <a:normAutofit fontScale="90000"/>
          </a:bodyPr>
          <a:lstStyle/>
          <a:p>
            <a:r>
              <a:rPr lang="en-GB" dirty="0"/>
              <a:t/>
            </a:r>
            <a:br>
              <a:rPr lang="en-GB" dirty="0"/>
            </a:br>
            <a:r>
              <a:rPr lang="en-GB" sz="4900" b="1" dirty="0">
                <a:latin typeface="Arial" panose="020B0604020202020204" pitchFamily="34" charset="0"/>
                <a:cs typeface="Arial" panose="020B0604020202020204" pitchFamily="34" charset="0"/>
              </a:rPr>
              <a:t>ELDER ABUSE!</a:t>
            </a:r>
          </a:p>
        </p:txBody>
      </p:sp>
      <p:pic>
        <p:nvPicPr>
          <p:cNvPr id="4" name="Content Placeholder 3"/>
          <p:cNvPicPr>
            <a:picLocks noGrp="1" noChangeAspect="1"/>
          </p:cNvPicPr>
          <p:nvPr>
            <p:ph idx="1"/>
          </p:nvPr>
        </p:nvPicPr>
        <p:blipFill>
          <a:blip r:embed="rId2"/>
          <a:stretch>
            <a:fillRect/>
          </a:stretch>
        </p:blipFill>
        <p:spPr>
          <a:xfrm>
            <a:off x="4408065" y="2922407"/>
            <a:ext cx="3608625" cy="2716760"/>
          </a:xfrm>
          <a:prstGeom prst="rect">
            <a:avLst/>
          </a:prstGeom>
        </p:spPr>
      </p:pic>
      <p:sp>
        <p:nvSpPr>
          <p:cNvPr id="3" name="Rectangle 2"/>
          <p:cNvSpPr/>
          <p:nvPr/>
        </p:nvSpPr>
        <p:spPr>
          <a:xfrm>
            <a:off x="3689444" y="2423255"/>
            <a:ext cx="4813112" cy="369332"/>
          </a:xfrm>
          <a:prstGeom prst="rect">
            <a:avLst/>
          </a:prstGeom>
        </p:spPr>
        <p:txBody>
          <a:bodyPr wrap="none">
            <a:spAutoFit/>
          </a:bodyPr>
          <a:lstStyle/>
          <a:p>
            <a:r>
              <a:rPr lang="en-GB" dirty="0">
                <a:hlinkClick r:id="rId3"/>
              </a:rPr>
              <a:t>https://</a:t>
            </a:r>
            <a:r>
              <a:rPr lang="en-GB" dirty="0" smtClean="0">
                <a:hlinkClick r:id="rId3"/>
              </a:rPr>
              <a:t>www.youtube.com/watch?v=9r17FqprE5g</a:t>
            </a:r>
            <a:r>
              <a:rPr lang="en-GB" dirty="0" smtClean="0"/>
              <a:t> </a:t>
            </a:r>
            <a:endParaRPr lang="en-GB" dirty="0"/>
          </a:p>
        </p:txBody>
      </p:sp>
      <p:sp>
        <p:nvSpPr>
          <p:cNvPr id="5" name="Rectangle 4"/>
          <p:cNvSpPr/>
          <p:nvPr/>
        </p:nvSpPr>
        <p:spPr>
          <a:xfrm>
            <a:off x="3891146" y="5914408"/>
            <a:ext cx="4841967" cy="369332"/>
          </a:xfrm>
          <a:prstGeom prst="rect">
            <a:avLst/>
          </a:prstGeom>
        </p:spPr>
        <p:txBody>
          <a:bodyPr wrap="none">
            <a:spAutoFit/>
          </a:bodyPr>
          <a:lstStyle/>
          <a:p>
            <a:r>
              <a:rPr lang="en-GB" dirty="0">
                <a:hlinkClick r:id="rId4"/>
              </a:rPr>
              <a:t>https://www.youtube.com/watch?v=4gHg5pIxU7o</a:t>
            </a:r>
            <a:endParaRPr lang="en-GB" dirty="0"/>
          </a:p>
        </p:txBody>
      </p:sp>
      <p:sp>
        <p:nvSpPr>
          <p:cNvPr id="6" name="Rectangle 5"/>
          <p:cNvSpPr/>
          <p:nvPr/>
        </p:nvSpPr>
        <p:spPr>
          <a:xfrm>
            <a:off x="9033643" y="3638538"/>
            <a:ext cx="1921144" cy="923330"/>
          </a:xfrm>
          <a:prstGeom prst="rect">
            <a:avLst/>
          </a:prstGeom>
        </p:spPr>
        <p:txBody>
          <a:bodyPr wrap="square">
            <a:spAutoFit/>
          </a:bodyPr>
          <a:lstStyle/>
          <a:p>
            <a:r>
              <a:rPr lang="en-GB" dirty="0">
                <a:hlinkClick r:id="rId5"/>
              </a:rPr>
              <a:t>https://www.youtube.com/watch?v=in57feuaG6M</a:t>
            </a:r>
            <a:endParaRPr lang="en-GB" dirty="0"/>
          </a:p>
        </p:txBody>
      </p:sp>
      <p:sp>
        <p:nvSpPr>
          <p:cNvPr id="7" name="Rectangle 6"/>
          <p:cNvSpPr/>
          <p:nvPr/>
        </p:nvSpPr>
        <p:spPr>
          <a:xfrm>
            <a:off x="1475689" y="3361539"/>
            <a:ext cx="1699773" cy="1200329"/>
          </a:xfrm>
          <a:prstGeom prst="rect">
            <a:avLst/>
          </a:prstGeom>
        </p:spPr>
        <p:txBody>
          <a:bodyPr wrap="square">
            <a:spAutoFit/>
          </a:bodyPr>
          <a:lstStyle/>
          <a:p>
            <a:r>
              <a:rPr lang="en-GB" dirty="0">
                <a:hlinkClick r:id="rId6"/>
              </a:rPr>
              <a:t>https://www.youtube.com/watch?v=2VTeNM_2vF4</a:t>
            </a:r>
            <a:endParaRPr lang="en-GB" dirty="0"/>
          </a:p>
        </p:txBody>
      </p:sp>
    </p:spTree>
    <p:extLst>
      <p:ext uri="{BB962C8B-B14F-4D97-AF65-F5344CB8AC3E}">
        <p14:creationId xmlns:p14="http://schemas.microsoft.com/office/powerpoint/2010/main" val="35490619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a:t>
            </a:r>
          </a:p>
        </p:txBody>
      </p:sp>
      <p:sp>
        <p:nvSpPr>
          <p:cNvPr id="3" name="Content Placeholder 2"/>
          <p:cNvSpPr>
            <a:spLocks noGrp="1"/>
          </p:cNvSpPr>
          <p:nvPr>
            <p:ph idx="1"/>
          </p:nvPr>
        </p:nvSpPr>
        <p:spPr>
          <a:xfrm>
            <a:off x="1295401" y="2556932"/>
            <a:ext cx="4398817" cy="3318936"/>
          </a:xfrm>
        </p:spPr>
        <p:txBody>
          <a:bodyPr>
            <a:normAutofit fontScale="92500" lnSpcReduction="10000"/>
          </a:bodyPr>
          <a:lstStyle/>
          <a:p>
            <a:r>
              <a:rPr lang="en-GB" dirty="0" smtClean="0">
                <a:latin typeface="Arial" panose="020B0604020202020204" pitchFamily="34" charset="0"/>
                <a:cs typeface="Arial" panose="020B0604020202020204" pitchFamily="34" charset="0"/>
              </a:rPr>
              <a:t>Around 1 million </a:t>
            </a:r>
            <a:r>
              <a:rPr lang="en-GB" dirty="0">
                <a:latin typeface="Arial" panose="020B0604020202020204" pitchFamily="34" charset="0"/>
                <a:cs typeface="Arial" panose="020B0604020202020204" pitchFamily="34" charset="0"/>
              </a:rPr>
              <a:t>older people are estimated to suffer from abuse, sometimes </a:t>
            </a:r>
            <a:r>
              <a:rPr lang="en-GB" dirty="0" smtClean="0">
                <a:latin typeface="Arial" panose="020B0604020202020204" pitchFamily="34" charset="0"/>
                <a:cs typeface="Arial" panose="020B0604020202020204" pitchFamily="34" charset="0"/>
              </a:rPr>
              <a:t>multiple types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Perpetrators are normally people in positions of trust</a:t>
            </a:r>
          </a:p>
          <a:p>
            <a:r>
              <a:rPr lang="en-GB" dirty="0">
                <a:latin typeface="Arial" panose="020B0604020202020204" pitchFamily="34" charset="0"/>
                <a:cs typeface="Arial" panose="020B0604020202020204" pitchFamily="34" charset="0"/>
              </a:rPr>
              <a:t>Victims are more likely to be women over 70 who live in their own homes</a:t>
            </a:r>
          </a:p>
          <a:p>
            <a:endParaRPr lang="en-GB" dirty="0"/>
          </a:p>
        </p:txBody>
      </p:sp>
      <p:pic>
        <p:nvPicPr>
          <p:cNvPr id="4" name="Picture 3"/>
          <p:cNvPicPr>
            <a:picLocks noChangeAspect="1"/>
          </p:cNvPicPr>
          <p:nvPr/>
        </p:nvPicPr>
        <p:blipFill>
          <a:blip r:embed="rId2"/>
          <a:stretch>
            <a:fillRect/>
          </a:stretch>
        </p:blipFill>
        <p:spPr>
          <a:xfrm>
            <a:off x="7357470" y="2747798"/>
            <a:ext cx="2847079" cy="2609314"/>
          </a:xfrm>
          <a:prstGeom prst="rect">
            <a:avLst/>
          </a:prstGeom>
        </p:spPr>
      </p:pic>
      <p:sp>
        <p:nvSpPr>
          <p:cNvPr id="5" name="TextBox 4"/>
          <p:cNvSpPr txBox="1"/>
          <p:nvPr/>
        </p:nvSpPr>
        <p:spPr>
          <a:xfrm>
            <a:off x="5057395" y="5598869"/>
            <a:ext cx="3723614"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(Action on Elder Abuse, 2019</a:t>
            </a:r>
            <a:r>
              <a:rPr lang="en-GB" sz="1200" dirty="0" smtClean="0"/>
              <a:t>)</a:t>
            </a:r>
            <a:endParaRPr lang="en-GB" sz="1200" dirty="0"/>
          </a:p>
        </p:txBody>
      </p:sp>
    </p:spTree>
    <p:extLst>
      <p:ext uri="{BB962C8B-B14F-4D97-AF65-F5344CB8AC3E}">
        <p14:creationId xmlns:p14="http://schemas.microsoft.com/office/powerpoint/2010/main" val="154068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is Elder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single or repeated act or lack of appropriate action, occurring within any relationship where there is an expectation of trust, which causes harm or distress to an older  person' </a:t>
            </a:r>
            <a:r>
              <a:rPr lang="en-GB"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Action on Elder Abuse, 2012</a:t>
            </a:r>
            <a:r>
              <a:rPr lang="en-GB" sz="1200" dirty="0" smtClean="0">
                <a:latin typeface="Arial" panose="020B0604020202020204" pitchFamily="34" charset="0"/>
                <a:cs typeface="Arial" panose="020B0604020202020204" pitchFamily="34" charset="0"/>
              </a:rPr>
              <a:t>)</a:t>
            </a:r>
          </a:p>
          <a:p>
            <a:pPr lvl="0">
              <a:buClr>
                <a:srgbClr val="D9B247"/>
              </a:buClr>
            </a:pPr>
            <a:endParaRPr lang="en-GB" dirty="0" smtClean="0">
              <a:latin typeface="Arial" panose="020B0604020202020204" pitchFamily="34" charset="0"/>
              <a:cs typeface="Arial" panose="020B0604020202020204" pitchFamily="34" charset="0"/>
            </a:endParaRPr>
          </a:p>
          <a:p>
            <a:pPr lvl="0">
              <a:buClr>
                <a:srgbClr val="D9B247"/>
              </a:buClr>
            </a:pP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Elder abuse includes actions intending to harm, the harming without intent, and also the neglect that leads to harm of older people</a:t>
            </a:r>
            <a:r>
              <a:rPr lang="en-GB" dirty="0" smtClean="0">
                <a:latin typeface="Arial" panose="020B0604020202020204" pitchFamily="34" charset="0"/>
                <a:cs typeface="Arial" panose="020B0604020202020204" pitchFamily="34" charset="0"/>
              </a:rPr>
              <a:t>’                    </a:t>
            </a:r>
            <a:r>
              <a:rPr lang="en-GB" sz="1200" dirty="0" smtClean="0">
                <a:solidFill>
                  <a:prstClr val="black">
                    <a:lumMod val="85000"/>
                    <a:lumOff val="15000"/>
                  </a:prstClr>
                </a:solidFill>
                <a:latin typeface="Arial" panose="020B0604020202020204" pitchFamily="34" charset="0"/>
                <a:cs typeface="Arial" panose="020B0604020202020204" pitchFamily="34" charset="0"/>
              </a:rPr>
              <a:t> </a:t>
            </a:r>
            <a:r>
              <a:rPr lang="en-GB" sz="1200" dirty="0">
                <a:solidFill>
                  <a:prstClr val="black">
                    <a:lumMod val="85000"/>
                    <a:lumOff val="15000"/>
                  </a:prstClr>
                </a:solidFill>
                <a:latin typeface="Arial" panose="020B0604020202020204" pitchFamily="34" charset="0"/>
                <a:cs typeface="Arial" panose="020B0604020202020204" pitchFamily="34" charset="0"/>
              </a:rPr>
              <a:t>(NI Direct, 2014)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3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is Elder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3038195"/>
            <a:ext cx="9601196" cy="3318936"/>
          </a:xfrm>
        </p:spPr>
        <p:txBody>
          <a:bodyPr/>
          <a:lstStyle/>
          <a:p>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is no overarching definition of abuse or neglect. </a:t>
            </a:r>
            <a:r>
              <a:rPr lang="en-GB" dirty="0" smtClean="0">
                <a:latin typeface="Arial" panose="020B0604020202020204" pitchFamily="34" charset="0"/>
                <a:cs typeface="Arial" panose="020B0604020202020204" pitchFamily="34" charset="0"/>
              </a:rPr>
              <a:t>Statutory guidance </a:t>
            </a:r>
            <a:r>
              <a:rPr lang="en-GB" dirty="0">
                <a:latin typeface="Arial" panose="020B0604020202020204" pitchFamily="34" charset="0"/>
                <a:cs typeface="Arial" panose="020B0604020202020204" pitchFamily="34" charset="0"/>
              </a:rPr>
              <a:t>notes that ‘local authorities should not limit their view of </a:t>
            </a:r>
            <a:r>
              <a:rPr lang="en-GB" dirty="0" smtClean="0">
                <a:latin typeface="Arial" panose="020B0604020202020204" pitchFamily="34" charset="0"/>
                <a:cs typeface="Arial" panose="020B0604020202020204" pitchFamily="34" charset="0"/>
              </a:rPr>
              <a:t>what constitutes </a:t>
            </a:r>
            <a:r>
              <a:rPr lang="en-GB" dirty="0">
                <a:latin typeface="Arial" panose="020B0604020202020204" pitchFamily="34" charset="0"/>
                <a:cs typeface="Arial" panose="020B0604020202020204" pitchFamily="34" charset="0"/>
              </a:rPr>
              <a:t>abuse or neglect, as they can take many forms and </a:t>
            </a:r>
            <a:r>
              <a:rPr lang="en-GB" dirty="0" smtClean="0">
                <a:latin typeface="Arial" panose="020B0604020202020204" pitchFamily="34" charset="0"/>
                <a:cs typeface="Arial" panose="020B0604020202020204" pitchFamily="34" charset="0"/>
              </a:rPr>
              <a:t>the circumstances </a:t>
            </a:r>
            <a:r>
              <a:rPr lang="en-GB" dirty="0">
                <a:latin typeface="Arial" panose="020B0604020202020204" pitchFamily="34" charset="0"/>
                <a:cs typeface="Arial" panose="020B0604020202020204" pitchFamily="34" charset="0"/>
              </a:rPr>
              <a:t>of the individual case should always be considered</a:t>
            </a:r>
            <a:r>
              <a:rPr lang="en-GB"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(Age UK, 2019)</a:t>
            </a: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135582" y="4765634"/>
            <a:ext cx="2098162" cy="1315313"/>
          </a:xfrm>
          <a:prstGeom prst="rect">
            <a:avLst/>
          </a:prstGeom>
        </p:spPr>
      </p:pic>
    </p:spTree>
    <p:extLst>
      <p:ext uri="{BB962C8B-B14F-4D97-AF65-F5344CB8AC3E}">
        <p14:creationId xmlns:p14="http://schemas.microsoft.com/office/powerpoint/2010/main" val="306172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Hidden </a:t>
            </a:r>
            <a:r>
              <a:rPr lang="en-GB" b="1" dirty="0" smtClean="0">
                <a:latin typeface="Arial" panose="020B0604020202020204" pitchFamily="34" charset="0"/>
                <a:cs typeface="Arial" panose="020B0604020202020204" pitchFamily="34" charset="0"/>
              </a:rPr>
              <a:t>Crime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Like other forms of domestic violence, elder abuse is a hidden crime and there are many barriers to coming forward. </a:t>
            </a:r>
          </a:p>
          <a:p>
            <a:r>
              <a:rPr lang="en-GB" dirty="0">
                <a:latin typeface="Arial" panose="020B0604020202020204" pitchFamily="34" charset="0"/>
                <a:cs typeface="Arial" panose="020B0604020202020204" pitchFamily="34" charset="0"/>
              </a:rPr>
              <a:t>Who acts on behalf of people lacking capacity?</a:t>
            </a:r>
          </a:p>
          <a:p>
            <a:r>
              <a:rPr lang="en-GB" dirty="0">
                <a:latin typeface="Arial" panose="020B0604020202020204" pitchFamily="34" charset="0"/>
                <a:cs typeface="Arial" panose="020B0604020202020204" pitchFamily="34" charset="0"/>
              </a:rPr>
              <a:t>Who recognises abuse? </a:t>
            </a:r>
          </a:p>
          <a:p>
            <a:r>
              <a:rPr lang="en-GB" dirty="0">
                <a:latin typeface="Arial" panose="020B0604020202020204" pitchFamily="34" charset="0"/>
                <a:cs typeface="Arial" panose="020B0604020202020204" pitchFamily="34" charset="0"/>
              </a:rPr>
              <a:t>There is a need for greater awareness-raising about older victims because referrals in relation to older people are extremely low. </a:t>
            </a:r>
          </a:p>
        </p:txBody>
      </p:sp>
      <p:sp>
        <p:nvSpPr>
          <p:cNvPr id="4" name="TextBox 3"/>
          <p:cNvSpPr txBox="1"/>
          <p:nvPr/>
        </p:nvSpPr>
        <p:spPr>
          <a:xfrm>
            <a:off x="9372601" y="5598869"/>
            <a:ext cx="2225842" cy="276999"/>
          </a:xfrm>
          <a:prstGeom prst="rect">
            <a:avLst/>
          </a:prstGeom>
          <a:noFill/>
        </p:spPr>
        <p:txBody>
          <a:bodyPr wrap="square" rtlCol="0">
            <a:spAutoFit/>
          </a:bodyPr>
          <a:lstStyle/>
          <a:p>
            <a:r>
              <a:rPr lang="en-GB" sz="1200" dirty="0" smtClean="0"/>
              <a:t>(Action on Elder Abuse, 2019)</a:t>
            </a:r>
            <a:endParaRPr lang="en-GB" sz="1200" dirty="0"/>
          </a:p>
        </p:txBody>
      </p:sp>
    </p:spTree>
    <p:extLst>
      <p:ext uri="{BB962C8B-B14F-4D97-AF65-F5344CB8AC3E}">
        <p14:creationId xmlns:p14="http://schemas.microsoft.com/office/powerpoint/2010/main" val="362991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 By 2025…</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8663246" cy="3318936"/>
          </a:xfrm>
        </p:spPr>
        <p:txBody>
          <a:bodyPr>
            <a:normAutofit fontScale="92500" lnSpcReduction="20000"/>
          </a:bodyPr>
          <a:lstStyle/>
          <a:p>
            <a:r>
              <a:rPr lang="en-GB" dirty="0">
                <a:latin typeface="Arial" panose="020B0604020202020204" pitchFamily="34" charset="0"/>
                <a:cs typeface="Arial" panose="020B0604020202020204" pitchFamily="34" charset="0"/>
              </a:rPr>
              <a:t>4.3m over 65 years with at least one </a:t>
            </a:r>
            <a:r>
              <a:rPr lang="en-GB" dirty="0" smtClean="0">
                <a:latin typeface="Arial" panose="020B0604020202020204" pitchFamily="34" charset="0"/>
                <a:cs typeface="Arial" panose="020B0604020202020204" pitchFamily="34" charset="0"/>
              </a:rPr>
              <a:t>limiting long term illness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Last 7-9 years will be lived with a disability</a:t>
            </a:r>
          </a:p>
          <a:p>
            <a:r>
              <a:rPr lang="en-GB" dirty="0">
                <a:latin typeface="Arial" panose="020B0604020202020204" pitchFamily="34" charset="0"/>
                <a:cs typeface="Arial" panose="020B0604020202020204" pitchFamily="34" charset="0"/>
              </a:rPr>
              <a:t>1.5m who cannot see well enough to recognise someone over the road</a:t>
            </a:r>
          </a:p>
          <a:p>
            <a:r>
              <a:rPr lang="en-GB" dirty="0">
                <a:latin typeface="Arial" panose="020B0604020202020204" pitchFamily="34" charset="0"/>
                <a:cs typeface="Arial" panose="020B0604020202020204" pitchFamily="34" charset="0"/>
              </a:rPr>
              <a:t>7m who cannot walk up a flight of </a:t>
            </a:r>
            <a:r>
              <a:rPr lang="en-GB" dirty="0" smtClean="0">
                <a:latin typeface="Arial" panose="020B0604020202020204" pitchFamily="34" charset="0"/>
                <a:cs typeface="Arial" panose="020B0604020202020204" pitchFamily="34" charset="0"/>
              </a:rPr>
              <a:t>stairs</a:t>
            </a:r>
          </a:p>
          <a:p>
            <a:r>
              <a:rPr lang="en-GB" dirty="0">
                <a:latin typeface="Arial" panose="020B0604020202020204" pitchFamily="34" charset="0"/>
                <a:cs typeface="Arial" panose="020B0604020202020204" pitchFamily="34" charset="0"/>
              </a:rPr>
              <a:t>4m with major hearing problem</a:t>
            </a:r>
          </a:p>
          <a:p>
            <a:r>
              <a:rPr lang="en-GB" dirty="0">
                <a:latin typeface="Arial" panose="020B0604020202020204" pitchFamily="34" charset="0"/>
                <a:cs typeface="Arial" panose="020B0604020202020204" pitchFamily="34" charset="0"/>
              </a:rPr>
              <a:t>Up to 7m with urinary incontinence</a:t>
            </a:r>
          </a:p>
          <a:p>
            <a:r>
              <a:rPr lang="en-GB" dirty="0">
                <a:latin typeface="Arial" panose="020B0604020202020204" pitchFamily="34" charset="0"/>
                <a:cs typeface="Arial" panose="020B0604020202020204" pitchFamily="34" charset="0"/>
              </a:rPr>
              <a:t>1.5m with depression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135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1915" y="1540042"/>
            <a:ext cx="9408695" cy="2862322"/>
          </a:xfrm>
          <a:prstGeom prst="rect">
            <a:avLst/>
          </a:prstGeom>
        </p:spPr>
        <p:txBody>
          <a:bodyPr wrap="square">
            <a:spAutoFit/>
          </a:bodyPr>
          <a:lstStyle/>
          <a:p>
            <a:pPr algn="just"/>
            <a:r>
              <a:rPr lang="en-GB" sz="3600" b="1" dirty="0">
                <a:latin typeface="Arial" panose="020B0604020202020204" pitchFamily="34" charset="0"/>
                <a:cs typeface="Arial" panose="020B0604020202020204" pitchFamily="34" charset="0"/>
              </a:rPr>
              <a:t>It is estimated that there are around one million victims of elder abuse each year in the UK. Despite this, official figures show that only around 0.3% of this total results in a successful criminal conviction</a:t>
            </a:r>
          </a:p>
        </p:txBody>
      </p:sp>
      <p:sp>
        <p:nvSpPr>
          <p:cNvPr id="3" name="TextBox 2"/>
          <p:cNvSpPr txBox="1"/>
          <p:nvPr/>
        </p:nvSpPr>
        <p:spPr>
          <a:xfrm>
            <a:off x="8325853" y="5474368"/>
            <a:ext cx="4343400"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(Action on Elder Abuse, 2018</a:t>
            </a:r>
            <a:r>
              <a:rPr lang="en-GB" dirty="0" smtClean="0"/>
              <a:t>)</a:t>
            </a:r>
            <a:endParaRPr lang="en-GB" dirty="0"/>
          </a:p>
        </p:txBody>
      </p:sp>
    </p:spTree>
    <p:extLst>
      <p:ext uri="{BB962C8B-B14F-4D97-AF65-F5344CB8AC3E}">
        <p14:creationId xmlns:p14="http://schemas.microsoft.com/office/powerpoint/2010/main" val="26547451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Vulnerability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515195" cy="3318936"/>
          </a:xfrm>
        </p:spPr>
        <p:txBody>
          <a:bodyPr>
            <a:normAutofit fontScale="92500"/>
          </a:bodyPr>
          <a:lstStyle/>
          <a:p>
            <a:r>
              <a:rPr lang="en-GB" dirty="0">
                <a:latin typeface="Arial" panose="020B0604020202020204" pitchFamily="34" charset="0"/>
                <a:cs typeface="Arial" panose="020B0604020202020204" pitchFamily="34" charset="0"/>
              </a:rPr>
              <a:t>Lack of ability to participate in different walks of life</a:t>
            </a:r>
          </a:p>
          <a:p>
            <a:r>
              <a:rPr lang="en-GB" dirty="0">
                <a:latin typeface="Arial" panose="020B0604020202020204" pitchFamily="34" charset="0"/>
                <a:cs typeface="Arial" panose="020B0604020202020204" pitchFamily="34" charset="0"/>
              </a:rPr>
              <a:t>Relationship between health and wealth mean poor outcomes for the less affluent</a:t>
            </a:r>
          </a:p>
          <a:p>
            <a:r>
              <a:rPr lang="en-GB" dirty="0">
                <a:latin typeface="Arial" panose="020B0604020202020204" pitchFamily="34" charset="0"/>
                <a:cs typeface="Arial" panose="020B0604020202020204" pitchFamily="34" charset="0"/>
              </a:rPr>
              <a:t>Demand for services increases</a:t>
            </a:r>
          </a:p>
          <a:p>
            <a:pPr marL="0" indent="0">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and so does vulnerability…</a:t>
            </a:r>
          </a:p>
        </p:txBody>
      </p:sp>
      <p:pic>
        <p:nvPicPr>
          <p:cNvPr id="4" name="Picture 3"/>
          <p:cNvPicPr>
            <a:picLocks noChangeAspect="1"/>
          </p:cNvPicPr>
          <p:nvPr/>
        </p:nvPicPr>
        <p:blipFill>
          <a:blip r:embed="rId2"/>
          <a:stretch>
            <a:fillRect/>
          </a:stretch>
        </p:blipFill>
        <p:spPr>
          <a:xfrm>
            <a:off x="6679933" y="2875544"/>
            <a:ext cx="4035902" cy="2420322"/>
          </a:xfrm>
          <a:prstGeom prst="rect">
            <a:avLst/>
          </a:prstGeom>
        </p:spPr>
      </p:pic>
    </p:spTree>
    <p:extLst>
      <p:ext uri="{BB962C8B-B14F-4D97-AF65-F5344CB8AC3E}">
        <p14:creationId xmlns:p14="http://schemas.microsoft.com/office/powerpoint/2010/main" val="18990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Types of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Sexual </a:t>
            </a:r>
            <a:r>
              <a:rPr lang="en-GB" dirty="0" smtClean="0">
                <a:latin typeface="Arial" panose="020B0604020202020204" pitchFamily="34" charset="0"/>
                <a:cs typeface="Arial" panose="020B0604020202020204" pitchFamily="34" charset="0"/>
              </a:rPr>
              <a:t>abuse</a:t>
            </a:r>
          </a:p>
          <a:p>
            <a:r>
              <a:rPr lang="en-GB" dirty="0">
                <a:latin typeface="Arial" panose="020B0604020202020204" pitchFamily="34" charset="0"/>
                <a:cs typeface="Arial" panose="020B0604020202020204" pitchFamily="34" charset="0"/>
              </a:rPr>
              <a:t>Physical </a:t>
            </a:r>
            <a:r>
              <a:rPr lang="en-GB" dirty="0" smtClean="0">
                <a:latin typeface="Arial" panose="020B0604020202020204" pitchFamily="34" charset="0"/>
                <a:cs typeface="Arial" panose="020B0604020202020204" pitchFamily="34" charset="0"/>
              </a:rPr>
              <a:t>abuse</a:t>
            </a:r>
          </a:p>
          <a:p>
            <a:r>
              <a:rPr lang="en-GB" dirty="0">
                <a:latin typeface="Arial" panose="020B0604020202020204" pitchFamily="34" charset="0"/>
                <a:cs typeface="Arial" panose="020B0604020202020204" pitchFamily="34" charset="0"/>
              </a:rPr>
              <a:t>Psychological </a:t>
            </a:r>
            <a:r>
              <a:rPr lang="en-GB" dirty="0" smtClean="0">
                <a:latin typeface="Arial" panose="020B0604020202020204" pitchFamily="34" charset="0"/>
                <a:cs typeface="Arial" panose="020B0604020202020204" pitchFamily="34" charset="0"/>
              </a:rPr>
              <a:t>abuse</a:t>
            </a:r>
          </a:p>
          <a:p>
            <a:r>
              <a:rPr lang="en-GB" dirty="0">
                <a:latin typeface="Arial" panose="020B0604020202020204" pitchFamily="34" charset="0"/>
                <a:cs typeface="Arial" panose="020B0604020202020204" pitchFamily="34" charset="0"/>
              </a:rPr>
              <a:t>Neglect </a:t>
            </a:r>
            <a:r>
              <a:rPr lang="en-GB" dirty="0" smtClean="0">
                <a:latin typeface="Arial" panose="020B0604020202020204" pitchFamily="34" charset="0"/>
                <a:cs typeface="Arial" panose="020B0604020202020204" pitchFamily="34" charset="0"/>
              </a:rPr>
              <a:t>and self neglect</a:t>
            </a:r>
          </a:p>
          <a:p>
            <a:r>
              <a:rPr lang="en-GB" dirty="0">
                <a:latin typeface="Arial" panose="020B0604020202020204" pitchFamily="34" charset="0"/>
                <a:cs typeface="Arial" panose="020B0604020202020204" pitchFamily="34" charset="0"/>
              </a:rPr>
              <a:t>Institutional abuse</a:t>
            </a:r>
          </a:p>
          <a:p>
            <a:pPr marL="0" indent="0">
              <a:buNone/>
            </a:pPr>
            <a:r>
              <a:rPr lang="en-GB" dirty="0" smtClean="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Financial abuse</a:t>
            </a:r>
          </a:p>
          <a:p>
            <a:r>
              <a:rPr lang="en-GB" dirty="0" smtClean="0">
                <a:latin typeface="Arial" panose="020B0604020202020204" pitchFamily="34" charset="0"/>
                <a:cs typeface="Arial" panose="020B0604020202020204" pitchFamily="34" charset="0"/>
              </a:rPr>
              <a:t>Discriminatory abuse</a:t>
            </a:r>
          </a:p>
          <a:p>
            <a:r>
              <a:rPr lang="en-GB" dirty="0" smtClean="0">
                <a:latin typeface="Arial" panose="020B0604020202020204" pitchFamily="34" charset="0"/>
                <a:cs typeface="Arial" panose="020B0604020202020204" pitchFamily="34" charset="0"/>
              </a:rPr>
              <a:t>Domestic Abuse</a:t>
            </a:r>
          </a:p>
          <a:p>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abuse </a:t>
            </a:r>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525169" y="707811"/>
            <a:ext cx="1371429" cy="1533333"/>
          </a:xfrm>
          <a:prstGeom prst="rect">
            <a:avLst/>
          </a:prstGeom>
        </p:spPr>
      </p:pic>
      <p:sp>
        <p:nvSpPr>
          <p:cNvPr id="6" name="TextBox 5"/>
          <p:cNvSpPr txBox="1"/>
          <p:nvPr/>
        </p:nvSpPr>
        <p:spPr>
          <a:xfrm>
            <a:off x="9805736" y="5593449"/>
            <a:ext cx="1491916" cy="276999"/>
          </a:xfrm>
          <a:prstGeom prst="rect">
            <a:avLst/>
          </a:prstGeom>
          <a:noFill/>
        </p:spPr>
        <p:txBody>
          <a:bodyPr wrap="square" rtlCol="0">
            <a:spAutoFit/>
          </a:bodyPr>
          <a:lstStyle/>
          <a:p>
            <a:r>
              <a:rPr lang="en-GB" sz="1200" dirty="0" smtClean="0"/>
              <a:t>(</a:t>
            </a:r>
            <a:r>
              <a:rPr lang="en-GB" sz="1200" dirty="0" err="1" smtClean="0"/>
              <a:t>AgeUK</a:t>
            </a:r>
            <a:r>
              <a:rPr lang="en-GB" sz="1200" dirty="0" smtClean="0"/>
              <a:t>, 2019)</a:t>
            </a:r>
            <a:endParaRPr lang="en-GB" sz="1200" dirty="0"/>
          </a:p>
        </p:txBody>
      </p:sp>
    </p:spTree>
    <p:extLst>
      <p:ext uri="{BB962C8B-B14F-4D97-AF65-F5344CB8AC3E}">
        <p14:creationId xmlns:p14="http://schemas.microsoft.com/office/powerpoint/2010/main" val="234365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Sexual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r>
              <a:rPr lang="en-GB" dirty="0" smtClean="0">
                <a:latin typeface="Arial" panose="020B0604020202020204" pitchFamily="34" charset="0"/>
                <a:cs typeface="Arial" panose="020B0604020202020204" pitchFamily="34" charset="0"/>
              </a:rPr>
              <a:t>Indecent </a:t>
            </a:r>
            <a:r>
              <a:rPr lang="en-GB" dirty="0">
                <a:latin typeface="Arial" panose="020B0604020202020204" pitchFamily="34" charset="0"/>
                <a:cs typeface="Arial" panose="020B0604020202020204" pitchFamily="34" charset="0"/>
              </a:rPr>
              <a:t>exposure</a:t>
            </a:r>
          </a:p>
          <a:p>
            <a:r>
              <a:rPr lang="en-GB" dirty="0" smtClean="0">
                <a:latin typeface="Arial" panose="020B0604020202020204" pitchFamily="34" charset="0"/>
                <a:cs typeface="Arial" panose="020B0604020202020204" pitchFamily="34" charset="0"/>
              </a:rPr>
              <a:t>Sexual </a:t>
            </a:r>
            <a:r>
              <a:rPr lang="en-GB" dirty="0">
                <a:latin typeface="Arial" panose="020B0604020202020204" pitchFamily="34" charset="0"/>
                <a:cs typeface="Arial" panose="020B0604020202020204" pitchFamily="34" charset="0"/>
              </a:rPr>
              <a:t>harassment</a:t>
            </a:r>
          </a:p>
          <a:p>
            <a:r>
              <a:rPr lang="en-GB" dirty="0" smtClean="0">
                <a:latin typeface="Arial" panose="020B0604020202020204" pitchFamily="34" charset="0"/>
                <a:cs typeface="Arial" panose="020B0604020202020204" pitchFamily="34" charset="0"/>
              </a:rPr>
              <a:t>Inappropriate </a:t>
            </a:r>
            <a:r>
              <a:rPr lang="en-GB" dirty="0">
                <a:latin typeface="Arial" panose="020B0604020202020204" pitchFamily="34" charset="0"/>
                <a:cs typeface="Arial" panose="020B0604020202020204" pitchFamily="34" charset="0"/>
              </a:rPr>
              <a:t>looking or touching</a:t>
            </a:r>
          </a:p>
          <a:p>
            <a:r>
              <a:rPr lang="en-GB" dirty="0" smtClean="0">
                <a:latin typeface="Arial" panose="020B0604020202020204" pitchFamily="34" charset="0"/>
                <a:cs typeface="Arial" panose="020B0604020202020204" pitchFamily="34" charset="0"/>
              </a:rPr>
              <a:t>Sexual </a:t>
            </a:r>
            <a:r>
              <a:rPr lang="en-GB" dirty="0">
                <a:latin typeface="Arial" panose="020B0604020202020204" pitchFamily="34" charset="0"/>
                <a:cs typeface="Arial" panose="020B0604020202020204" pitchFamily="34" charset="0"/>
              </a:rPr>
              <a:t>teasing or innuendo</a:t>
            </a:r>
          </a:p>
          <a:p>
            <a:r>
              <a:rPr lang="en-GB" dirty="0" smtClean="0">
                <a:latin typeface="Arial" panose="020B0604020202020204" pitchFamily="34" charset="0"/>
                <a:cs typeface="Arial" panose="020B0604020202020204" pitchFamily="34" charset="0"/>
              </a:rPr>
              <a:t>Sexual </a:t>
            </a:r>
            <a:r>
              <a:rPr lang="en-GB" dirty="0">
                <a:latin typeface="Arial" panose="020B0604020202020204" pitchFamily="34" charset="0"/>
                <a:cs typeface="Arial" panose="020B0604020202020204" pitchFamily="34" charset="0"/>
              </a:rPr>
              <a:t>photography</a:t>
            </a:r>
          </a:p>
          <a:p>
            <a:r>
              <a:rPr lang="en-GB" dirty="0" smtClean="0">
                <a:latin typeface="Arial" panose="020B0604020202020204" pitchFamily="34" charset="0"/>
                <a:cs typeface="Arial" panose="020B0604020202020204" pitchFamily="34" charset="0"/>
              </a:rPr>
              <a:t>Being </a:t>
            </a:r>
            <a:r>
              <a:rPr lang="en-GB" dirty="0">
                <a:latin typeface="Arial" panose="020B0604020202020204" pitchFamily="34" charset="0"/>
                <a:cs typeface="Arial" panose="020B0604020202020204" pitchFamily="34" charset="0"/>
              </a:rPr>
              <a:t>forced to watch pornography or sexual acts</a:t>
            </a:r>
          </a:p>
          <a:p>
            <a:r>
              <a:rPr lang="en-GB" dirty="0" smtClean="0">
                <a:latin typeface="Arial" panose="020B0604020202020204" pitchFamily="34" charset="0"/>
                <a:cs typeface="Arial" panose="020B0604020202020204" pitchFamily="34" charset="0"/>
              </a:rPr>
              <a:t>Being </a:t>
            </a:r>
            <a:r>
              <a:rPr lang="en-GB" dirty="0">
                <a:latin typeface="Arial" panose="020B0604020202020204" pitchFamily="34" charset="0"/>
                <a:cs typeface="Arial" panose="020B0604020202020204" pitchFamily="34" charset="0"/>
              </a:rPr>
              <a:t>forced or pressured to take part in sexual acts</a:t>
            </a:r>
          </a:p>
          <a:p>
            <a:r>
              <a:rPr lang="en-GB" dirty="0" smtClean="0">
                <a:latin typeface="Arial" panose="020B0604020202020204" pitchFamily="34" charset="0"/>
                <a:cs typeface="Arial" panose="020B0604020202020204" pitchFamily="34" charset="0"/>
              </a:rPr>
              <a:t>Rape                                                                                                       </a:t>
            </a:r>
            <a:r>
              <a:rPr lang="en-GB" dirty="0" smtClean="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(NHS, 2018)</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380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Example of Sexual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809595"/>
            <a:ext cx="9601196" cy="3318936"/>
          </a:xfrm>
        </p:spPr>
        <p:txBody>
          <a:bodyPr/>
          <a:lstStyle/>
          <a:p>
            <a:pPr marL="0" indent="0">
              <a:buNone/>
            </a:pPr>
            <a:r>
              <a:rPr lang="en-GB" dirty="0">
                <a:latin typeface="Arial" panose="020B0604020202020204" pitchFamily="34" charset="0"/>
                <a:cs typeface="Arial" panose="020B0604020202020204" pitchFamily="34" charset="0"/>
              </a:rPr>
              <a:t>Mrs. B, who lives alone, has a neighbour who visits her every day to assist with her daily living tasks. Recently, on a number of occasions, he has watched pornography on her computer while visiting her. When Mrs B saw this she found it very upsetting</a:t>
            </a:r>
            <a:r>
              <a:rPr lang="en-GB" dirty="0" smtClean="0">
                <a:latin typeface="Arial" panose="020B0604020202020204" pitchFamily="34" charset="0"/>
                <a:cs typeface="Arial" panose="020B0604020202020204" pitchFamily="34" charset="0"/>
              </a:rPr>
              <a:t>.</a:t>
            </a:r>
          </a:p>
          <a:p>
            <a:pPr marL="0" indent="0">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Mrs B’s neighbour is aware that she has seen him watching pornography but has carried on with his actions. Mrs B doesn’t know how to deal with the situation because she is very isolated and relies on her neighbour for support and assistance. </a:t>
            </a:r>
          </a:p>
          <a:p>
            <a:pPr marL="0" indent="0">
              <a:buNone/>
            </a:pPr>
            <a:endParaRPr lang="en-GB" dirty="0"/>
          </a:p>
        </p:txBody>
      </p:sp>
    </p:spTree>
    <p:extLst>
      <p:ext uri="{BB962C8B-B14F-4D97-AF65-F5344CB8AC3E}">
        <p14:creationId xmlns:p14="http://schemas.microsoft.com/office/powerpoint/2010/main" val="35634160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Possible Indicators of Sexual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Emotional distress </a:t>
            </a:r>
          </a:p>
          <a:p>
            <a:r>
              <a:rPr lang="en-GB" dirty="0">
                <a:latin typeface="Arial" panose="020B0604020202020204" pitchFamily="34" charset="0"/>
                <a:cs typeface="Arial" panose="020B0604020202020204" pitchFamily="34" charset="0"/>
              </a:rPr>
              <a:t>Itching, soreness, bruises or lacerations </a:t>
            </a:r>
          </a:p>
          <a:p>
            <a:r>
              <a:rPr lang="en-GB" dirty="0">
                <a:latin typeface="Arial" panose="020B0604020202020204" pitchFamily="34" charset="0"/>
                <a:cs typeface="Arial" panose="020B0604020202020204" pitchFamily="34" charset="0"/>
              </a:rPr>
              <a:t>Certain types of soiling on clothing </a:t>
            </a:r>
          </a:p>
          <a:p>
            <a:r>
              <a:rPr lang="en-GB" dirty="0">
                <a:latin typeface="Arial" panose="020B0604020202020204" pitchFamily="34" charset="0"/>
                <a:cs typeface="Arial" panose="020B0604020202020204" pitchFamily="34" charset="0"/>
              </a:rPr>
              <a:t>Mood changes </a:t>
            </a:r>
          </a:p>
          <a:p>
            <a:r>
              <a:rPr lang="en-GB" dirty="0">
                <a:latin typeface="Arial" panose="020B0604020202020204" pitchFamily="34" charset="0"/>
                <a:cs typeface="Arial" panose="020B0604020202020204" pitchFamily="34" charset="0"/>
              </a:rPr>
              <a:t>Change in usual behaviour </a:t>
            </a:r>
          </a:p>
          <a:p>
            <a:r>
              <a:rPr lang="en-GB" dirty="0">
                <a:latin typeface="Arial" panose="020B0604020202020204" pitchFamily="34" charset="0"/>
                <a:cs typeface="Arial" panose="020B0604020202020204" pitchFamily="34" charset="0"/>
              </a:rPr>
              <a:t>Expressions of feelings of guilt or shame </a:t>
            </a:r>
          </a:p>
          <a:p>
            <a:r>
              <a:rPr lang="en-GB" dirty="0">
                <a:latin typeface="Arial" panose="020B0604020202020204" pitchFamily="34" charset="0"/>
                <a:cs typeface="Arial" panose="020B0604020202020204" pitchFamily="34" charset="0"/>
              </a:rPr>
              <a:t>Difficulty in walking or sitting </a:t>
            </a:r>
          </a:p>
          <a:p>
            <a:r>
              <a:rPr lang="en-GB" dirty="0">
                <a:latin typeface="Arial" panose="020B0604020202020204" pitchFamily="34" charset="0"/>
                <a:cs typeface="Arial" panose="020B0604020202020204" pitchFamily="34" charset="0"/>
              </a:rPr>
              <a:t>Disturbed sleep patterns</a:t>
            </a:r>
          </a:p>
          <a:p>
            <a:r>
              <a:rPr lang="en-GB" dirty="0">
                <a:latin typeface="Arial" panose="020B0604020202020204" pitchFamily="34" charset="0"/>
                <a:cs typeface="Arial" panose="020B0604020202020204" pitchFamily="34" charset="0"/>
              </a:rPr>
              <a:t>Incidence of </a:t>
            </a:r>
            <a:r>
              <a:rPr lang="en-GB" dirty="0" smtClean="0">
                <a:latin typeface="Arial" panose="020B0604020202020204" pitchFamily="34" charset="0"/>
                <a:cs typeface="Arial" panose="020B0604020202020204" pitchFamily="34" charset="0"/>
              </a:rPr>
              <a:t>STDs or UTIs</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095873" y="5598869"/>
            <a:ext cx="3280609" cy="276999"/>
          </a:xfrm>
          <a:prstGeom prst="rect">
            <a:avLst/>
          </a:prstGeom>
          <a:noFill/>
        </p:spPr>
        <p:txBody>
          <a:bodyPr wrap="square" rtlCol="0">
            <a:spAutoFit/>
          </a:bodyPr>
          <a:lstStyle/>
          <a:p>
            <a:r>
              <a:rPr lang="en-GB" sz="1200" dirty="0"/>
              <a:t>(Nursing Home Abuse </a:t>
            </a:r>
            <a:r>
              <a:rPr lang="en-GB" sz="1200" dirty="0" err="1" smtClean="0"/>
              <a:t>Center</a:t>
            </a:r>
            <a:r>
              <a:rPr lang="en-GB" sz="1200" dirty="0" smtClean="0"/>
              <a:t>, 2019)</a:t>
            </a:r>
            <a:endParaRPr lang="en-GB" sz="1200" dirty="0"/>
          </a:p>
        </p:txBody>
      </p:sp>
    </p:spTree>
    <p:extLst>
      <p:ext uri="{BB962C8B-B14F-4D97-AF65-F5344CB8AC3E}">
        <p14:creationId xmlns:p14="http://schemas.microsoft.com/office/powerpoint/2010/main" val="220361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Physical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953974"/>
            <a:ext cx="9601196" cy="3318936"/>
          </a:xfrm>
        </p:spPr>
        <p:txBody>
          <a:bodyPr/>
          <a:lstStyle/>
          <a:p>
            <a:r>
              <a:rPr lang="en-GB" dirty="0">
                <a:latin typeface="Arial" panose="020B0604020202020204" pitchFamily="34" charset="0"/>
                <a:cs typeface="Arial" panose="020B0604020202020204" pitchFamily="34" charset="0"/>
              </a:rPr>
              <a:t>Physical abuse is abuse involving contact intended to cause </a:t>
            </a:r>
            <a:r>
              <a:rPr lang="en-GB" dirty="0" smtClean="0">
                <a:latin typeface="Arial" panose="020B0604020202020204" pitchFamily="34" charset="0"/>
                <a:cs typeface="Arial" panose="020B0604020202020204" pitchFamily="34" charset="0"/>
              </a:rPr>
              <a:t>or resulting </a:t>
            </a:r>
            <a:r>
              <a:rPr lang="en-GB" dirty="0">
                <a:latin typeface="Arial" panose="020B0604020202020204" pitchFamily="34" charset="0"/>
                <a:cs typeface="Arial" panose="020B0604020202020204" pitchFamily="34" charset="0"/>
              </a:rPr>
              <a:t>in pain, injury, or other physical suffering or bodily harm. </a:t>
            </a:r>
            <a:r>
              <a:rPr lang="en-GB" dirty="0" smtClean="0">
                <a:latin typeface="Arial" panose="020B0604020202020204" pitchFamily="34" charset="0"/>
                <a:cs typeface="Arial" panose="020B0604020202020204" pitchFamily="34" charset="0"/>
              </a:rPr>
              <a:t>It can </a:t>
            </a:r>
            <a:r>
              <a:rPr lang="en-GB" dirty="0">
                <a:latin typeface="Arial" panose="020B0604020202020204" pitchFamily="34" charset="0"/>
                <a:cs typeface="Arial" panose="020B0604020202020204" pitchFamily="34" charset="0"/>
              </a:rPr>
              <a:t>also result in feelings of fear and other psychological problems. </a:t>
            </a:r>
            <a:endParaRPr lang="en-GB" dirty="0" smtClean="0">
              <a:latin typeface="Arial" panose="020B0604020202020204" pitchFamily="34" charset="0"/>
              <a:cs typeface="Arial" panose="020B0604020202020204" pitchFamily="34" charset="0"/>
            </a:endParaRPr>
          </a:p>
        </p:txBody>
      </p:sp>
      <p:sp>
        <p:nvSpPr>
          <p:cNvPr id="5" name="TextBox 4"/>
          <p:cNvSpPr txBox="1"/>
          <p:nvPr/>
        </p:nvSpPr>
        <p:spPr>
          <a:xfrm>
            <a:off x="9865895" y="5522496"/>
            <a:ext cx="2779294" cy="276999"/>
          </a:xfrm>
          <a:prstGeom prst="rect">
            <a:avLst/>
          </a:prstGeom>
          <a:noFill/>
        </p:spPr>
        <p:txBody>
          <a:bodyPr wrap="square" rtlCol="0">
            <a:spAutoFit/>
          </a:bodyPr>
          <a:lstStyle/>
          <a:p>
            <a:r>
              <a:rPr lang="en-GB" sz="1200" dirty="0"/>
              <a:t>(Age </a:t>
            </a:r>
            <a:r>
              <a:rPr lang="en-GB" sz="1200" dirty="0" err="1"/>
              <a:t>Cymru</a:t>
            </a:r>
            <a:r>
              <a:rPr lang="en-GB" sz="1200" dirty="0"/>
              <a:t>, </a:t>
            </a:r>
            <a:r>
              <a:rPr lang="en-GB" sz="1200" dirty="0" smtClean="0"/>
              <a:t>2018)</a:t>
            </a:r>
            <a:endParaRPr lang="en-GB" sz="1200" dirty="0"/>
          </a:p>
        </p:txBody>
      </p:sp>
    </p:spTree>
    <p:extLst>
      <p:ext uri="{BB962C8B-B14F-4D97-AF65-F5344CB8AC3E}">
        <p14:creationId xmlns:p14="http://schemas.microsoft.com/office/powerpoint/2010/main" val="8153789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Violent acts (e.g. punching, kicking, shaking, pushing, slapping, burning,</a:t>
            </a:r>
          </a:p>
          <a:p>
            <a:pPr marL="0" indent="0">
              <a:buNone/>
            </a:pPr>
            <a:r>
              <a:rPr lang="en-GB" dirty="0" smtClean="0">
                <a:latin typeface="Arial" panose="020B0604020202020204" pitchFamily="34" charset="0"/>
                <a:cs typeface="Arial" panose="020B0604020202020204" pitchFamily="34" charset="0"/>
              </a:rPr>
              <a:t>    pulling </a:t>
            </a:r>
            <a:r>
              <a:rPr lang="en-GB" dirty="0">
                <a:latin typeface="Arial" panose="020B0604020202020204" pitchFamily="34" charset="0"/>
                <a:cs typeface="Arial" panose="020B0604020202020204" pitchFamily="34" charset="0"/>
              </a:rPr>
              <a:t>hair, biting, spitting or choking).</a:t>
            </a:r>
          </a:p>
          <a:p>
            <a:r>
              <a:rPr lang="en-GB" dirty="0" smtClean="0">
                <a:latin typeface="Arial" panose="020B0604020202020204" pitchFamily="34" charset="0"/>
                <a:cs typeface="Arial" panose="020B0604020202020204" pitchFamily="34" charset="0"/>
              </a:rPr>
              <a:t>Rough </a:t>
            </a:r>
            <a:r>
              <a:rPr lang="en-GB" dirty="0">
                <a:latin typeface="Arial" panose="020B0604020202020204" pitchFamily="34" charset="0"/>
                <a:cs typeface="Arial" panose="020B0604020202020204" pitchFamily="34" charset="0"/>
              </a:rPr>
              <a:t>handling during care giving, or force feeding.</a:t>
            </a:r>
          </a:p>
          <a:p>
            <a:r>
              <a:rPr lang="en-GB" dirty="0" smtClean="0">
                <a:latin typeface="Arial" panose="020B0604020202020204" pitchFamily="34" charset="0"/>
                <a:cs typeface="Arial" panose="020B0604020202020204" pitchFamily="34" charset="0"/>
              </a:rPr>
              <a:t>Confinement </a:t>
            </a:r>
            <a:r>
              <a:rPr lang="en-GB" dirty="0">
                <a:latin typeface="Arial" panose="020B0604020202020204" pitchFamily="34" charset="0"/>
                <a:cs typeface="Arial" panose="020B0604020202020204" pitchFamily="34" charset="0"/>
              </a:rPr>
              <a:t>or “undue </a:t>
            </a:r>
            <a:r>
              <a:rPr lang="en-GB" dirty="0" smtClean="0">
                <a:latin typeface="Arial" panose="020B0604020202020204" pitchFamily="34" charset="0"/>
                <a:cs typeface="Arial" panose="020B0604020202020204" pitchFamily="34" charset="0"/>
              </a:rPr>
              <a:t>restraint” e.g. stopping </a:t>
            </a:r>
            <a:r>
              <a:rPr lang="en-GB" dirty="0">
                <a:latin typeface="Arial" panose="020B0604020202020204" pitchFamily="34" charset="0"/>
                <a:cs typeface="Arial" panose="020B0604020202020204" pitchFamily="34" charset="0"/>
              </a:rPr>
              <a:t>someone </a:t>
            </a:r>
            <a:r>
              <a:rPr lang="en-GB" dirty="0" smtClean="0">
                <a:latin typeface="Arial" panose="020B0604020202020204" pitchFamily="34" charset="0"/>
                <a:cs typeface="Arial" panose="020B0604020202020204" pitchFamily="34" charset="0"/>
              </a:rPr>
              <a:t>from going out, locking </a:t>
            </a:r>
            <a:r>
              <a:rPr lang="en-GB" dirty="0">
                <a:latin typeface="Arial" panose="020B0604020202020204" pitchFamily="34" charset="0"/>
                <a:cs typeface="Arial" panose="020B0604020202020204" pitchFamily="34" charset="0"/>
              </a:rPr>
              <a:t>them in a bedroom, or tying them to a chair or bed.</a:t>
            </a:r>
          </a:p>
          <a:p>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Giving someone medication they don’t need, or overusing the medication.</a:t>
            </a:r>
          </a:p>
        </p:txBody>
      </p:sp>
      <p:sp>
        <p:nvSpPr>
          <p:cNvPr id="4" name="TextBox 3"/>
          <p:cNvSpPr txBox="1"/>
          <p:nvPr/>
        </p:nvSpPr>
        <p:spPr>
          <a:xfrm>
            <a:off x="10142620" y="5737368"/>
            <a:ext cx="2322095" cy="276999"/>
          </a:xfrm>
          <a:prstGeom prst="rect">
            <a:avLst/>
          </a:prstGeom>
          <a:noFill/>
        </p:spPr>
        <p:txBody>
          <a:bodyPr wrap="square" rtlCol="0">
            <a:spAutoFit/>
          </a:bodyPr>
          <a:lstStyle/>
          <a:p>
            <a:r>
              <a:rPr lang="en-GB" sz="1200" dirty="0" smtClean="0"/>
              <a:t>(Age </a:t>
            </a:r>
            <a:r>
              <a:rPr lang="en-GB" sz="1200" dirty="0" err="1" smtClean="0"/>
              <a:t>Cymru</a:t>
            </a:r>
            <a:r>
              <a:rPr lang="en-GB" sz="1200" dirty="0" smtClean="0"/>
              <a:t>, 2018)</a:t>
            </a:r>
            <a:endParaRPr lang="en-GB" sz="1200" dirty="0"/>
          </a:p>
        </p:txBody>
      </p:sp>
    </p:spTree>
    <p:extLst>
      <p:ext uri="{BB962C8B-B14F-4D97-AF65-F5344CB8AC3E}">
        <p14:creationId xmlns:p14="http://schemas.microsoft.com/office/powerpoint/2010/main" val="13616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Possible Indicators of Physical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Cuts, scratches </a:t>
            </a:r>
          </a:p>
          <a:p>
            <a:r>
              <a:rPr lang="en-GB" dirty="0">
                <a:latin typeface="Arial" panose="020B0604020202020204" pitchFamily="34" charset="0"/>
                <a:cs typeface="Arial" panose="020B0604020202020204" pitchFamily="34" charset="0"/>
              </a:rPr>
              <a:t>Oval or crescent shaped bite marks over 3cm across </a:t>
            </a:r>
          </a:p>
          <a:p>
            <a:r>
              <a:rPr lang="en-GB" dirty="0">
                <a:latin typeface="Arial" panose="020B0604020202020204" pitchFamily="34" charset="0"/>
                <a:cs typeface="Arial" panose="020B0604020202020204" pitchFamily="34" charset="0"/>
              </a:rPr>
              <a:t>Lacerations, weal marks, puncture wounds, finger marks, burns and scalds </a:t>
            </a:r>
          </a:p>
          <a:p>
            <a:r>
              <a:rPr lang="en-GB" dirty="0">
                <a:latin typeface="Arial" panose="020B0604020202020204" pitchFamily="34" charset="0"/>
                <a:cs typeface="Arial" panose="020B0604020202020204" pitchFamily="34" charset="0"/>
              </a:rPr>
              <a:t>Fractures and sprains </a:t>
            </a:r>
          </a:p>
          <a:p>
            <a:r>
              <a:rPr lang="en-GB" dirty="0">
                <a:latin typeface="Arial" panose="020B0604020202020204" pitchFamily="34" charset="0"/>
                <a:cs typeface="Arial" panose="020B0604020202020204" pitchFamily="34" charset="0"/>
              </a:rPr>
              <a:t>Bruises (particularly if there is a lot of bruising of different ages) and discolouration </a:t>
            </a:r>
          </a:p>
          <a:p>
            <a:r>
              <a:rPr lang="en-GB" dirty="0">
                <a:latin typeface="Arial" panose="020B0604020202020204" pitchFamily="34" charset="0"/>
                <a:cs typeface="Arial" panose="020B0604020202020204" pitchFamily="34" charset="0"/>
              </a:rPr>
              <a:t>Any injury that has not been properly cared for such as untreated pressure sores </a:t>
            </a:r>
          </a:p>
          <a:p>
            <a:r>
              <a:rPr lang="en-GB" dirty="0">
                <a:latin typeface="Arial" panose="020B0604020202020204" pitchFamily="34" charset="0"/>
                <a:cs typeface="Arial" panose="020B0604020202020204" pitchFamily="34" charset="0"/>
              </a:rPr>
              <a:t>Poor skin condition or poor skin hygiene </a:t>
            </a:r>
          </a:p>
          <a:p>
            <a:r>
              <a:rPr lang="en-GB" dirty="0">
                <a:latin typeface="Arial" panose="020B0604020202020204" pitchFamily="34" charset="0"/>
                <a:cs typeface="Arial" panose="020B0604020202020204" pitchFamily="34" charset="0"/>
              </a:rPr>
              <a:t>Loss of hair, loss of weight and change of appetite </a:t>
            </a:r>
          </a:p>
          <a:p>
            <a:r>
              <a:rPr lang="en-GB" dirty="0">
                <a:latin typeface="Arial" panose="020B0604020202020204" pitchFamily="34" charset="0"/>
                <a:cs typeface="Arial" panose="020B0604020202020204" pitchFamily="34" charset="0"/>
              </a:rPr>
              <a:t>Insomnia or unexplained behaviour, fearfulness, unexplained paranoia, anxiety. </a:t>
            </a:r>
          </a:p>
        </p:txBody>
      </p:sp>
      <p:sp>
        <p:nvSpPr>
          <p:cNvPr id="4" name="TextBox 3"/>
          <p:cNvSpPr txBox="1"/>
          <p:nvPr/>
        </p:nvSpPr>
        <p:spPr>
          <a:xfrm>
            <a:off x="10311063" y="5737368"/>
            <a:ext cx="2346157" cy="276999"/>
          </a:xfrm>
          <a:prstGeom prst="rect">
            <a:avLst/>
          </a:prstGeom>
          <a:noFill/>
        </p:spPr>
        <p:txBody>
          <a:bodyPr wrap="square" rtlCol="0">
            <a:spAutoFit/>
          </a:bodyPr>
          <a:lstStyle/>
          <a:p>
            <a:r>
              <a:rPr lang="en-GB" sz="1200" dirty="0" smtClean="0"/>
              <a:t>(SCIE, 2018)</a:t>
            </a:r>
            <a:endParaRPr lang="en-GB" sz="1200" dirty="0"/>
          </a:p>
        </p:txBody>
      </p:sp>
    </p:spTree>
    <p:extLst>
      <p:ext uri="{BB962C8B-B14F-4D97-AF65-F5344CB8AC3E}">
        <p14:creationId xmlns:p14="http://schemas.microsoft.com/office/powerpoint/2010/main" val="229206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189950"/>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Example of Physical Abuse</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Bill lives with his niece Jane. His memory is affected by dementia so he often forgets the answers to his questions. He keeps asking the same questions over and over again. Jane is helpful to Bill but sometimes she gets angry and frustrated. Sometimes she thinks that he is repeating his questions on purpose.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Jane’s </a:t>
            </a:r>
            <a:r>
              <a:rPr lang="en-GB" dirty="0">
                <a:latin typeface="Arial" panose="020B0604020202020204" pitchFamily="34" charset="0"/>
                <a:cs typeface="Arial" panose="020B0604020202020204" pitchFamily="34" charset="0"/>
              </a:rPr>
              <a:t>frustration has built up to such a point that she finds herself leaning into him and shouting close into his face. She has also started to shake Bill firmly by the arms and sometimes pushes him back on to the bed. This has caused bruising to Bill’s arms. He has become afraid and increasingly withdrawn as a result of Jane’s actions.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6452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Psychological/Emotional 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Form of abuse characterized by a person subjecting or exposing another to behaviour that is psychologically harmful. Such abuse is often associated with situations of power imbalance. </a:t>
            </a:r>
          </a:p>
          <a:p>
            <a:r>
              <a:rPr lang="en-GB" dirty="0">
                <a:latin typeface="Arial" panose="020B0604020202020204" pitchFamily="34" charset="0"/>
                <a:cs typeface="Arial" panose="020B0604020202020204" pitchFamily="34" charset="0"/>
              </a:rPr>
              <a:t>could involve humiliation, for example making someone feel ashamed of their behaviour or the way that they act through words or actions which put someone down. This could make someone feel unworthy, unwanted, unimportant or ignored. </a:t>
            </a:r>
          </a:p>
          <a:p>
            <a:r>
              <a:rPr lang="en-GB" dirty="0">
                <a:latin typeface="Arial" panose="020B0604020202020204" pitchFamily="34" charset="0"/>
                <a:cs typeface="Arial" panose="020B0604020202020204" pitchFamily="34" charset="0"/>
              </a:rPr>
              <a:t>An individual’s wishes or choices could be denied, for example regarding food or clothing choices; this may be particularly significant if it relates to choices that have spiritual or religious meaning to that person. </a:t>
            </a:r>
          </a:p>
          <a:p>
            <a:endParaRPr lang="en-GB" dirty="0"/>
          </a:p>
        </p:txBody>
      </p:sp>
    </p:spTree>
    <p:extLst>
      <p:ext uri="{BB962C8B-B14F-4D97-AF65-F5344CB8AC3E}">
        <p14:creationId xmlns:p14="http://schemas.microsoft.com/office/powerpoint/2010/main" val="40116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Psychological/Emotional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C</a:t>
            </a:r>
            <a:r>
              <a:rPr lang="en-GB" dirty="0" smtClean="0">
                <a:latin typeface="Arial" panose="020B0604020202020204" pitchFamily="34" charset="0"/>
                <a:cs typeface="Arial" panose="020B0604020202020204" pitchFamily="34" charset="0"/>
              </a:rPr>
              <a:t>ould </a:t>
            </a:r>
            <a:r>
              <a:rPr lang="en-GB" dirty="0">
                <a:latin typeface="Arial" panose="020B0604020202020204" pitchFamily="34" charset="0"/>
                <a:cs typeface="Arial" panose="020B0604020202020204" pitchFamily="34" charset="0"/>
              </a:rPr>
              <a:t>be in the form of overprotection where another individual thinks they ‘know best’. </a:t>
            </a:r>
          </a:p>
          <a:p>
            <a:r>
              <a:rPr lang="en-GB" dirty="0">
                <a:latin typeface="Arial" panose="020B0604020202020204" pitchFamily="34" charset="0"/>
                <a:cs typeface="Arial" panose="020B0604020202020204" pitchFamily="34" charset="0"/>
              </a:rPr>
              <a:t>C</a:t>
            </a:r>
            <a:r>
              <a:rPr lang="en-GB" dirty="0" smtClean="0">
                <a:latin typeface="Arial" panose="020B0604020202020204" pitchFamily="34" charset="0"/>
                <a:cs typeface="Arial" panose="020B0604020202020204" pitchFamily="34" charset="0"/>
              </a:rPr>
              <a:t>ould </a:t>
            </a:r>
            <a:r>
              <a:rPr lang="en-GB" dirty="0">
                <a:latin typeface="Arial" panose="020B0604020202020204" pitchFamily="34" charset="0"/>
                <a:cs typeface="Arial" panose="020B0604020202020204" pitchFamily="34" charset="0"/>
              </a:rPr>
              <a:t>also consist of disrespecting someone’s right to privacy and dignity, for instance opening their mail without permission or entering their bedroom without knocking. </a:t>
            </a:r>
          </a:p>
          <a:p>
            <a:r>
              <a:rPr lang="en-GB" dirty="0" smtClean="0">
                <a:latin typeface="Arial" panose="020B0604020202020204" pitchFamily="34" charset="0"/>
                <a:cs typeface="Arial" panose="020B0604020202020204" pitchFamily="34" charset="0"/>
              </a:rPr>
              <a:t>A carer </a:t>
            </a:r>
            <a:r>
              <a:rPr lang="en-GB" dirty="0">
                <a:latin typeface="Arial" panose="020B0604020202020204" pitchFamily="34" charset="0"/>
                <a:cs typeface="Arial" panose="020B0604020202020204" pitchFamily="34" charset="0"/>
              </a:rPr>
              <a:t>could threaten to withdraw care or move out of the accommodation or a relative could threaten to put someone in a care home. </a:t>
            </a:r>
          </a:p>
          <a:p>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hreats </a:t>
            </a:r>
            <a:r>
              <a:rPr lang="en-GB" dirty="0">
                <a:latin typeface="Arial" panose="020B0604020202020204" pitchFamily="34" charset="0"/>
                <a:cs typeface="Arial" panose="020B0604020202020204" pitchFamily="34" charset="0"/>
              </a:rPr>
              <a:t>of harm if someone does not comply with another person’s wishes or views. </a:t>
            </a:r>
          </a:p>
          <a:p>
            <a:endParaRPr lang="en-GB" dirty="0"/>
          </a:p>
        </p:txBody>
      </p:sp>
      <p:sp>
        <p:nvSpPr>
          <p:cNvPr id="4" name="TextBox 3"/>
          <p:cNvSpPr txBox="1"/>
          <p:nvPr/>
        </p:nvSpPr>
        <p:spPr>
          <a:xfrm>
            <a:off x="9492916" y="5737368"/>
            <a:ext cx="2042547" cy="276999"/>
          </a:xfrm>
          <a:prstGeom prst="rect">
            <a:avLst/>
          </a:prstGeom>
          <a:noFill/>
        </p:spPr>
        <p:txBody>
          <a:bodyPr wrap="none" rtlCol="0">
            <a:spAutoFit/>
          </a:bodyPr>
          <a:lstStyle/>
          <a:p>
            <a:r>
              <a:rPr lang="en-GB" sz="1200" dirty="0" smtClean="0"/>
              <a:t>(Summers and Hoffman, 2006)</a:t>
            </a:r>
            <a:endParaRPr lang="en-GB" sz="1200" dirty="0"/>
          </a:p>
        </p:txBody>
      </p:sp>
    </p:spTree>
    <p:extLst>
      <p:ext uri="{BB962C8B-B14F-4D97-AF65-F5344CB8AC3E}">
        <p14:creationId xmlns:p14="http://schemas.microsoft.com/office/powerpoint/2010/main" val="125239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Psychological /Emotional Abuse </a:t>
            </a:r>
          </a:p>
        </p:txBody>
      </p:sp>
      <p:sp>
        <p:nvSpPr>
          <p:cNvPr id="3" name="Content Placeholder 2"/>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Untypical changes in mood, attitude and behaviour </a:t>
            </a:r>
          </a:p>
          <a:p>
            <a:r>
              <a:rPr lang="en-GB" dirty="0">
                <a:latin typeface="Arial" panose="020B0604020202020204" pitchFamily="34" charset="0"/>
                <a:cs typeface="Arial" panose="020B0604020202020204" pitchFamily="34" charset="0"/>
              </a:rPr>
              <a:t> Changes in sleep pattern </a:t>
            </a:r>
          </a:p>
          <a:p>
            <a:r>
              <a:rPr lang="en-GB" dirty="0">
                <a:latin typeface="Arial" panose="020B0604020202020204" pitchFamily="34" charset="0"/>
                <a:cs typeface="Arial" panose="020B0604020202020204" pitchFamily="34" charset="0"/>
              </a:rPr>
              <a:t> Loss of appetite </a:t>
            </a:r>
          </a:p>
          <a:p>
            <a:r>
              <a:rPr lang="en-GB" dirty="0">
                <a:latin typeface="Arial" panose="020B0604020202020204" pitchFamily="34" charset="0"/>
                <a:cs typeface="Arial" panose="020B0604020202020204" pitchFamily="34" charset="0"/>
              </a:rPr>
              <a:t> Anger </a:t>
            </a:r>
          </a:p>
          <a:p>
            <a:r>
              <a:rPr lang="en-GB" dirty="0">
                <a:latin typeface="Arial" panose="020B0604020202020204" pitchFamily="34" charset="0"/>
                <a:cs typeface="Arial" panose="020B0604020202020204" pitchFamily="34" charset="0"/>
              </a:rPr>
              <a:t> Excessive fear or anxiety </a:t>
            </a:r>
          </a:p>
          <a:p>
            <a:r>
              <a:rPr lang="en-GB" dirty="0">
                <a:latin typeface="Arial" panose="020B0604020202020204" pitchFamily="34" charset="0"/>
                <a:cs typeface="Arial" panose="020B0604020202020204" pitchFamily="34" charset="0"/>
              </a:rPr>
              <a:t> Helplessness or passivity </a:t>
            </a:r>
          </a:p>
          <a:p>
            <a:endParaRPr lang="en-GB" dirty="0"/>
          </a:p>
        </p:txBody>
      </p:sp>
      <p:sp>
        <p:nvSpPr>
          <p:cNvPr id="4" name="Content Placeholder 3"/>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Confusion or disorientation </a:t>
            </a:r>
          </a:p>
          <a:p>
            <a:r>
              <a:rPr lang="en-GB" dirty="0">
                <a:latin typeface="Arial" panose="020B0604020202020204" pitchFamily="34" charset="0"/>
                <a:cs typeface="Arial" panose="020B0604020202020204" pitchFamily="34" charset="0"/>
              </a:rPr>
              <a:t> Implausible stories </a:t>
            </a:r>
          </a:p>
          <a:p>
            <a:r>
              <a:rPr lang="en-GB" dirty="0">
                <a:latin typeface="Arial" panose="020B0604020202020204" pitchFamily="34" charset="0"/>
                <a:cs typeface="Arial" panose="020B0604020202020204" pitchFamily="34" charset="0"/>
              </a:rPr>
              <a:t> Denial </a:t>
            </a:r>
          </a:p>
          <a:p>
            <a:r>
              <a:rPr lang="en-GB" dirty="0">
                <a:latin typeface="Arial" panose="020B0604020202020204" pitchFamily="34" charset="0"/>
                <a:cs typeface="Arial" panose="020B0604020202020204" pitchFamily="34" charset="0"/>
              </a:rPr>
              <a:t>Hesitation to talk openly </a:t>
            </a:r>
          </a:p>
          <a:p>
            <a:r>
              <a:rPr lang="en-GB" dirty="0">
                <a:latin typeface="Arial" panose="020B0604020202020204" pitchFamily="34" charset="0"/>
                <a:cs typeface="Arial" panose="020B0604020202020204" pitchFamily="34" charset="0"/>
              </a:rPr>
              <a:t>Low self-esteem </a:t>
            </a:r>
          </a:p>
          <a:p>
            <a:r>
              <a:rPr lang="en-GB" dirty="0">
                <a:latin typeface="Arial" panose="020B0604020202020204" pitchFamily="34" charset="0"/>
                <a:cs typeface="Arial" panose="020B0604020202020204" pitchFamily="34" charset="0"/>
              </a:rPr>
              <a:t>Unclear or confused feelings towards an individual. </a:t>
            </a:r>
          </a:p>
          <a:p>
            <a:endParaRPr lang="en-GB" dirty="0"/>
          </a:p>
        </p:txBody>
      </p:sp>
    </p:spTree>
    <p:extLst>
      <p:ext uri="{BB962C8B-B14F-4D97-AF65-F5344CB8AC3E}">
        <p14:creationId xmlns:p14="http://schemas.microsoft.com/office/powerpoint/2010/main" val="209344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Example of </a:t>
            </a:r>
            <a:r>
              <a:rPr lang="en-GB" b="1" dirty="0" smtClean="0">
                <a:latin typeface="Arial" panose="020B0604020202020204" pitchFamily="34" charset="0"/>
                <a:cs typeface="Arial" panose="020B0604020202020204" pitchFamily="34" charset="0"/>
              </a:rPr>
              <a:t>Psychological/Emotional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03685" y="2809594"/>
            <a:ext cx="9601196" cy="3318936"/>
          </a:xfrm>
        </p:spPr>
        <p:txBody>
          <a:bodyPr>
            <a:normAutofit/>
          </a:bodyPr>
          <a:lstStyle/>
          <a:p>
            <a:pPr marL="0" indent="0">
              <a:buNone/>
            </a:pPr>
            <a:r>
              <a:rPr lang="en-GB" dirty="0">
                <a:latin typeface="Arial" panose="020B0604020202020204" pitchFamily="34" charset="0"/>
                <a:cs typeface="Arial" panose="020B0604020202020204" pitchFamily="34" charset="0"/>
              </a:rPr>
              <a:t>Mr. A has always been an independent person. However, after a fall, he agreed to move in with his daughter and her family. Things have not gone smoothly and there is tension in the house</a:t>
            </a:r>
            <a:r>
              <a:rPr lang="en-GB" dirty="0" smtClean="0">
                <a:latin typeface="Arial" panose="020B0604020202020204" pitchFamily="34" charset="0"/>
                <a:cs typeface="Arial" panose="020B0604020202020204" pitchFamily="34" charset="0"/>
              </a:rPr>
              <a:t>.</a:t>
            </a:r>
          </a:p>
          <a:p>
            <a:pPr marL="0" indent="0">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Mr A’s son-in-law calls Mr A stupid and lazy and constantly threatens to put him in a care home unless he ‘shuts up’. As a result Mr A now feels depressed and anxious. He has also become socially withdrawn and has lost his sense of independence </a:t>
            </a:r>
          </a:p>
        </p:txBody>
      </p:sp>
    </p:spTree>
    <p:extLst>
      <p:ext uri="{BB962C8B-B14F-4D97-AF65-F5344CB8AC3E}">
        <p14:creationId xmlns:p14="http://schemas.microsoft.com/office/powerpoint/2010/main" val="11460201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Institutional </a:t>
            </a:r>
            <a:r>
              <a:rPr lang="en-GB" b="1" dirty="0" smtClean="0">
                <a:latin typeface="Arial" panose="020B0604020202020204" pitchFamily="34" charset="0"/>
                <a:cs typeface="Arial" panose="020B0604020202020204" pitchFamily="34" charset="0"/>
              </a:rPr>
              <a:t>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epeated </a:t>
            </a:r>
            <a:r>
              <a:rPr lang="en-GB" dirty="0">
                <a:latin typeface="Arial" panose="020B0604020202020204" pitchFamily="34" charset="0"/>
                <a:cs typeface="Arial" panose="020B0604020202020204" pitchFamily="34" charset="0"/>
              </a:rPr>
              <a:t>instances of poor care of individuals or groups of individuals. It can be through neglect or poor professional practice as a result of structures, policies, processes and practices within an organisation. </a:t>
            </a:r>
          </a:p>
          <a:p>
            <a:r>
              <a:rPr lang="en-GB" dirty="0" smtClean="0">
                <a:latin typeface="Arial" panose="020B0604020202020204" pitchFamily="34" charset="0"/>
                <a:cs typeface="Arial" panose="020B0604020202020204" pitchFamily="34" charset="0"/>
              </a:rPr>
              <a:t>Can </a:t>
            </a:r>
            <a:r>
              <a:rPr lang="en-GB" dirty="0">
                <a:latin typeface="Arial" panose="020B0604020202020204" pitchFamily="34" charset="0"/>
                <a:cs typeface="Arial" panose="020B0604020202020204" pitchFamily="34" charset="0"/>
              </a:rPr>
              <a:t>occur in any setting where one or more service users receive a service, whether on a daily or residential basis, for example a care home, a day services </a:t>
            </a:r>
            <a:r>
              <a:rPr lang="en-GB" dirty="0" smtClean="0">
                <a:latin typeface="Arial" panose="020B0604020202020204" pitchFamily="34" charset="0"/>
                <a:cs typeface="Arial" panose="020B0604020202020204" pitchFamily="34" charset="0"/>
              </a:rPr>
              <a:t>centre, </a:t>
            </a:r>
            <a:r>
              <a:rPr lang="en-GB" dirty="0">
                <a:latin typeface="Arial" panose="020B0604020202020204" pitchFamily="34" charset="0"/>
                <a:cs typeface="Arial" panose="020B0604020202020204" pitchFamily="34" charset="0"/>
              </a:rPr>
              <a:t>a hospital ward or a person’s own home. </a:t>
            </a:r>
          </a:p>
          <a:p>
            <a:r>
              <a:rPr lang="en-GB" dirty="0">
                <a:latin typeface="Arial" panose="020B0604020202020204" pitchFamily="34" charset="0"/>
                <a:cs typeface="Arial" panose="020B0604020202020204" pitchFamily="34" charset="0"/>
              </a:rPr>
              <a:t>The service may not meet the necessary professional standards or there is a need for further training or the development of a more caring and person </a:t>
            </a:r>
            <a:r>
              <a:rPr lang="en-GB" dirty="0" smtClean="0">
                <a:latin typeface="Arial" panose="020B0604020202020204" pitchFamily="34" charset="0"/>
                <a:cs typeface="Arial" panose="020B0604020202020204" pitchFamily="34" charset="0"/>
              </a:rPr>
              <a:t>centred </a:t>
            </a:r>
            <a:r>
              <a:rPr lang="en-GB" dirty="0">
                <a:latin typeface="Arial" panose="020B0604020202020204" pitchFamily="34" charset="0"/>
                <a:cs typeface="Arial" panose="020B0604020202020204" pitchFamily="34" charset="0"/>
              </a:rPr>
              <a:t>approach. </a:t>
            </a:r>
          </a:p>
          <a:p>
            <a:endParaRPr lang="en-GB" dirty="0"/>
          </a:p>
        </p:txBody>
      </p:sp>
      <p:sp>
        <p:nvSpPr>
          <p:cNvPr id="4" name="TextBox 3"/>
          <p:cNvSpPr txBox="1"/>
          <p:nvPr/>
        </p:nvSpPr>
        <p:spPr>
          <a:xfrm>
            <a:off x="10527631" y="5737368"/>
            <a:ext cx="2454443" cy="276999"/>
          </a:xfrm>
          <a:prstGeom prst="rect">
            <a:avLst/>
          </a:prstGeom>
          <a:noFill/>
        </p:spPr>
        <p:txBody>
          <a:bodyPr wrap="square" rtlCol="0">
            <a:spAutoFit/>
          </a:bodyPr>
          <a:lstStyle/>
          <a:p>
            <a:r>
              <a:rPr lang="en-GB" sz="1200" dirty="0" smtClean="0"/>
              <a:t>(SCIE, 2012)</a:t>
            </a:r>
            <a:endParaRPr lang="en-GB" sz="1200" dirty="0"/>
          </a:p>
        </p:txBody>
      </p:sp>
    </p:spTree>
    <p:extLst>
      <p:ext uri="{BB962C8B-B14F-4D97-AF65-F5344CB8AC3E}">
        <p14:creationId xmlns:p14="http://schemas.microsoft.com/office/powerpoint/2010/main" val="1884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a:t>
            </a:r>
            <a:r>
              <a:rPr lang="en-GB" b="1" dirty="0" smtClean="0">
                <a:latin typeface="Arial" panose="020B0604020202020204" pitchFamily="34" charset="0"/>
                <a:cs typeface="Arial" panose="020B0604020202020204" pitchFamily="34" charset="0"/>
              </a:rPr>
              <a:t>Indicators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Institutional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No access to personal possessions or personal allowance </a:t>
            </a:r>
          </a:p>
          <a:p>
            <a:r>
              <a:rPr lang="en-GB" dirty="0">
                <a:latin typeface="Arial" panose="020B0604020202020204" pitchFamily="34" charset="0"/>
                <a:cs typeface="Arial" panose="020B0604020202020204" pitchFamily="34" charset="0"/>
              </a:rPr>
              <a:t>Failure to promote or support a person’s spiritual or cultural beliefs </a:t>
            </a:r>
          </a:p>
          <a:p>
            <a:r>
              <a:rPr lang="en-GB" dirty="0">
                <a:latin typeface="Arial" panose="020B0604020202020204" pitchFamily="34" charset="0"/>
                <a:cs typeface="Arial" panose="020B0604020202020204" pitchFamily="34" charset="0"/>
              </a:rPr>
              <a:t>A culture of treating ‘everyone the same’ which is different from treating everyone ‘equally’ </a:t>
            </a:r>
          </a:p>
          <a:p>
            <a:r>
              <a:rPr lang="en-GB" dirty="0">
                <a:latin typeface="Arial" panose="020B0604020202020204" pitchFamily="34" charset="0"/>
                <a:cs typeface="Arial" panose="020B0604020202020204" pitchFamily="34" charset="0"/>
              </a:rPr>
              <a:t>A couple being prevented from living together </a:t>
            </a:r>
          </a:p>
          <a:p>
            <a:r>
              <a:rPr lang="en-GB" dirty="0">
                <a:latin typeface="Arial" panose="020B0604020202020204" pitchFamily="34" charset="0"/>
                <a:cs typeface="Arial" panose="020B0604020202020204" pitchFamily="34" charset="0"/>
              </a:rPr>
              <a:t>Abuse of medication </a:t>
            </a:r>
          </a:p>
          <a:p>
            <a:r>
              <a:rPr lang="en-GB" dirty="0">
                <a:latin typeface="Arial" panose="020B0604020202020204" pitchFamily="34" charset="0"/>
                <a:cs typeface="Arial" panose="020B0604020202020204" pitchFamily="34" charset="0"/>
              </a:rPr>
              <a:t>Dehumanising language </a:t>
            </a:r>
          </a:p>
          <a:p>
            <a:r>
              <a:rPr lang="en-GB" dirty="0">
                <a:latin typeface="Arial" panose="020B0604020202020204" pitchFamily="34" charset="0"/>
                <a:cs typeface="Arial" panose="020B0604020202020204" pitchFamily="34" charset="0"/>
              </a:rPr>
              <a:t>Infantilising older people –speaking to or treating them like a child </a:t>
            </a:r>
          </a:p>
          <a:p>
            <a:r>
              <a:rPr lang="en-GB" dirty="0">
                <a:latin typeface="Arial" panose="020B0604020202020204" pitchFamily="34" charset="0"/>
                <a:cs typeface="Arial" panose="020B0604020202020204" pitchFamily="34" charset="0"/>
              </a:rPr>
              <a:t>Locking people in their rooms. </a:t>
            </a:r>
          </a:p>
        </p:txBody>
      </p:sp>
      <p:sp>
        <p:nvSpPr>
          <p:cNvPr id="6" name="TextBox 5"/>
          <p:cNvSpPr txBox="1"/>
          <p:nvPr/>
        </p:nvSpPr>
        <p:spPr>
          <a:xfrm>
            <a:off x="10319085" y="5737368"/>
            <a:ext cx="1736558" cy="276999"/>
          </a:xfrm>
          <a:prstGeom prst="rect">
            <a:avLst/>
          </a:prstGeom>
          <a:noFill/>
        </p:spPr>
        <p:txBody>
          <a:bodyPr wrap="square" rtlCol="0">
            <a:spAutoFit/>
          </a:bodyPr>
          <a:lstStyle/>
          <a:p>
            <a:r>
              <a:rPr lang="en-GB" sz="1200" dirty="0" smtClean="0"/>
              <a:t>(SCIE, 2012)</a:t>
            </a:r>
            <a:endParaRPr lang="en-GB" sz="1200" dirty="0"/>
          </a:p>
        </p:txBody>
      </p:sp>
    </p:spTree>
    <p:extLst>
      <p:ext uri="{BB962C8B-B14F-4D97-AF65-F5344CB8AC3E}">
        <p14:creationId xmlns:p14="http://schemas.microsoft.com/office/powerpoint/2010/main" val="76872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a:t>
            </a:r>
            <a:r>
              <a:rPr lang="en-GB" b="1" dirty="0" smtClean="0">
                <a:latin typeface="Arial" panose="020B0604020202020204" pitchFamily="34" charset="0"/>
                <a:cs typeface="Arial" panose="020B0604020202020204" pitchFamily="34" charset="0"/>
              </a:rPr>
              <a:t>Indicators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Institutional 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Inappropriate approaches to continence issues such as toileting ‘by the clock’ </a:t>
            </a:r>
          </a:p>
          <a:p>
            <a:r>
              <a:rPr lang="en-GB" dirty="0">
                <a:latin typeface="Arial" panose="020B0604020202020204" pitchFamily="34" charset="0"/>
                <a:cs typeface="Arial" panose="020B0604020202020204" pitchFamily="34" charset="0"/>
              </a:rPr>
              <a:t>Set times for refreshments with no opportunity to have a snack, or to make alternative arrangements outside these hours </a:t>
            </a:r>
          </a:p>
          <a:p>
            <a:r>
              <a:rPr lang="en-GB" dirty="0">
                <a:latin typeface="Arial" panose="020B0604020202020204" pitchFamily="34" charset="0"/>
                <a:cs typeface="Arial" panose="020B0604020202020204" pitchFamily="34" charset="0"/>
              </a:rPr>
              <a:t>No evidence of care plans that focus on an individual’s needs </a:t>
            </a:r>
          </a:p>
          <a:p>
            <a:r>
              <a:rPr lang="en-GB" dirty="0">
                <a:latin typeface="Arial" panose="020B0604020202020204" pitchFamily="34" charset="0"/>
                <a:cs typeface="Arial" panose="020B0604020202020204" pitchFamily="34" charset="0"/>
              </a:rPr>
              <a:t>Staff not following care plans when they are in place </a:t>
            </a:r>
          </a:p>
          <a:p>
            <a:r>
              <a:rPr lang="en-GB" dirty="0">
                <a:latin typeface="Arial" panose="020B0604020202020204" pitchFamily="34" charset="0"/>
                <a:cs typeface="Arial" panose="020B0604020202020204" pitchFamily="34" charset="0"/>
              </a:rPr>
              <a:t>Lack of privacy, for example a failure to close doors when attending to a person’s personal care needs </a:t>
            </a:r>
          </a:p>
          <a:p>
            <a:r>
              <a:rPr lang="en-GB" dirty="0">
                <a:latin typeface="Arial" panose="020B0604020202020204" pitchFamily="34" charset="0"/>
                <a:cs typeface="Arial" panose="020B0604020202020204" pitchFamily="34" charset="0"/>
              </a:rPr>
              <a:t>Failure to knock on a door before entering, for example a bedroom or bathroom </a:t>
            </a:r>
          </a:p>
          <a:p>
            <a:endParaRPr lang="en-GB" dirty="0"/>
          </a:p>
        </p:txBody>
      </p:sp>
      <p:sp>
        <p:nvSpPr>
          <p:cNvPr id="4" name="TextBox 3"/>
          <p:cNvSpPr txBox="1"/>
          <p:nvPr/>
        </p:nvSpPr>
        <p:spPr>
          <a:xfrm>
            <a:off x="10431379" y="5737368"/>
            <a:ext cx="2045369" cy="276999"/>
          </a:xfrm>
          <a:prstGeom prst="rect">
            <a:avLst/>
          </a:prstGeom>
          <a:noFill/>
        </p:spPr>
        <p:txBody>
          <a:bodyPr wrap="square" rtlCol="0">
            <a:spAutoFit/>
          </a:bodyPr>
          <a:lstStyle/>
          <a:p>
            <a:r>
              <a:rPr lang="en-GB" sz="1200" dirty="0"/>
              <a:t>(SCIE, </a:t>
            </a:r>
            <a:r>
              <a:rPr lang="en-GB" sz="1200" dirty="0" smtClean="0"/>
              <a:t>2012)</a:t>
            </a:r>
            <a:endParaRPr lang="en-GB" sz="1200" dirty="0"/>
          </a:p>
        </p:txBody>
      </p:sp>
    </p:spTree>
    <p:extLst>
      <p:ext uri="{BB962C8B-B14F-4D97-AF65-F5344CB8AC3E}">
        <p14:creationId xmlns:p14="http://schemas.microsoft.com/office/powerpoint/2010/main" val="29563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a:t>
            </a:r>
            <a:r>
              <a:rPr lang="en-GB" b="1" dirty="0" smtClean="0">
                <a:latin typeface="Arial" panose="020B0604020202020204" pitchFamily="34" charset="0"/>
                <a:cs typeface="Arial" panose="020B0604020202020204" pitchFamily="34" charset="0"/>
              </a:rPr>
              <a:t>Cultural </a:t>
            </a:r>
            <a:r>
              <a:rPr lang="en-GB" b="1" dirty="0">
                <a:latin typeface="Arial" panose="020B0604020202020204" pitchFamily="34" charset="0"/>
                <a:cs typeface="Arial" panose="020B0604020202020204" pitchFamily="34" charset="0"/>
              </a:rPr>
              <a:t>and </a:t>
            </a:r>
            <a:r>
              <a:rPr lang="en-GB" b="1" dirty="0" smtClean="0">
                <a:latin typeface="Arial" panose="020B0604020202020204" pitchFamily="34" charset="0"/>
                <a:cs typeface="Arial" panose="020B0604020202020204" pitchFamily="34" charset="0"/>
              </a:rPr>
              <a:t>Management Indicators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Institutional 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There are ways in which an organisation can be run that lead to practices which can contribute to an environment where abuse is tolerated. </a:t>
            </a:r>
          </a:p>
          <a:p>
            <a:pPr marL="0" indent="0">
              <a:buNone/>
            </a:pPr>
            <a:r>
              <a:rPr lang="en-GB" b="1" dirty="0">
                <a:latin typeface="Arial" panose="020B0604020202020204" pitchFamily="34" charset="0"/>
                <a:cs typeface="Arial" panose="020B0604020202020204" pitchFamily="34" charset="0"/>
              </a:rPr>
              <a:t>These indicators may be contributory factors of institutional abuse in a care setting but do not always lead to abuse. </a:t>
            </a:r>
          </a:p>
          <a:p>
            <a:r>
              <a:rPr lang="en-GB" dirty="0">
                <a:latin typeface="Arial" panose="020B0604020202020204" pitchFamily="34" charset="0"/>
                <a:cs typeface="Arial" panose="020B0604020202020204" pitchFamily="34" charset="0"/>
              </a:rPr>
              <a:t>The absence of a clear complaints process </a:t>
            </a:r>
          </a:p>
          <a:p>
            <a:r>
              <a:rPr lang="en-GB" dirty="0">
                <a:latin typeface="Arial" panose="020B0604020202020204" pitchFamily="34" charset="0"/>
                <a:cs typeface="Arial" panose="020B0604020202020204" pitchFamily="34" charset="0"/>
              </a:rPr>
              <a:t>The absence of an Equal Opportunities policy </a:t>
            </a:r>
          </a:p>
          <a:p>
            <a:r>
              <a:rPr lang="en-GB" dirty="0">
                <a:latin typeface="Arial" panose="020B0604020202020204" pitchFamily="34" charset="0"/>
                <a:cs typeface="Arial" panose="020B0604020202020204" pitchFamily="34" charset="0"/>
              </a:rPr>
              <a:t>Failure to promote advocacy when it is locally </a:t>
            </a:r>
            <a:r>
              <a:rPr lang="en-GB" dirty="0" smtClean="0">
                <a:latin typeface="Arial" panose="020B0604020202020204" pitchFamily="34" charset="0"/>
                <a:cs typeface="Arial" panose="020B0604020202020204" pitchFamily="34" charset="0"/>
              </a:rPr>
              <a:t>available               </a:t>
            </a:r>
            <a:r>
              <a:rPr lang="en-GB" dirty="0" smtClean="0">
                <a:latin typeface="Arial" panose="020B0604020202020204" pitchFamily="34" charset="0"/>
                <a:cs typeface="Arial" panose="020B0604020202020204" pitchFamily="34" charset="0"/>
              </a:rPr>
              <a:t> </a:t>
            </a:r>
            <a:r>
              <a:rPr lang="en-GB" sz="1200" dirty="0" smtClean="0"/>
              <a:t>(NI Direct, 2019)</a:t>
            </a:r>
            <a:endParaRPr lang="en-GB" sz="1200" dirty="0"/>
          </a:p>
          <a:p>
            <a:endParaRPr lang="en-GB" dirty="0"/>
          </a:p>
        </p:txBody>
      </p:sp>
    </p:spTree>
    <p:extLst>
      <p:ext uri="{BB962C8B-B14F-4D97-AF65-F5344CB8AC3E}">
        <p14:creationId xmlns:p14="http://schemas.microsoft.com/office/powerpoint/2010/main" val="9236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Cultural and Management Indicators of Institutional Abuse </a:t>
            </a:r>
          </a:p>
        </p:txBody>
      </p:sp>
      <p:sp>
        <p:nvSpPr>
          <p:cNvPr id="3" name="Content Placeholder 2"/>
          <p:cNvSpPr>
            <a:spLocks noGrp="1"/>
          </p:cNvSpPr>
          <p:nvPr>
            <p:ph idx="1"/>
          </p:nvPr>
        </p:nvSpPr>
        <p:spPr>
          <a:xfrm>
            <a:off x="1295402" y="2526632"/>
            <a:ext cx="9601196" cy="3565804"/>
          </a:xfrm>
        </p:spPr>
        <p:txBody>
          <a:bodyPr>
            <a:normAutofit fontScale="85000" lnSpcReduction="20000"/>
          </a:bodyPr>
          <a:lstStyle/>
          <a:p>
            <a:r>
              <a:rPr lang="en-GB" dirty="0">
                <a:latin typeface="Arial" panose="020B0604020202020204" pitchFamily="34" charset="0"/>
                <a:cs typeface="Arial" panose="020B0604020202020204" pitchFamily="34" charset="0"/>
              </a:rPr>
              <a:t>Inadequate staff training and supervision </a:t>
            </a:r>
          </a:p>
          <a:p>
            <a:r>
              <a:rPr lang="en-GB" dirty="0">
                <a:latin typeface="Arial" panose="020B0604020202020204" pitchFamily="34" charset="0"/>
                <a:cs typeface="Arial" panose="020B0604020202020204" pitchFamily="34" charset="0"/>
              </a:rPr>
              <a:t>Premises that are regularly understaffed </a:t>
            </a:r>
          </a:p>
          <a:p>
            <a:r>
              <a:rPr lang="en-GB" dirty="0">
                <a:latin typeface="Arial" panose="020B0604020202020204" pitchFamily="34" charset="0"/>
                <a:cs typeface="Arial" panose="020B0604020202020204" pitchFamily="34" charset="0"/>
              </a:rPr>
              <a:t>Inflexible visiting procedures </a:t>
            </a:r>
          </a:p>
          <a:p>
            <a:r>
              <a:rPr lang="en-GB" dirty="0">
                <a:latin typeface="Arial" panose="020B0604020202020204" pitchFamily="34" charset="0"/>
                <a:cs typeface="Arial" panose="020B0604020202020204" pitchFamily="34" charset="0"/>
              </a:rPr>
              <a:t>A culture of interaction between staff that habitually runs counter to recognised best practice </a:t>
            </a:r>
          </a:p>
          <a:p>
            <a:r>
              <a:rPr lang="en-GB" dirty="0">
                <a:latin typeface="Arial" panose="020B0604020202020204" pitchFamily="34" charset="0"/>
                <a:cs typeface="Arial" panose="020B0604020202020204" pitchFamily="34" charset="0"/>
              </a:rPr>
              <a:t>High staff turnover </a:t>
            </a:r>
          </a:p>
          <a:p>
            <a:r>
              <a:rPr lang="en-GB" dirty="0">
                <a:latin typeface="Arial" panose="020B0604020202020204" pitchFamily="34" charset="0"/>
                <a:cs typeface="Arial" panose="020B0604020202020204" pitchFamily="34" charset="0"/>
              </a:rPr>
              <a:t>Low staff morale. </a:t>
            </a:r>
            <a:endParaRPr lang="en-GB" dirty="0" smtClean="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It is essential that individual staff within an organisation take responsibility for recognising and dealing with institutional abuse and do not accept poor standards as something that cannot be challenged or changed. </a:t>
            </a:r>
          </a:p>
          <a:p>
            <a:endParaRPr lang="en-GB" dirty="0"/>
          </a:p>
          <a:p>
            <a:endParaRPr lang="en-GB" dirty="0"/>
          </a:p>
        </p:txBody>
      </p:sp>
    </p:spTree>
    <p:extLst>
      <p:ext uri="{BB962C8B-B14F-4D97-AF65-F5344CB8AC3E}">
        <p14:creationId xmlns:p14="http://schemas.microsoft.com/office/powerpoint/2010/main" val="7258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Example </a:t>
            </a:r>
            <a:r>
              <a:rPr lang="en-GB" b="1" dirty="0">
                <a:latin typeface="Arial" panose="020B0604020202020204" pitchFamily="34" charset="0"/>
                <a:cs typeface="Arial" panose="020B0604020202020204" pitchFamily="34" charset="0"/>
              </a:rPr>
              <a:t>of I</a:t>
            </a:r>
            <a:r>
              <a:rPr lang="en-GB" b="1" dirty="0" smtClean="0">
                <a:latin typeface="Arial" panose="020B0604020202020204" pitchFamily="34" charset="0"/>
                <a:cs typeface="Arial" panose="020B0604020202020204" pitchFamily="34" charset="0"/>
              </a:rPr>
              <a:t>nstitutional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Ms D lives in a care home. She needs to be hoisted to transfer her from her bed to her chair safely and comfortably. However, her carers regularly ignore hoisting procedures and lift her manually to save time. This method of lifting is quite rough and it causes Ms D severe pain due to her widespread rheumatoid arthritis.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she asks the carers to transfer her using the hoist, as has been set down in her care plan, they respond by stating that none of the staff likes to use the hoists because it slows them down too much and also they have not been trained properly in their use. </a:t>
            </a:r>
          </a:p>
          <a:p>
            <a:endParaRPr lang="en-GB" dirty="0"/>
          </a:p>
        </p:txBody>
      </p:sp>
    </p:spTree>
    <p:extLst>
      <p:ext uri="{BB962C8B-B14F-4D97-AF65-F5344CB8AC3E}">
        <p14:creationId xmlns:p14="http://schemas.microsoft.com/office/powerpoint/2010/main" val="30702944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t>
            </a:r>
            <a:r>
              <a:rPr lang="en-GB" b="1" dirty="0" smtClean="0">
                <a:latin typeface="Arial" panose="020B0604020202020204" pitchFamily="34" charset="0"/>
                <a:cs typeface="Arial" panose="020B0604020202020204" pitchFamily="34" charset="0"/>
              </a:rPr>
              <a:t>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Financial abuse is illegal or unauthorised theft or use of a person’s property, money or other valuables.</a:t>
            </a:r>
          </a:p>
          <a:p>
            <a:r>
              <a:rPr lang="en-GB" dirty="0">
                <a:latin typeface="Arial" panose="020B0604020202020204" pitchFamily="34" charset="0"/>
                <a:cs typeface="Arial" panose="020B0604020202020204" pitchFamily="34" charset="0"/>
              </a:rPr>
              <a:t>could involve undue pressure on an individual to lend or give money to relatives, friends or professionals who are working with them. </a:t>
            </a:r>
          </a:p>
          <a:p>
            <a:r>
              <a:rPr lang="en-GB" dirty="0">
                <a:latin typeface="Arial" panose="020B0604020202020204" pitchFamily="34" charset="0"/>
                <a:cs typeface="Arial" panose="020B0604020202020204" pitchFamily="34" charset="0"/>
              </a:rPr>
              <a:t>could be pressure to sign over a house or property, or to change a will. </a:t>
            </a:r>
          </a:p>
          <a:p>
            <a:r>
              <a:rPr lang="en-GB" dirty="0">
                <a:latin typeface="Arial" panose="020B0604020202020204" pitchFamily="34" charset="0"/>
                <a:cs typeface="Arial" panose="020B0604020202020204" pitchFamily="34" charset="0"/>
              </a:rPr>
              <a:t>A family member could move into someone’s home without their consent and without a prior agreement on sharing costs and could frequently ask for money. </a:t>
            </a:r>
          </a:p>
          <a:p>
            <a:r>
              <a:rPr lang="en-GB" dirty="0">
                <a:latin typeface="Arial" panose="020B0604020202020204" pitchFamily="34" charset="0"/>
                <a:cs typeface="Arial" panose="020B0604020202020204" pitchFamily="34" charset="0"/>
              </a:rPr>
              <a:t>A person could be charged excessive amounts for services such as minor building works on a property.</a:t>
            </a:r>
          </a:p>
          <a:p>
            <a:r>
              <a:rPr lang="en-GB" dirty="0">
                <a:latin typeface="Arial" panose="020B0604020202020204" pitchFamily="34" charset="0"/>
                <a:cs typeface="Arial" panose="020B0604020202020204" pitchFamily="34" charset="0"/>
              </a:rPr>
              <a:t>Someone could take charge of an individual’s benefits or pension book and not give them all their money; or they could cash a cheque or use a credit or debit card without permission</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46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a:t>
            </a:r>
            <a:r>
              <a:rPr lang="en-GB" b="1" dirty="0" smtClean="0">
                <a:latin typeface="Arial" panose="020B0604020202020204" pitchFamily="34" charset="0"/>
                <a:cs typeface="Arial" panose="020B0604020202020204" pitchFamily="34" charset="0"/>
              </a:rPr>
              <a:t>Indicators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Financial 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1"/>
            <a:ext cx="9601196" cy="3759647"/>
          </a:xfrm>
        </p:spPr>
        <p:txBody>
          <a:bodyPr>
            <a:normAutofit fontScale="85000" lnSpcReduction="20000"/>
          </a:bodyPr>
          <a:lstStyle/>
          <a:p>
            <a:r>
              <a:rPr lang="en-GB" dirty="0">
                <a:latin typeface="Arial" panose="020B0604020202020204" pitchFamily="34" charset="0"/>
                <a:cs typeface="Arial" panose="020B0604020202020204" pitchFamily="34" charset="0"/>
              </a:rPr>
              <a:t>Unexplained loss of money </a:t>
            </a:r>
          </a:p>
          <a:p>
            <a:r>
              <a:rPr lang="en-GB" dirty="0">
                <a:latin typeface="Arial" panose="020B0604020202020204" pitchFamily="34" charset="0"/>
                <a:cs typeface="Arial" panose="020B0604020202020204" pitchFamily="34" charset="0"/>
              </a:rPr>
              <a:t>Inability to pay bills, overdue rent </a:t>
            </a:r>
          </a:p>
          <a:p>
            <a:r>
              <a:rPr lang="en-GB" dirty="0">
                <a:latin typeface="Arial" panose="020B0604020202020204" pitchFamily="34" charset="0"/>
                <a:cs typeface="Arial" panose="020B0604020202020204" pitchFamily="34" charset="0"/>
              </a:rPr>
              <a:t>Person unable to access their own money or check their own accounts </a:t>
            </a:r>
          </a:p>
          <a:p>
            <a:r>
              <a:rPr lang="en-GB" dirty="0">
                <a:latin typeface="Arial" panose="020B0604020202020204" pitchFamily="34" charset="0"/>
                <a:cs typeface="Arial" panose="020B0604020202020204" pitchFamily="34" charset="0"/>
              </a:rPr>
              <a:t>Deterioration in standard of living, for example an inability to purchase items that they could normally afford </a:t>
            </a:r>
          </a:p>
          <a:p>
            <a:r>
              <a:rPr lang="en-GB" dirty="0">
                <a:latin typeface="Arial" panose="020B0604020202020204" pitchFamily="34" charset="0"/>
                <a:cs typeface="Arial" panose="020B0604020202020204" pitchFamily="34" charset="0"/>
              </a:rPr>
              <a:t>Unusual activity in bank accounts </a:t>
            </a:r>
          </a:p>
          <a:p>
            <a:r>
              <a:rPr lang="en-GB" dirty="0">
                <a:latin typeface="Arial" panose="020B0604020202020204" pitchFamily="34" charset="0"/>
                <a:cs typeface="Arial" panose="020B0604020202020204" pitchFamily="34" charset="0"/>
              </a:rPr>
              <a:t>Cheques being signed or cashed by other people without someone’s consent </a:t>
            </a:r>
          </a:p>
          <a:p>
            <a:r>
              <a:rPr lang="en-GB" dirty="0">
                <a:latin typeface="Arial" panose="020B0604020202020204" pitchFamily="34" charset="0"/>
                <a:cs typeface="Arial" panose="020B0604020202020204" pitchFamily="34" charset="0"/>
              </a:rPr>
              <a:t>Inappropriate granting and/or use of a Power of Attorney </a:t>
            </a:r>
          </a:p>
          <a:p>
            <a:r>
              <a:rPr lang="en-GB" dirty="0">
                <a:latin typeface="Arial" panose="020B0604020202020204" pitchFamily="34" charset="0"/>
                <a:cs typeface="Arial" panose="020B0604020202020204" pitchFamily="34" charset="0"/>
              </a:rPr>
              <a:t>Sudden change or creation of a will to benefit an individual significantly </a:t>
            </a:r>
          </a:p>
          <a:p>
            <a:r>
              <a:rPr lang="en-GB" dirty="0">
                <a:latin typeface="Arial" panose="020B0604020202020204" pitchFamily="34" charset="0"/>
                <a:cs typeface="Arial" panose="020B0604020202020204" pitchFamily="34" charset="0"/>
              </a:rPr>
              <a:t>Missing personal belongings such as art, jewellery and silverware. </a:t>
            </a:r>
          </a:p>
          <a:p>
            <a:pPr marL="0" indent="0">
              <a:buNone/>
            </a:pPr>
            <a:endParaRPr lang="en-GB" dirty="0"/>
          </a:p>
        </p:txBody>
      </p:sp>
    </p:spTree>
    <p:extLst>
      <p:ext uri="{BB962C8B-B14F-4D97-AF65-F5344CB8AC3E}">
        <p14:creationId xmlns:p14="http://schemas.microsoft.com/office/powerpoint/2010/main" val="106653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t>
            </a:r>
            <a:r>
              <a:rPr lang="en-GB" b="1" dirty="0" smtClean="0">
                <a:latin typeface="Arial" panose="020B0604020202020204" pitchFamily="34" charset="0"/>
                <a:cs typeface="Arial" panose="020B0604020202020204" pitchFamily="34" charset="0"/>
              </a:rPr>
              <a:t>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Crimes associated with this type of abuse include theft, undue influence and forgery. </a:t>
            </a:r>
          </a:p>
          <a:p>
            <a:r>
              <a:rPr lang="en-GB" dirty="0">
                <a:latin typeface="Arial" panose="020B0604020202020204" pitchFamily="34" charset="0"/>
                <a:cs typeface="Arial" panose="020B0604020202020204" pitchFamily="34" charset="0"/>
              </a:rPr>
              <a:t>Section 4 of the Fraud Act 2005 prohibits a person from abusing a position in which they are expected to safeguard the financial interests of another person. </a:t>
            </a:r>
          </a:p>
          <a:p>
            <a:r>
              <a:rPr lang="en-GB" dirty="0">
                <a:latin typeface="Arial" panose="020B0604020202020204" pitchFamily="34" charset="0"/>
                <a:cs typeface="Arial" panose="020B0604020202020204" pitchFamily="34" charset="0"/>
              </a:rPr>
              <a:t>The Mental Capacity Act 2005 also contains a strict prohibition relating to financial abuse. </a:t>
            </a:r>
          </a:p>
          <a:p>
            <a:endParaRPr lang="en-GB" dirty="0"/>
          </a:p>
        </p:txBody>
      </p:sp>
    </p:spTree>
    <p:extLst>
      <p:ext uri="{BB962C8B-B14F-4D97-AF65-F5344CB8AC3E}">
        <p14:creationId xmlns:p14="http://schemas.microsoft.com/office/powerpoint/2010/main" val="22668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a:t>
            </a:r>
            <a:r>
              <a:rPr lang="en-GB" b="1" dirty="0" smtClean="0">
                <a:latin typeface="Arial" panose="020B0604020202020204" pitchFamily="34" charset="0"/>
                <a:cs typeface="Arial" panose="020B0604020202020204" pitchFamily="34" charset="0"/>
              </a:rPr>
              <a:t>Financial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Mrs B’s grandson has been helping her to buy her groceries and pay bills. Mrs B has problems remembering her PIN, so she has given it to her grandson to enable him to draw the cash out of her bank account. Initially Mrs B felt that the arrangement was working well. However, the grandson has continued to ask for money other than for groceries and bills.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has also started to regularly take large sums of money out of the account without any receipts for the articles that he has paid for. Mrs B is a lot worse off than she used to be and is now unable to make ends meet. She can no longer afford to put the heating on in her flat and is unable to buy any new clothes to see her through the winter. </a:t>
            </a:r>
          </a:p>
          <a:p>
            <a:endParaRPr lang="en-GB" dirty="0"/>
          </a:p>
        </p:txBody>
      </p:sp>
    </p:spTree>
    <p:extLst>
      <p:ext uri="{BB962C8B-B14F-4D97-AF65-F5344CB8AC3E}">
        <p14:creationId xmlns:p14="http://schemas.microsoft.com/office/powerpoint/2010/main" val="35983500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Neglect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9601196" cy="3603236"/>
          </a:xfrm>
        </p:spPr>
        <p:txBody>
          <a:bodyPr>
            <a:normAutofit fontScale="85000" lnSpcReduction="20000"/>
          </a:bodyPr>
          <a:lstStyle/>
          <a:p>
            <a:r>
              <a:rPr lang="en-GB" dirty="0">
                <a:latin typeface="Arial" panose="020B0604020202020204" pitchFamily="34" charset="0"/>
                <a:cs typeface="Arial" panose="020B0604020202020204" pitchFamily="34" charset="0"/>
              </a:rPr>
              <a:t>Neglect is a form of abuse in which the perpetrator is responsible for providing care for someone who is unable to care for him or herself, but fails to provide adequate care to meet their needs. </a:t>
            </a:r>
          </a:p>
          <a:p>
            <a:r>
              <a:rPr lang="en-GB" dirty="0">
                <a:latin typeface="Arial" panose="020B0604020202020204" pitchFamily="34" charset="0"/>
                <a:cs typeface="Arial" panose="020B0604020202020204" pitchFamily="34" charset="0"/>
              </a:rPr>
              <a:t>Neglect can be deliberate or can occur as a result of not understanding what someone’s needs are. </a:t>
            </a:r>
            <a:endParaRPr lang="en-GB" dirty="0" smtClean="0">
              <a:latin typeface="Arial" panose="020B0604020202020204" pitchFamily="34" charset="0"/>
              <a:cs typeface="Arial" panose="020B0604020202020204" pitchFamily="34" charset="0"/>
            </a:endParaRPr>
          </a:p>
          <a:p>
            <a:pPr marL="0" indent="0">
              <a:buNone/>
            </a:pPr>
            <a:r>
              <a:rPr lang="en-GB" b="1" dirty="0" smtClean="0">
                <a:latin typeface="Arial" panose="020B0604020202020204" pitchFamily="34" charset="0"/>
                <a:cs typeface="Arial" panose="020B0604020202020204" pitchFamily="34" charset="0"/>
              </a:rPr>
              <a:t>Failure… </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provide a warm, safe and comfortable environment</a:t>
            </a:r>
          </a:p>
          <a:p>
            <a:r>
              <a:rPr lang="en-GB" dirty="0">
                <a:latin typeface="Arial" panose="020B0604020202020204" pitchFamily="34" charset="0"/>
                <a:cs typeface="Arial" panose="020B0604020202020204" pitchFamily="34" charset="0"/>
              </a:rPr>
              <a:t>to prevent physical harm such as not providing appropriate equipment to avoid excessive risks to mobility or transfers from a bed or chair. </a:t>
            </a:r>
          </a:p>
          <a:p>
            <a:r>
              <a:rPr lang="en-GB" dirty="0">
                <a:latin typeface="Arial" panose="020B0604020202020204" pitchFamily="34" charset="0"/>
                <a:cs typeface="Arial" panose="020B0604020202020204" pitchFamily="34" charset="0"/>
              </a:rPr>
              <a:t>to record incidents appropriately, fail to read and follow a care plan or fail to provide basics standards of care. </a:t>
            </a:r>
          </a:p>
        </p:txBody>
      </p:sp>
    </p:spTree>
    <p:extLst>
      <p:ext uri="{BB962C8B-B14F-4D97-AF65-F5344CB8AC3E}">
        <p14:creationId xmlns:p14="http://schemas.microsoft.com/office/powerpoint/2010/main" val="23830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Possible Indicators of Neglect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Dirt, urine or faecal smell in a person’s environment </a:t>
            </a:r>
          </a:p>
          <a:p>
            <a:r>
              <a:rPr lang="en-GB" dirty="0">
                <a:latin typeface="Arial" panose="020B0604020202020204" pitchFamily="34" charset="0"/>
                <a:cs typeface="Arial" panose="020B0604020202020204" pitchFamily="34" charset="0"/>
              </a:rPr>
              <a:t>Pressure sores </a:t>
            </a:r>
          </a:p>
          <a:p>
            <a:r>
              <a:rPr lang="en-GB" dirty="0">
                <a:latin typeface="Arial" panose="020B0604020202020204" pitchFamily="34" charset="0"/>
                <a:cs typeface="Arial" panose="020B0604020202020204" pitchFamily="34" charset="0"/>
              </a:rPr>
              <a:t>Prolonged isolation or lack of stimulation </a:t>
            </a:r>
          </a:p>
          <a:p>
            <a:r>
              <a:rPr lang="en-GB" dirty="0">
                <a:latin typeface="Arial" panose="020B0604020202020204" pitchFamily="34" charset="0"/>
                <a:cs typeface="Arial" panose="020B0604020202020204" pitchFamily="34" charset="0"/>
              </a:rPr>
              <a:t>Depression </a:t>
            </a:r>
          </a:p>
          <a:p>
            <a:r>
              <a:rPr lang="en-GB" dirty="0">
                <a:latin typeface="Arial" panose="020B0604020202020204" pitchFamily="34" charset="0"/>
                <a:cs typeface="Arial" panose="020B0604020202020204" pitchFamily="34" charset="0"/>
              </a:rPr>
              <a:t>Person has dishevelled appearance or is dressed inappropriately </a:t>
            </a:r>
          </a:p>
          <a:p>
            <a:r>
              <a:rPr lang="en-GB" dirty="0">
                <a:latin typeface="Arial" panose="020B0604020202020204" pitchFamily="34" charset="0"/>
                <a:cs typeface="Arial" panose="020B0604020202020204" pitchFamily="34" charset="0"/>
              </a:rPr>
              <a:t>Person has an untreated medical condition </a:t>
            </a:r>
          </a:p>
          <a:p>
            <a:r>
              <a:rPr lang="en-GB" dirty="0">
                <a:latin typeface="Arial" panose="020B0604020202020204" pitchFamily="34" charset="0"/>
                <a:cs typeface="Arial" panose="020B0604020202020204" pitchFamily="34" charset="0"/>
              </a:rPr>
              <a:t>Under or over medication </a:t>
            </a:r>
          </a:p>
          <a:p>
            <a:r>
              <a:rPr lang="en-GB" dirty="0">
                <a:latin typeface="Arial" panose="020B0604020202020204" pitchFamily="34" charset="0"/>
                <a:cs typeface="Arial" panose="020B0604020202020204" pitchFamily="34" charset="0"/>
              </a:rPr>
              <a:t>Home environment does not meet basic needs, for example no heating </a:t>
            </a:r>
          </a:p>
          <a:p>
            <a:r>
              <a:rPr lang="en-GB" dirty="0">
                <a:latin typeface="Arial" panose="020B0604020202020204" pitchFamily="34" charset="0"/>
                <a:cs typeface="Arial" panose="020B0604020202020204" pitchFamily="34" charset="0"/>
              </a:rPr>
              <a:t>Signs of malnourishment or dehydration </a:t>
            </a:r>
          </a:p>
          <a:p>
            <a:r>
              <a:rPr lang="en-GB" dirty="0">
                <a:latin typeface="Arial" panose="020B0604020202020204" pitchFamily="34" charset="0"/>
                <a:cs typeface="Arial" panose="020B0604020202020204" pitchFamily="34" charset="0"/>
              </a:rPr>
              <a:t>Person who is not able to look after him or herself is left unattended and so put at risk </a:t>
            </a:r>
          </a:p>
        </p:txBody>
      </p:sp>
    </p:spTree>
    <p:extLst>
      <p:ext uri="{BB962C8B-B14F-4D97-AF65-F5344CB8AC3E}">
        <p14:creationId xmlns:p14="http://schemas.microsoft.com/office/powerpoint/2010/main" val="102778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Example of Neglect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51812" y="2845690"/>
            <a:ext cx="9601196" cy="3318936"/>
          </a:xfrm>
        </p:spPr>
        <p:txBody>
          <a:bodyPr/>
          <a:lstStyle/>
          <a:p>
            <a:r>
              <a:rPr lang="en-GB" dirty="0">
                <a:latin typeface="Arial" panose="020B0604020202020204" pitchFamily="34" charset="0"/>
                <a:cs typeface="Arial" panose="020B0604020202020204" pitchFamily="34" charset="0"/>
              </a:rPr>
              <a:t>Mrs C lives in a care home. She has dementia and needs a high level of support and assistance. She is often left on her own, has little interaction or stimulation for long periods of time and is ignored when she calls for assistance.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results in her soiling her clothes because she needs reminding and physical assistance to use the toilet. As a result Mrs C’s quality of life is very poor and she is depressed and withdrawn. </a:t>
            </a:r>
          </a:p>
          <a:p>
            <a:endParaRPr lang="en-GB" dirty="0"/>
          </a:p>
        </p:txBody>
      </p:sp>
    </p:spTree>
    <p:extLst>
      <p:ext uri="{BB962C8B-B14F-4D97-AF65-F5344CB8AC3E}">
        <p14:creationId xmlns:p14="http://schemas.microsoft.com/office/powerpoint/2010/main" val="332591212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t>
            </a:r>
            <a:r>
              <a:rPr lang="en-GB" b="1" dirty="0" smtClean="0">
                <a:latin typeface="Arial" panose="020B0604020202020204" pitchFamily="34" charset="0"/>
                <a:cs typeface="Arial" panose="020B0604020202020204" pitchFamily="34" charset="0"/>
              </a:rPr>
              <a:t>Abuse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797563"/>
            <a:ext cx="9601196" cy="3318936"/>
          </a:xfrm>
        </p:spPr>
        <p:txBody>
          <a:bodyPr/>
          <a:lstStyle/>
          <a:p>
            <a:pPr algn="just"/>
            <a:r>
              <a:rPr lang="en-GB" sz="2800" dirty="0" smtClean="0">
                <a:latin typeface="Arial" panose="020B0604020202020204" pitchFamily="34" charset="0"/>
                <a:cs typeface="Arial" panose="020B0604020202020204" pitchFamily="34" charset="0"/>
              </a:rPr>
              <a:t>When a </a:t>
            </a:r>
            <a:r>
              <a:rPr lang="en-GB" sz="2800" dirty="0">
                <a:latin typeface="Arial" panose="020B0604020202020204" pitchFamily="34" charset="0"/>
                <a:cs typeface="Arial" panose="020B0604020202020204" pitchFamily="34" charset="0"/>
              </a:rPr>
              <a:t>person is abused or treated less favourably without a proper justification because of their: gender, race, ethnicity or culture, religion or belief, preferred language, sexual orientation, political views or age. </a:t>
            </a:r>
            <a:endParaRPr lang="en-GB" sz="2800" dirty="0" smtClean="0">
              <a:latin typeface="Arial" panose="020B0604020202020204" pitchFamily="34" charset="0"/>
              <a:cs typeface="Arial" panose="020B0604020202020204" pitchFamily="34" charset="0"/>
            </a:endParaRPr>
          </a:p>
          <a:p>
            <a:pPr algn="just"/>
            <a:r>
              <a:rPr lang="en-GB" sz="2800" dirty="0" smtClean="0">
                <a:latin typeface="Arial" panose="020B0604020202020204" pitchFamily="34" charset="0"/>
                <a:cs typeface="Arial" panose="020B0604020202020204" pitchFamily="34" charset="0"/>
              </a:rPr>
              <a:t>Discriminatory </a:t>
            </a:r>
            <a:r>
              <a:rPr lang="en-GB" sz="2800" dirty="0">
                <a:latin typeface="Arial" panose="020B0604020202020204" pitchFamily="34" charset="0"/>
                <a:cs typeface="Arial" panose="020B0604020202020204" pitchFamily="34" charset="0"/>
              </a:rPr>
              <a:t>beliefs and practices limit the lives of the people upon whom they are imposed. </a:t>
            </a:r>
          </a:p>
          <a:p>
            <a:endParaRPr lang="en-GB" dirty="0"/>
          </a:p>
        </p:txBody>
      </p:sp>
    </p:spTree>
    <p:extLst>
      <p:ext uri="{BB962C8B-B14F-4D97-AF65-F5344CB8AC3E}">
        <p14:creationId xmlns:p14="http://schemas.microsoft.com/office/powerpoint/2010/main" val="2865184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p:txBody>
          <a:bodyPr>
            <a:normAutofit fontScale="92500" lnSpcReduction="20000"/>
          </a:bodyPr>
          <a:lstStyle/>
          <a:p>
            <a:r>
              <a:rPr lang="en-GB" dirty="0" smtClean="0">
                <a:latin typeface="Arial" panose="020B0604020202020204" pitchFamily="34" charset="0"/>
                <a:cs typeface="Arial" panose="020B0604020202020204" pitchFamily="34" charset="0"/>
              </a:rPr>
              <a:t>Could </a:t>
            </a:r>
            <a:r>
              <a:rPr lang="en-GB" dirty="0">
                <a:latin typeface="Arial" panose="020B0604020202020204" pitchFamily="34" charset="0"/>
                <a:cs typeface="Arial" panose="020B0604020202020204" pitchFamily="34" charset="0"/>
              </a:rPr>
              <a:t>involve withholding services from an older person without a proper justification</a:t>
            </a:r>
          </a:p>
          <a:p>
            <a:r>
              <a:rPr lang="en-GB" dirty="0" smtClean="0">
                <a:latin typeface="Arial" panose="020B0604020202020204" pitchFamily="34" charset="0"/>
                <a:cs typeface="Arial" panose="020B0604020202020204" pitchFamily="34" charset="0"/>
              </a:rPr>
              <a:t>Could </a:t>
            </a:r>
            <a:r>
              <a:rPr lang="en-GB" dirty="0">
                <a:latin typeface="Arial" panose="020B0604020202020204" pitchFamily="34" charset="0"/>
                <a:cs typeface="Arial" panose="020B0604020202020204" pitchFamily="34" charset="0"/>
              </a:rPr>
              <a:t>be the absence of an equal opportunities policy in an organisation or presumption of a particular sexual orientation.</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presumption of a lack of capacity without proper investigation of this. </a:t>
            </a:r>
          </a:p>
          <a:p>
            <a:r>
              <a:rPr lang="en-GB" dirty="0" smtClean="0">
                <a:latin typeface="Arial" panose="020B0604020202020204" pitchFamily="34" charset="0"/>
                <a:cs typeface="Arial" panose="020B0604020202020204" pitchFamily="34" charset="0"/>
              </a:rPr>
              <a:t>Could </a:t>
            </a:r>
            <a:r>
              <a:rPr lang="en-GB" dirty="0">
                <a:latin typeface="Arial" panose="020B0604020202020204" pitchFamily="34" charset="0"/>
                <a:cs typeface="Arial" panose="020B0604020202020204" pitchFamily="34" charset="0"/>
              </a:rPr>
              <a:t>be a failure to take account of religious practices, for example by expecting someone to eat food that is not acceptable to their faith.</a:t>
            </a:r>
          </a:p>
          <a:p>
            <a:r>
              <a:rPr lang="en-GB" dirty="0" smtClean="0">
                <a:latin typeface="Arial" panose="020B0604020202020204" pitchFamily="34" charset="0"/>
                <a:cs typeface="Arial" panose="020B0604020202020204" pitchFamily="34" charset="0"/>
              </a:rPr>
              <a:t>Could </a:t>
            </a:r>
            <a:r>
              <a:rPr lang="en-GB" dirty="0">
                <a:latin typeface="Arial" panose="020B0604020202020204" pitchFamily="34" charset="0"/>
                <a:cs typeface="Arial" panose="020B0604020202020204" pitchFamily="34" charset="0"/>
              </a:rPr>
              <a:t>also include a failure to take into account the spiritual welfare of the person, for example when providing palliative care. </a:t>
            </a:r>
          </a:p>
          <a:p>
            <a:endParaRPr lang="en-GB" dirty="0"/>
          </a:p>
        </p:txBody>
      </p:sp>
    </p:spTree>
    <p:extLst>
      <p:ext uri="{BB962C8B-B14F-4D97-AF65-F5344CB8AC3E}">
        <p14:creationId xmlns:p14="http://schemas.microsoft.com/office/powerpoint/2010/main" val="57865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Example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Discrimination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Mr D has been admitted to a hospital for planned treatment. He is devoutly religious and needs to observe strict religious practices on a daily basis. These practices include not eating a certain type of meat. </a:t>
            </a: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issue was discussed with staff prior to his admission and he and his family were under the impression that his needs would be catered for.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Following </a:t>
            </a:r>
            <a:r>
              <a:rPr lang="en-GB" dirty="0">
                <a:latin typeface="Arial" panose="020B0604020202020204" pitchFamily="34" charset="0"/>
                <a:cs typeface="Arial" panose="020B0604020202020204" pitchFamily="34" charset="0"/>
              </a:rPr>
              <a:t>admission he was very upset when he was offered this meat as part of his meal without any other alternative choice. This has happened on more than one occasion and his complaints about it have been ignored by staff. </a:t>
            </a:r>
          </a:p>
          <a:p>
            <a:endParaRPr lang="en-GB" dirty="0"/>
          </a:p>
        </p:txBody>
      </p:sp>
    </p:spTree>
    <p:extLst>
      <p:ext uri="{BB962C8B-B14F-4D97-AF65-F5344CB8AC3E}">
        <p14:creationId xmlns:p14="http://schemas.microsoft.com/office/powerpoint/2010/main" val="42816342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Could Be The Abusers?</a:t>
            </a:r>
          </a:p>
        </p:txBody>
      </p:sp>
      <p:sp>
        <p:nvSpPr>
          <p:cNvPr id="3" name="Content Placeholder 2"/>
          <p:cNvSpPr>
            <a:spLocks noGrp="1"/>
          </p:cNvSpPr>
          <p:nvPr>
            <p:ph idx="1"/>
          </p:nvPr>
        </p:nvSpPr>
        <p:spPr>
          <a:xfrm>
            <a:off x="1295401" y="2556932"/>
            <a:ext cx="9601196" cy="3723552"/>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The abuser is usually well known to the person being abused. They may be: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 partner</a:t>
            </a:r>
          </a:p>
          <a:p>
            <a:r>
              <a:rPr lang="en-GB" dirty="0">
                <a:latin typeface="Arial" panose="020B0604020202020204" pitchFamily="34" charset="0"/>
                <a:cs typeface="Arial" panose="020B0604020202020204" pitchFamily="34" charset="0"/>
              </a:rPr>
              <a:t>Child or relative </a:t>
            </a:r>
          </a:p>
          <a:p>
            <a:r>
              <a:rPr lang="en-GB" dirty="0">
                <a:latin typeface="Arial" panose="020B0604020202020204" pitchFamily="34" charset="0"/>
                <a:cs typeface="Arial" panose="020B0604020202020204" pitchFamily="34" charset="0"/>
              </a:rPr>
              <a:t>A friend </a:t>
            </a:r>
          </a:p>
          <a:p>
            <a:r>
              <a:rPr lang="en-GB" dirty="0">
                <a:latin typeface="Arial" panose="020B0604020202020204" pitchFamily="34" charset="0"/>
                <a:cs typeface="Arial" panose="020B0604020202020204" pitchFamily="34" charset="0"/>
              </a:rPr>
              <a:t>Neighbour </a:t>
            </a:r>
          </a:p>
          <a:p>
            <a:r>
              <a:rPr lang="en-GB" dirty="0">
                <a:latin typeface="Arial" panose="020B0604020202020204" pitchFamily="34" charset="0"/>
                <a:cs typeface="Arial" panose="020B0604020202020204" pitchFamily="34" charset="0"/>
              </a:rPr>
              <a:t>A paid or volunteer care worker </a:t>
            </a:r>
          </a:p>
          <a:p>
            <a:r>
              <a:rPr lang="en-GB" dirty="0">
                <a:latin typeface="Arial" panose="020B0604020202020204" pitchFamily="34" charset="0"/>
                <a:cs typeface="Arial" panose="020B0604020202020204" pitchFamily="34" charset="0"/>
              </a:rPr>
              <a:t>A health or social worker</a:t>
            </a:r>
          </a:p>
          <a:p>
            <a:r>
              <a:rPr lang="en-GB" dirty="0">
                <a:latin typeface="Arial" panose="020B0604020202020204" pitchFamily="34" charset="0"/>
                <a:cs typeface="Arial" panose="020B0604020202020204" pitchFamily="34" charset="0"/>
              </a:rPr>
              <a:t>Other professional </a:t>
            </a:r>
          </a:p>
          <a:p>
            <a:r>
              <a:rPr lang="en-GB" dirty="0">
                <a:latin typeface="Arial" panose="020B0604020202020204" pitchFamily="34" charset="0"/>
                <a:cs typeface="Arial" panose="020B0604020202020204" pitchFamily="34" charset="0"/>
              </a:rPr>
              <a:t>Older people may also be abused by a person they care for.</a:t>
            </a:r>
          </a:p>
          <a:p>
            <a:endParaRPr lang="en-GB" dirty="0"/>
          </a:p>
        </p:txBody>
      </p:sp>
    </p:spTree>
    <p:extLst>
      <p:ext uri="{BB962C8B-B14F-4D97-AF65-F5344CB8AC3E}">
        <p14:creationId xmlns:p14="http://schemas.microsoft.com/office/powerpoint/2010/main" val="190193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Why Does </a:t>
            </a:r>
            <a:r>
              <a:rPr lang="en-GB" b="1" dirty="0" smtClean="0">
                <a:latin typeface="Arial" panose="020B0604020202020204" pitchFamily="34" charset="0"/>
                <a:cs typeface="Arial" panose="020B0604020202020204" pitchFamily="34" charset="0"/>
              </a:rPr>
              <a:t>it </a:t>
            </a:r>
            <a:r>
              <a:rPr lang="en-GB" b="1" dirty="0">
                <a:latin typeface="Arial" panose="020B0604020202020204" pitchFamily="34" charset="0"/>
                <a:cs typeface="Arial" panose="020B0604020202020204" pitchFamily="34" charset="0"/>
              </a:rPr>
              <a:t>Happen?</a:t>
            </a:r>
          </a:p>
        </p:txBody>
      </p:sp>
      <p:sp>
        <p:nvSpPr>
          <p:cNvPr id="3" name="Content Placeholder 2"/>
          <p:cNvSpPr>
            <a:spLocks noGrp="1"/>
          </p:cNvSpPr>
          <p:nvPr>
            <p:ph idx="1"/>
          </p:nvPr>
        </p:nvSpPr>
        <p:spPr>
          <a:xfrm>
            <a:off x="1295401" y="2556932"/>
            <a:ext cx="9601196" cy="3795742"/>
          </a:xfrm>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There are many reasons why abuse occurs and these may vary with each incident. </a:t>
            </a:r>
            <a:r>
              <a:rPr lang="en-GB" b="1" dirty="0" smtClean="0">
                <a:latin typeface="Arial" panose="020B0604020202020204" pitchFamily="34" charset="0"/>
                <a:cs typeface="Arial" panose="020B0604020202020204" pitchFamily="34" charset="0"/>
              </a:rPr>
              <a:t>Many </a:t>
            </a:r>
            <a:r>
              <a:rPr lang="en-GB" b="1" dirty="0">
                <a:latin typeface="Arial" panose="020B0604020202020204" pitchFamily="34" charset="0"/>
                <a:cs typeface="Arial" panose="020B0604020202020204" pitchFamily="34" charset="0"/>
              </a:rPr>
              <a:t>of its causes are not yet fully understood. Abuse may range from a spontaneous outburst to systematic premeditated assaults on an older person.   </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At home some of the causes would appear to include:  </a:t>
            </a:r>
          </a:p>
          <a:p>
            <a:r>
              <a:rPr lang="en-GB" dirty="0">
                <a:latin typeface="Arial" panose="020B0604020202020204" pitchFamily="34" charset="0"/>
                <a:cs typeface="Arial" panose="020B0604020202020204" pitchFamily="34" charset="0"/>
              </a:rPr>
              <a:t>Poor quality long term relationships </a:t>
            </a:r>
          </a:p>
          <a:p>
            <a:r>
              <a:rPr lang="en-GB" dirty="0">
                <a:latin typeface="Arial" panose="020B0604020202020204" pitchFamily="34" charset="0"/>
                <a:cs typeface="Arial" panose="020B0604020202020204" pitchFamily="34" charset="0"/>
              </a:rPr>
              <a:t>A carer’s inability to provide the level of care required </a:t>
            </a:r>
          </a:p>
          <a:p>
            <a:r>
              <a:rPr lang="en-GB" dirty="0">
                <a:latin typeface="Arial" panose="020B0604020202020204" pitchFamily="34" charset="0"/>
                <a:cs typeface="Arial" panose="020B0604020202020204" pitchFamily="34" charset="0"/>
              </a:rPr>
              <a:t>A pattern of family violence exists or has existed in the past</a:t>
            </a:r>
          </a:p>
          <a:p>
            <a:r>
              <a:rPr lang="en-GB" dirty="0">
                <a:latin typeface="Arial" panose="020B0604020202020204" pitchFamily="34" charset="0"/>
                <a:cs typeface="Arial" panose="020B0604020202020204" pitchFamily="34" charset="0"/>
              </a:rPr>
              <a:t>A carer with mental or physical health problems </a:t>
            </a:r>
          </a:p>
          <a:p>
            <a:r>
              <a:rPr lang="en-GB" dirty="0">
                <a:latin typeface="Arial" panose="020B0604020202020204" pitchFamily="34" charset="0"/>
                <a:cs typeface="Arial" panose="020B0604020202020204" pitchFamily="34" charset="0"/>
              </a:rPr>
              <a:t>Social isolation of the family member  </a:t>
            </a:r>
          </a:p>
          <a:p>
            <a:r>
              <a:rPr lang="en-GB" dirty="0">
                <a:latin typeface="Arial" panose="020B0604020202020204" pitchFamily="34" charset="0"/>
                <a:cs typeface="Arial" panose="020B0604020202020204" pitchFamily="34" charset="0"/>
              </a:rPr>
              <a:t>Imbalance of power</a:t>
            </a:r>
          </a:p>
          <a:p>
            <a:endParaRPr lang="en-GB" dirty="0"/>
          </a:p>
        </p:txBody>
      </p:sp>
    </p:spTree>
    <p:extLst>
      <p:ext uri="{BB962C8B-B14F-4D97-AF65-F5344CB8AC3E}">
        <p14:creationId xmlns:p14="http://schemas.microsoft.com/office/powerpoint/2010/main" val="269156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Caring for the </a:t>
            </a:r>
            <a:r>
              <a:rPr lang="en-GB" b="1" dirty="0" smtClean="0">
                <a:latin typeface="Arial" panose="020B0604020202020204" pitchFamily="34" charset="0"/>
                <a:cs typeface="Arial" panose="020B0604020202020204" pitchFamily="34" charset="0"/>
              </a:rPr>
              <a:t>Elderly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11180" y="2400521"/>
            <a:ext cx="9601196" cy="383183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Demography of ‘unpaid’ carers:</a:t>
            </a:r>
          </a:p>
          <a:p>
            <a:r>
              <a:rPr lang="en-GB" dirty="0">
                <a:latin typeface="Arial" panose="020B0604020202020204" pitchFamily="34" charset="0"/>
                <a:cs typeface="Arial" panose="020B0604020202020204" pitchFamily="34" charset="0"/>
              </a:rPr>
              <a:t>There are </a:t>
            </a:r>
            <a:r>
              <a:rPr lang="en-GB" dirty="0" smtClean="0">
                <a:latin typeface="Arial" panose="020B0604020202020204" pitchFamily="34" charset="0"/>
                <a:cs typeface="Arial" panose="020B0604020202020204" pitchFamily="34" charset="0"/>
              </a:rPr>
              <a:t>around 7m </a:t>
            </a:r>
            <a:r>
              <a:rPr lang="en-GB" dirty="0">
                <a:latin typeface="Arial" panose="020B0604020202020204" pitchFamily="34" charset="0"/>
                <a:cs typeface="Arial" panose="020B0604020202020204" pitchFamily="34" charset="0"/>
              </a:rPr>
              <a:t>carers in the UK</a:t>
            </a:r>
          </a:p>
          <a:p>
            <a:r>
              <a:rPr lang="en-GB" dirty="0" smtClean="0">
                <a:latin typeface="Arial" panose="020B0604020202020204" pitchFamily="34" charset="0"/>
                <a:cs typeface="Arial" panose="020B0604020202020204" pitchFamily="34" charset="0"/>
              </a:rPr>
              <a:t>Unpaid carers save the UK Government £132 billion per year</a:t>
            </a:r>
          </a:p>
          <a:p>
            <a:r>
              <a:rPr lang="en-GB" dirty="0" smtClean="0">
                <a:latin typeface="Arial" panose="020B0604020202020204" pitchFamily="34" charset="0"/>
                <a:cs typeface="Arial" panose="020B0604020202020204" pitchFamily="34" charset="0"/>
              </a:rPr>
              <a:t>42% are men and 58% women</a:t>
            </a:r>
          </a:p>
          <a:p>
            <a:r>
              <a:rPr lang="en-GB" dirty="0">
                <a:latin typeface="Arial" panose="020B0604020202020204" pitchFamily="34" charset="0"/>
                <a:cs typeface="Arial" panose="020B0604020202020204" pitchFamily="34" charset="0"/>
              </a:rPr>
              <a:t>Nearly 3m are aged 50+</a:t>
            </a:r>
          </a:p>
          <a:p>
            <a:r>
              <a:rPr lang="en-GB" dirty="0">
                <a:latin typeface="Arial" panose="020B0604020202020204" pitchFamily="34" charset="0"/>
                <a:cs typeface="Arial" panose="020B0604020202020204" pitchFamily="34" charset="0"/>
              </a:rPr>
              <a:t>1m of these are 65+</a:t>
            </a:r>
          </a:p>
          <a:p>
            <a:r>
              <a:rPr lang="en-GB" dirty="0">
                <a:latin typeface="Arial" panose="020B0604020202020204" pitchFamily="34" charset="0"/>
                <a:cs typeface="Arial" panose="020B0604020202020204" pitchFamily="34" charset="0"/>
              </a:rPr>
              <a:t>8000 of these are 90+</a:t>
            </a:r>
          </a:p>
          <a:p>
            <a:r>
              <a:rPr lang="en-GB" dirty="0">
                <a:latin typeface="Arial" panose="020B0604020202020204" pitchFamily="34" charset="0"/>
                <a:cs typeface="Arial" panose="020B0604020202020204" pitchFamily="34" charset="0"/>
              </a:rPr>
              <a:t>Average care of 50 hours per </a:t>
            </a:r>
            <a:r>
              <a:rPr lang="en-GB" dirty="0" smtClean="0">
                <a:latin typeface="Arial" panose="020B0604020202020204" pitchFamily="34" charset="0"/>
                <a:cs typeface="Arial" panose="020B0604020202020204" pitchFamily="34" charset="0"/>
              </a:rPr>
              <a:t>week</a:t>
            </a:r>
          </a:p>
          <a:p>
            <a:r>
              <a:rPr lang="en-GB" dirty="0">
                <a:latin typeface="Arial" panose="020B0604020202020204" pitchFamily="34" charset="0"/>
                <a:cs typeface="Arial" panose="020B0604020202020204" pitchFamily="34" charset="0"/>
              </a:rPr>
              <a:t>By 2030, the number of carers will increase by 3.4 million (around 60%). </a:t>
            </a:r>
          </a:p>
          <a:p>
            <a:endParaRPr lang="en-GB" dirty="0"/>
          </a:p>
          <a:p>
            <a:endParaRPr lang="en-GB" dirty="0"/>
          </a:p>
        </p:txBody>
      </p:sp>
    </p:spTree>
    <p:extLst>
      <p:ext uri="{BB962C8B-B14F-4D97-AF65-F5344CB8AC3E}">
        <p14:creationId xmlns:p14="http://schemas.microsoft.com/office/powerpoint/2010/main" val="321722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Caring for the Elderly</a:t>
            </a:r>
          </a:p>
        </p:txBody>
      </p:sp>
      <p:sp>
        <p:nvSpPr>
          <p:cNvPr id="3" name="Content Placeholder 2"/>
          <p:cNvSpPr>
            <a:spLocks noGrp="1"/>
          </p:cNvSpPr>
          <p:nvPr>
            <p:ph idx="1"/>
          </p:nvPr>
        </p:nvSpPr>
        <p:spPr>
          <a:xfrm>
            <a:off x="1295401" y="2556931"/>
            <a:ext cx="9601196" cy="3579173"/>
          </a:xfrm>
        </p:spPr>
        <p:txBody>
          <a:bodyPr>
            <a:normAutofit lnSpcReduction="10000"/>
          </a:bodyPr>
          <a:lstStyle/>
          <a:p>
            <a:r>
              <a:rPr lang="en-GB" dirty="0">
                <a:latin typeface="Arial" panose="020B0604020202020204" pitchFamily="34" charset="0"/>
                <a:cs typeface="Arial" panose="020B0604020202020204" pitchFamily="34" charset="0"/>
              </a:rPr>
              <a:t>One in five people aged </a:t>
            </a:r>
            <a:r>
              <a:rPr lang="en-GB" dirty="0" smtClean="0">
                <a:latin typeface="Arial" panose="020B0604020202020204" pitchFamily="34" charset="0"/>
                <a:cs typeface="Arial" panose="020B0604020202020204" pitchFamily="34" charset="0"/>
              </a:rPr>
              <a:t>50–64 </a:t>
            </a:r>
            <a:r>
              <a:rPr lang="en-GB" dirty="0">
                <a:latin typeface="Arial" panose="020B0604020202020204" pitchFamily="34" charset="0"/>
                <a:cs typeface="Arial" panose="020B0604020202020204" pitchFamily="34" charset="0"/>
              </a:rPr>
              <a:t>in the </a:t>
            </a:r>
            <a:r>
              <a:rPr lang="en-GB" dirty="0" smtClean="0">
                <a:latin typeface="Arial" panose="020B0604020202020204" pitchFamily="34" charset="0"/>
                <a:cs typeface="Arial" panose="020B0604020202020204" pitchFamily="34" charset="0"/>
              </a:rPr>
              <a:t>UK </a:t>
            </a: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re unpaid carers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65% of older carers (aged 60–94) have long-term health problems or a disability themselves. </a:t>
            </a:r>
          </a:p>
          <a:p>
            <a:r>
              <a:rPr lang="en-GB" dirty="0">
                <a:latin typeface="Arial" panose="020B0604020202020204" pitchFamily="34" charset="0"/>
                <a:cs typeface="Arial" panose="020B0604020202020204" pitchFamily="34" charset="0"/>
              </a:rPr>
              <a:t>68.8% of older carers say that being a carer has an adverse effect on their mental health.</a:t>
            </a:r>
          </a:p>
          <a:p>
            <a:r>
              <a:rPr lang="en-GB" dirty="0">
                <a:latin typeface="Arial" panose="020B0604020202020204" pitchFamily="34" charset="0"/>
                <a:cs typeface="Arial" panose="020B0604020202020204" pitchFamily="34" charset="0"/>
              </a:rPr>
              <a:t>One third of older carers say they have cancelled treatment or an operation for themselves because of their caring responsibilities</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Around 370,230 people are </a:t>
            </a:r>
            <a:r>
              <a:rPr lang="en-GB" dirty="0" smtClean="0">
                <a:latin typeface="Arial" panose="020B0604020202020204" pitchFamily="34" charset="0"/>
                <a:cs typeface="Arial" panose="020B0604020202020204" pitchFamily="34" charset="0"/>
              </a:rPr>
              <a:t>unpaid carers </a:t>
            </a:r>
            <a:r>
              <a:rPr lang="en-GB" dirty="0">
                <a:latin typeface="Arial" panose="020B0604020202020204" pitchFamily="34" charset="0"/>
                <a:cs typeface="Arial" panose="020B0604020202020204" pitchFamily="34" charset="0"/>
              </a:rPr>
              <a:t>in Wales</a:t>
            </a:r>
          </a:p>
        </p:txBody>
      </p:sp>
    </p:spTree>
    <p:extLst>
      <p:ext uri="{BB962C8B-B14F-4D97-AF65-F5344CB8AC3E}">
        <p14:creationId xmlns:p14="http://schemas.microsoft.com/office/powerpoint/2010/main" val="401973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Care Workers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There are around 3million paid care workers in the UK</a:t>
            </a:r>
          </a:p>
          <a:p>
            <a:r>
              <a:rPr lang="en-GB" dirty="0" smtClean="0">
                <a:latin typeface="Arial" panose="020B0604020202020204" pitchFamily="34" charset="0"/>
                <a:cs typeface="Arial" panose="020B0604020202020204" pitchFamily="34" charset="0"/>
              </a:rPr>
              <a:t>More than 1.6 million of these work in social care</a:t>
            </a:r>
          </a:p>
          <a:p>
            <a:r>
              <a:rPr lang="en-GB" dirty="0" smtClean="0">
                <a:latin typeface="Arial" panose="020B0604020202020204" pitchFamily="34" charset="0"/>
                <a:cs typeface="Arial" panose="020B0604020202020204" pitchFamily="34" charset="0"/>
              </a:rPr>
              <a:t>Almost 80% of these are women</a:t>
            </a:r>
          </a:p>
          <a:p>
            <a:r>
              <a:rPr lang="en-GB" dirty="0" smtClean="0">
                <a:latin typeface="Arial" panose="020B0604020202020204" pitchFamily="34" charset="0"/>
                <a:cs typeface="Arial" panose="020B0604020202020204" pitchFamily="34" charset="0"/>
              </a:rPr>
              <a:t>The social care workforce is relatively unskilled</a:t>
            </a:r>
          </a:p>
          <a:p>
            <a:r>
              <a:rPr lang="en-GB" dirty="0" smtClean="0">
                <a:latin typeface="Arial" panose="020B0604020202020204" pitchFamily="34" charset="0"/>
                <a:cs typeface="Arial" panose="020B0604020202020204" pitchFamily="34" charset="0"/>
              </a:rPr>
              <a:t>Most of these workers receive minimum wage or just above</a:t>
            </a:r>
          </a:p>
          <a:p>
            <a:pPr marL="0" indent="0">
              <a:buNone/>
            </a:pPr>
            <a:r>
              <a:rPr lang="en-GB"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smtClean="0">
                <a:latin typeface="Arial" panose="020B0604020202020204" pitchFamily="34" charset="0"/>
                <a:cs typeface="Arial" panose="020B0604020202020204" pitchFamily="34" charset="0"/>
              </a:rPr>
              <a:t>The Kings Fund, 2019)</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21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Victims, </a:t>
            </a:r>
            <a:r>
              <a:rPr lang="en-GB" b="1" dirty="0" smtClean="0">
                <a:latin typeface="Arial" panose="020B0604020202020204" pitchFamily="34" charset="0"/>
                <a:cs typeface="Arial" panose="020B0604020202020204" pitchFamily="34" charset="0"/>
              </a:rPr>
              <a:t>Perpetrators</a:t>
            </a:r>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Locations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09863" y="2556931"/>
            <a:ext cx="10186734" cy="3699489"/>
          </a:xfrm>
        </p:spPr>
        <p:txBody>
          <a:bodyPr>
            <a:normAutofit fontScale="77500" lnSpcReduction="20000"/>
          </a:bodyPr>
          <a:lstStyle/>
          <a:p>
            <a:pPr marL="0" indent="0">
              <a:buNone/>
            </a:pPr>
            <a:r>
              <a:rPr lang="en-GB" b="1" dirty="0" smtClean="0">
                <a:solidFill>
                  <a:schemeClr val="tx1"/>
                </a:solidFill>
                <a:latin typeface="Arial" panose="020B0604020202020204" pitchFamily="34" charset="0"/>
                <a:cs typeface="Arial" panose="020B0604020202020204" pitchFamily="34" charset="0"/>
              </a:rPr>
              <a:t>Vulnerable </a:t>
            </a:r>
            <a:r>
              <a:rPr lang="en-GB" b="1" dirty="0">
                <a:solidFill>
                  <a:schemeClr val="tx1"/>
                </a:solidFill>
                <a:latin typeface="Arial" panose="020B0604020202020204" pitchFamily="34" charset="0"/>
                <a:cs typeface="Arial" panose="020B0604020202020204" pitchFamily="34" charset="0"/>
              </a:rPr>
              <a:t>adults were more likely to be abused in</a:t>
            </a:r>
            <a:r>
              <a:rPr lang="en-GB" b="1" dirty="0" smtClean="0">
                <a:solidFill>
                  <a:schemeClr val="tx1"/>
                </a:solidFill>
                <a:latin typeface="Arial" panose="020B0604020202020204" pitchFamily="34" charset="0"/>
                <a:cs typeface="Arial" panose="020B0604020202020204" pitchFamily="34" charset="0"/>
              </a:rPr>
              <a:t>…</a:t>
            </a:r>
          </a:p>
          <a:p>
            <a:r>
              <a:rPr lang="en-GB" dirty="0" smtClean="0">
                <a:solidFill>
                  <a:schemeClr val="tx1"/>
                </a:solidFill>
                <a:latin typeface="Arial" panose="020B0604020202020204" pitchFamily="34" charset="0"/>
                <a:cs typeface="Arial" panose="020B0604020202020204" pitchFamily="34" charset="0"/>
              </a:rPr>
              <a:t>their </a:t>
            </a:r>
            <a:r>
              <a:rPr lang="en-GB" dirty="0">
                <a:solidFill>
                  <a:schemeClr val="tx1"/>
                </a:solidFill>
                <a:latin typeface="Arial" panose="020B0604020202020204" pitchFamily="34" charset="0"/>
                <a:cs typeface="Arial" panose="020B0604020202020204" pitchFamily="34" charset="0"/>
              </a:rPr>
              <a:t>own </a:t>
            </a:r>
            <a:r>
              <a:rPr lang="en-GB" dirty="0" smtClean="0">
                <a:solidFill>
                  <a:schemeClr val="tx1"/>
                </a:solidFill>
                <a:latin typeface="Arial" panose="020B0604020202020204" pitchFamily="34" charset="0"/>
                <a:cs typeface="Arial" panose="020B0604020202020204" pitchFamily="34" charset="0"/>
              </a:rPr>
              <a:t>home (43.5%)</a:t>
            </a:r>
          </a:p>
          <a:p>
            <a:r>
              <a:rPr lang="en-GB" dirty="0" smtClean="0">
                <a:solidFill>
                  <a:schemeClr val="tx1"/>
                </a:solidFill>
                <a:latin typeface="Arial" panose="020B0604020202020204" pitchFamily="34" charset="0"/>
                <a:cs typeface="Arial" panose="020B0604020202020204" pitchFamily="34" charset="0"/>
              </a:rPr>
              <a:t>a care home (35.6%)</a:t>
            </a:r>
          </a:p>
          <a:p>
            <a:pPr marL="0" indent="0">
              <a:buNone/>
            </a:pPr>
            <a:r>
              <a:rPr lang="en-GB" b="1" dirty="0">
                <a:latin typeface="Arial" panose="020B0604020202020204" pitchFamily="34" charset="0"/>
                <a:cs typeface="Arial" panose="020B0604020202020204" pitchFamily="34" charset="0"/>
              </a:rPr>
              <a:t>An abuser could be someone from any walk of life; </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family member (partner, child or other relative);</a:t>
            </a:r>
          </a:p>
          <a:p>
            <a:r>
              <a:rPr lang="en-GB" dirty="0" smtClean="0">
                <a:latin typeface="Arial" panose="020B0604020202020204" pitchFamily="34" charset="0"/>
                <a:cs typeface="Arial" panose="020B0604020202020204" pitchFamily="34" charset="0"/>
              </a:rPr>
              <a:t>friend </a:t>
            </a:r>
            <a:r>
              <a:rPr lang="en-GB" dirty="0">
                <a:latin typeface="Arial" panose="020B0604020202020204" pitchFamily="34" charset="0"/>
                <a:cs typeface="Arial" panose="020B0604020202020204" pitchFamily="34" charset="0"/>
              </a:rPr>
              <a:t>or neighbour;</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paid or volunteer carer;</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social services or health service professional;</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tradesperson; or</a:t>
            </a:r>
          </a:p>
          <a:p>
            <a:r>
              <a:rPr lang="en-GB" dirty="0" smtClean="0">
                <a:latin typeface="Arial" panose="020B0604020202020204" pitchFamily="34" charset="0"/>
                <a:cs typeface="Arial" panose="020B0604020202020204" pitchFamily="34" charset="0"/>
              </a:rPr>
              <a:t>legal </a:t>
            </a:r>
            <a:r>
              <a:rPr lang="en-GB" dirty="0">
                <a:latin typeface="Arial" panose="020B0604020202020204" pitchFamily="34" charset="0"/>
                <a:cs typeface="Arial" panose="020B0604020202020204" pitchFamily="34" charset="0"/>
              </a:rPr>
              <a:t>professional. </a:t>
            </a:r>
          </a:p>
          <a:p>
            <a:endParaRPr lang="en-GB" dirty="0" smtClean="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127784" y="3289112"/>
            <a:ext cx="3187945" cy="1854576"/>
          </a:xfrm>
          <a:prstGeom prst="rect">
            <a:avLst/>
          </a:prstGeom>
        </p:spPr>
      </p:pic>
      <p:sp>
        <p:nvSpPr>
          <p:cNvPr id="5" name="TextBox 4"/>
          <p:cNvSpPr txBox="1"/>
          <p:nvPr/>
        </p:nvSpPr>
        <p:spPr>
          <a:xfrm>
            <a:off x="5907505" y="3150612"/>
            <a:ext cx="174457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(NHS, 2018a)</a:t>
            </a:r>
            <a:endParaRPr lang="en-GB" sz="1200" dirty="0">
              <a:latin typeface="Arial" panose="020B0604020202020204" pitchFamily="34" charset="0"/>
              <a:cs typeface="Arial" panose="020B0604020202020204" pitchFamily="34" charset="0"/>
            </a:endParaRPr>
          </a:p>
        </p:txBody>
      </p:sp>
      <p:sp>
        <p:nvSpPr>
          <p:cNvPr id="6" name="TextBox 5"/>
          <p:cNvSpPr txBox="1"/>
          <p:nvPr/>
        </p:nvSpPr>
        <p:spPr>
          <a:xfrm>
            <a:off x="5907505" y="5875869"/>
            <a:ext cx="1804737"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AgeCymru</a:t>
            </a:r>
            <a:r>
              <a:rPr lang="en-GB" sz="1200" dirty="0" smtClean="0">
                <a:latin typeface="Arial" panose="020B0604020202020204" pitchFamily="34" charset="0"/>
                <a:cs typeface="Arial" panose="020B0604020202020204" pitchFamily="34" charset="0"/>
              </a:rPr>
              <a:t>, 2017)</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809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Action on Elder Abuse, (2019) </a:t>
            </a:r>
            <a:r>
              <a:rPr lang="en-GB" i="1" dirty="0">
                <a:latin typeface="Arial" panose="020B0604020202020204" pitchFamily="34" charset="0"/>
                <a:cs typeface="Arial" panose="020B0604020202020204" pitchFamily="34" charset="0"/>
              </a:rPr>
              <a:t>What is Elder </a:t>
            </a:r>
            <a:r>
              <a:rPr lang="en-GB" i="1" dirty="0" err="1">
                <a:latin typeface="Arial" panose="020B0604020202020204" pitchFamily="34" charset="0"/>
                <a:cs typeface="Arial" panose="020B0604020202020204" pitchFamily="34" charset="0"/>
              </a:rPr>
              <a:t>Abuse?</a:t>
            </a:r>
            <a:r>
              <a:rPr lang="en-GB" dirty="0" err="1">
                <a:latin typeface="Arial" panose="020B0604020202020204" pitchFamily="34" charset="0"/>
                <a:cs typeface="Arial" panose="020B0604020202020204" pitchFamily="34" charset="0"/>
              </a:rPr>
              <a:t>Available</a:t>
            </a:r>
            <a:r>
              <a:rPr lang="en-GB" dirty="0">
                <a:latin typeface="Arial" panose="020B0604020202020204" pitchFamily="34" charset="0"/>
                <a:cs typeface="Arial" panose="020B0604020202020204" pitchFamily="34" charset="0"/>
              </a:rPr>
              <a:t> at: </a:t>
            </a:r>
            <a:r>
              <a:rPr lang="en-GB" u="sng" dirty="0">
                <a:latin typeface="Arial" panose="020B0604020202020204" pitchFamily="34" charset="0"/>
                <a:cs typeface="Arial" panose="020B0604020202020204" pitchFamily="34" charset="0"/>
                <a:hlinkClick r:id="rId2"/>
              </a:rPr>
              <a:t>https://www.elderabuse.org.uk/Pages/Category/what-is-it</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a:t>
            </a:r>
          </a:p>
          <a:p>
            <a:r>
              <a:rPr lang="en-GB" dirty="0">
                <a:latin typeface="Arial" panose="020B0604020202020204" pitchFamily="34" charset="0"/>
                <a:cs typeface="Arial" panose="020B0604020202020204" pitchFamily="34" charset="0"/>
              </a:rPr>
              <a:t>Action on Elder Abuse, (2018) </a:t>
            </a:r>
            <a:r>
              <a:rPr lang="en-GB" i="1" dirty="0">
                <a:latin typeface="Arial" panose="020B0604020202020204" pitchFamily="34" charset="0"/>
                <a:cs typeface="Arial" panose="020B0604020202020204" pitchFamily="34" charset="0"/>
              </a:rPr>
              <a:t>Hate Crime Review Must Make Elder Abuse an Offence.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https://www.elderabuse.org.uk/breaking-news</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4</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December 2020</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AgeCymru</a:t>
            </a:r>
            <a:r>
              <a:rPr lang="en-GB" dirty="0">
                <a:latin typeface="Arial" panose="020B0604020202020204" pitchFamily="34" charset="0"/>
                <a:cs typeface="Arial" panose="020B0604020202020204" pitchFamily="34" charset="0"/>
              </a:rPr>
              <a:t>, 2019) </a:t>
            </a:r>
            <a:r>
              <a:rPr lang="en-GB" i="1" dirty="0">
                <a:latin typeface="Arial" panose="020B0604020202020204" pitchFamily="34" charset="0"/>
                <a:cs typeface="Arial" panose="020B0604020202020204" pitchFamily="34" charset="0"/>
              </a:rPr>
              <a:t>Safeguarding Older People in Wales from Abuse and Neglect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4"/>
              </a:rPr>
              <a:t>https://www.ageuk.org.uk/globalassets/age-cymru/documents/information-guides-and-factsheets/fs78w.pdf</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17</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December 2020</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Carers Trust, (2015) </a:t>
            </a:r>
            <a:r>
              <a:rPr lang="en-GB" i="1" dirty="0">
                <a:latin typeface="Arial" panose="020B0604020202020204" pitchFamily="34" charset="0"/>
                <a:cs typeface="Arial" panose="020B0604020202020204" pitchFamily="34" charset="0"/>
              </a:rPr>
              <a:t>Key Facts about Carers and the People they Care for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https://carers.org/key-facts-about-carers-and-people-they-care</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a:t>
            </a:r>
            <a:r>
              <a:rPr lang="en-GB" dirty="0" smtClean="0">
                <a:latin typeface="Arial" panose="020B0604020202020204" pitchFamily="34" charset="0"/>
                <a:cs typeface="Arial" panose="020B0604020202020204" pitchFamily="34" charset="0"/>
              </a:rPr>
              <a:t>2020).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(2018) </a:t>
            </a:r>
            <a:r>
              <a:rPr lang="en-GB" i="1" dirty="0">
                <a:latin typeface="Arial" panose="020B0604020202020204" pitchFamily="34" charset="0"/>
                <a:cs typeface="Arial" panose="020B0604020202020204" pitchFamily="34" charset="0"/>
              </a:rPr>
              <a:t>Abuse and Neglect of Vulnerable Adults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https://www.nhs.uk/conditions/social-care-and-support-guide/help-from-social-services-and-charities/abuse-and-neglect-vulnerable-adults/</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30</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May 2020).</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33240030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09273" y="616997"/>
            <a:ext cx="8133347" cy="5750549"/>
          </a:xfrm>
          <a:prstGeom prst="rect">
            <a:avLst/>
          </a:prstGeom>
        </p:spPr>
        <p:txBody>
          <a:bodyPr wrap="square">
            <a:spAutoFit/>
          </a:bodyPr>
          <a:lstStyle/>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NHS, (2018a) </a:t>
            </a:r>
            <a:r>
              <a:rPr lang="en-GB" sz="1600" i="1" dirty="0">
                <a:latin typeface="Arial" panose="020B0604020202020204" pitchFamily="34" charset="0"/>
                <a:ea typeface="Calibri" panose="020F0502020204030204" pitchFamily="34" charset="0"/>
                <a:cs typeface="Arial" panose="020B0604020202020204" pitchFamily="34" charset="0"/>
              </a:rPr>
              <a:t>Safeguarding Adults- England, 2017-18, Experimental Statistics</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https://files.digital.nhs.uk/33/EF2EBD/Safeguarding%20Adults%20Collection%202017-18%20Report%20Final.pdf</a:t>
            </a:r>
            <a:r>
              <a:rPr lang="en-GB" sz="1600" dirty="0">
                <a:latin typeface="Arial" panose="020B0604020202020204" pitchFamily="34" charset="0"/>
                <a:ea typeface="Calibri" panose="020F0502020204030204" pitchFamily="34" charset="0"/>
                <a:cs typeface="Arial" panose="020B0604020202020204" pitchFamily="34" charset="0"/>
              </a:rPr>
              <a:t> (Accessed: 7</a:t>
            </a:r>
            <a:r>
              <a:rPr lang="en-GB" sz="1600" baseline="30000" dirty="0">
                <a:latin typeface="Arial" panose="020B0604020202020204" pitchFamily="34" charset="0"/>
                <a:ea typeface="Calibri" panose="020F0502020204030204" pitchFamily="34" charset="0"/>
                <a:cs typeface="Arial" panose="020B0604020202020204" pitchFamily="34" charset="0"/>
              </a:rPr>
              <a:t>th</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smtClean="0">
                <a:latin typeface="Arial" panose="020B0604020202020204" pitchFamily="34" charset="0"/>
                <a:ea typeface="Calibri" panose="020F0502020204030204" pitchFamily="34" charset="0"/>
                <a:cs typeface="Arial" panose="020B0604020202020204" pitchFamily="34" charset="0"/>
              </a:rPr>
              <a:t>November</a:t>
            </a:r>
            <a:r>
              <a:rPr lang="en-GB" sz="1600" dirty="0" smtClean="0">
                <a:latin typeface="Arial" panose="020B0604020202020204" pitchFamily="34" charset="0"/>
                <a:ea typeface="Calibri" panose="020F0502020204030204" pitchFamily="34" charset="0"/>
                <a:cs typeface="Arial" panose="020B0604020202020204" pitchFamily="34" charset="0"/>
              </a:rPr>
              <a:t> 2020).</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Nursing Home Abuse Centre, (2019) </a:t>
            </a:r>
            <a:r>
              <a:rPr lang="en-GB" sz="1600" i="1" dirty="0">
                <a:latin typeface="Arial" panose="020B0604020202020204" pitchFamily="34" charset="0"/>
                <a:ea typeface="Calibri" panose="020F0502020204030204" pitchFamily="34" charset="0"/>
                <a:cs typeface="Arial" panose="020B0604020202020204" pitchFamily="34" charset="0"/>
              </a:rPr>
              <a:t>Sexual Abuse-Sexual Abuse of the Elderly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https://www.nursinghomeabusecenter.com/elder-abuse/types/sexual-abuse/</a:t>
            </a:r>
            <a:r>
              <a:rPr lang="en-GB" sz="1600" dirty="0">
                <a:latin typeface="Arial" panose="020B0604020202020204" pitchFamily="34" charset="0"/>
                <a:ea typeface="Calibri" panose="020F0502020204030204" pitchFamily="34" charset="0"/>
                <a:cs typeface="Arial" panose="020B0604020202020204" pitchFamily="34" charset="0"/>
              </a:rPr>
              <a:t> (Accessed: </a:t>
            </a:r>
            <a:r>
              <a:rPr lang="en-GB" sz="1600" dirty="0" smtClean="0">
                <a:latin typeface="Arial" panose="020B0604020202020204" pitchFamily="34" charset="0"/>
                <a:ea typeface="Calibri" panose="020F0502020204030204" pitchFamily="34" charset="0"/>
                <a:cs typeface="Arial" panose="020B0604020202020204" pitchFamily="34" charset="0"/>
              </a:rPr>
              <a:t>8</a:t>
            </a:r>
            <a:r>
              <a:rPr lang="en-GB" sz="1600" baseline="30000" dirty="0" smtClean="0">
                <a:latin typeface="Arial" panose="020B0604020202020204" pitchFamily="34" charset="0"/>
                <a:ea typeface="Calibri" panose="020F0502020204030204" pitchFamily="34" charset="0"/>
                <a:cs typeface="Arial" panose="020B0604020202020204" pitchFamily="34" charset="0"/>
              </a:rPr>
              <a:t>th</a:t>
            </a:r>
            <a:r>
              <a:rPr lang="en-GB" sz="1600" dirty="0" smtClean="0">
                <a:latin typeface="Arial" panose="020B0604020202020204" pitchFamily="34" charset="0"/>
                <a:ea typeface="Calibri" panose="020F0502020204030204" pitchFamily="34" charset="0"/>
                <a:cs typeface="Arial" panose="020B0604020202020204" pitchFamily="34" charset="0"/>
              </a:rPr>
              <a:t> December 2020</a:t>
            </a:r>
            <a:r>
              <a:rPr lang="en-GB" sz="1600" dirty="0" smtClean="0">
                <a:latin typeface="Arial" panose="020B0604020202020204" pitchFamily="34" charset="0"/>
                <a:ea typeface="Calibri" panose="020F0502020204030204" pitchFamily="34" charset="0"/>
                <a:cs typeface="Arial" panose="020B0604020202020204" pitchFamily="34" charset="0"/>
              </a:rPr>
              <a:t>).</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SCIE, (2018) </a:t>
            </a:r>
            <a:r>
              <a:rPr lang="en-GB" sz="1600" i="1" dirty="0">
                <a:latin typeface="Arial" panose="020B0604020202020204" pitchFamily="34" charset="0"/>
                <a:ea typeface="Calibri" panose="020F0502020204030204" pitchFamily="34" charset="0"/>
                <a:cs typeface="Arial" panose="020B0604020202020204" pitchFamily="34" charset="0"/>
              </a:rPr>
              <a:t>Types and Indicators of Abuse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https://www.scie.org.uk/safeguarding/adults/introduction/types-and-indicators-of-abuse</a:t>
            </a:r>
            <a:r>
              <a:rPr lang="en-GB" sz="1600" dirty="0">
                <a:latin typeface="Arial" panose="020B0604020202020204" pitchFamily="34" charset="0"/>
                <a:ea typeface="Calibri" panose="020F0502020204030204" pitchFamily="34" charset="0"/>
                <a:cs typeface="Arial" panose="020B0604020202020204" pitchFamily="34" charset="0"/>
              </a:rPr>
              <a:t> (Accessed</a:t>
            </a:r>
            <a:r>
              <a:rPr lang="en-GB" sz="1600" dirty="0" smtClean="0">
                <a:latin typeface="Arial" panose="020B0604020202020204" pitchFamily="34" charset="0"/>
                <a:ea typeface="Calibri" panose="020F0502020204030204" pitchFamily="34" charset="0"/>
                <a:cs typeface="Arial" panose="020B0604020202020204" pitchFamily="34" charset="0"/>
              </a:rPr>
              <a:t>: 8</a:t>
            </a:r>
            <a:r>
              <a:rPr lang="en-GB" sz="1600" baseline="30000" dirty="0" smtClean="0">
                <a:latin typeface="Arial" panose="020B0604020202020204" pitchFamily="34" charset="0"/>
                <a:ea typeface="Calibri" panose="020F0502020204030204" pitchFamily="34" charset="0"/>
                <a:cs typeface="Arial" panose="020B0604020202020204" pitchFamily="34" charset="0"/>
              </a:rPr>
              <a:t>th</a:t>
            </a:r>
            <a:r>
              <a:rPr lang="en-GB" sz="1600" dirty="0" smtClean="0">
                <a:latin typeface="Arial" panose="020B0604020202020204" pitchFamily="34" charset="0"/>
                <a:ea typeface="Calibri" panose="020F0502020204030204" pitchFamily="34" charset="0"/>
                <a:cs typeface="Arial" panose="020B0604020202020204" pitchFamily="34" charset="0"/>
              </a:rPr>
              <a:t> December 2020).</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SCIE, (2012) </a:t>
            </a:r>
            <a:r>
              <a:rPr lang="en-GB" sz="1600" i="1" dirty="0">
                <a:latin typeface="Arial" panose="020B0604020202020204" pitchFamily="34" charset="0"/>
                <a:ea typeface="Calibri" panose="020F0502020204030204" pitchFamily="34" charset="0"/>
                <a:cs typeface="Arial" panose="020B0604020202020204" pitchFamily="34" charset="0"/>
              </a:rPr>
              <a:t>Recognition and Indicators of Adult Abuse: Institutional Abuse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https://www.scie.org.uk/publications/adultsafeguardinglondon/indicatorsofabuse/institutionalabuse.asp</a:t>
            </a:r>
            <a:r>
              <a:rPr lang="en-GB" sz="1600" dirty="0">
                <a:latin typeface="Arial" panose="020B0604020202020204" pitchFamily="34" charset="0"/>
                <a:ea typeface="Calibri" panose="020F0502020204030204" pitchFamily="34" charset="0"/>
                <a:cs typeface="Arial" panose="020B0604020202020204" pitchFamily="34" charset="0"/>
              </a:rPr>
              <a:t> (Accessed: 7</a:t>
            </a:r>
            <a:r>
              <a:rPr lang="en-GB" sz="1600" baseline="30000" dirty="0">
                <a:latin typeface="Arial" panose="020B0604020202020204" pitchFamily="34" charset="0"/>
                <a:ea typeface="Calibri" panose="020F0502020204030204" pitchFamily="34" charset="0"/>
                <a:cs typeface="Arial" panose="020B0604020202020204" pitchFamily="34" charset="0"/>
              </a:rPr>
              <a:t>th</a:t>
            </a:r>
            <a:r>
              <a:rPr lang="en-GB" sz="1600" dirty="0">
                <a:latin typeface="Arial" panose="020B0604020202020204" pitchFamily="34" charset="0"/>
                <a:ea typeface="Calibri" panose="020F0502020204030204" pitchFamily="34" charset="0"/>
                <a:cs typeface="Arial" panose="020B0604020202020204" pitchFamily="34" charset="0"/>
              </a:rPr>
              <a:t> March </a:t>
            </a:r>
            <a:r>
              <a:rPr lang="en-GB" sz="1600" dirty="0" smtClean="0">
                <a:latin typeface="Arial" panose="020B0604020202020204" pitchFamily="34" charset="0"/>
                <a:ea typeface="Calibri" panose="020F0502020204030204" pitchFamily="34" charset="0"/>
                <a:cs typeface="Arial" panose="020B0604020202020204" pitchFamily="34" charset="0"/>
              </a:rPr>
              <a:t>2020).</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err="1">
                <a:latin typeface="Arial" panose="020B0604020202020204" pitchFamily="34" charset="0"/>
                <a:ea typeface="Calibri" panose="020F0502020204030204" pitchFamily="34" charset="0"/>
                <a:cs typeface="Arial" panose="020B0604020202020204" pitchFamily="34" charset="0"/>
              </a:rPr>
              <a:t>Summers,RW</a:t>
            </a:r>
            <a:r>
              <a:rPr lang="en-GB" sz="1600" dirty="0">
                <a:latin typeface="Arial" panose="020B0604020202020204" pitchFamily="34" charset="0"/>
                <a:ea typeface="Calibri" panose="020F0502020204030204" pitchFamily="34" charset="0"/>
                <a:cs typeface="Arial" panose="020B0604020202020204" pitchFamily="34" charset="0"/>
              </a:rPr>
              <a:t>. and Hoffman, AM. (eds.) (2006) </a:t>
            </a:r>
            <a:r>
              <a:rPr lang="en-GB" sz="1600" i="1" dirty="0">
                <a:latin typeface="Arial" panose="020B0604020202020204" pitchFamily="34" charset="0"/>
                <a:ea typeface="Calibri" panose="020F0502020204030204" pitchFamily="34" charset="0"/>
                <a:cs typeface="Arial" panose="020B0604020202020204" pitchFamily="34" charset="0"/>
              </a:rPr>
              <a:t>Elder Abuse: A Public Health Perspective</a:t>
            </a:r>
            <a:r>
              <a:rPr lang="en-GB" sz="1600" dirty="0">
                <a:latin typeface="Arial" panose="020B0604020202020204" pitchFamily="34" charset="0"/>
                <a:ea typeface="Calibri" panose="020F0502020204030204" pitchFamily="34" charset="0"/>
                <a:cs typeface="Arial" panose="020B0604020202020204" pitchFamily="34" charset="0"/>
              </a:rPr>
              <a:t> Washington DC: American Public Health Association.</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The Kings Fund, (2019) </a:t>
            </a:r>
            <a:r>
              <a:rPr lang="en-GB" sz="1600" i="1" dirty="0">
                <a:latin typeface="Arial" panose="020B0604020202020204" pitchFamily="34" charset="0"/>
                <a:ea typeface="Calibri" panose="020F0502020204030204" pitchFamily="34" charset="0"/>
                <a:cs typeface="Arial" panose="020B0604020202020204" pitchFamily="34" charset="0"/>
              </a:rPr>
              <a:t>Overview of the Health and Social Care Workforce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https://www.kingsfund.org.uk/projects/time-think-differently/trends-workforce-overview</a:t>
            </a:r>
            <a:r>
              <a:rPr lang="en-GB" sz="1600" dirty="0">
                <a:latin typeface="Arial" panose="020B0604020202020204" pitchFamily="34" charset="0"/>
                <a:ea typeface="Calibri" panose="020F0502020204030204" pitchFamily="34" charset="0"/>
                <a:cs typeface="Arial" panose="020B0604020202020204" pitchFamily="34" charset="0"/>
              </a:rPr>
              <a:t> (Accessed: </a:t>
            </a:r>
            <a:r>
              <a:rPr lang="en-GB" sz="1600" dirty="0" smtClean="0">
                <a:latin typeface="Arial" panose="020B0604020202020204" pitchFamily="34" charset="0"/>
                <a:ea typeface="Calibri" panose="020F0502020204030204" pitchFamily="34" charset="0"/>
                <a:cs typeface="Arial" panose="020B0604020202020204" pitchFamily="34" charset="0"/>
              </a:rPr>
              <a:t>15</a:t>
            </a:r>
            <a:r>
              <a:rPr lang="en-GB" sz="1600" baseline="30000" dirty="0" smtClean="0">
                <a:latin typeface="Arial" panose="020B0604020202020204" pitchFamily="34" charset="0"/>
                <a:ea typeface="Calibri" panose="020F0502020204030204" pitchFamily="34" charset="0"/>
                <a:cs typeface="Arial" panose="020B0604020202020204" pitchFamily="34" charset="0"/>
              </a:rPr>
              <a:t>th</a:t>
            </a:r>
            <a:r>
              <a:rPr lang="en-GB" sz="1600" dirty="0" smtClean="0">
                <a:latin typeface="Arial" panose="020B0604020202020204" pitchFamily="34" charset="0"/>
                <a:ea typeface="Calibri" panose="020F0502020204030204" pitchFamily="34" charset="0"/>
                <a:cs typeface="Arial" panose="020B0604020202020204" pitchFamily="34" charset="0"/>
              </a:rPr>
              <a:t> December 2020</a:t>
            </a:r>
            <a:r>
              <a:rPr lang="en-GB" sz="1600" dirty="0" smtClean="0">
                <a:latin typeface="Arial" panose="020B0604020202020204" pitchFamily="34" charset="0"/>
                <a:ea typeface="Calibri" panose="020F0502020204030204" pitchFamily="34" charset="0"/>
                <a:cs typeface="Arial" panose="020B0604020202020204" pitchFamily="34" charset="0"/>
              </a:rPr>
              <a:t>).</a:t>
            </a: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32533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1448</TotalTime>
  <Words>3672</Words>
  <Application>Microsoft Office PowerPoint</Application>
  <PresentationFormat>Widescreen</PresentationFormat>
  <Paragraphs>289</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Garamond</vt:lpstr>
      <vt:lpstr>Times New Roman</vt:lpstr>
      <vt:lpstr>Organic</vt:lpstr>
      <vt:lpstr> ELDER ABUSE!</vt:lpstr>
      <vt:lpstr>Elder abuse</vt:lpstr>
      <vt:lpstr>What is Elder Abuse?</vt:lpstr>
      <vt:lpstr>What is Elder Abuse?</vt:lpstr>
      <vt:lpstr>Hidden Crime</vt:lpstr>
      <vt:lpstr> By 2025…</vt:lpstr>
      <vt:lpstr>PowerPoint Presentation</vt:lpstr>
      <vt:lpstr>Vulnerability</vt:lpstr>
      <vt:lpstr>Types of  Abuse</vt:lpstr>
      <vt:lpstr>Sexual Abuse</vt:lpstr>
      <vt:lpstr>Example of Sexual Abuse</vt:lpstr>
      <vt:lpstr>Possible Indicators of Sexual Abuse</vt:lpstr>
      <vt:lpstr>Physical Abuse</vt:lpstr>
      <vt:lpstr>Physical Abuse</vt:lpstr>
      <vt:lpstr>Possible Indicators of Physical Abuse</vt:lpstr>
      <vt:lpstr>Example of Physical Abuse </vt:lpstr>
      <vt:lpstr>Psychological/Emotional Abuse </vt:lpstr>
      <vt:lpstr>Psychological/Emotional Abuse </vt:lpstr>
      <vt:lpstr>Possible Indicators of Psychological /Emotional Abuse </vt:lpstr>
      <vt:lpstr>Example of Psychological/Emotional Abuse</vt:lpstr>
      <vt:lpstr>Institutional Abuse </vt:lpstr>
      <vt:lpstr>Possible Indicators of Institutional Abuse</vt:lpstr>
      <vt:lpstr>Possible Indicators of Institutional Abuse </vt:lpstr>
      <vt:lpstr>Possible Cultural and Management Indicators of Institutional Abuse </vt:lpstr>
      <vt:lpstr>Possible Cultural and Management Indicators of Institutional Abuse </vt:lpstr>
      <vt:lpstr>Example of Institutional Abuse</vt:lpstr>
      <vt:lpstr>Financial Abuse </vt:lpstr>
      <vt:lpstr>Possible Indicators of Financial Abuse </vt:lpstr>
      <vt:lpstr>Financial Abuse</vt:lpstr>
      <vt:lpstr>Example of Financial Abuse</vt:lpstr>
      <vt:lpstr>Neglect</vt:lpstr>
      <vt:lpstr>Possible Indicators of Neglect</vt:lpstr>
      <vt:lpstr>Example of Neglect</vt:lpstr>
      <vt:lpstr>Discriminatory Abuse </vt:lpstr>
      <vt:lpstr>Discriminatory Abuse </vt:lpstr>
      <vt:lpstr>Example of Discrimination </vt:lpstr>
      <vt:lpstr>Who Could Be The Abusers?</vt:lpstr>
      <vt:lpstr>Why Does it Happen?</vt:lpstr>
      <vt:lpstr>Caring for the Elderly</vt:lpstr>
      <vt:lpstr>Caring for the Elderly</vt:lpstr>
      <vt:lpstr>Care Workers</vt:lpstr>
      <vt:lpstr>Victims, Perpetrators, Locations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 ELDER ABUSE!</dc:title>
  <dc:creator>Joanne Davies (1201570)</dc:creator>
  <cp:lastModifiedBy>Joanne Davies (Yr Athrofa)</cp:lastModifiedBy>
  <cp:revision>19</cp:revision>
  <dcterms:created xsi:type="dcterms:W3CDTF">2019-03-13T11:19:00Z</dcterms:created>
  <dcterms:modified xsi:type="dcterms:W3CDTF">2021-01-18T08:50:47Z</dcterms:modified>
</cp:coreProperties>
</file>