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1" r:id="rId1"/>
  </p:sldMasterIdLst>
  <p:sldIdLst>
    <p:sldId id="256" r:id="rId2"/>
    <p:sldId id="259" r:id="rId3"/>
    <p:sldId id="271" r:id="rId4"/>
    <p:sldId id="261" r:id="rId5"/>
    <p:sldId id="260" r:id="rId6"/>
    <p:sldId id="257" r:id="rId7"/>
    <p:sldId id="258" r:id="rId8"/>
    <p:sldId id="263" r:id="rId9"/>
    <p:sldId id="268" r:id="rId10"/>
    <p:sldId id="269" r:id="rId11"/>
    <p:sldId id="270" r:id="rId12"/>
    <p:sldId id="265" r:id="rId13"/>
    <p:sldId id="262" r:id="rId14"/>
    <p:sldId id="264" r:id="rId15"/>
    <p:sldId id="266" r:id="rId16"/>
    <p:sldId id="267"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94"/>
  </p:normalViewPr>
  <p:slideViewPr>
    <p:cSldViewPr snapToGrid="0" snapToObjects="1">
      <p:cViewPr varScale="1">
        <p:scale>
          <a:sx n="128" d="100"/>
          <a:sy n="128" d="100"/>
        </p:scale>
        <p:origin x="48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260789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633857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543441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963218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086478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279032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215484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227533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B61BEF0D-F0BB-DE4B-95CE-6DB70DBA9567}" type="datetimeFigureOut">
              <a:rPr lang="en-US" smtClean="0"/>
              <a:pPr/>
              <a:t>6/20/19</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836048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870580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297007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B61BEF0D-F0BB-DE4B-95CE-6DB70DBA9567}" type="datetimeFigureOut">
              <a:rPr lang="en-US" smtClean="0"/>
              <a:pPr/>
              <a:t>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765582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27642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357033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B61BEF0D-F0BB-DE4B-95CE-6DB70DBA9567}" type="datetimeFigureOut">
              <a:rPr lang="en-US" smtClean="0"/>
              <a:pPr/>
              <a:t>6/20/19</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93617012"/>
      </p:ext>
    </p:extLst>
  </p:cSld>
  <p:clrMap bg1="dk1" tx1="lt1" bg2="dk2" tx2="lt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4" r:id="rId13"/>
    <p:sldLayoutId id="2147483695"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rlf.org.uk/resources/glossary/#synthesise" TargetMode="External"/><Relationship Id="rId2" Type="http://schemas.openxmlformats.org/officeDocument/2006/relationships/hyperlink" Target="https://www.rlf.org.uk/resources/glossary/#survey" TargetMode="External"/><Relationship Id="rId1" Type="http://schemas.openxmlformats.org/officeDocument/2006/relationships/slideLayout" Target="../slideLayouts/slideLayout2.xml"/><Relationship Id="rId5" Type="http://schemas.openxmlformats.org/officeDocument/2006/relationships/hyperlink" Target="https://www.rlf.org.uk/resources/glossary/#present" TargetMode="External"/><Relationship Id="rId4" Type="http://schemas.openxmlformats.org/officeDocument/2006/relationships/hyperlink" Target="https://www.rlf.org.uk/resources/glossary/#critical"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07FBB-BF87-3242-BF97-91F605B3CC33}"/>
              </a:ext>
            </a:extLst>
          </p:cNvPr>
          <p:cNvSpPr>
            <a:spLocks noGrp="1"/>
          </p:cNvSpPr>
          <p:nvPr>
            <p:ph type="ctrTitle"/>
          </p:nvPr>
        </p:nvSpPr>
        <p:spPr/>
        <p:txBody>
          <a:bodyPr/>
          <a:lstStyle/>
          <a:p>
            <a:r>
              <a:rPr lang="en-US" dirty="0"/>
              <a:t>Literature Review</a:t>
            </a:r>
          </a:p>
        </p:txBody>
      </p:sp>
      <p:sp>
        <p:nvSpPr>
          <p:cNvPr id="3" name="Subtitle 2">
            <a:extLst>
              <a:ext uri="{FF2B5EF4-FFF2-40B4-BE49-F238E27FC236}">
                <a16:creationId xmlns:a16="http://schemas.microsoft.com/office/drawing/2014/main" id="{5FC06155-FC52-404A-9B18-9AB18A9F9CC6}"/>
              </a:ext>
            </a:extLst>
          </p:cNvPr>
          <p:cNvSpPr>
            <a:spLocks noGrp="1"/>
          </p:cNvSpPr>
          <p:nvPr>
            <p:ph type="subTitle" idx="1"/>
          </p:nvPr>
        </p:nvSpPr>
        <p:spPr/>
        <p:txBody>
          <a:bodyPr/>
          <a:lstStyle/>
          <a:p>
            <a:endParaRPr lang="en-US" dirty="0"/>
          </a:p>
        </p:txBody>
      </p:sp>
    </p:spTree>
    <p:extLst>
      <p:ext uri="{BB962C8B-B14F-4D97-AF65-F5344CB8AC3E}">
        <p14:creationId xmlns:p14="http://schemas.microsoft.com/office/powerpoint/2010/main" val="39295687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C0FF4-85FB-3E42-B3B2-EC319C6E121C}"/>
              </a:ext>
            </a:extLst>
          </p:cNvPr>
          <p:cNvSpPr>
            <a:spLocks noGrp="1"/>
          </p:cNvSpPr>
          <p:nvPr>
            <p:ph type="title"/>
          </p:nvPr>
        </p:nvSpPr>
        <p:spPr/>
        <p:txBody>
          <a:bodyPr/>
          <a:lstStyle/>
          <a:p>
            <a:r>
              <a:rPr lang="en-US" dirty="0"/>
              <a:t>A literature review has 4 main objectives:</a:t>
            </a:r>
          </a:p>
        </p:txBody>
      </p:sp>
      <p:sp>
        <p:nvSpPr>
          <p:cNvPr id="3" name="Content Placeholder 2">
            <a:extLst>
              <a:ext uri="{FF2B5EF4-FFF2-40B4-BE49-F238E27FC236}">
                <a16:creationId xmlns:a16="http://schemas.microsoft.com/office/drawing/2014/main" id="{5699DFD1-368E-EB48-B93C-F69147C9C482}"/>
              </a:ext>
            </a:extLst>
          </p:cNvPr>
          <p:cNvSpPr>
            <a:spLocks noGrp="1"/>
          </p:cNvSpPr>
          <p:nvPr>
            <p:ph idx="1"/>
          </p:nvPr>
        </p:nvSpPr>
        <p:spPr/>
        <p:txBody>
          <a:bodyPr/>
          <a:lstStyle/>
          <a:p>
            <a:pPr lvl="0"/>
            <a:r>
              <a:rPr lang="en-GB" dirty="0"/>
              <a:t>It </a:t>
            </a:r>
            <a:r>
              <a:rPr lang="en-GB" b="1" u="sng" dirty="0">
                <a:hlinkClick r:id="rId2"/>
              </a:rPr>
              <a:t>surveys</a:t>
            </a:r>
            <a:r>
              <a:rPr lang="en-GB" dirty="0"/>
              <a:t> the literature in your chosen area of study</a:t>
            </a:r>
          </a:p>
          <a:p>
            <a:pPr marL="0" lvl="0" indent="0">
              <a:buNone/>
            </a:pPr>
            <a:endParaRPr lang="en-GB" dirty="0"/>
          </a:p>
          <a:p>
            <a:pPr lvl="0"/>
            <a:r>
              <a:rPr lang="en-GB" dirty="0"/>
              <a:t>It </a:t>
            </a:r>
            <a:r>
              <a:rPr lang="en-GB" b="1" u="sng" dirty="0">
                <a:hlinkClick r:id="rId3"/>
              </a:rPr>
              <a:t>synthesises</a:t>
            </a:r>
            <a:r>
              <a:rPr lang="en-GB" dirty="0"/>
              <a:t> the information in that literature into a summary</a:t>
            </a:r>
          </a:p>
          <a:p>
            <a:pPr marL="0" lvl="0" indent="0">
              <a:buNone/>
            </a:pPr>
            <a:endParaRPr lang="en-GB" dirty="0"/>
          </a:p>
          <a:p>
            <a:pPr lvl="0"/>
            <a:r>
              <a:rPr lang="en-GB" dirty="0"/>
              <a:t>It </a:t>
            </a:r>
            <a:r>
              <a:rPr lang="en-GB" b="1" u="sng" dirty="0">
                <a:hlinkClick r:id="rId4"/>
              </a:rPr>
              <a:t>critically analyses</a:t>
            </a:r>
            <a:r>
              <a:rPr lang="en-GB" dirty="0"/>
              <a:t> the information gathered by identifying gaps in current knowledge; by showing limitations of theories and points of view; and by formulating areas for further research and reviewing areas of controversy</a:t>
            </a:r>
          </a:p>
          <a:p>
            <a:pPr marL="0" lvl="0" indent="0">
              <a:buNone/>
            </a:pPr>
            <a:endParaRPr lang="en-GB" dirty="0"/>
          </a:p>
          <a:p>
            <a:pPr lvl="0"/>
            <a:r>
              <a:rPr lang="en-GB" dirty="0"/>
              <a:t>It </a:t>
            </a:r>
            <a:r>
              <a:rPr lang="en-GB" b="1" u="sng" dirty="0">
                <a:hlinkClick r:id="rId5"/>
              </a:rPr>
              <a:t>presents</a:t>
            </a:r>
            <a:r>
              <a:rPr lang="en-GB" dirty="0"/>
              <a:t> the literature in an organised way</a:t>
            </a:r>
          </a:p>
          <a:p>
            <a:pPr marL="0" indent="0">
              <a:buNone/>
            </a:pPr>
            <a:endParaRPr lang="en-US" dirty="0"/>
          </a:p>
        </p:txBody>
      </p:sp>
    </p:spTree>
    <p:extLst>
      <p:ext uri="{BB962C8B-B14F-4D97-AF65-F5344CB8AC3E}">
        <p14:creationId xmlns:p14="http://schemas.microsoft.com/office/powerpoint/2010/main" val="40254403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18836-B20F-5F45-88BB-1E17C0D4B418}"/>
              </a:ext>
            </a:extLst>
          </p:cNvPr>
          <p:cNvSpPr>
            <a:spLocks noGrp="1"/>
          </p:cNvSpPr>
          <p:nvPr>
            <p:ph type="title"/>
          </p:nvPr>
        </p:nvSpPr>
        <p:spPr/>
        <p:txBody>
          <a:bodyPr/>
          <a:lstStyle/>
          <a:p>
            <a:r>
              <a:rPr lang="en-US" dirty="0"/>
              <a:t>What is a literature review?</a:t>
            </a:r>
          </a:p>
        </p:txBody>
      </p:sp>
      <p:sp>
        <p:nvSpPr>
          <p:cNvPr id="3" name="Content Placeholder 2">
            <a:extLst>
              <a:ext uri="{FF2B5EF4-FFF2-40B4-BE49-F238E27FC236}">
                <a16:creationId xmlns:a16="http://schemas.microsoft.com/office/drawing/2014/main" id="{D5B07456-B464-194B-A308-C9EAB0A7543A}"/>
              </a:ext>
            </a:extLst>
          </p:cNvPr>
          <p:cNvSpPr>
            <a:spLocks noGrp="1"/>
          </p:cNvSpPr>
          <p:nvPr>
            <p:ph idx="1"/>
          </p:nvPr>
        </p:nvSpPr>
        <p:spPr/>
        <p:txBody>
          <a:bodyPr/>
          <a:lstStyle/>
          <a:p>
            <a:r>
              <a:rPr lang="en-GB" dirty="0"/>
              <a:t>A literature review is </a:t>
            </a:r>
            <a:r>
              <a:rPr lang="en-GB" i="1" dirty="0"/>
              <a:t>not</a:t>
            </a:r>
            <a:r>
              <a:rPr lang="en-GB" dirty="0"/>
              <a:t> an annotated bibliography in which you summarize briefly each article that you have reviewed. While a summary of the what you have read is contained within the literature review, it goes well beyond merely summarizing professional literature. It focuses on a </a:t>
            </a:r>
            <a:r>
              <a:rPr lang="en-GB" i="1" dirty="0"/>
              <a:t>specific</a:t>
            </a:r>
            <a:r>
              <a:rPr lang="en-GB" dirty="0"/>
              <a:t> topic of interest to you and includes a </a:t>
            </a:r>
            <a:r>
              <a:rPr lang="en-GB" i="1" dirty="0"/>
              <a:t>critical analysis</a:t>
            </a:r>
            <a:r>
              <a:rPr lang="en-GB" dirty="0"/>
              <a:t> of the relationship among different works, and relating this research to your work. It may be written as a stand-alone paper or to provide a theoretical framework and rationale for a research study (such as a thesis or dissertation).</a:t>
            </a:r>
          </a:p>
          <a:p>
            <a:pPr marL="0" indent="0">
              <a:buNone/>
            </a:pPr>
            <a:endParaRPr lang="en-US" dirty="0"/>
          </a:p>
        </p:txBody>
      </p:sp>
    </p:spTree>
    <p:extLst>
      <p:ext uri="{BB962C8B-B14F-4D97-AF65-F5344CB8AC3E}">
        <p14:creationId xmlns:p14="http://schemas.microsoft.com/office/powerpoint/2010/main" val="36338023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401B3BB-DE72-8848-878A-A94B149F7E82}"/>
              </a:ext>
            </a:extLst>
          </p:cNvPr>
          <p:cNvSpPr/>
          <p:nvPr/>
        </p:nvSpPr>
        <p:spPr>
          <a:xfrm>
            <a:off x="1590261" y="1850587"/>
            <a:ext cx="8905461" cy="3625673"/>
          </a:xfrm>
          <a:prstGeom prst="rect">
            <a:avLst/>
          </a:prstGeom>
        </p:spPr>
        <p:txBody>
          <a:bodyPr wrap="square">
            <a:spAutoFit/>
          </a:bodyPr>
          <a:lstStyle/>
          <a:p>
            <a:pPr>
              <a:lnSpc>
                <a:spcPct val="107000"/>
              </a:lnSpc>
              <a:spcAft>
                <a:spcPts val="800"/>
              </a:spcAft>
            </a:pPr>
            <a:r>
              <a:rPr lang="en-GB" sz="2000" dirty="0">
                <a:latin typeface="Calibri" panose="020F0502020204030204" pitchFamily="34" charset="0"/>
                <a:ea typeface="Calibri" panose="020F0502020204030204" pitchFamily="34" charset="0"/>
                <a:cs typeface="Times New Roman" panose="02020603050405020304" pitchFamily="18" charset="0"/>
              </a:rPr>
              <a:t>Here’s another way of describing those four main tasks. A literature review:</a:t>
            </a:r>
          </a:p>
          <a:p>
            <a:pPr>
              <a:lnSpc>
                <a:spcPct val="107000"/>
              </a:lnSpc>
              <a:spcAft>
                <a:spcPts val="800"/>
              </a:spcAft>
            </a:pP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itchFamily="2" charset="2"/>
              <a:buChar char=""/>
              <a:tabLst>
                <a:tab pos="457200" algn="l"/>
              </a:tabLst>
            </a:pPr>
            <a:r>
              <a:rPr lang="en-GB" sz="2000" dirty="0">
                <a:latin typeface="Calibri" panose="020F0502020204030204" pitchFamily="34" charset="0"/>
                <a:ea typeface="Calibri" panose="020F0502020204030204" pitchFamily="34" charset="0"/>
                <a:cs typeface="Times New Roman" panose="02020603050405020304" pitchFamily="18" charset="0"/>
              </a:rPr>
              <a:t>demonstrates a familiarity with a body of knowledge and establishes the credibility of your work;</a:t>
            </a:r>
          </a:p>
          <a:p>
            <a:pPr marL="342900" lvl="0" indent="-342900">
              <a:lnSpc>
                <a:spcPct val="107000"/>
              </a:lnSpc>
              <a:spcAft>
                <a:spcPts val="800"/>
              </a:spcAft>
              <a:buSzPts val="1000"/>
              <a:buFont typeface="Symbol" pitchFamily="2" charset="2"/>
              <a:buChar char=""/>
              <a:tabLst>
                <a:tab pos="457200" algn="l"/>
              </a:tabLst>
            </a:pPr>
            <a:r>
              <a:rPr lang="en-GB" sz="2000" dirty="0">
                <a:latin typeface="Calibri" panose="020F0502020204030204" pitchFamily="34" charset="0"/>
                <a:ea typeface="Calibri" panose="020F0502020204030204" pitchFamily="34" charset="0"/>
                <a:cs typeface="Times New Roman" panose="02020603050405020304" pitchFamily="18" charset="0"/>
              </a:rPr>
              <a:t>summarises prior research and says how your project is linked to it;</a:t>
            </a:r>
          </a:p>
          <a:p>
            <a:pPr marL="342900" lvl="0" indent="-342900">
              <a:lnSpc>
                <a:spcPct val="107000"/>
              </a:lnSpc>
              <a:spcAft>
                <a:spcPts val="800"/>
              </a:spcAft>
              <a:buSzPts val="1000"/>
              <a:buFont typeface="Symbol" pitchFamily="2" charset="2"/>
              <a:buChar char=""/>
              <a:tabLst>
                <a:tab pos="457200" algn="l"/>
              </a:tabLst>
            </a:pPr>
            <a:r>
              <a:rPr lang="en-GB" sz="2000" dirty="0">
                <a:latin typeface="Calibri" panose="020F0502020204030204" pitchFamily="34" charset="0"/>
                <a:ea typeface="Calibri" panose="020F0502020204030204" pitchFamily="34" charset="0"/>
                <a:cs typeface="Times New Roman" panose="02020603050405020304" pitchFamily="18" charset="0"/>
              </a:rPr>
              <a:t>integrates and summarises what is known about a subject;</a:t>
            </a:r>
          </a:p>
          <a:p>
            <a:pPr marL="342900" lvl="0" indent="-342900">
              <a:lnSpc>
                <a:spcPct val="107000"/>
              </a:lnSpc>
              <a:spcAft>
                <a:spcPts val="800"/>
              </a:spcAft>
              <a:buSzPts val="1000"/>
              <a:buFont typeface="Symbol" pitchFamily="2" charset="2"/>
              <a:buChar char=""/>
              <a:tabLst>
                <a:tab pos="457200" algn="l"/>
              </a:tabLst>
            </a:pPr>
            <a:r>
              <a:rPr lang="en-GB" sz="2000" dirty="0">
                <a:latin typeface="Calibri" panose="020F0502020204030204" pitchFamily="34" charset="0"/>
                <a:ea typeface="Calibri" panose="020F0502020204030204" pitchFamily="34" charset="0"/>
                <a:cs typeface="Times New Roman" panose="02020603050405020304" pitchFamily="18" charset="0"/>
              </a:rPr>
              <a:t>demonstrates that you have learnt from others and that your research is a starting point for new ideas.</a:t>
            </a:r>
          </a:p>
          <a:p>
            <a:pPr lvl="0">
              <a:lnSpc>
                <a:spcPct val="107000"/>
              </a:lnSpc>
              <a:spcAft>
                <a:spcPts val="800"/>
              </a:spcAft>
              <a:buSzPts val="1000"/>
              <a:tabLst>
                <a:tab pos="457200" algn="l"/>
              </a:tabLst>
            </a:pP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325122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4A8C1F5-667E-0E44-97C7-7C9D1AC4CCA2}"/>
              </a:ext>
            </a:extLst>
          </p:cNvPr>
          <p:cNvSpPr/>
          <p:nvPr/>
        </p:nvSpPr>
        <p:spPr>
          <a:xfrm>
            <a:off x="1560443" y="2796679"/>
            <a:ext cx="8786192" cy="1065676"/>
          </a:xfrm>
          <a:prstGeom prst="rect">
            <a:avLst/>
          </a:prstGeom>
        </p:spPr>
        <p:txBody>
          <a:bodyPr wrap="square">
            <a:spAutoFit/>
          </a:bodyPr>
          <a:lstStyle/>
          <a:p>
            <a:pPr>
              <a:lnSpc>
                <a:spcPct val="107000"/>
              </a:lnSpc>
              <a:spcAft>
                <a:spcPts val="800"/>
              </a:spcAft>
            </a:pPr>
            <a:r>
              <a:rPr lang="en-GB" sz="2000" dirty="0">
                <a:latin typeface="Calibri" panose="020F0502020204030204" pitchFamily="34" charset="0"/>
                <a:ea typeface="Calibri" panose="020F0502020204030204" pitchFamily="34" charset="0"/>
                <a:cs typeface="Times New Roman" panose="02020603050405020304" pitchFamily="18" charset="0"/>
              </a:rPr>
              <a:t>A literature review shows your readers that you have an in-depth grasp of your subject; and that you understand where your own research fits into and adds to an existing body of agreed knowledge</a:t>
            </a:r>
            <a:r>
              <a:rPr lang="en-GB" dirty="0">
                <a:latin typeface="Calibri" panose="020F0502020204030204" pitchFamily="34" charset="0"/>
                <a:ea typeface="Calibri" panose="020F0502020204030204" pitchFamily="34" charset="0"/>
                <a:cs typeface="Times New Roman" panose="02020603050405020304" pitchFamily="18" charset="0"/>
              </a:rPr>
              <a:t>.</a:t>
            </a:r>
          </a:p>
        </p:txBody>
      </p:sp>
    </p:spTree>
    <p:extLst>
      <p:ext uri="{BB962C8B-B14F-4D97-AF65-F5344CB8AC3E}">
        <p14:creationId xmlns:p14="http://schemas.microsoft.com/office/powerpoint/2010/main" val="22044955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F646B-908C-A242-A75E-42B779ACBF09}"/>
              </a:ext>
            </a:extLst>
          </p:cNvPr>
          <p:cNvSpPr>
            <a:spLocks noGrp="1"/>
          </p:cNvSpPr>
          <p:nvPr>
            <p:ph type="title"/>
          </p:nvPr>
        </p:nvSpPr>
        <p:spPr/>
        <p:txBody>
          <a:bodyPr/>
          <a:lstStyle/>
          <a:p>
            <a:br>
              <a:rPr lang="en-GB" dirty="0"/>
            </a:br>
            <a:br>
              <a:rPr lang="en-GB" dirty="0"/>
            </a:br>
            <a:br>
              <a:rPr lang="en-GB" dirty="0"/>
            </a:br>
            <a:r>
              <a:rPr lang="en-GB" dirty="0"/>
              <a:t>Why write a literature review?</a:t>
            </a:r>
            <a:endParaRPr lang="en-US" dirty="0"/>
          </a:p>
        </p:txBody>
      </p:sp>
      <p:sp>
        <p:nvSpPr>
          <p:cNvPr id="3" name="Content Placeholder 2">
            <a:extLst>
              <a:ext uri="{FF2B5EF4-FFF2-40B4-BE49-F238E27FC236}">
                <a16:creationId xmlns:a16="http://schemas.microsoft.com/office/drawing/2014/main" id="{4D3FF6BF-0335-A941-8EB1-6A30DBCF02DB}"/>
              </a:ext>
            </a:extLst>
          </p:cNvPr>
          <p:cNvSpPr>
            <a:spLocks noGrp="1"/>
          </p:cNvSpPr>
          <p:nvPr>
            <p:ph idx="1"/>
          </p:nvPr>
        </p:nvSpPr>
        <p:spPr>
          <a:xfrm>
            <a:off x="818712" y="2222287"/>
            <a:ext cx="10554574" cy="4267965"/>
          </a:xfrm>
        </p:spPr>
        <p:txBody>
          <a:bodyPr>
            <a:normAutofit/>
          </a:bodyPr>
          <a:lstStyle/>
          <a:p>
            <a:pPr marL="0" indent="0">
              <a:buNone/>
            </a:pPr>
            <a:r>
              <a:rPr lang="en-GB" dirty="0"/>
              <a:t>The first step of any research project is to review the field. So let’s think about surveying, synthesising, critically analysing and presenting in more detail. A literature review does the following.</a:t>
            </a:r>
          </a:p>
          <a:p>
            <a:pPr marL="0" indent="0">
              <a:buNone/>
            </a:pPr>
            <a:endParaRPr lang="en-GB" dirty="0"/>
          </a:p>
          <a:p>
            <a:pPr lvl="0"/>
            <a:r>
              <a:rPr lang="en-GB" dirty="0"/>
              <a:t>Identifies gaps in current knowledge.</a:t>
            </a:r>
          </a:p>
          <a:p>
            <a:pPr lvl="0"/>
            <a:r>
              <a:rPr lang="en-GB" dirty="0"/>
              <a:t>Avoids reinventing the wheel – i.e. it saves you wasting time researching something that’s already been done.</a:t>
            </a:r>
          </a:p>
          <a:p>
            <a:pPr lvl="0"/>
            <a:r>
              <a:rPr lang="en-GB" dirty="0"/>
              <a:t>Allows you to show that you are building on a foundation of existing knowledge and ideas – i.e. carrying on from where others have already reached.</a:t>
            </a:r>
          </a:p>
          <a:p>
            <a:r>
              <a:rPr lang="en-GB" dirty="0"/>
              <a:t>Identifies other people working in the same field. Knowing who’s already working in your area and getting in touch with them can be an invaluable source of knowledge and support.</a:t>
            </a:r>
          </a:p>
          <a:p>
            <a:endParaRPr lang="en-US" dirty="0"/>
          </a:p>
        </p:txBody>
      </p:sp>
    </p:spTree>
    <p:extLst>
      <p:ext uri="{BB962C8B-B14F-4D97-AF65-F5344CB8AC3E}">
        <p14:creationId xmlns:p14="http://schemas.microsoft.com/office/powerpoint/2010/main" val="34749887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DD2CE-D3BC-D34F-A7C7-B2BEC4E7BAD0}"/>
              </a:ext>
            </a:extLst>
          </p:cNvPr>
          <p:cNvSpPr>
            <a:spLocks noGrp="1"/>
          </p:cNvSpPr>
          <p:nvPr>
            <p:ph type="title"/>
          </p:nvPr>
        </p:nvSpPr>
        <p:spPr/>
        <p:txBody>
          <a:bodyPr/>
          <a:lstStyle/>
          <a:p>
            <a:r>
              <a:rPr lang="en-GB" dirty="0"/>
              <a:t>Why write a literature review?</a:t>
            </a:r>
            <a:endParaRPr lang="en-US" dirty="0"/>
          </a:p>
        </p:txBody>
      </p:sp>
      <p:sp>
        <p:nvSpPr>
          <p:cNvPr id="3" name="Content Placeholder 2">
            <a:extLst>
              <a:ext uri="{FF2B5EF4-FFF2-40B4-BE49-F238E27FC236}">
                <a16:creationId xmlns:a16="http://schemas.microsoft.com/office/drawing/2014/main" id="{D11394C5-DE2D-0C46-81CC-9FCB487F44A6}"/>
              </a:ext>
            </a:extLst>
          </p:cNvPr>
          <p:cNvSpPr>
            <a:spLocks noGrp="1"/>
          </p:cNvSpPr>
          <p:nvPr>
            <p:ph idx="1"/>
          </p:nvPr>
        </p:nvSpPr>
        <p:spPr>
          <a:xfrm>
            <a:off x="818712" y="2222287"/>
            <a:ext cx="10554574" cy="4188525"/>
          </a:xfrm>
        </p:spPr>
        <p:txBody>
          <a:bodyPr>
            <a:normAutofit lnSpcReduction="10000"/>
          </a:bodyPr>
          <a:lstStyle/>
          <a:p>
            <a:pPr lvl="0"/>
            <a:endParaRPr lang="en-GB" dirty="0"/>
          </a:p>
          <a:p>
            <a:pPr lvl="0"/>
            <a:r>
              <a:rPr lang="en-GB" dirty="0"/>
              <a:t>Demonstrates the depth of your knowledge about your research.</a:t>
            </a:r>
          </a:p>
          <a:p>
            <a:pPr lvl="0"/>
            <a:r>
              <a:rPr lang="en-GB" dirty="0"/>
              <a:t>Identifies the important works in your area and shows that you’ve read them.</a:t>
            </a:r>
          </a:p>
          <a:p>
            <a:pPr lvl="0"/>
            <a:r>
              <a:rPr lang="en-GB" dirty="0"/>
              <a:t>Provides an intellectual context for your own work, and enables you to position your project in relation to others in the field.</a:t>
            </a:r>
          </a:p>
          <a:p>
            <a:pPr lvl="0"/>
            <a:r>
              <a:rPr lang="en-GB" dirty="0"/>
              <a:t>Identifies opposing views.</a:t>
            </a:r>
          </a:p>
          <a:p>
            <a:pPr lvl="0"/>
            <a:r>
              <a:rPr lang="en-GB" dirty="0"/>
              <a:t>Puts your own work in perspective – are you doing something completely new, revisiting an old controversy in the light of new evidence, etc?</a:t>
            </a:r>
          </a:p>
          <a:p>
            <a:pPr lvl="0"/>
            <a:r>
              <a:rPr lang="en-GB" dirty="0"/>
              <a:t>Demonstrates your research skills – i.e. you not only know about work in your area, you also know how to access it.</a:t>
            </a:r>
          </a:p>
          <a:p>
            <a:pPr lvl="0"/>
            <a:r>
              <a:rPr lang="en-GB" dirty="0"/>
              <a:t>Identifies information and ideas that may be relevant to your project.</a:t>
            </a:r>
          </a:p>
          <a:p>
            <a:pPr lvl="0"/>
            <a:r>
              <a:rPr lang="en-GB" dirty="0"/>
              <a:t>Identifies methods that may be relevant to your project.</a:t>
            </a:r>
          </a:p>
          <a:p>
            <a:pPr marL="0" indent="0">
              <a:buNone/>
            </a:pPr>
            <a:endParaRPr lang="en-US" dirty="0"/>
          </a:p>
        </p:txBody>
      </p:sp>
    </p:spTree>
    <p:extLst>
      <p:ext uri="{BB962C8B-B14F-4D97-AF65-F5344CB8AC3E}">
        <p14:creationId xmlns:p14="http://schemas.microsoft.com/office/powerpoint/2010/main" val="36880794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AED90-300E-5345-A501-C4C1712D8633}"/>
              </a:ext>
            </a:extLst>
          </p:cNvPr>
          <p:cNvSpPr>
            <a:spLocks noGrp="1"/>
          </p:cNvSpPr>
          <p:nvPr>
            <p:ph type="title"/>
          </p:nvPr>
        </p:nvSpPr>
        <p:spPr/>
        <p:txBody>
          <a:bodyPr/>
          <a:lstStyle/>
          <a:p>
            <a:r>
              <a:rPr lang="en-US" dirty="0"/>
              <a:t>Key points to remember!</a:t>
            </a:r>
          </a:p>
        </p:txBody>
      </p:sp>
      <p:sp>
        <p:nvSpPr>
          <p:cNvPr id="3" name="Content Placeholder 2">
            <a:extLst>
              <a:ext uri="{FF2B5EF4-FFF2-40B4-BE49-F238E27FC236}">
                <a16:creationId xmlns:a16="http://schemas.microsoft.com/office/drawing/2014/main" id="{074C0E77-3A98-6B43-9450-3377A3407200}"/>
              </a:ext>
            </a:extLst>
          </p:cNvPr>
          <p:cNvSpPr>
            <a:spLocks noGrp="1"/>
          </p:cNvSpPr>
          <p:nvPr>
            <p:ph idx="1"/>
          </p:nvPr>
        </p:nvSpPr>
        <p:spPr/>
        <p:txBody>
          <a:bodyPr/>
          <a:lstStyle/>
          <a:p>
            <a:pPr marL="0" indent="0">
              <a:buNone/>
            </a:pPr>
            <a:r>
              <a:rPr lang="en-GB" dirty="0"/>
              <a:t>Here are some things to bear in mind when researching and writing your literature review.</a:t>
            </a:r>
          </a:p>
          <a:p>
            <a:pPr marL="0" indent="0">
              <a:buNone/>
            </a:pPr>
            <a:endParaRPr lang="en-GB" dirty="0"/>
          </a:p>
          <a:p>
            <a:pPr lvl="0"/>
            <a:r>
              <a:rPr lang="en-GB" dirty="0"/>
              <a:t>It is not a descriptive list.</a:t>
            </a:r>
          </a:p>
          <a:p>
            <a:pPr lvl="0"/>
            <a:r>
              <a:rPr lang="en-GB" dirty="0"/>
              <a:t>It is not a book by book and article by article summary.</a:t>
            </a:r>
          </a:p>
          <a:p>
            <a:pPr lvl="0"/>
            <a:r>
              <a:rPr lang="en-GB" dirty="0"/>
              <a:t>It is not a survey of every single thing that’s ever been written about your topic.</a:t>
            </a:r>
          </a:p>
          <a:p>
            <a:pPr lvl="0"/>
            <a:r>
              <a:rPr lang="en-GB" dirty="0"/>
              <a:t>It must be defined by a guiding concept i.e. essay question, research project or objective.</a:t>
            </a:r>
          </a:p>
          <a:p>
            <a:pPr lvl="0"/>
            <a:r>
              <a:rPr lang="en-GB" dirty="0"/>
              <a:t>It must tell the reader what knowledge and ideas have been established and agreed in your area and outline their strengths and weaknesses.</a:t>
            </a:r>
          </a:p>
          <a:p>
            <a:pPr marL="0" indent="0">
              <a:buNone/>
            </a:pPr>
            <a:endParaRPr lang="en-US" dirty="0"/>
          </a:p>
        </p:txBody>
      </p:sp>
    </p:spTree>
    <p:extLst>
      <p:ext uri="{BB962C8B-B14F-4D97-AF65-F5344CB8AC3E}">
        <p14:creationId xmlns:p14="http://schemas.microsoft.com/office/powerpoint/2010/main" val="1298831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54780-9660-D447-A22B-AE3460C7F6C6}"/>
              </a:ext>
            </a:extLst>
          </p:cNvPr>
          <p:cNvSpPr>
            <a:spLocks noGrp="1"/>
          </p:cNvSpPr>
          <p:nvPr>
            <p:ph type="title"/>
          </p:nvPr>
        </p:nvSpPr>
        <p:spPr/>
        <p:txBody>
          <a:bodyPr/>
          <a:lstStyle/>
          <a:p>
            <a:r>
              <a:rPr lang="en-US" dirty="0"/>
              <a:t>How to do a literature search</a:t>
            </a:r>
          </a:p>
        </p:txBody>
      </p:sp>
      <p:sp>
        <p:nvSpPr>
          <p:cNvPr id="3" name="Content Placeholder 2">
            <a:extLst>
              <a:ext uri="{FF2B5EF4-FFF2-40B4-BE49-F238E27FC236}">
                <a16:creationId xmlns:a16="http://schemas.microsoft.com/office/drawing/2014/main" id="{4347E33B-5D5D-5745-8827-3F0E2D8AF17A}"/>
              </a:ext>
            </a:extLst>
          </p:cNvPr>
          <p:cNvSpPr>
            <a:spLocks noGrp="1"/>
          </p:cNvSpPr>
          <p:nvPr>
            <p:ph idx="1"/>
          </p:nvPr>
        </p:nvSpPr>
        <p:spPr/>
        <p:txBody>
          <a:bodyPr/>
          <a:lstStyle/>
          <a:p>
            <a:pPr marL="0" indent="0">
              <a:buNone/>
            </a:pPr>
            <a:r>
              <a:rPr lang="en-GB" dirty="0"/>
              <a:t>Before you can write your literature review, you need to find out what’s out there. To do this you need to do a literature search. Here are some tips to get you started.</a:t>
            </a:r>
          </a:p>
          <a:p>
            <a:r>
              <a:rPr lang="en-GB" i="1" dirty="0"/>
              <a:t>Define your terms</a:t>
            </a:r>
            <a:r>
              <a:rPr lang="en-GB" dirty="0"/>
              <a:t>. The first thing to do is to define your topic or research project; or, if you have been given a set question, make sure you understand it. Ask yourself what the key concepts are. Compile a list of keywords – and synonyms for them – and this will help you to develop a research strategy.</a:t>
            </a:r>
          </a:p>
          <a:p>
            <a:r>
              <a:rPr lang="en-GB" i="1" dirty="0"/>
              <a:t>Search creatively</a:t>
            </a:r>
            <a:r>
              <a:rPr lang="en-GB" dirty="0"/>
              <a:t>. When you’ve done this, you need to identify all the relevant information sources. This may include: libraries, indexes and electronic databases, and the Internet.</a:t>
            </a:r>
          </a:p>
          <a:p>
            <a:r>
              <a:rPr lang="en-GB" i="1" dirty="0"/>
              <a:t>Use the library</a:t>
            </a:r>
            <a:r>
              <a:rPr lang="en-GB" dirty="0"/>
              <a:t>. Do you know what’s in your institution’s library that’s relevant to your topic? Make sure you do – it’s an obvious place to start so don’t forget it!</a:t>
            </a:r>
            <a:endParaRPr lang="en-US" dirty="0"/>
          </a:p>
        </p:txBody>
      </p:sp>
    </p:spTree>
    <p:extLst>
      <p:ext uri="{BB962C8B-B14F-4D97-AF65-F5344CB8AC3E}">
        <p14:creationId xmlns:p14="http://schemas.microsoft.com/office/powerpoint/2010/main" val="7502804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54780-9660-D447-A22B-AE3460C7F6C6}"/>
              </a:ext>
            </a:extLst>
          </p:cNvPr>
          <p:cNvSpPr>
            <a:spLocks noGrp="1"/>
          </p:cNvSpPr>
          <p:nvPr>
            <p:ph type="title"/>
          </p:nvPr>
        </p:nvSpPr>
        <p:spPr/>
        <p:txBody>
          <a:bodyPr/>
          <a:lstStyle/>
          <a:p>
            <a:r>
              <a:rPr lang="en-US" dirty="0"/>
              <a:t>How to do a literature search</a:t>
            </a:r>
          </a:p>
        </p:txBody>
      </p:sp>
      <p:sp>
        <p:nvSpPr>
          <p:cNvPr id="3" name="Content Placeholder 2">
            <a:extLst>
              <a:ext uri="{FF2B5EF4-FFF2-40B4-BE49-F238E27FC236}">
                <a16:creationId xmlns:a16="http://schemas.microsoft.com/office/drawing/2014/main" id="{4347E33B-5D5D-5745-8827-3F0E2D8AF17A}"/>
              </a:ext>
            </a:extLst>
          </p:cNvPr>
          <p:cNvSpPr>
            <a:spLocks noGrp="1"/>
          </p:cNvSpPr>
          <p:nvPr>
            <p:ph idx="1"/>
          </p:nvPr>
        </p:nvSpPr>
        <p:spPr/>
        <p:txBody>
          <a:bodyPr>
            <a:normAutofit/>
          </a:bodyPr>
          <a:lstStyle/>
          <a:p>
            <a:r>
              <a:rPr lang="en-GB" i="1" dirty="0"/>
              <a:t>Journals</a:t>
            </a:r>
            <a:r>
              <a:rPr lang="en-GB" dirty="0"/>
              <a:t>. Remember that journals are the best place to find the most recently published research. And don’t forget that many journals are now online only publications.</a:t>
            </a:r>
          </a:p>
          <a:p>
            <a:r>
              <a:rPr lang="en-GB" i="1" dirty="0"/>
              <a:t>Newspapers and magazines</a:t>
            </a:r>
            <a:r>
              <a:rPr lang="en-GB" dirty="0"/>
              <a:t> are a good source for current topical issues, although they are not always very useful for in-depth analysis. For example, if you are writing on a business-related topic you may find useful items in </a:t>
            </a:r>
            <a:r>
              <a:rPr lang="en-GB" i="1" dirty="0"/>
              <a:t>The Economist</a:t>
            </a:r>
            <a:r>
              <a:rPr lang="en-GB" dirty="0"/>
              <a:t>, </a:t>
            </a:r>
            <a:r>
              <a:rPr lang="en-GB" i="1" dirty="0"/>
              <a:t>Fortune</a:t>
            </a:r>
            <a:r>
              <a:rPr lang="en-GB" dirty="0"/>
              <a:t> and </a:t>
            </a:r>
            <a:r>
              <a:rPr lang="en-GB" i="1" dirty="0"/>
              <a:t>Harvard Business Review</a:t>
            </a:r>
            <a:r>
              <a:rPr lang="en-GB" dirty="0"/>
              <a:t>.</a:t>
            </a:r>
          </a:p>
          <a:p>
            <a:r>
              <a:rPr lang="en-GB" i="1" dirty="0"/>
              <a:t>Don’t limit yourself to obvious sources</a:t>
            </a:r>
            <a:r>
              <a:rPr lang="en-GB" dirty="0"/>
              <a:t>. For example, libraries contain books and journals but they also contain unpublished MA and PhD theses that may contain research relevant to your topic. Similarly, make sure you do speculative searches i.e. try typing in ‘The Journal of [Your Topic]’ – you may be surprised what comes up.</a:t>
            </a:r>
          </a:p>
          <a:p>
            <a:pPr marL="0" indent="0">
              <a:buNone/>
            </a:pPr>
            <a:endParaRPr lang="en-US" dirty="0"/>
          </a:p>
        </p:txBody>
      </p:sp>
    </p:spTree>
    <p:extLst>
      <p:ext uri="{BB962C8B-B14F-4D97-AF65-F5344CB8AC3E}">
        <p14:creationId xmlns:p14="http://schemas.microsoft.com/office/powerpoint/2010/main" val="18975007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54780-9660-D447-A22B-AE3460C7F6C6}"/>
              </a:ext>
            </a:extLst>
          </p:cNvPr>
          <p:cNvSpPr>
            <a:spLocks noGrp="1"/>
          </p:cNvSpPr>
          <p:nvPr>
            <p:ph type="title"/>
          </p:nvPr>
        </p:nvSpPr>
        <p:spPr/>
        <p:txBody>
          <a:bodyPr/>
          <a:lstStyle/>
          <a:p>
            <a:r>
              <a:rPr lang="en-US" dirty="0"/>
              <a:t>How to do a literature search</a:t>
            </a:r>
          </a:p>
        </p:txBody>
      </p:sp>
      <p:sp>
        <p:nvSpPr>
          <p:cNvPr id="3" name="Content Placeholder 2">
            <a:extLst>
              <a:ext uri="{FF2B5EF4-FFF2-40B4-BE49-F238E27FC236}">
                <a16:creationId xmlns:a16="http://schemas.microsoft.com/office/drawing/2014/main" id="{4347E33B-5D5D-5745-8827-3F0E2D8AF17A}"/>
              </a:ext>
            </a:extLst>
          </p:cNvPr>
          <p:cNvSpPr>
            <a:spLocks noGrp="1"/>
          </p:cNvSpPr>
          <p:nvPr>
            <p:ph idx="1"/>
          </p:nvPr>
        </p:nvSpPr>
        <p:spPr>
          <a:xfrm>
            <a:off x="818712" y="2222287"/>
            <a:ext cx="10554574" cy="3930035"/>
          </a:xfrm>
        </p:spPr>
        <p:txBody>
          <a:bodyPr>
            <a:normAutofit fontScale="77500" lnSpcReduction="20000"/>
          </a:bodyPr>
          <a:lstStyle/>
          <a:p>
            <a:pPr marL="0" indent="0">
              <a:buNone/>
            </a:pPr>
            <a:endParaRPr lang="en-GB" i="1" dirty="0"/>
          </a:p>
          <a:p>
            <a:pPr marL="0" indent="0">
              <a:buNone/>
            </a:pPr>
            <a:endParaRPr lang="en-GB" sz="2100" i="1" dirty="0"/>
          </a:p>
          <a:p>
            <a:pPr marL="0" indent="0">
              <a:buNone/>
            </a:pPr>
            <a:r>
              <a:rPr lang="en-GB" sz="2100" i="1" dirty="0"/>
              <a:t>Other less obvious sources</a:t>
            </a:r>
            <a:r>
              <a:rPr lang="en-GB" sz="2100" dirty="0"/>
              <a:t> also include:</a:t>
            </a:r>
          </a:p>
          <a:p>
            <a:pPr marL="0" indent="0">
              <a:buNone/>
            </a:pPr>
            <a:endParaRPr lang="en-GB" sz="2100" dirty="0"/>
          </a:p>
          <a:p>
            <a:r>
              <a:rPr lang="en-GB" sz="2100" b="1" dirty="0"/>
              <a:t>Conference papers</a:t>
            </a:r>
            <a:r>
              <a:rPr lang="en-GB" sz="2100" dirty="0"/>
              <a:t>. These are collections of papers presented at conferences and, like journals, often contain ‘cutting edge’ research. These collections are published on the Internet, in special editions of relevant journals and in one-off books.</a:t>
            </a:r>
          </a:p>
          <a:p>
            <a:r>
              <a:rPr lang="en-GB" sz="2100" b="1" dirty="0"/>
              <a:t>National and local Government publications</a:t>
            </a:r>
            <a:r>
              <a:rPr lang="en-GB" sz="2100" dirty="0"/>
              <a:t>. These include reports, yearbooks, White and Green papers, policy documents, manuals and statistical surveys.</a:t>
            </a:r>
          </a:p>
          <a:p>
            <a:r>
              <a:rPr lang="en-GB" sz="2100" b="1" dirty="0"/>
              <a:t>Publishers’ websites</a:t>
            </a:r>
            <a:r>
              <a:rPr lang="en-GB" sz="2100" dirty="0"/>
              <a:t>. These sites often contain summaries of recent publications and the full-text electronic journals. Two sites that have comprehensive online resources are Emerald and Blackwell Science.</a:t>
            </a:r>
          </a:p>
          <a:p>
            <a:r>
              <a:rPr lang="en-GB" sz="2100" b="1" dirty="0"/>
              <a:t>Databases</a:t>
            </a:r>
            <a:r>
              <a:rPr lang="en-GB" sz="2100" dirty="0"/>
              <a:t>. For many subject areas – particularly sciences and social sciences – there are online databases listing current articles.</a:t>
            </a:r>
          </a:p>
          <a:p>
            <a:endParaRPr lang="en-GB" dirty="0"/>
          </a:p>
          <a:p>
            <a:pPr marL="0" indent="0">
              <a:buNone/>
            </a:pPr>
            <a:endParaRPr lang="en-US" dirty="0"/>
          </a:p>
        </p:txBody>
      </p:sp>
    </p:spTree>
    <p:extLst>
      <p:ext uri="{BB962C8B-B14F-4D97-AF65-F5344CB8AC3E}">
        <p14:creationId xmlns:p14="http://schemas.microsoft.com/office/powerpoint/2010/main" val="7837299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81478-E0F4-3B4A-BBB7-DF13062D2CE4}"/>
              </a:ext>
            </a:extLst>
          </p:cNvPr>
          <p:cNvSpPr>
            <a:spLocks noGrp="1"/>
          </p:cNvSpPr>
          <p:nvPr>
            <p:ph type="title"/>
          </p:nvPr>
        </p:nvSpPr>
        <p:spPr/>
        <p:txBody>
          <a:bodyPr/>
          <a:lstStyle/>
          <a:p>
            <a:r>
              <a:rPr lang="en-US" dirty="0"/>
              <a:t>The structure of a literature review</a:t>
            </a:r>
          </a:p>
        </p:txBody>
      </p:sp>
      <p:sp>
        <p:nvSpPr>
          <p:cNvPr id="3" name="Content Placeholder 2">
            <a:extLst>
              <a:ext uri="{FF2B5EF4-FFF2-40B4-BE49-F238E27FC236}">
                <a16:creationId xmlns:a16="http://schemas.microsoft.com/office/drawing/2014/main" id="{ABEEC99B-AD65-0441-9A07-5BBE9A741DCB}"/>
              </a:ext>
            </a:extLst>
          </p:cNvPr>
          <p:cNvSpPr>
            <a:spLocks noGrp="1"/>
          </p:cNvSpPr>
          <p:nvPr>
            <p:ph idx="1"/>
          </p:nvPr>
        </p:nvSpPr>
        <p:spPr/>
        <p:txBody>
          <a:bodyPr/>
          <a:lstStyle/>
          <a:p>
            <a:r>
              <a:rPr lang="en-GB" dirty="0"/>
              <a:t>A literature review should be structured like any other essay: it should have an introduction, a middle or main body, and a conclusion.</a:t>
            </a:r>
          </a:p>
        </p:txBody>
      </p:sp>
    </p:spTree>
    <p:extLst>
      <p:ext uri="{BB962C8B-B14F-4D97-AF65-F5344CB8AC3E}">
        <p14:creationId xmlns:p14="http://schemas.microsoft.com/office/powerpoint/2010/main" val="38792985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2AB3A16-480F-B44B-9CB4-5B1BC1A07178}"/>
              </a:ext>
            </a:extLst>
          </p:cNvPr>
          <p:cNvSpPr/>
          <p:nvPr/>
        </p:nvSpPr>
        <p:spPr>
          <a:xfrm>
            <a:off x="954157" y="858905"/>
            <a:ext cx="10207486" cy="4456285"/>
          </a:xfrm>
          <a:prstGeom prst="rect">
            <a:avLst/>
          </a:prstGeom>
        </p:spPr>
        <p:txBody>
          <a:bodyPr wrap="square">
            <a:spAutoFit/>
          </a:bodyPr>
          <a:lstStyle/>
          <a:p>
            <a:pPr>
              <a:lnSpc>
                <a:spcPct val="107000"/>
              </a:lnSpc>
              <a:spcAft>
                <a:spcPts val="800"/>
              </a:spcAft>
            </a:pPr>
            <a:r>
              <a:rPr lang="en-GB" b="1" dirty="0">
                <a:latin typeface="Calibri" panose="020F0502020204030204" pitchFamily="34" charset="0"/>
                <a:ea typeface="Calibri" panose="020F0502020204030204" pitchFamily="34" charset="0"/>
                <a:cs typeface="Times New Roman" panose="02020603050405020304" pitchFamily="18" charset="0"/>
              </a:rPr>
              <a:t>Introduction</a:t>
            </a: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The introduction should:</a:t>
            </a: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itchFamily="2" charset="2"/>
              <a:buChar char=""/>
              <a:tabLst>
                <a:tab pos="457200" algn="l"/>
              </a:tabLst>
            </a:pPr>
            <a:r>
              <a:rPr lang="en-GB" dirty="0">
                <a:latin typeface="Calibri" panose="020F0502020204030204" pitchFamily="34" charset="0"/>
                <a:ea typeface="Calibri" panose="020F0502020204030204" pitchFamily="34" charset="0"/>
                <a:cs typeface="Times New Roman" panose="02020603050405020304" pitchFamily="18" charset="0"/>
              </a:rPr>
              <a:t>define your topic and provide an appropriate context for reviewing the literature;</a:t>
            </a:r>
          </a:p>
          <a:p>
            <a:pPr marL="342900" lvl="0" indent="-342900">
              <a:lnSpc>
                <a:spcPct val="107000"/>
              </a:lnSpc>
              <a:spcAft>
                <a:spcPts val="800"/>
              </a:spcAft>
              <a:buSzPts val="1000"/>
              <a:buFont typeface="Symbol" pitchFamily="2" charset="2"/>
              <a:buChar char=""/>
              <a:tabLst>
                <a:tab pos="457200" algn="l"/>
              </a:tabLst>
            </a:pPr>
            <a:r>
              <a:rPr lang="en-GB" dirty="0">
                <a:latin typeface="Calibri" panose="020F0502020204030204" pitchFamily="34" charset="0"/>
                <a:ea typeface="Calibri" panose="020F0502020204030204" pitchFamily="34" charset="0"/>
                <a:cs typeface="Times New Roman" panose="02020603050405020304" pitchFamily="18" charset="0"/>
              </a:rPr>
              <a:t>establish your reasons – i.e. point of view – for</a:t>
            </a:r>
          </a:p>
          <a:p>
            <a:pPr marL="342900" lvl="0" indent="-342900">
              <a:lnSpc>
                <a:spcPct val="107000"/>
              </a:lnSpc>
              <a:spcAft>
                <a:spcPts val="800"/>
              </a:spcAft>
              <a:buSzPts val="1000"/>
              <a:buFont typeface="Symbol" pitchFamily="2" charset="2"/>
              <a:buChar char=""/>
              <a:tabLst>
                <a:tab pos="457200" algn="l"/>
              </a:tabLst>
            </a:pPr>
            <a:r>
              <a:rPr lang="en-GB" dirty="0">
                <a:latin typeface="Calibri" panose="020F0502020204030204" pitchFamily="34" charset="0"/>
                <a:ea typeface="Calibri" panose="020F0502020204030204" pitchFamily="34" charset="0"/>
                <a:cs typeface="Times New Roman" panose="02020603050405020304" pitchFamily="18" charset="0"/>
              </a:rPr>
              <a:t>reviewing the literature;</a:t>
            </a:r>
          </a:p>
          <a:p>
            <a:pPr marL="342900" lvl="0" indent="-342900">
              <a:lnSpc>
                <a:spcPct val="107000"/>
              </a:lnSpc>
              <a:spcAft>
                <a:spcPts val="800"/>
              </a:spcAft>
              <a:buSzPts val="1000"/>
              <a:buFont typeface="Symbol" pitchFamily="2" charset="2"/>
              <a:buChar char=""/>
              <a:tabLst>
                <a:tab pos="457200" algn="l"/>
              </a:tabLst>
            </a:pPr>
            <a:r>
              <a:rPr lang="en-GB" dirty="0">
                <a:latin typeface="Calibri" panose="020F0502020204030204" pitchFamily="34" charset="0"/>
                <a:ea typeface="Calibri" panose="020F0502020204030204" pitchFamily="34" charset="0"/>
                <a:cs typeface="Times New Roman" panose="02020603050405020304" pitchFamily="18" charset="0"/>
              </a:rPr>
              <a:t>explain the organisation – i.e. sequence – of the review;</a:t>
            </a:r>
          </a:p>
          <a:p>
            <a:pPr marL="342900" lvl="0" indent="-342900">
              <a:lnSpc>
                <a:spcPct val="107000"/>
              </a:lnSpc>
              <a:spcAft>
                <a:spcPts val="800"/>
              </a:spcAft>
              <a:buSzPts val="1000"/>
              <a:buFont typeface="Symbol" pitchFamily="2" charset="2"/>
              <a:buChar char=""/>
              <a:tabLst>
                <a:tab pos="457200" algn="l"/>
              </a:tabLst>
            </a:pPr>
            <a:r>
              <a:rPr lang="en-GB" dirty="0">
                <a:latin typeface="Calibri" panose="020F0502020204030204" pitchFamily="34" charset="0"/>
                <a:ea typeface="Calibri" panose="020F0502020204030204" pitchFamily="34" charset="0"/>
                <a:cs typeface="Times New Roman" panose="02020603050405020304" pitchFamily="18" charset="0"/>
              </a:rPr>
              <a:t>state the scope of the review – i.e. what is included and what isn’t included. For example, if you were reviewing the literature on obesity in children you might say something like: There are a large number of studies of obesity trends in the general population. However, since the focus of this research is on obesity in children, these will not be reviewed in detail and will only be referred to as appropriate.</a:t>
            </a:r>
          </a:p>
        </p:txBody>
      </p:sp>
    </p:spTree>
    <p:extLst>
      <p:ext uri="{BB962C8B-B14F-4D97-AF65-F5344CB8AC3E}">
        <p14:creationId xmlns:p14="http://schemas.microsoft.com/office/powerpoint/2010/main" val="27113147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AFEA7A3-F15F-064A-BED9-D66654B03D22}"/>
              </a:ext>
            </a:extLst>
          </p:cNvPr>
          <p:cNvSpPr/>
          <p:nvPr/>
        </p:nvSpPr>
        <p:spPr>
          <a:xfrm>
            <a:off x="1091648" y="1342786"/>
            <a:ext cx="10008704" cy="3362011"/>
          </a:xfrm>
          <a:prstGeom prst="rect">
            <a:avLst/>
          </a:prstGeom>
        </p:spPr>
        <p:txBody>
          <a:bodyPr wrap="square">
            <a:spAutoFit/>
          </a:bodyPr>
          <a:lstStyle/>
          <a:p>
            <a:pPr>
              <a:lnSpc>
                <a:spcPct val="107000"/>
              </a:lnSpc>
              <a:spcAft>
                <a:spcPts val="800"/>
              </a:spcAft>
            </a:pPr>
            <a:r>
              <a:rPr lang="en-GB" b="1" dirty="0">
                <a:latin typeface="Calibri" panose="020F0502020204030204" pitchFamily="34" charset="0"/>
                <a:ea typeface="Calibri" panose="020F0502020204030204" pitchFamily="34" charset="0"/>
                <a:cs typeface="Times New Roman" panose="02020603050405020304" pitchFamily="18" charset="0"/>
              </a:rPr>
              <a:t>Main body</a:t>
            </a: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The middle or main body should:</a:t>
            </a: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itchFamily="2" charset="2"/>
              <a:buChar char=""/>
              <a:tabLst>
                <a:tab pos="457200" algn="l"/>
              </a:tabLst>
            </a:pPr>
            <a:r>
              <a:rPr lang="en-GB" dirty="0">
                <a:latin typeface="Calibri" panose="020F0502020204030204" pitchFamily="34" charset="0"/>
                <a:ea typeface="Calibri" panose="020F0502020204030204" pitchFamily="34" charset="0"/>
                <a:cs typeface="Times New Roman" panose="02020603050405020304" pitchFamily="18" charset="0"/>
              </a:rPr>
              <a:t>organise the literature according to common themes;</a:t>
            </a:r>
          </a:p>
          <a:p>
            <a:pPr marL="342900" lvl="0" indent="-342900">
              <a:lnSpc>
                <a:spcPct val="107000"/>
              </a:lnSpc>
              <a:spcAft>
                <a:spcPts val="800"/>
              </a:spcAft>
              <a:buSzPts val="1000"/>
              <a:buFont typeface="Symbol" pitchFamily="2" charset="2"/>
              <a:buChar char=""/>
              <a:tabLst>
                <a:tab pos="457200" algn="l"/>
              </a:tabLst>
            </a:pPr>
            <a:r>
              <a:rPr lang="en-GB" dirty="0">
                <a:latin typeface="Calibri" panose="020F0502020204030204" pitchFamily="34" charset="0"/>
                <a:ea typeface="Calibri" panose="020F0502020204030204" pitchFamily="34" charset="0"/>
                <a:cs typeface="Times New Roman" panose="02020603050405020304" pitchFamily="18" charset="0"/>
              </a:rPr>
              <a:t>provide insight into the relation between your chosen topic and the wider subject area e.g. between obesity in children and obesity in general;</a:t>
            </a:r>
          </a:p>
          <a:p>
            <a:pPr marL="342900" lvl="0" indent="-342900">
              <a:lnSpc>
                <a:spcPct val="107000"/>
              </a:lnSpc>
              <a:spcAft>
                <a:spcPts val="800"/>
              </a:spcAft>
              <a:buSzPts val="1000"/>
              <a:buFont typeface="Symbol" pitchFamily="2" charset="2"/>
              <a:buChar char=""/>
              <a:tabLst>
                <a:tab pos="457200" algn="l"/>
              </a:tabLst>
            </a:pPr>
            <a:r>
              <a:rPr lang="en-GB" dirty="0">
                <a:latin typeface="Calibri" panose="020F0502020204030204" pitchFamily="34" charset="0"/>
                <a:ea typeface="Calibri" panose="020F0502020204030204" pitchFamily="34" charset="0"/>
                <a:cs typeface="Times New Roman" panose="02020603050405020304" pitchFamily="18" charset="0"/>
              </a:rPr>
              <a:t>move from a general, wider view of the literature being reviewed to the specific focus of your research.</a:t>
            </a:r>
          </a:p>
        </p:txBody>
      </p:sp>
    </p:spTree>
    <p:extLst>
      <p:ext uri="{BB962C8B-B14F-4D97-AF65-F5344CB8AC3E}">
        <p14:creationId xmlns:p14="http://schemas.microsoft.com/office/powerpoint/2010/main" val="15668664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E1F640B-5A52-D448-9DE2-37EA5BE1BC64}"/>
              </a:ext>
            </a:extLst>
          </p:cNvPr>
          <p:cNvSpPr/>
          <p:nvPr/>
        </p:nvSpPr>
        <p:spPr>
          <a:xfrm>
            <a:off x="1023730" y="1896177"/>
            <a:ext cx="10177670" cy="3567195"/>
          </a:xfrm>
          <a:prstGeom prst="rect">
            <a:avLst/>
          </a:prstGeom>
        </p:spPr>
        <p:txBody>
          <a:bodyPr wrap="square">
            <a:spAutoFit/>
          </a:bodyPr>
          <a:lstStyle/>
          <a:p>
            <a:pPr>
              <a:lnSpc>
                <a:spcPct val="107000"/>
              </a:lnSpc>
              <a:spcAft>
                <a:spcPts val="800"/>
              </a:spcAft>
            </a:pPr>
            <a:r>
              <a:rPr lang="en-GB" b="1" dirty="0">
                <a:latin typeface="Calibri" panose="020F0502020204030204" pitchFamily="34" charset="0"/>
                <a:ea typeface="Calibri" panose="020F0502020204030204" pitchFamily="34" charset="0"/>
                <a:cs typeface="Times New Roman" panose="02020603050405020304" pitchFamily="18" charset="0"/>
              </a:rPr>
              <a:t>Conclusion</a:t>
            </a: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The conclusion should:</a:t>
            </a: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itchFamily="2" charset="2"/>
              <a:buChar char=""/>
              <a:tabLst>
                <a:tab pos="457200" algn="l"/>
              </a:tabLst>
            </a:pPr>
            <a:r>
              <a:rPr lang="en-GB" dirty="0">
                <a:latin typeface="Calibri" panose="020F0502020204030204" pitchFamily="34" charset="0"/>
                <a:ea typeface="Calibri" panose="020F0502020204030204" pitchFamily="34" charset="0"/>
                <a:cs typeface="Times New Roman" panose="02020603050405020304" pitchFamily="18" charset="0"/>
              </a:rPr>
              <a:t>summarise the important aspects of the existing body of literature;</a:t>
            </a:r>
          </a:p>
          <a:p>
            <a:pPr marL="342900" lvl="0" indent="-342900">
              <a:lnSpc>
                <a:spcPct val="107000"/>
              </a:lnSpc>
              <a:spcAft>
                <a:spcPts val="800"/>
              </a:spcAft>
              <a:buSzPts val="1000"/>
              <a:buFont typeface="Symbol" pitchFamily="2" charset="2"/>
              <a:buChar char=""/>
              <a:tabLst>
                <a:tab pos="457200" algn="l"/>
              </a:tabLst>
            </a:pPr>
            <a:r>
              <a:rPr lang="en-GB" dirty="0">
                <a:latin typeface="Calibri" panose="020F0502020204030204" pitchFamily="34" charset="0"/>
                <a:ea typeface="Calibri" panose="020F0502020204030204" pitchFamily="34" charset="0"/>
                <a:cs typeface="Times New Roman" panose="02020603050405020304" pitchFamily="18" charset="0"/>
              </a:rPr>
              <a:t>evaluate the current state of the literature reviewed;</a:t>
            </a:r>
          </a:p>
          <a:p>
            <a:pPr marL="342900" lvl="0" indent="-342900">
              <a:lnSpc>
                <a:spcPct val="107000"/>
              </a:lnSpc>
              <a:spcAft>
                <a:spcPts val="800"/>
              </a:spcAft>
              <a:buSzPts val="1000"/>
              <a:buFont typeface="Symbol" pitchFamily="2" charset="2"/>
              <a:buChar char=""/>
              <a:tabLst>
                <a:tab pos="457200" algn="l"/>
              </a:tabLst>
            </a:pPr>
            <a:r>
              <a:rPr lang="en-GB" dirty="0">
                <a:latin typeface="Calibri" panose="020F0502020204030204" pitchFamily="34" charset="0"/>
                <a:ea typeface="Calibri" panose="020F0502020204030204" pitchFamily="34" charset="0"/>
                <a:cs typeface="Times New Roman" panose="02020603050405020304" pitchFamily="18" charset="0"/>
              </a:rPr>
              <a:t>identify significant flaws or gaps in existing knowledge;</a:t>
            </a:r>
          </a:p>
          <a:p>
            <a:pPr marL="342900" lvl="0" indent="-342900">
              <a:lnSpc>
                <a:spcPct val="107000"/>
              </a:lnSpc>
              <a:spcAft>
                <a:spcPts val="800"/>
              </a:spcAft>
              <a:buSzPts val="1000"/>
              <a:buFont typeface="Symbol" pitchFamily="2" charset="2"/>
              <a:buChar char=""/>
              <a:tabLst>
                <a:tab pos="457200" algn="l"/>
              </a:tabLst>
            </a:pPr>
            <a:r>
              <a:rPr lang="en-GB" dirty="0">
                <a:latin typeface="Calibri" panose="020F0502020204030204" pitchFamily="34" charset="0"/>
                <a:ea typeface="Calibri" panose="020F0502020204030204" pitchFamily="34" charset="0"/>
                <a:cs typeface="Times New Roman" panose="02020603050405020304" pitchFamily="18" charset="0"/>
              </a:rPr>
              <a:t>outline areas for future study;</a:t>
            </a:r>
          </a:p>
          <a:p>
            <a:pPr marL="342900" lvl="0" indent="-342900">
              <a:lnSpc>
                <a:spcPct val="107000"/>
              </a:lnSpc>
              <a:spcAft>
                <a:spcPts val="800"/>
              </a:spcAft>
              <a:buSzPts val="1000"/>
              <a:buFont typeface="Symbol" pitchFamily="2" charset="2"/>
              <a:buChar char=""/>
              <a:tabLst>
                <a:tab pos="457200" algn="l"/>
              </a:tabLst>
            </a:pPr>
            <a:r>
              <a:rPr lang="en-GB" dirty="0">
                <a:latin typeface="Calibri" panose="020F0502020204030204" pitchFamily="34" charset="0"/>
                <a:ea typeface="Calibri" panose="020F0502020204030204" pitchFamily="34" charset="0"/>
                <a:cs typeface="Times New Roman" panose="02020603050405020304" pitchFamily="18" charset="0"/>
              </a:rPr>
              <a:t>link your research to existing knowledge.</a:t>
            </a:r>
          </a:p>
        </p:txBody>
      </p:sp>
    </p:spTree>
    <p:extLst>
      <p:ext uri="{BB962C8B-B14F-4D97-AF65-F5344CB8AC3E}">
        <p14:creationId xmlns:p14="http://schemas.microsoft.com/office/powerpoint/2010/main" val="34933360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0A2E654-271D-0B4A-A834-79F1BE8C8849}"/>
              </a:ext>
            </a:extLst>
          </p:cNvPr>
          <p:cNvSpPr/>
          <p:nvPr/>
        </p:nvSpPr>
        <p:spPr>
          <a:xfrm>
            <a:off x="964096" y="1451632"/>
            <a:ext cx="10217426" cy="3168240"/>
          </a:xfrm>
          <a:prstGeom prst="rect">
            <a:avLst/>
          </a:prstGeom>
        </p:spPr>
        <p:txBody>
          <a:bodyPr wrap="square">
            <a:spAutoFit/>
          </a:bodyPr>
          <a:lstStyle/>
          <a:p>
            <a:pPr>
              <a:lnSpc>
                <a:spcPct val="107000"/>
              </a:lnSpc>
              <a:spcAft>
                <a:spcPts val="800"/>
              </a:spcAft>
            </a:pPr>
            <a:r>
              <a:rPr lang="en-GB" b="1" dirty="0">
                <a:latin typeface="Calibri" panose="020F0502020204030204" pitchFamily="34" charset="0"/>
                <a:ea typeface="Calibri" panose="020F0502020204030204" pitchFamily="34" charset="0"/>
                <a:cs typeface="Times New Roman" panose="02020603050405020304" pitchFamily="18" charset="0"/>
              </a:rPr>
              <a:t>Writing the review (Galvan, 2006: 81-90)</a:t>
            </a: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GB" dirty="0">
                <a:latin typeface="Calibri" panose="020F0502020204030204" pitchFamily="34" charset="0"/>
                <a:ea typeface="Calibri" panose="020F0502020204030204" pitchFamily="34" charset="0"/>
                <a:cs typeface="Times New Roman" panose="02020603050405020304" pitchFamily="18" charset="0"/>
              </a:rPr>
              <a:t>Identify the broad problem area, but avoid global statements</a:t>
            </a:r>
          </a:p>
          <a:p>
            <a:pPr marL="342900" lvl="0" indent="-342900">
              <a:lnSpc>
                <a:spcPct val="107000"/>
              </a:lnSpc>
              <a:spcAft>
                <a:spcPts val="800"/>
              </a:spcAft>
              <a:buFont typeface="+mj-lt"/>
              <a:buAutoNum type="arabicPeriod"/>
              <a:tabLst>
                <a:tab pos="457200" algn="l"/>
              </a:tabLst>
            </a:pPr>
            <a:r>
              <a:rPr lang="en-GB" dirty="0">
                <a:latin typeface="Calibri" panose="020F0502020204030204" pitchFamily="34" charset="0"/>
                <a:ea typeface="Calibri" panose="020F0502020204030204" pitchFamily="34" charset="0"/>
                <a:cs typeface="Times New Roman" panose="02020603050405020304" pitchFamily="18" charset="0"/>
              </a:rPr>
              <a:t>Early in the review, indicate why the topic being reviewed is important</a:t>
            </a:r>
          </a:p>
          <a:p>
            <a:pPr marL="342900" lvl="0" indent="-342900">
              <a:lnSpc>
                <a:spcPct val="107000"/>
              </a:lnSpc>
              <a:spcAft>
                <a:spcPts val="800"/>
              </a:spcAft>
              <a:buFont typeface="+mj-lt"/>
              <a:buAutoNum type="arabicPeriod"/>
              <a:tabLst>
                <a:tab pos="457200" algn="l"/>
              </a:tabLst>
            </a:pPr>
            <a:r>
              <a:rPr lang="en-GB" dirty="0">
                <a:latin typeface="Calibri" panose="020F0502020204030204" pitchFamily="34" charset="0"/>
                <a:ea typeface="Calibri" panose="020F0502020204030204" pitchFamily="34" charset="0"/>
                <a:cs typeface="Times New Roman" panose="02020603050405020304" pitchFamily="18" charset="0"/>
              </a:rPr>
              <a:t>Distinguish between research finding and other sources of information</a:t>
            </a:r>
          </a:p>
          <a:p>
            <a:pPr marL="342900" lvl="0" indent="-342900">
              <a:lnSpc>
                <a:spcPct val="107000"/>
              </a:lnSpc>
              <a:spcAft>
                <a:spcPts val="800"/>
              </a:spcAft>
              <a:buFont typeface="+mj-lt"/>
              <a:buAutoNum type="arabicPeriod"/>
              <a:tabLst>
                <a:tab pos="457200" algn="l"/>
              </a:tabLst>
            </a:pPr>
            <a:r>
              <a:rPr lang="en-GB" dirty="0">
                <a:latin typeface="Calibri" panose="020F0502020204030204" pitchFamily="34" charset="0"/>
                <a:ea typeface="Calibri" panose="020F0502020204030204" pitchFamily="34" charset="0"/>
                <a:cs typeface="Times New Roman" panose="02020603050405020304" pitchFamily="18" charset="0"/>
              </a:rPr>
              <a:t>Indicate why certain studies are important</a:t>
            </a:r>
          </a:p>
          <a:p>
            <a:pPr marL="342900" lvl="0" indent="-342900">
              <a:lnSpc>
                <a:spcPct val="107000"/>
              </a:lnSpc>
              <a:spcAft>
                <a:spcPts val="800"/>
              </a:spcAft>
              <a:buFont typeface="+mj-lt"/>
              <a:buAutoNum type="arabicPeriod"/>
              <a:tabLst>
                <a:tab pos="457200" algn="l"/>
              </a:tabLst>
            </a:pPr>
            <a:r>
              <a:rPr lang="en-GB" dirty="0">
                <a:latin typeface="Calibri" panose="020F0502020204030204" pitchFamily="34" charset="0"/>
                <a:ea typeface="Calibri" panose="020F0502020204030204" pitchFamily="34" charset="0"/>
                <a:cs typeface="Times New Roman" panose="02020603050405020304" pitchFamily="18" charset="0"/>
              </a:rPr>
              <a:t>If you are commenting on the timeliness of a topic, be specific in describing the time frame</a:t>
            </a:r>
          </a:p>
          <a:p>
            <a:pPr marL="342900" lvl="0" indent="-342900">
              <a:lnSpc>
                <a:spcPct val="107000"/>
              </a:lnSpc>
              <a:spcAft>
                <a:spcPts val="800"/>
              </a:spcAft>
              <a:buFont typeface="+mj-lt"/>
              <a:buAutoNum type="arabicPeriod"/>
              <a:tabLst>
                <a:tab pos="457200" algn="l"/>
              </a:tabLst>
            </a:pPr>
            <a:r>
              <a:rPr lang="en-GB" dirty="0">
                <a:latin typeface="Calibri" panose="020F0502020204030204" pitchFamily="34" charset="0"/>
                <a:ea typeface="Calibri" panose="020F0502020204030204" pitchFamily="34" charset="0"/>
                <a:cs typeface="Times New Roman" panose="02020603050405020304" pitchFamily="18" charset="0"/>
              </a:rPr>
              <a:t>If citing a classic or landmark study, identify it as such</a:t>
            </a:r>
          </a:p>
        </p:txBody>
      </p:sp>
    </p:spTree>
    <p:extLst>
      <p:ext uri="{BB962C8B-B14F-4D97-AF65-F5344CB8AC3E}">
        <p14:creationId xmlns:p14="http://schemas.microsoft.com/office/powerpoint/2010/main" val="27894850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4A8B710-7998-6440-BC5E-EEC71EFF6E95}"/>
              </a:ext>
            </a:extLst>
          </p:cNvPr>
          <p:cNvSpPr/>
          <p:nvPr/>
        </p:nvSpPr>
        <p:spPr>
          <a:xfrm>
            <a:off x="954157" y="1451632"/>
            <a:ext cx="10366513" cy="4262514"/>
          </a:xfrm>
          <a:prstGeom prst="rect">
            <a:avLst/>
          </a:prstGeom>
        </p:spPr>
        <p:txBody>
          <a:bodyPr wrap="square">
            <a:spAutoFit/>
          </a:bodyPr>
          <a:lstStyle/>
          <a:p>
            <a:pPr lvl="0">
              <a:lnSpc>
                <a:spcPct val="107000"/>
              </a:lnSpc>
              <a:spcAft>
                <a:spcPts val="800"/>
              </a:spcAft>
              <a:tabLst>
                <a:tab pos="457200" algn="l"/>
              </a:tabLst>
            </a:pPr>
            <a:r>
              <a:rPr lang="en-GB" dirty="0">
                <a:latin typeface="Calibri" panose="020F0502020204030204" pitchFamily="34" charset="0"/>
                <a:ea typeface="Calibri" panose="020F0502020204030204" pitchFamily="34" charset="0"/>
                <a:cs typeface="Times New Roman" panose="02020603050405020304" pitchFamily="18" charset="0"/>
              </a:rPr>
              <a:t>7. If a landmark study was replicated, mention that and indicate the results of the replication</a:t>
            </a:r>
          </a:p>
          <a:p>
            <a:pPr lvl="0">
              <a:lnSpc>
                <a:spcPct val="107000"/>
              </a:lnSpc>
              <a:spcAft>
                <a:spcPts val="800"/>
              </a:spcAft>
              <a:tabLst>
                <a:tab pos="457200" algn="l"/>
              </a:tabLst>
            </a:pPr>
            <a:r>
              <a:rPr lang="en-GB" dirty="0">
                <a:latin typeface="Calibri" panose="020F0502020204030204" pitchFamily="34" charset="0"/>
                <a:ea typeface="Calibri" panose="020F0502020204030204" pitchFamily="34" charset="0"/>
                <a:cs typeface="Times New Roman" panose="02020603050405020304" pitchFamily="18" charset="0"/>
              </a:rPr>
              <a:t>8. Discuss other literature reviews on your topic</a:t>
            </a:r>
          </a:p>
          <a:p>
            <a:pPr lvl="0">
              <a:lnSpc>
                <a:spcPct val="107000"/>
              </a:lnSpc>
              <a:spcAft>
                <a:spcPts val="800"/>
              </a:spcAft>
              <a:tabLst>
                <a:tab pos="457200" algn="l"/>
              </a:tabLst>
            </a:pPr>
            <a:r>
              <a:rPr lang="en-GB" dirty="0">
                <a:latin typeface="Calibri" panose="020F0502020204030204" pitchFamily="34" charset="0"/>
                <a:ea typeface="Calibri" panose="020F0502020204030204" pitchFamily="34" charset="0"/>
                <a:cs typeface="Times New Roman" panose="02020603050405020304" pitchFamily="18" charset="0"/>
              </a:rPr>
              <a:t>9. Refer the reader to other reviews on issues that you will not be discussing in details</a:t>
            </a:r>
          </a:p>
          <a:p>
            <a:pPr lvl="0">
              <a:lnSpc>
                <a:spcPct val="107000"/>
              </a:lnSpc>
              <a:spcAft>
                <a:spcPts val="800"/>
              </a:spcAft>
              <a:tabLst>
                <a:tab pos="457200" algn="l"/>
              </a:tabLst>
            </a:pPr>
            <a:r>
              <a:rPr lang="en-GB" dirty="0">
                <a:latin typeface="Calibri" panose="020F0502020204030204" pitchFamily="34" charset="0"/>
                <a:ea typeface="Calibri" panose="020F0502020204030204" pitchFamily="34" charset="0"/>
                <a:cs typeface="Times New Roman" panose="02020603050405020304" pitchFamily="18" charset="0"/>
              </a:rPr>
              <a:t>10. Justify comments such as, "no studies were found."</a:t>
            </a:r>
          </a:p>
          <a:p>
            <a:pPr lvl="0">
              <a:lnSpc>
                <a:spcPct val="107000"/>
              </a:lnSpc>
              <a:spcAft>
                <a:spcPts val="800"/>
              </a:spcAft>
              <a:tabLst>
                <a:tab pos="457200" algn="l"/>
              </a:tabLst>
            </a:pPr>
            <a:r>
              <a:rPr lang="en-GB" dirty="0">
                <a:latin typeface="Calibri" panose="020F0502020204030204" pitchFamily="34" charset="0"/>
                <a:ea typeface="Calibri" panose="020F0502020204030204" pitchFamily="34" charset="0"/>
                <a:cs typeface="Times New Roman" panose="02020603050405020304" pitchFamily="18" charset="0"/>
              </a:rPr>
              <a:t>11. Avoid long lists of nonspecific references</a:t>
            </a:r>
          </a:p>
          <a:p>
            <a:pPr lvl="0">
              <a:lnSpc>
                <a:spcPct val="107000"/>
              </a:lnSpc>
              <a:spcAft>
                <a:spcPts val="800"/>
              </a:spcAft>
              <a:tabLst>
                <a:tab pos="457200" algn="l"/>
              </a:tabLst>
            </a:pPr>
            <a:r>
              <a:rPr lang="en-GB" dirty="0">
                <a:latin typeface="Calibri" panose="020F0502020204030204" pitchFamily="34" charset="0"/>
                <a:ea typeface="Calibri" panose="020F0502020204030204" pitchFamily="34" charset="0"/>
                <a:cs typeface="Times New Roman" panose="02020603050405020304" pitchFamily="18" charset="0"/>
              </a:rPr>
              <a:t>12. If the results of previous studies are inconsistent or widely varying, cite them separately</a:t>
            </a:r>
          </a:p>
          <a:p>
            <a:pPr lvl="0">
              <a:lnSpc>
                <a:spcPct val="107000"/>
              </a:lnSpc>
              <a:spcAft>
                <a:spcPts val="800"/>
              </a:spcAft>
              <a:tabLst>
                <a:tab pos="457200" algn="l"/>
              </a:tabLst>
            </a:pPr>
            <a:r>
              <a:rPr lang="en-GB" dirty="0">
                <a:latin typeface="Calibri" panose="020F0502020204030204" pitchFamily="34" charset="0"/>
                <a:ea typeface="Calibri" panose="020F0502020204030204" pitchFamily="34" charset="0"/>
                <a:cs typeface="Times New Roman" panose="02020603050405020304" pitchFamily="18" charset="0"/>
              </a:rPr>
              <a:t>13. Cite all relevant references in the review section of thesis, dissertation, or journal article</a:t>
            </a:r>
          </a:p>
          <a:p>
            <a:pPr>
              <a:lnSpc>
                <a:spcPct val="107000"/>
              </a:lnSpc>
              <a:spcAft>
                <a:spcPts val="800"/>
              </a:spcAft>
              <a:tabLst>
                <a:tab pos="457200" algn="l"/>
              </a:tabLst>
            </a:pPr>
            <a:endParaRPr lang="en-GB" sz="1600" dirty="0"/>
          </a:p>
          <a:p>
            <a:pPr>
              <a:lnSpc>
                <a:spcPct val="107000"/>
              </a:lnSpc>
              <a:spcAft>
                <a:spcPts val="800"/>
              </a:spcAft>
              <a:tabLst>
                <a:tab pos="457200" algn="l"/>
              </a:tabLst>
            </a:pPr>
            <a:r>
              <a:rPr lang="en-GB" sz="1600" dirty="0"/>
              <a:t>Reference: Galvan, J. (2006). </a:t>
            </a:r>
            <a:r>
              <a:rPr lang="en-GB" sz="1600" i="1" dirty="0"/>
              <a:t>Writing literature reviews: a guide for students of the </a:t>
            </a:r>
            <a:r>
              <a:rPr lang="en-GB" sz="1600" i="1" dirty="0" err="1"/>
              <a:t>behavioral</a:t>
            </a:r>
            <a:r>
              <a:rPr lang="en-GB" sz="1600" i="1" dirty="0"/>
              <a:t> sciences</a:t>
            </a:r>
            <a:r>
              <a:rPr lang="en-GB" sz="1600" dirty="0"/>
              <a:t> ( 3rd ed.). Glendale, CA: </a:t>
            </a:r>
            <a:r>
              <a:rPr lang="en-GB" sz="1600" dirty="0" err="1"/>
              <a:t>Pyrczak</a:t>
            </a:r>
            <a:r>
              <a:rPr lang="en-GB" sz="1600" dirty="0"/>
              <a:t> Publishing.</a:t>
            </a:r>
          </a:p>
          <a:p>
            <a:pPr lvl="0">
              <a:lnSpc>
                <a:spcPct val="107000"/>
              </a:lnSpc>
              <a:spcAft>
                <a:spcPts val="800"/>
              </a:spcAft>
              <a:tabLst>
                <a:tab pos="457200" algn="l"/>
              </a:tabLst>
            </a:pP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7745707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docProps/app.xml><?xml version="1.0" encoding="utf-8"?>
<Properties xmlns="http://schemas.openxmlformats.org/officeDocument/2006/extended-properties" xmlns:vt="http://schemas.openxmlformats.org/officeDocument/2006/docPropsVTypes">
  <Template>{CE019294-3F6D-1B44-A910-FE0AA4504F24}tf10001121</Template>
  <TotalTime>31</TotalTime>
  <Words>1147</Words>
  <Application>Microsoft Macintosh PowerPoint</Application>
  <PresentationFormat>Widescreen</PresentationFormat>
  <Paragraphs>105</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Calibri</vt:lpstr>
      <vt:lpstr>Century Gothic</vt:lpstr>
      <vt:lpstr>Symbol</vt:lpstr>
      <vt:lpstr>Wingdings 2</vt:lpstr>
      <vt:lpstr>Quotable</vt:lpstr>
      <vt:lpstr>Literature Review</vt:lpstr>
      <vt:lpstr>A literature review has 4 main objectives:</vt:lpstr>
      <vt:lpstr>What is a literature review?</vt:lpstr>
      <vt:lpstr>PowerPoint Presentation</vt:lpstr>
      <vt:lpstr>PowerPoint Presentation</vt:lpstr>
      <vt:lpstr>   Why write a literature review?</vt:lpstr>
      <vt:lpstr>Why write a literature review?</vt:lpstr>
      <vt:lpstr>Key points to remember!</vt:lpstr>
      <vt:lpstr>How to do a literature search</vt:lpstr>
      <vt:lpstr>How to do a literature search</vt:lpstr>
      <vt:lpstr>How to do a literature search</vt:lpstr>
      <vt:lpstr>The structure of a literature review</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Literature Review</dc:title>
  <dc:creator>Junnine Thomas-Walters</dc:creator>
  <cp:lastModifiedBy>Junnine Thomas-Walters</cp:lastModifiedBy>
  <cp:revision>5</cp:revision>
  <dcterms:created xsi:type="dcterms:W3CDTF">2019-05-07T08:16:07Z</dcterms:created>
  <dcterms:modified xsi:type="dcterms:W3CDTF">2019-06-20T14:02:19Z</dcterms:modified>
</cp:coreProperties>
</file>