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9" r:id="rId1"/>
    <p:sldMasterId id="2147483673" r:id="rId2"/>
  </p:sldMasterIdLst>
  <p:notesMasterIdLst>
    <p:notesMasterId r:id="rId22"/>
  </p:notesMasterIdLst>
  <p:handoutMasterIdLst>
    <p:handoutMasterId r:id="rId23"/>
  </p:handoutMasterIdLst>
  <p:sldIdLst>
    <p:sldId id="257" r:id="rId3"/>
    <p:sldId id="258" r:id="rId4"/>
    <p:sldId id="259" r:id="rId5"/>
    <p:sldId id="263" r:id="rId6"/>
    <p:sldId id="272" r:id="rId7"/>
    <p:sldId id="291" r:id="rId8"/>
    <p:sldId id="276" r:id="rId9"/>
    <p:sldId id="277" r:id="rId10"/>
    <p:sldId id="293" r:id="rId11"/>
    <p:sldId id="278" r:id="rId12"/>
    <p:sldId id="279" r:id="rId13"/>
    <p:sldId id="281" r:id="rId14"/>
    <p:sldId id="284" r:id="rId15"/>
    <p:sldId id="285" r:id="rId16"/>
    <p:sldId id="286" r:id="rId17"/>
    <p:sldId id="287" r:id="rId18"/>
    <p:sldId id="288" r:id="rId19"/>
    <p:sldId id="289" r:id="rId20"/>
    <p:sldId id="290" r:id="rId21"/>
  </p:sldIdLst>
  <p:sldSz cx="9144000" cy="6858000" type="screen4x3"/>
  <p:notesSz cx="9317038" cy="6877050"/>
  <p:custDataLst>
    <p:tags r:id="rId24"/>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787">
          <p15:clr>
            <a:srgbClr val="A4A3A4"/>
          </p15:clr>
        </p15:guide>
        <p15:guide id="2" orient="horz" pos="1162">
          <p15:clr>
            <a:srgbClr val="A4A3A4"/>
          </p15:clr>
        </p15:guide>
        <p15:guide id="3" orient="horz" pos="981">
          <p15:clr>
            <a:srgbClr val="A4A3A4"/>
          </p15:clr>
        </p15:guide>
        <p15:guide id="4" orient="horz" pos="2160">
          <p15:clr>
            <a:srgbClr val="A4A3A4"/>
          </p15:clr>
        </p15:guide>
        <p15:guide id="5" orient="horz" pos="4156">
          <p15:clr>
            <a:srgbClr val="A4A3A4"/>
          </p15:clr>
        </p15:guide>
        <p15:guide id="6" orient="horz" pos="3884">
          <p15:clr>
            <a:srgbClr val="A4A3A4"/>
          </p15:clr>
        </p15:guide>
        <p15:guide id="7" pos="357">
          <p15:clr>
            <a:srgbClr val="A4A3A4"/>
          </p15:clr>
        </p15:guide>
        <p15:guide id="8" pos="2880">
          <p15:clr>
            <a:srgbClr val="A4A3A4"/>
          </p15:clr>
        </p15:guide>
        <p15:guide id="9" pos="573">
          <p15:clr>
            <a:srgbClr val="A4A3A4"/>
          </p15:clr>
        </p15:guide>
        <p15:guide id="10" pos="5556">
          <p15:clr>
            <a:srgbClr val="A4A3A4"/>
          </p15:clr>
        </p15:guide>
        <p15:guide id="11" pos="249">
          <p15:clr>
            <a:srgbClr val="A4A3A4"/>
          </p15:clr>
        </p15:guide>
        <p15:guide id="12" pos="80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180" autoAdjust="0"/>
    <p:restoredTop sz="94624" autoAdjust="0"/>
  </p:normalViewPr>
  <p:slideViewPr>
    <p:cSldViewPr>
      <p:cViewPr varScale="1">
        <p:scale>
          <a:sx n="108" d="100"/>
          <a:sy n="108" d="100"/>
        </p:scale>
        <p:origin x="2016" y="78"/>
      </p:cViewPr>
      <p:guideLst>
        <p:guide orient="horz" pos="787"/>
        <p:guide orient="horz" pos="1162"/>
        <p:guide orient="horz" pos="981"/>
        <p:guide orient="horz" pos="2160"/>
        <p:guide orient="horz" pos="4156"/>
        <p:guide orient="horz" pos="3884"/>
        <p:guide pos="357"/>
        <p:guide pos="2880"/>
        <p:guide pos="573"/>
        <p:guide pos="5556"/>
        <p:guide pos="249"/>
        <p:guide pos="801"/>
      </p:guideLst>
    </p:cSldViewPr>
  </p:slideViewPr>
  <p:notesTextViewPr>
    <p:cViewPr>
      <p:scale>
        <a:sx n="100" d="100"/>
        <a:sy n="100" d="100"/>
      </p:scale>
      <p:origin x="0" y="0"/>
    </p:cViewPr>
  </p:notesTextViewPr>
  <p:sorterViewPr>
    <p:cViewPr>
      <p:scale>
        <a:sx n="100" d="100"/>
        <a:sy n="100" d="100"/>
      </p:scale>
      <p:origin x="0" y="684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1EF5611E-3505-47F5-AAE1-1B5B024E98D0}" type="datetimeFigureOut">
              <a:rPr lang="en-GB" smtClean="0"/>
              <a:pPr/>
              <a:t>15/11/2022</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9E440AAB-46B8-49EF-B582-F04452E780FA}" type="slidenum">
              <a:rPr lang="en-GB" smtClean="0"/>
              <a:pPr/>
              <a:t>‹#›</a:t>
            </a:fld>
            <a:endParaRPr lang="en-GB"/>
          </a:p>
        </p:txBody>
      </p:sp>
    </p:spTree>
    <p:extLst>
      <p:ext uri="{BB962C8B-B14F-4D97-AF65-F5344CB8AC3E}">
        <p14:creationId xmlns:p14="http://schemas.microsoft.com/office/powerpoint/2010/main" val="100115009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72558996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5</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7</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8</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10</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12</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13</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14</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15</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16</a:t>
            </a:fld>
            <a:endParaRPr lang="en-GB"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17</a:t>
            </a:fld>
            <a:endParaRPr lang="en-GB"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7491F284-3398-47C3-88E0-A77446C8B3BA}" type="slidenum">
              <a:rPr lang="en-GB" smtClean="0"/>
              <a:pPr/>
              <a:t>18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GB" dirty="0"/>
              <a:t>Chapter 1</a:t>
            </a:r>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96319" y="802299"/>
            <a:ext cx="5618515" cy="2541431"/>
          </a:xfrm>
        </p:spPr>
        <p:txBody>
          <a:bodyPr bIns="0" anchor="b">
            <a:normAutofit/>
          </a:bodyPr>
          <a:lstStyle>
            <a:lvl1pPr algn="l">
              <a:defRPr sz="5400"/>
            </a:lvl1pPr>
          </a:lstStyle>
          <a:p>
            <a:r>
              <a:rPr lang="en-US"/>
              <a:t>Click to edit Master title style</a:t>
            </a:r>
            <a:endParaRPr lang="en-US" dirty="0"/>
          </a:p>
        </p:txBody>
      </p:sp>
      <p:sp>
        <p:nvSpPr>
          <p:cNvPr id="3" name="Subtitle 2"/>
          <p:cNvSpPr>
            <a:spLocks noGrp="1"/>
          </p:cNvSpPr>
          <p:nvPr>
            <p:ph type="subTitle" idx="1"/>
          </p:nvPr>
        </p:nvSpPr>
        <p:spPr>
          <a:xfrm>
            <a:off x="2396319" y="3531205"/>
            <a:ext cx="5618515" cy="977621"/>
          </a:xfrm>
        </p:spPr>
        <p:txBody>
          <a:bodyPr tIns="91440" bIns="91440">
            <a:normAutofit/>
          </a:bodyPr>
          <a:lstStyle>
            <a:lvl1pPr marL="0" indent="0" algn="l">
              <a:buNone/>
              <a:defRPr sz="1600" b="0" cap="all" baseline="0">
                <a:solidFill>
                  <a:schemeClr val="tx1"/>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a:xfrm>
            <a:off x="2396319" y="329308"/>
            <a:ext cx="3086292" cy="309201"/>
          </a:xfrm>
        </p:spPr>
        <p:txBody>
          <a:bodyPr/>
          <a:lstStyle/>
          <a:p>
            <a:endParaRPr lang="en-US" dirty="0"/>
          </a:p>
        </p:txBody>
      </p:sp>
      <p:sp>
        <p:nvSpPr>
          <p:cNvPr id="6" name="Slide Number Placeholder 5"/>
          <p:cNvSpPr>
            <a:spLocks noGrp="1"/>
          </p:cNvSpPr>
          <p:nvPr>
            <p:ph type="sldNum" sz="quarter" idx="12"/>
          </p:nvPr>
        </p:nvSpPr>
        <p:spPr>
          <a:xfrm>
            <a:off x="1434703" y="798973"/>
            <a:ext cx="802005"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396319" y="3528542"/>
            <a:ext cx="561851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40096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GB"/>
              <a:t>Chapter 1</a:t>
            </a:r>
            <a:endParaRPr lang="en-GB" dirty="0"/>
          </a:p>
        </p:txBody>
      </p:sp>
      <p:sp>
        <p:nvSpPr>
          <p:cNvPr id="6" name="Slide Number Placeholder 5"/>
          <p:cNvSpPr>
            <a:spLocks noGrp="1"/>
          </p:cNvSpPr>
          <p:nvPr>
            <p:ph type="sldNum" sz="quarter" idx="12"/>
          </p:nvPr>
        </p:nvSpPr>
        <p:spPr/>
        <p:txBody>
          <a:bodyPr/>
          <a:lstStyle/>
          <a:p>
            <a:pPr>
              <a:defRPr/>
            </a:pPr>
            <a:fld id="{EAE79B72-27D8-4E51-9E6F-8AD47DFC65F0}" type="slidenum">
              <a:rPr lang="en-GB" smtClean="0"/>
              <a:pPr>
                <a:defRPr/>
              </a:pPr>
              <a:t>‹#›</a:t>
            </a:fld>
            <a:endParaRPr lang="en-GB"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623568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3491" y="1756130"/>
            <a:ext cx="5617002" cy="1887950"/>
          </a:xfrm>
        </p:spPr>
        <p:txBody>
          <a:bodyPr anchor="b">
            <a:normAutofit/>
          </a:bodyPr>
          <a:lstStyle>
            <a:lvl1pPr algn="l">
              <a:defRPr sz="3200"/>
            </a:lvl1pPr>
          </a:lstStyle>
          <a:p>
            <a:r>
              <a:rPr lang="en-US"/>
              <a:t>Click to edit Master title style</a:t>
            </a:r>
            <a:endParaRPr lang="en-US" dirty="0"/>
          </a:p>
        </p:txBody>
      </p:sp>
      <p:sp>
        <p:nvSpPr>
          <p:cNvPr id="3" name="Text Placeholder 2"/>
          <p:cNvSpPr>
            <a:spLocks noGrp="1"/>
          </p:cNvSpPr>
          <p:nvPr>
            <p:ph type="body" idx="1"/>
          </p:nvPr>
        </p:nvSpPr>
        <p:spPr>
          <a:xfrm>
            <a:off x="1443492" y="3806196"/>
            <a:ext cx="5617002" cy="1012929"/>
          </a:xfrm>
        </p:spPr>
        <p:txBody>
          <a:bodyPr tIns="91440">
            <a:normAutofit/>
          </a:bodyPr>
          <a:lstStyle>
            <a:lvl1pPr marL="0" indent="0" algn="l">
              <a:buNone/>
              <a:defRPr sz="18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GB"/>
              <a:t>Chapter 1</a:t>
            </a:r>
            <a:endParaRPr lang="en-GB" dirty="0"/>
          </a:p>
        </p:txBody>
      </p:sp>
      <p:sp>
        <p:nvSpPr>
          <p:cNvPr id="6" name="Slide Number Placeholder 5"/>
          <p:cNvSpPr>
            <a:spLocks noGrp="1"/>
          </p:cNvSpPr>
          <p:nvPr>
            <p:ph type="sldNum" sz="quarter" idx="12"/>
          </p:nvPr>
        </p:nvSpPr>
        <p:spPr/>
        <p:txBody>
          <a:bodyPr/>
          <a:lstStyle/>
          <a:p>
            <a:pPr>
              <a:defRPr/>
            </a:pPr>
            <a:fld id="{5B2CC60B-B175-4881-ABA8-FDF5144E7C6F}" type="slidenum">
              <a:rPr lang="en-GB" smtClean="0"/>
              <a:pPr>
                <a:defRPr/>
              </a:pPr>
              <a:t>‹#›</a:t>
            </a:fld>
            <a:endParaRPr lang="en-GB" dirty="0"/>
          </a:p>
        </p:txBody>
      </p:sp>
      <p:cxnSp>
        <p:nvCxnSpPr>
          <p:cNvPr id="15" name="Straight Connector 14"/>
          <p:cNvCxnSpPr/>
          <p:nvPr/>
        </p:nvCxnSpPr>
        <p:spPr>
          <a:xfrm>
            <a:off x="1443491" y="3804985"/>
            <a:ext cx="561700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59125136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3491" y="804890"/>
            <a:ext cx="6571343"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3490" y="2013936"/>
            <a:ext cx="3125871" cy="34375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89182" y="2013936"/>
            <a:ext cx="3125652" cy="343755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GB"/>
              <a:t>Chapter 1</a:t>
            </a:r>
            <a:endParaRPr lang="en-GB" dirty="0"/>
          </a:p>
        </p:txBody>
      </p:sp>
      <p:sp>
        <p:nvSpPr>
          <p:cNvPr id="7" name="Slide Number Placeholder 6"/>
          <p:cNvSpPr>
            <a:spLocks noGrp="1"/>
          </p:cNvSpPr>
          <p:nvPr>
            <p:ph type="sldNum" sz="quarter" idx="12"/>
          </p:nvPr>
        </p:nvSpPr>
        <p:spPr/>
        <p:txBody>
          <a:bodyPr/>
          <a:lstStyle/>
          <a:p>
            <a:pPr>
              <a:defRPr/>
            </a:pPr>
            <a:fld id="{2278CD4F-4B4F-439B-8435-37112D1736BB}" type="slidenum">
              <a:rPr lang="en-GB" smtClean="0"/>
              <a:pPr>
                <a:defRPr/>
              </a:pPr>
              <a:t>‹#›</a:t>
            </a:fld>
            <a:endParaRPr lang="en-GB" dirty="0"/>
          </a:p>
        </p:txBody>
      </p:sp>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99400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1443491" y="804164"/>
            <a:ext cx="6571344"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3491" y="2019550"/>
            <a:ext cx="3125766" cy="801943"/>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443491" y="2824270"/>
            <a:ext cx="3125766"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89182" y="2023004"/>
            <a:ext cx="3125652" cy="802237"/>
          </a:xfrm>
        </p:spPr>
        <p:txBody>
          <a:bodyPr anchor="b">
            <a:normAutofit/>
          </a:bodyPr>
          <a:lstStyle>
            <a:lvl1pPr marL="0" indent="0">
              <a:lnSpc>
                <a:spcPct val="100000"/>
              </a:lnSpc>
              <a:buNone/>
              <a:defRPr sz="2200" b="0" cap="all" baseline="0">
                <a:solidFill>
                  <a:schemeClr val="accent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89182" y="2821491"/>
            <a:ext cx="31256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endParaRPr lang="en-GB" dirty="0"/>
          </a:p>
        </p:txBody>
      </p:sp>
      <p:sp>
        <p:nvSpPr>
          <p:cNvPr id="8" name="Footer Placeholder 7"/>
          <p:cNvSpPr>
            <a:spLocks noGrp="1"/>
          </p:cNvSpPr>
          <p:nvPr>
            <p:ph type="ftr" sz="quarter" idx="11"/>
          </p:nvPr>
        </p:nvSpPr>
        <p:spPr/>
        <p:txBody>
          <a:bodyPr/>
          <a:lstStyle/>
          <a:p>
            <a:pPr>
              <a:defRPr/>
            </a:pPr>
            <a:r>
              <a:rPr lang="en-GB"/>
              <a:t>Chapter 1</a:t>
            </a:r>
            <a:endParaRPr lang="en-GB" dirty="0"/>
          </a:p>
        </p:txBody>
      </p:sp>
      <p:sp>
        <p:nvSpPr>
          <p:cNvPr id="9" name="Slide Number Placeholder 8"/>
          <p:cNvSpPr>
            <a:spLocks noGrp="1"/>
          </p:cNvSpPr>
          <p:nvPr>
            <p:ph type="sldNum" sz="quarter" idx="12"/>
          </p:nvPr>
        </p:nvSpPr>
        <p:spPr/>
        <p:txBody>
          <a:bodyPr/>
          <a:lstStyle/>
          <a:p>
            <a:pPr>
              <a:defRPr/>
            </a:pPr>
            <a:fld id="{51BBA454-C0B7-4A8A-9C9B-651EEF9D1890}" type="slidenum">
              <a:rPr lang="en-GB" smtClean="0"/>
              <a:pPr>
                <a:defRPr/>
              </a:pPr>
              <a:t>‹#›</a:t>
            </a:fld>
            <a:endParaRPr lang="en-GB" dirty="0"/>
          </a:p>
        </p:txBody>
      </p:sp>
    </p:spTree>
    <p:extLst>
      <p:ext uri="{BB962C8B-B14F-4D97-AF65-F5344CB8AC3E}">
        <p14:creationId xmlns:p14="http://schemas.microsoft.com/office/powerpoint/2010/main" val="3940683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dirty="0"/>
          </a:p>
        </p:txBody>
      </p:sp>
      <p:sp>
        <p:nvSpPr>
          <p:cNvPr id="4" name="Footer Placeholder 3"/>
          <p:cNvSpPr>
            <a:spLocks noGrp="1"/>
          </p:cNvSpPr>
          <p:nvPr>
            <p:ph type="ftr" sz="quarter" idx="11"/>
          </p:nvPr>
        </p:nvSpPr>
        <p:spPr/>
        <p:txBody>
          <a:bodyPr/>
          <a:lstStyle/>
          <a:p>
            <a:pPr>
              <a:defRPr/>
            </a:pPr>
            <a:r>
              <a:rPr lang="en-GB"/>
              <a:t>Chapter 1</a:t>
            </a:r>
            <a:endParaRPr lang="en-GB" dirty="0"/>
          </a:p>
        </p:txBody>
      </p:sp>
      <p:sp>
        <p:nvSpPr>
          <p:cNvPr id="5" name="Slide Number Placeholder 4"/>
          <p:cNvSpPr>
            <a:spLocks noGrp="1"/>
          </p:cNvSpPr>
          <p:nvPr>
            <p:ph type="sldNum" sz="quarter" idx="12"/>
          </p:nvPr>
        </p:nvSpPr>
        <p:spPr/>
        <p:txBody>
          <a:bodyPr/>
          <a:lstStyle/>
          <a:p>
            <a:pPr>
              <a:defRPr/>
            </a:pPr>
            <a:fld id="{463C9C8E-36A4-4BED-B16F-43A4DDD92AC1}" type="slidenum">
              <a:rPr lang="en-GB" smtClean="0"/>
              <a:pPr>
                <a:defRPr/>
              </a:pPr>
              <a:t>‹#›</a:t>
            </a:fld>
            <a:endParaRPr lang="en-GB" dirty="0"/>
          </a:p>
        </p:txBody>
      </p:sp>
    </p:spTree>
    <p:extLst>
      <p:ext uri="{BB962C8B-B14F-4D97-AF65-F5344CB8AC3E}">
        <p14:creationId xmlns:p14="http://schemas.microsoft.com/office/powerpoint/2010/main" val="18759530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dirty="0"/>
          </a:p>
        </p:txBody>
      </p:sp>
      <p:sp>
        <p:nvSpPr>
          <p:cNvPr id="3" name="Footer Placeholder 2"/>
          <p:cNvSpPr>
            <a:spLocks noGrp="1"/>
          </p:cNvSpPr>
          <p:nvPr>
            <p:ph type="ftr" sz="quarter" idx="11"/>
          </p:nvPr>
        </p:nvSpPr>
        <p:spPr/>
        <p:txBody>
          <a:bodyPr/>
          <a:lstStyle/>
          <a:p>
            <a:pPr>
              <a:defRPr/>
            </a:pPr>
            <a:r>
              <a:rPr lang="en-GB"/>
              <a:t>Chapter 1</a:t>
            </a:r>
            <a:endParaRPr lang="en-GB" dirty="0"/>
          </a:p>
        </p:txBody>
      </p:sp>
      <p:sp>
        <p:nvSpPr>
          <p:cNvPr id="4" name="Slide Number Placeholder 3"/>
          <p:cNvSpPr>
            <a:spLocks noGrp="1"/>
          </p:cNvSpPr>
          <p:nvPr>
            <p:ph type="sldNum" sz="quarter" idx="12"/>
          </p:nvPr>
        </p:nvSpPr>
        <p:spPr/>
        <p:txBody>
          <a:bodyPr/>
          <a:lstStyle/>
          <a:p>
            <a:pPr>
              <a:defRPr/>
            </a:pPr>
            <a:fld id="{A803FBA3-A617-44B3-A81A-77CB3C9AF4FA}" type="slidenum">
              <a:rPr lang="en-GB" smtClean="0"/>
              <a:pPr>
                <a:defRPr/>
              </a:pPr>
              <a:t>‹#›</a:t>
            </a:fld>
            <a:endParaRPr lang="en-GB" dirty="0"/>
          </a:p>
        </p:txBody>
      </p:sp>
    </p:spTree>
    <p:extLst>
      <p:ext uri="{BB962C8B-B14F-4D97-AF65-F5344CB8AC3E}">
        <p14:creationId xmlns:p14="http://schemas.microsoft.com/office/powerpoint/2010/main" val="33560315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39042" y="798973"/>
            <a:ext cx="2425950"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186656" y="798974"/>
            <a:ext cx="3828178"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39042" y="3205492"/>
            <a:ext cx="2427369" cy="2248181"/>
          </a:xfrm>
        </p:spPr>
        <p:txBody>
          <a:bodyPr>
            <a:normAutofit/>
          </a:bodyPr>
          <a:lstStyle>
            <a:lvl1pPr marL="0" indent="0" algn="l">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pPr>
              <a:defRPr/>
            </a:pPr>
            <a:endParaRPr lang="en-GB" dirty="0"/>
          </a:p>
        </p:txBody>
      </p:sp>
      <p:sp>
        <p:nvSpPr>
          <p:cNvPr id="6" name="Footer Placeholder 5"/>
          <p:cNvSpPr>
            <a:spLocks noGrp="1"/>
          </p:cNvSpPr>
          <p:nvPr>
            <p:ph type="ftr" sz="quarter" idx="11"/>
          </p:nvPr>
        </p:nvSpPr>
        <p:spPr/>
        <p:txBody>
          <a:bodyPr/>
          <a:lstStyle/>
          <a:p>
            <a:pPr>
              <a:defRPr/>
            </a:pPr>
            <a:r>
              <a:rPr lang="en-GB"/>
              <a:t>Chapter 1</a:t>
            </a:r>
            <a:endParaRPr lang="en-GB" dirty="0"/>
          </a:p>
        </p:txBody>
      </p:sp>
      <p:sp>
        <p:nvSpPr>
          <p:cNvPr id="7" name="Slide Number Placeholder 6"/>
          <p:cNvSpPr>
            <a:spLocks noGrp="1"/>
          </p:cNvSpPr>
          <p:nvPr>
            <p:ph type="sldNum" sz="quarter" idx="12"/>
          </p:nvPr>
        </p:nvSpPr>
        <p:spPr/>
        <p:txBody>
          <a:bodyPr/>
          <a:lstStyle/>
          <a:p>
            <a:pPr>
              <a:defRPr/>
            </a:pPr>
            <a:fld id="{A2E9BFB8-4983-435E-831D-970AD58CC0CB}" type="slidenum">
              <a:rPr lang="en-GB" smtClean="0"/>
              <a:pPr>
                <a:defRPr/>
              </a:pPr>
              <a:t>‹#›</a:t>
            </a:fld>
            <a:endParaRPr lang="en-GB" dirty="0"/>
          </a:p>
        </p:txBody>
      </p:sp>
      <p:cxnSp>
        <p:nvCxnSpPr>
          <p:cNvPr id="17" name="Straight Connector 16"/>
          <p:cNvCxnSpPr/>
          <p:nvPr/>
        </p:nvCxnSpPr>
        <p:spPr>
          <a:xfrm>
            <a:off x="1441748" y="3205491"/>
            <a:ext cx="242327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730853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4996501" y="482171"/>
            <a:ext cx="3511387" cy="5149101"/>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44148" y="1129513"/>
            <a:ext cx="3244935"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640128" y="1122543"/>
            <a:ext cx="2234998" cy="3866327"/>
          </a:xfrm>
          <a:solidFill>
            <a:schemeClr val="bg1">
              <a:lumMod val="85000"/>
            </a:schemeClr>
          </a:solidFill>
          <a:ln w="9525" cap="sq">
            <a:noFill/>
            <a:miter lim="800000"/>
          </a:ln>
          <a:effectLst/>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1443492" y="3145992"/>
            <a:ext cx="3240286" cy="2003742"/>
          </a:xfrm>
        </p:spPr>
        <p:txBody>
          <a:bodyPr>
            <a:normAutofit/>
          </a:bodyPr>
          <a:lstStyle>
            <a:lvl1pPr marL="0" indent="0" algn="l">
              <a:buNone/>
              <a:defRPr sz="18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1436664" y="5469857"/>
            <a:ext cx="3252420" cy="320123"/>
          </a:xfrm>
        </p:spPr>
        <p:txBody>
          <a:bodyPr/>
          <a:lstStyle>
            <a:lvl1pPr algn="l">
              <a:defRPr/>
            </a:lvl1pPr>
          </a:lstStyle>
          <a:p>
            <a:pPr>
              <a:defRPr/>
            </a:pPr>
            <a:endParaRPr lang="en-GB" dirty="0"/>
          </a:p>
        </p:txBody>
      </p:sp>
      <p:sp>
        <p:nvSpPr>
          <p:cNvPr id="6" name="Footer Placeholder 5"/>
          <p:cNvSpPr>
            <a:spLocks noGrp="1"/>
          </p:cNvSpPr>
          <p:nvPr>
            <p:ph type="ftr" sz="quarter" idx="11"/>
          </p:nvPr>
        </p:nvSpPr>
        <p:spPr>
          <a:xfrm>
            <a:off x="1437530" y="318641"/>
            <a:ext cx="3251553" cy="320931"/>
          </a:xfrm>
        </p:spPr>
        <p:txBody>
          <a:bodyPr/>
          <a:lstStyle/>
          <a:p>
            <a:pPr>
              <a:defRPr/>
            </a:pPr>
            <a:r>
              <a:rPr lang="en-GB"/>
              <a:t>Chapter 1</a:t>
            </a:r>
            <a:endParaRPr lang="en-GB" dirty="0"/>
          </a:p>
        </p:txBody>
      </p:sp>
      <p:sp>
        <p:nvSpPr>
          <p:cNvPr id="7" name="Slide Number Placeholder 6"/>
          <p:cNvSpPr>
            <a:spLocks noGrp="1"/>
          </p:cNvSpPr>
          <p:nvPr>
            <p:ph type="sldNum" sz="quarter" idx="12"/>
          </p:nvPr>
        </p:nvSpPr>
        <p:spPr/>
        <p:txBody>
          <a:bodyPr/>
          <a:lstStyle/>
          <a:p>
            <a:pPr>
              <a:defRPr/>
            </a:pPr>
            <a:fld id="{C45B246E-75B1-4116-BBFD-AD0F23180BF1}" type="slidenum">
              <a:rPr lang="en-GB" smtClean="0"/>
              <a:pPr>
                <a:defRPr/>
              </a:pPr>
              <a:t>‹#›</a:t>
            </a:fld>
            <a:endParaRPr lang="en-GB" dirty="0"/>
          </a:p>
        </p:txBody>
      </p:sp>
      <p:cxnSp>
        <p:nvCxnSpPr>
          <p:cNvPr id="31" name="Straight Connector 30"/>
          <p:cNvCxnSpPr/>
          <p:nvPr/>
        </p:nvCxnSpPr>
        <p:spPr>
          <a:xfrm>
            <a:off x="1441281" y="3143605"/>
            <a:ext cx="3242014"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491850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1443491" y="1847088"/>
            <a:ext cx="657134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GB"/>
              <a:t>Chapter 1</a:t>
            </a:r>
            <a:endParaRPr lang="en-GB" dirty="0"/>
          </a:p>
        </p:txBody>
      </p:sp>
      <p:sp>
        <p:nvSpPr>
          <p:cNvPr id="6" name="Slide Number Placeholder 5"/>
          <p:cNvSpPr>
            <a:spLocks noGrp="1"/>
          </p:cNvSpPr>
          <p:nvPr>
            <p:ph type="sldNum" sz="quarter" idx="12"/>
          </p:nvPr>
        </p:nvSpPr>
        <p:spPr/>
        <p:txBody>
          <a:bodyPr/>
          <a:lstStyle/>
          <a:p>
            <a:pPr>
              <a:defRPr/>
            </a:pPr>
            <a:fld id="{88E443A1-C5D3-4FC6-A7D7-EDFBA4B0E78B}" type="slidenum">
              <a:rPr lang="en-GB" smtClean="0"/>
              <a:pPr>
                <a:defRPr/>
              </a:pPr>
              <a:t>‹#›</a:t>
            </a:fld>
            <a:endParaRPr lang="en-GB" dirty="0"/>
          </a:p>
        </p:txBody>
      </p:sp>
    </p:spTree>
    <p:extLst>
      <p:ext uri="{BB962C8B-B14F-4D97-AF65-F5344CB8AC3E}">
        <p14:creationId xmlns:p14="http://schemas.microsoft.com/office/powerpoint/2010/main" val="20929227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918028" y="798974"/>
            <a:ext cx="1103027"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3491" y="798974"/>
            <a:ext cx="5301095"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dirty="0"/>
          </a:p>
        </p:txBody>
      </p:sp>
      <p:sp>
        <p:nvSpPr>
          <p:cNvPr id="5" name="Footer Placeholder 4"/>
          <p:cNvSpPr>
            <a:spLocks noGrp="1"/>
          </p:cNvSpPr>
          <p:nvPr>
            <p:ph type="ftr" sz="quarter" idx="11"/>
          </p:nvPr>
        </p:nvSpPr>
        <p:spPr/>
        <p:txBody>
          <a:bodyPr/>
          <a:lstStyle/>
          <a:p>
            <a:pPr>
              <a:defRPr/>
            </a:pPr>
            <a:r>
              <a:rPr lang="en-GB"/>
              <a:t>Chapter 1</a:t>
            </a:r>
            <a:endParaRPr lang="en-GB" dirty="0"/>
          </a:p>
        </p:txBody>
      </p:sp>
      <p:sp>
        <p:nvSpPr>
          <p:cNvPr id="6" name="Slide Number Placeholder 5"/>
          <p:cNvSpPr>
            <a:spLocks noGrp="1"/>
          </p:cNvSpPr>
          <p:nvPr>
            <p:ph type="sldNum" sz="quarter" idx="12"/>
          </p:nvPr>
        </p:nvSpPr>
        <p:spPr/>
        <p:txBody>
          <a:bodyPr/>
          <a:lstStyle/>
          <a:p>
            <a:pPr>
              <a:defRPr/>
            </a:pPr>
            <a:fld id="{CBFBE36A-C4BF-408C-AED9-AB66F9BF1A48}" type="slidenum">
              <a:rPr lang="en-GB" smtClean="0"/>
              <a:pPr>
                <a:defRPr/>
              </a:pPr>
              <a:t>‹#›</a:t>
            </a:fld>
            <a:endParaRPr lang="en-GB" dirty="0"/>
          </a:p>
        </p:txBody>
      </p:sp>
      <p:cxnSp>
        <p:nvCxnSpPr>
          <p:cNvPr id="15" name="Straight Connector 14"/>
          <p:cNvCxnSpPr/>
          <p:nvPr/>
        </p:nvCxnSpPr>
        <p:spPr>
          <a:xfrm>
            <a:off x="6918028" y="798974"/>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76666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4.</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2015734"/>
            <a:ext cx="9144000" cy="4079520"/>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6095253"/>
            <a:ext cx="9144001" cy="774727"/>
          </a:xfrm>
          <a:prstGeom prst="rect">
            <a:avLst/>
          </a:prstGeom>
        </p:spPr>
      </p:pic>
      <p:cxnSp>
        <p:nvCxnSpPr>
          <p:cNvPr id="13" name="Straight Connector 12"/>
          <p:cNvCxnSpPr/>
          <p:nvPr/>
        </p:nvCxnSpPr>
        <p:spPr>
          <a:xfrm>
            <a:off x="0" y="6101127"/>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443491" y="804520"/>
            <a:ext cx="6571343"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43491" y="2015733"/>
            <a:ext cx="6571343"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646542" y="330370"/>
            <a:ext cx="2368292" cy="309201"/>
          </a:xfrm>
          <a:prstGeom prst="rect">
            <a:avLst/>
          </a:prstGeom>
        </p:spPr>
        <p:txBody>
          <a:bodyPr vert="horz" lIns="91440" tIns="45720" rIns="91440" bIns="45720" rtlCol="0" anchor="ctr"/>
          <a:lstStyle>
            <a:lvl1pPr algn="r">
              <a:defRPr sz="1000">
                <a:solidFill>
                  <a:schemeClr val="tx1">
                    <a:tint val="75000"/>
                  </a:schemeClr>
                </a:solidFill>
              </a:defRPr>
            </a:lvl1pPr>
          </a:lstStyle>
          <a:p>
            <a:pPr>
              <a:defRPr/>
            </a:pPr>
            <a:endParaRPr lang="en-GB" dirty="0"/>
          </a:p>
        </p:txBody>
      </p:sp>
      <p:sp>
        <p:nvSpPr>
          <p:cNvPr id="5" name="Footer Placeholder 4"/>
          <p:cNvSpPr>
            <a:spLocks noGrp="1"/>
          </p:cNvSpPr>
          <p:nvPr>
            <p:ph type="ftr" sz="quarter" idx="3"/>
          </p:nvPr>
        </p:nvSpPr>
        <p:spPr>
          <a:xfrm>
            <a:off x="1443491" y="329308"/>
            <a:ext cx="4034004"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7725" y="798973"/>
            <a:ext cx="795746"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sp>
        <p:nvSpPr>
          <p:cNvPr id="7" name="Text Box 15">
            <a:extLst>
              <a:ext uri="{FF2B5EF4-FFF2-40B4-BE49-F238E27FC236}">
                <a16:creationId xmlns:a16="http://schemas.microsoft.com/office/drawing/2014/main" id="{01FC5DB7-EF0C-BBCD-775E-D70652E48548}"/>
              </a:ext>
            </a:extLst>
          </p:cNvPr>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4.</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a:extLst>
              <a:ext uri="{FF2B5EF4-FFF2-40B4-BE49-F238E27FC236}">
                <a16:creationId xmlns:a16="http://schemas.microsoft.com/office/drawing/2014/main" id="{4A70B5E5-7AB3-E5D1-8B22-82A919CB430B}"/>
              </a:ext>
            </a:extLst>
          </p:cNvPr>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extLst>
      <p:ext uri="{BB962C8B-B14F-4D97-AF65-F5344CB8AC3E}">
        <p14:creationId xmlns:p14="http://schemas.microsoft.com/office/powerpoint/2010/main" val="338164722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hdr="0" dt="0"/>
  <p:txStyles>
    <p:titleStyle>
      <a:lvl1pPr algn="l" defTabSz="6858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685800" rtl="0" eaLnBrk="1" latinLnBrk="0" hangingPunct="1">
        <a:lnSpc>
          <a:spcPct val="120000"/>
        </a:lnSpc>
        <a:spcBef>
          <a:spcPts val="1000"/>
        </a:spcBef>
        <a:buClr>
          <a:schemeClr val="accent1"/>
        </a:buClr>
        <a:buSzPct val="100000"/>
        <a:buFont typeface="Arial" panose="020B0604020202020204" pitchFamily="34" charset="0"/>
        <a:buChar char="•"/>
        <a:defRPr sz="2000" kern="1200" cap="none">
          <a:solidFill>
            <a:schemeClr val="tx1"/>
          </a:solidFill>
          <a:effectLst/>
          <a:latin typeface="+mn-lt"/>
          <a:ea typeface="+mn-ea"/>
          <a:cs typeface="+mn-cs"/>
        </a:defRPr>
      </a:lvl1pPr>
      <a:lvl2pPr marL="6858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baseline="0">
          <a:solidFill>
            <a:schemeClr val="tx1"/>
          </a:solidFill>
          <a:effectLst/>
          <a:latin typeface="+mn-lt"/>
          <a:ea typeface="+mn-ea"/>
          <a:cs typeface="+mn-cs"/>
        </a:defRPr>
      </a:lvl2pPr>
      <a:lvl3pPr marL="11430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600" kern="1200" cap="none">
          <a:solidFill>
            <a:schemeClr val="tx1"/>
          </a:solidFill>
          <a:effectLst/>
          <a:latin typeface="+mn-lt"/>
          <a:ea typeface="+mn-ea"/>
          <a:cs typeface="+mn-cs"/>
        </a:defRPr>
      </a:lvl3pPr>
      <a:lvl4pPr marL="16002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685800" rtl="0" eaLnBrk="1" latinLnBrk="0" hangingPunct="1">
        <a:lnSpc>
          <a:spcPct val="120000"/>
        </a:lnSpc>
        <a:spcBef>
          <a:spcPts val="500"/>
        </a:spcBef>
        <a:buClr>
          <a:schemeClr val="accent1"/>
        </a:buClr>
        <a:buSzPct val="100000"/>
        <a:buFont typeface="Arial" panose="020B0604020202020204" pitchFamily="34" charset="0"/>
        <a:buChar char="•"/>
        <a:defRPr sz="1200" kern="1200" cap="none">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jp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1.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8BC298DB-2D5C-40A1-9A78-6B4A12198A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5C2355B-7CE9-4192-9142-A41CA0A0C0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6" name="Rectangle 2"/>
          <p:cNvSpPr>
            <a:spLocks noGrp="1" noChangeArrowheads="1"/>
          </p:cNvSpPr>
          <p:nvPr>
            <p:ph type="ctrTitle"/>
          </p:nvPr>
        </p:nvSpPr>
        <p:spPr>
          <a:xfrm>
            <a:off x="4938900" y="967167"/>
            <a:ext cx="3113479" cy="2374516"/>
          </a:xfrm>
        </p:spPr>
        <p:txBody>
          <a:bodyPr>
            <a:normAutofit/>
          </a:bodyPr>
          <a:lstStyle/>
          <a:p>
            <a:br>
              <a:rPr lang="en-US" sz="2600" b="1"/>
            </a:br>
            <a:br>
              <a:rPr lang="en-US" sz="2600"/>
            </a:br>
            <a:br>
              <a:rPr lang="en-GB" sz="2600"/>
            </a:br>
            <a:r>
              <a:rPr lang="en-US" sz="2600" b="1">
                <a:latin typeface="Arial" pitchFamily="34" charset="0"/>
                <a:cs typeface="Arial" pitchFamily="34" charset="0"/>
              </a:rPr>
              <a:t>Individual differences and diversity</a:t>
            </a:r>
            <a:endParaRPr lang="en-GB" sz="2600" b="1"/>
          </a:p>
        </p:txBody>
      </p:sp>
      <p:pic>
        <p:nvPicPr>
          <p:cNvPr id="10" name="Graphic 9" descr="Group">
            <a:extLst>
              <a:ext uri="{FF2B5EF4-FFF2-40B4-BE49-F238E27FC236}">
                <a16:creationId xmlns:a16="http://schemas.microsoft.com/office/drawing/2014/main" id="{354E4849-83B4-FF02-5DA9-14215D66A4A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7521" y="1275798"/>
            <a:ext cx="3720332" cy="3720332"/>
          </a:xfrm>
          <a:prstGeom prst="rect">
            <a:avLst/>
          </a:prstGeom>
        </p:spPr>
      </p:pic>
      <p:cxnSp>
        <p:nvCxnSpPr>
          <p:cNvPr id="17" name="Straight Connector 16">
            <a:extLst>
              <a:ext uri="{FF2B5EF4-FFF2-40B4-BE49-F238E27FC236}">
                <a16:creationId xmlns:a16="http://schemas.microsoft.com/office/drawing/2014/main" id="{06D05ED8-39E4-42F8-92CB-704C2BD0D21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34735" y="3526496"/>
            <a:ext cx="311244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19" name="Picture 18">
            <a:extLst>
              <a:ext uri="{FF2B5EF4-FFF2-40B4-BE49-F238E27FC236}">
                <a16:creationId xmlns:a16="http://schemas.microsoft.com/office/drawing/2014/main" id="{45CE2E7C-6AA3-4710-825D-4CDDF788C7B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21" name="Straight Connector 20">
            <a:extLst>
              <a:ext uri="{FF2B5EF4-FFF2-40B4-BE49-F238E27FC236}">
                <a16:creationId xmlns:a16="http://schemas.microsoft.com/office/drawing/2014/main" id="{3256C6C3-0EDC-4651-AB37-9F26CFAA6C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457200" y="483576"/>
            <a:ext cx="8229600" cy="1143000"/>
          </a:xfrm>
        </p:spPr>
        <p:txBody>
          <a:bodyPr/>
          <a:lstStyle/>
          <a:p>
            <a:r>
              <a:rPr lang="en-GB" b="1" dirty="0"/>
              <a:t>How do individuals differ?</a:t>
            </a:r>
          </a:p>
        </p:txBody>
      </p:sp>
      <p:sp>
        <p:nvSpPr>
          <p:cNvPr id="38916" name="Rectangle 4"/>
          <p:cNvSpPr>
            <a:spLocks noGrp="1" noChangeArrowheads="1"/>
          </p:cNvSpPr>
          <p:nvPr>
            <p:ph sz="half" idx="1"/>
          </p:nvPr>
        </p:nvSpPr>
        <p:spPr>
          <a:xfrm>
            <a:off x="457200" y="2057400"/>
            <a:ext cx="4038600" cy="4608512"/>
          </a:xfrm>
        </p:spPr>
        <p:txBody>
          <a:bodyPr/>
          <a:lstStyle/>
          <a:p>
            <a:r>
              <a:rPr lang="en-GB" dirty="0"/>
              <a:t>Ethnic origin</a:t>
            </a:r>
          </a:p>
          <a:p>
            <a:r>
              <a:rPr lang="en-GB" dirty="0"/>
              <a:t>Physique</a:t>
            </a:r>
          </a:p>
          <a:p>
            <a:r>
              <a:rPr lang="en-GB" dirty="0"/>
              <a:t>Gender</a:t>
            </a:r>
          </a:p>
          <a:p>
            <a:r>
              <a:rPr lang="en-GB" dirty="0"/>
              <a:t>Early family experiences</a:t>
            </a:r>
          </a:p>
          <a:p>
            <a:r>
              <a:rPr lang="en-GB" dirty="0"/>
              <a:t>Social and cultural factors</a:t>
            </a:r>
          </a:p>
          <a:p>
            <a:r>
              <a:rPr lang="en-GB" dirty="0"/>
              <a:t>National culture</a:t>
            </a:r>
          </a:p>
          <a:p>
            <a:endParaRPr lang="en-GB" dirty="0"/>
          </a:p>
        </p:txBody>
      </p:sp>
      <p:sp>
        <p:nvSpPr>
          <p:cNvPr id="38917" name="Rectangle 5"/>
          <p:cNvSpPr>
            <a:spLocks noGrp="1" noChangeArrowheads="1"/>
          </p:cNvSpPr>
          <p:nvPr>
            <p:ph sz="half" idx="2"/>
          </p:nvPr>
        </p:nvSpPr>
        <p:spPr>
          <a:xfrm>
            <a:off x="4572000" y="2215044"/>
            <a:ext cx="4038600" cy="4608512"/>
          </a:xfrm>
        </p:spPr>
        <p:txBody>
          <a:bodyPr/>
          <a:lstStyle/>
          <a:p>
            <a:r>
              <a:rPr lang="fr-FR" dirty="0"/>
              <a:t>Motivation</a:t>
            </a:r>
          </a:p>
          <a:p>
            <a:r>
              <a:rPr lang="fr-FR" dirty="0"/>
              <a:t>Attitudes</a:t>
            </a:r>
          </a:p>
          <a:p>
            <a:r>
              <a:rPr lang="fr-FR" dirty="0"/>
              <a:t>Personality traits and types</a:t>
            </a:r>
          </a:p>
          <a:p>
            <a:r>
              <a:rPr lang="fr-FR" dirty="0"/>
              <a:t>Intelligence and </a:t>
            </a:r>
            <a:r>
              <a:rPr lang="en-GB" dirty="0"/>
              <a:t>abilities</a:t>
            </a:r>
          </a:p>
          <a:p>
            <a:r>
              <a:rPr lang="fr-FR" dirty="0"/>
              <a:t>Perception</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39960" name="Rectangle 39959">
            <a:extLst>
              <a:ext uri="{FF2B5EF4-FFF2-40B4-BE49-F238E27FC236}">
                <a16:creationId xmlns:a16="http://schemas.microsoft.com/office/drawing/2014/main" id="{7BEFDA1A-2A01-4C29-A5D0-AE6F050D0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9941" name="Picture 39940" descr="Complex maths formulae on a blackboard">
            <a:extLst>
              <a:ext uri="{FF2B5EF4-FFF2-40B4-BE49-F238E27FC236}">
                <a16:creationId xmlns:a16="http://schemas.microsoft.com/office/drawing/2014/main" id="{36697946-FE2F-DD3E-2667-33A19B1074B0}"/>
              </a:ext>
            </a:extLst>
          </p:cNvPr>
          <p:cNvPicPr>
            <a:picLocks noChangeAspect="1"/>
          </p:cNvPicPr>
          <p:nvPr/>
        </p:nvPicPr>
        <p:blipFill rotWithShape="1">
          <a:blip r:embed="rId3">
            <a:duotone>
              <a:schemeClr val="bg2">
                <a:shade val="45000"/>
                <a:satMod val="135000"/>
              </a:schemeClr>
              <a:prstClr val="white"/>
            </a:duotone>
            <a:alphaModFix amt="50000"/>
          </a:blip>
          <a:srcRect l="2669" r="-1" b="-1"/>
          <a:stretch/>
        </p:blipFill>
        <p:spPr>
          <a:xfrm>
            <a:off x="228" y="10"/>
            <a:ext cx="9143772" cy="6857990"/>
          </a:xfrm>
          <a:prstGeom prst="rect">
            <a:avLst/>
          </a:prstGeom>
        </p:spPr>
      </p:pic>
      <p:cxnSp>
        <p:nvCxnSpPr>
          <p:cNvPr id="39962" name="Straight Connector 39961">
            <a:extLst>
              <a:ext uri="{FF2B5EF4-FFF2-40B4-BE49-F238E27FC236}">
                <a16:creationId xmlns:a16="http://schemas.microsoft.com/office/drawing/2014/main" id="{17FD20E5-30AF-47B9-9256-2E8E904CBBC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90422" y="1847088"/>
            <a:ext cx="720564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39938" name="Rectangle 2"/>
          <p:cNvSpPr>
            <a:spLocks noGrp="1" noChangeArrowheads="1"/>
          </p:cNvSpPr>
          <p:nvPr>
            <p:ph type="title"/>
          </p:nvPr>
        </p:nvSpPr>
        <p:spPr>
          <a:xfrm>
            <a:off x="1088684" y="804519"/>
            <a:ext cx="7202456" cy="1049235"/>
          </a:xfrm>
        </p:spPr>
        <p:txBody>
          <a:bodyPr>
            <a:normAutofit/>
          </a:bodyPr>
          <a:lstStyle/>
          <a:p>
            <a:r>
              <a:rPr lang="en-GB" b="1"/>
              <a:t>Personality</a:t>
            </a:r>
          </a:p>
        </p:txBody>
      </p:sp>
      <p:sp>
        <p:nvSpPr>
          <p:cNvPr id="39964" name="Rectangle 39963">
            <a:extLst>
              <a:ext uri="{FF2B5EF4-FFF2-40B4-BE49-F238E27FC236}">
                <a16:creationId xmlns:a16="http://schemas.microsoft.com/office/drawing/2014/main" id="{279D3810-B86F-4009-84EC-DE0FEABD6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9144000" cy="4105941"/>
          </a:xfrm>
          <a:prstGeom prst="rect">
            <a:avLst/>
          </a:prstGeom>
          <a:gradFill flip="none" rotWithShape="1">
            <a:gsLst>
              <a:gs pos="0">
                <a:schemeClr val="bg2">
                  <a:alpha val="0"/>
                </a:schemeClr>
              </a:gs>
              <a:gs pos="100000">
                <a:schemeClr val="bg2">
                  <a:alpha val="80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939" name="Rectangle 3"/>
          <p:cNvSpPr>
            <a:spLocks noGrp="1" noChangeArrowheads="1"/>
          </p:cNvSpPr>
          <p:nvPr>
            <p:ph idx="1"/>
          </p:nvPr>
        </p:nvSpPr>
        <p:spPr>
          <a:xfrm>
            <a:off x="1088684" y="2015732"/>
            <a:ext cx="7202456" cy="3450613"/>
          </a:xfrm>
        </p:spPr>
        <p:txBody>
          <a:bodyPr>
            <a:normAutofit/>
          </a:bodyPr>
          <a:lstStyle/>
          <a:p>
            <a:r>
              <a:rPr lang="en-GB"/>
              <a:t>May be defined as stable characteristics that explain why a person behaves in a particular way.</a:t>
            </a:r>
          </a:p>
          <a:p>
            <a:r>
              <a:rPr lang="en-GB"/>
              <a:t>‘Stable’ because it is a consistent part of an individual’s behaviour.</a:t>
            </a:r>
          </a:p>
          <a:p>
            <a:r>
              <a:rPr lang="en-GB"/>
              <a:t>Characteristics could include</a:t>
            </a:r>
          </a:p>
          <a:p>
            <a:pPr marL="730250" lvl="1" indent="-369888"/>
            <a:r>
              <a:rPr lang="en-GB"/>
              <a:t>Independence</a:t>
            </a:r>
          </a:p>
          <a:p>
            <a:pPr marL="730250" lvl="1" indent="-369888"/>
            <a:r>
              <a:rPr lang="en-GB"/>
              <a:t>Conscientiousness</a:t>
            </a:r>
          </a:p>
          <a:p>
            <a:pPr marL="730250" lvl="1" indent="-369888"/>
            <a:r>
              <a:rPr lang="en-GB"/>
              <a:t>Agreeableness</a:t>
            </a:r>
          </a:p>
          <a:p>
            <a:pPr marL="730250" lvl="1" indent="-369888"/>
            <a:r>
              <a:rPr lang="en-GB"/>
              <a:t>Self-control.</a:t>
            </a:r>
          </a:p>
        </p:txBody>
      </p:sp>
      <p:pic>
        <p:nvPicPr>
          <p:cNvPr id="39966" name="Picture 39965">
            <a:extLst>
              <a:ext uri="{FF2B5EF4-FFF2-40B4-BE49-F238E27FC236}">
                <a16:creationId xmlns:a16="http://schemas.microsoft.com/office/drawing/2014/main" id="{C33612A4-0B77-4479-B2AA-F178599550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9144000" cy="742950"/>
          </a:xfrm>
          <a:prstGeom prst="rect">
            <a:avLst/>
          </a:prstGeom>
        </p:spPr>
      </p:pic>
      <p:cxnSp>
        <p:nvCxnSpPr>
          <p:cNvPr id="39968" name="Straight Connector 39967">
            <a:extLst>
              <a:ext uri="{FF2B5EF4-FFF2-40B4-BE49-F238E27FC236}">
                <a16:creationId xmlns:a16="http://schemas.microsoft.com/office/drawing/2014/main" id="{078A367A-3E83-4B48-A0F7-43FBE33328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9144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45064" name="Rectangle 45063">
            <a:extLst>
              <a:ext uri="{FF2B5EF4-FFF2-40B4-BE49-F238E27FC236}">
                <a16:creationId xmlns:a16="http://schemas.microsoft.com/office/drawing/2014/main" id="{F63C748C-967B-4A7B-A90F-3EDD0F485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7"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66" name="Rectangle 45065">
            <a:extLst>
              <a:ext uri="{FF2B5EF4-FFF2-40B4-BE49-F238E27FC236}">
                <a16:creationId xmlns:a16="http://schemas.microsoft.com/office/drawing/2014/main" id="{C0143637-4934-44E4-B909-BAF1E7B27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3046595"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058" name="Rectangle 2"/>
          <p:cNvSpPr>
            <a:spLocks noGrp="1" noChangeArrowheads="1"/>
          </p:cNvSpPr>
          <p:nvPr>
            <p:ph type="title"/>
          </p:nvPr>
        </p:nvSpPr>
        <p:spPr>
          <a:xfrm>
            <a:off x="637262" y="1240076"/>
            <a:ext cx="2045860" cy="4584527"/>
          </a:xfrm>
        </p:spPr>
        <p:txBody>
          <a:bodyPr>
            <a:normAutofit/>
          </a:bodyPr>
          <a:lstStyle/>
          <a:p>
            <a:r>
              <a:rPr lang="en-GB" sz="1800" b="1">
                <a:solidFill>
                  <a:srgbClr val="FFFFFF"/>
                </a:solidFill>
              </a:rPr>
              <a:t>The big five personality factors</a:t>
            </a:r>
          </a:p>
        </p:txBody>
      </p:sp>
      <p:sp>
        <p:nvSpPr>
          <p:cNvPr id="45059" name="Rectangle 3"/>
          <p:cNvSpPr>
            <a:spLocks noGrp="1" noChangeArrowheads="1"/>
          </p:cNvSpPr>
          <p:nvPr>
            <p:ph idx="1"/>
          </p:nvPr>
        </p:nvSpPr>
        <p:spPr>
          <a:xfrm>
            <a:off x="3529195" y="1240077"/>
            <a:ext cx="4526120" cy="4916465"/>
          </a:xfrm>
        </p:spPr>
        <p:txBody>
          <a:bodyPr anchor="t">
            <a:normAutofit/>
          </a:bodyPr>
          <a:lstStyle/>
          <a:p>
            <a:pPr marL="360363" indent="-360363">
              <a:buFontTx/>
              <a:buNone/>
            </a:pPr>
            <a:r>
              <a:rPr lang="en-GB"/>
              <a:t>Recurrence of five key dimensions of personality difference or traits in much of the research done in UK and USA:</a:t>
            </a:r>
          </a:p>
          <a:p>
            <a:r>
              <a:rPr lang="en-GB"/>
              <a:t>Openness/closed-mindedness</a:t>
            </a:r>
          </a:p>
          <a:p>
            <a:r>
              <a:rPr lang="en-GB"/>
              <a:t>Conscientiousness/heedlessness</a:t>
            </a:r>
          </a:p>
          <a:p>
            <a:r>
              <a:rPr lang="en-GB"/>
              <a:t>Extroversion/introversion</a:t>
            </a:r>
          </a:p>
          <a:p>
            <a:r>
              <a:rPr lang="en-GB"/>
              <a:t>Agreeableness/hostility</a:t>
            </a:r>
          </a:p>
          <a:p>
            <a:r>
              <a:rPr lang="en-GB"/>
              <a:t>Neuroticism/stability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a:xfrm>
            <a:off x="457200" y="169984"/>
            <a:ext cx="8229600" cy="1143000"/>
          </a:xfrm>
        </p:spPr>
        <p:txBody>
          <a:bodyPr>
            <a:normAutofit fontScale="90000"/>
          </a:bodyPr>
          <a:lstStyle/>
          <a:p>
            <a:r>
              <a:rPr lang="en-GB" sz="4000" b="1" dirty="0"/>
              <a:t>Friedman and Rosenman:</a:t>
            </a:r>
            <a:br>
              <a:rPr lang="en-GB" sz="4000" b="1" dirty="0"/>
            </a:br>
            <a:r>
              <a:rPr lang="en-GB" sz="4000" b="1" dirty="0"/>
              <a:t>Type ‘A’ and ‘B’ personalities</a:t>
            </a:r>
          </a:p>
        </p:txBody>
      </p:sp>
      <p:sp>
        <p:nvSpPr>
          <p:cNvPr id="57350" name="Rectangle 6"/>
          <p:cNvSpPr>
            <a:spLocks noGrp="1" noChangeArrowheads="1"/>
          </p:cNvSpPr>
          <p:nvPr>
            <p:ph idx="1"/>
          </p:nvPr>
        </p:nvSpPr>
        <p:spPr>
          <a:xfrm>
            <a:off x="457200" y="1708836"/>
            <a:ext cx="8229600" cy="4525963"/>
          </a:xfrm>
        </p:spPr>
        <p:txBody>
          <a:bodyPr>
            <a:normAutofit fontScale="92500" lnSpcReduction="20000"/>
          </a:bodyPr>
          <a:lstStyle/>
          <a:p>
            <a:r>
              <a:rPr lang="en-GB" sz="2800" dirty="0"/>
              <a:t>Type A tend to thrive on hard work, but are more vulnerable to stress-related heart disease.</a:t>
            </a:r>
          </a:p>
          <a:p>
            <a:r>
              <a:rPr lang="en-GB" sz="2800" dirty="0"/>
              <a:t>Characteristics of Type A include:</a:t>
            </a:r>
          </a:p>
          <a:p>
            <a:pPr marL="720725" lvl="1" indent="-368300"/>
            <a:r>
              <a:rPr lang="en-GB" sz="2600" dirty="0"/>
              <a:t>High need for achievement</a:t>
            </a:r>
          </a:p>
          <a:p>
            <a:pPr marL="720725" lvl="1" indent="-368300"/>
            <a:r>
              <a:rPr lang="en-GB" sz="2600" dirty="0"/>
              <a:t>Extreme competitiveness</a:t>
            </a:r>
          </a:p>
          <a:p>
            <a:pPr marL="720725" lvl="1" indent="-368300"/>
            <a:r>
              <a:rPr lang="en-GB" sz="2600" dirty="0"/>
              <a:t>Impatience</a:t>
            </a:r>
          </a:p>
          <a:p>
            <a:pPr marL="720725" lvl="1" indent="-368300"/>
            <a:r>
              <a:rPr lang="en-GB" sz="2600" dirty="0"/>
              <a:t>Aggressiveness</a:t>
            </a:r>
          </a:p>
          <a:p>
            <a:pPr marL="720725" lvl="1" indent="-368300"/>
            <a:r>
              <a:rPr lang="en-GB" sz="2600" dirty="0"/>
              <a:t>Rapid speaking patterns</a:t>
            </a:r>
          </a:p>
          <a:p>
            <a:pPr marL="720725" lvl="1" indent="-368300"/>
            <a:r>
              <a:rPr lang="en-GB" sz="2600" dirty="0"/>
              <a:t>Aversion to idleness</a:t>
            </a:r>
          </a:p>
          <a:p>
            <a:pPr marL="720725" lvl="1" indent="-368300"/>
            <a:r>
              <a:rPr lang="en-GB" sz="2600" dirty="0"/>
              <a:t>Restlessness and urgency about time.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a:t>Type ‘A’ and ‘B’ personalities</a:t>
            </a:r>
          </a:p>
        </p:txBody>
      </p:sp>
      <p:sp>
        <p:nvSpPr>
          <p:cNvPr id="3" name="Content Placeholder 2"/>
          <p:cNvSpPr>
            <a:spLocks noGrp="1"/>
          </p:cNvSpPr>
          <p:nvPr>
            <p:ph idx="1"/>
          </p:nvPr>
        </p:nvSpPr>
        <p:spPr>
          <a:xfrm>
            <a:off x="457200" y="1981200"/>
            <a:ext cx="8229600" cy="4525963"/>
          </a:xfrm>
        </p:spPr>
        <p:txBody>
          <a:bodyPr/>
          <a:lstStyle/>
          <a:p>
            <a:pPr marL="360363" indent="-360363"/>
            <a:r>
              <a:rPr lang="en-GB" sz="3000" dirty="0"/>
              <a:t>Type B tend to exhibit the opposite characteristics to type A. They are</a:t>
            </a:r>
          </a:p>
          <a:p>
            <a:pPr marL="730250" lvl="1" indent="-369888"/>
            <a:r>
              <a:rPr lang="en-GB" dirty="0"/>
              <a:t>Easygoing</a:t>
            </a:r>
          </a:p>
          <a:p>
            <a:pPr marL="730250" lvl="1" indent="-369888"/>
            <a:r>
              <a:rPr lang="en-GB" dirty="0"/>
              <a:t>Patient</a:t>
            </a:r>
          </a:p>
          <a:p>
            <a:pPr marL="730250" lvl="1" indent="-369888"/>
            <a:r>
              <a:rPr lang="en-GB" dirty="0"/>
              <a:t>Enjoy leisure time</a:t>
            </a:r>
          </a:p>
          <a:p>
            <a:pPr marL="730250" lvl="1" indent="-369888"/>
            <a:r>
              <a:rPr lang="en-GB" dirty="0"/>
              <a:t>Work at a relaxed pace</a:t>
            </a:r>
          </a:p>
          <a:p>
            <a:pPr marL="730250" lvl="1" indent="-369888"/>
            <a:r>
              <a:rPr lang="en-GB" dirty="0"/>
              <a:t>Do not show overt sense of urgency</a:t>
            </a:r>
          </a:p>
        </p:txBody>
      </p:sp>
    </p:spTree>
    <p:extLst>
      <p:ext uri="{BB962C8B-B14F-4D97-AF65-F5344CB8AC3E}">
        <p14:creationId xmlns:p14="http://schemas.microsoft.com/office/powerpoint/2010/main" val="5670987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545" name="Rectangle 65544">
            <a:extLst>
              <a:ext uri="{FF2B5EF4-FFF2-40B4-BE49-F238E27FC236}">
                <a16:creationId xmlns:a16="http://schemas.microsoft.com/office/drawing/2014/main" id="{C6870151-9189-4C3A-8379-EF3D95827A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5541" name="Picture 65540" descr="Person walking up a stairs">
            <a:extLst>
              <a:ext uri="{FF2B5EF4-FFF2-40B4-BE49-F238E27FC236}">
                <a16:creationId xmlns:a16="http://schemas.microsoft.com/office/drawing/2014/main" id="{61719C7A-E7ED-0BBA-D426-31E0EAB4EA17}"/>
              </a:ext>
            </a:extLst>
          </p:cNvPr>
          <p:cNvPicPr>
            <a:picLocks noChangeAspect="1"/>
          </p:cNvPicPr>
          <p:nvPr/>
        </p:nvPicPr>
        <p:blipFill rotWithShape="1">
          <a:blip r:embed="rId3">
            <a:alphaModFix amt="50000"/>
          </a:blip>
          <a:srcRect l="11002" r="-1" b="-1"/>
          <a:stretch/>
        </p:blipFill>
        <p:spPr>
          <a:xfrm>
            <a:off x="228" y="10"/>
            <a:ext cx="9143772" cy="6857990"/>
          </a:xfrm>
          <a:prstGeom prst="rect">
            <a:avLst/>
          </a:prstGeom>
        </p:spPr>
      </p:pic>
      <p:sp>
        <p:nvSpPr>
          <p:cNvPr id="65547" name="Slide Number Placeholder 7">
            <a:extLst>
              <a:ext uri="{FF2B5EF4-FFF2-40B4-BE49-F238E27FC236}">
                <a16:creationId xmlns:a16="http://schemas.microsoft.com/office/drawing/2014/main" id="{123EA69C-102A-4DD0-9547-05DCD271D159}"/>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34225" y="443732"/>
            <a:ext cx="608265" cy="503578"/>
          </a:xfrm>
          <a:prstGeom prst="rect">
            <a:avLst/>
          </a:prstGeom>
        </p:spPr>
        <p:txBody>
          <a:bodyPr vert="horz" lIns="91440" tIns="45720" rIns="91440" bIns="45720" rtlCol="0" anchor="t"/>
          <a:lstStyle>
            <a:defPPr>
              <a:defRPr lang="en-US"/>
            </a:defPPr>
            <a:lvl1pPr marL="0" algn="r" defTabSz="457200" rtl="0" eaLnBrk="1" latinLnBrk="0" hangingPunct="1">
              <a:defRPr sz="2800" kern="1200">
                <a:solidFill>
                  <a:schemeClr val="accent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p>
        </p:txBody>
      </p:sp>
      <p:sp>
        <p:nvSpPr>
          <p:cNvPr id="65549" name="Footer Placeholder 6">
            <a:extLst>
              <a:ext uri="{FF2B5EF4-FFF2-40B4-BE49-F238E27FC236}">
                <a16:creationId xmlns:a16="http://schemas.microsoft.com/office/drawing/2014/main" id="{6A862265-5CA3-4C40-8582-7534C3B03C2A}"/>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2477" y="540921"/>
            <a:ext cx="3730436" cy="309201"/>
          </a:xfrm>
          <a:prstGeom prst="rect">
            <a:avLst/>
          </a:prstGeom>
        </p:spPr>
        <p:txBody>
          <a:bodyPr vert="horz" lIns="91440" tIns="45720" rIns="91440" bIns="45720" rtlCol="0" anchor="ctr"/>
          <a:lstStyle>
            <a:defPPr>
              <a:defRPr lang="en-US"/>
            </a:defPPr>
            <a:lvl1pPr marL="0" algn="l"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
        <p:nvSpPr>
          <p:cNvPr id="65551" name="Rectangle 65550">
            <a:extLst>
              <a:ext uri="{FF2B5EF4-FFF2-40B4-BE49-F238E27FC236}">
                <a16:creationId xmlns:a16="http://schemas.microsoft.com/office/drawing/2014/main" id="{600EF80B-0391-4082-9AF5-F15B091B4C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93800"/>
            <a:ext cx="9144000" cy="5664199"/>
          </a:xfrm>
          <a:prstGeom prst="rect">
            <a:avLst/>
          </a:prstGeom>
          <a:gradFill flip="none" rotWithShape="1">
            <a:gsLst>
              <a:gs pos="0">
                <a:schemeClr val="bg2">
                  <a:lumMod val="87000"/>
                  <a:alpha val="4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65538" name="Rectangle 2"/>
          <p:cNvSpPr>
            <a:spLocks noGrp="1" noChangeArrowheads="1"/>
          </p:cNvSpPr>
          <p:nvPr>
            <p:ph type="title"/>
          </p:nvPr>
        </p:nvSpPr>
        <p:spPr>
          <a:xfrm>
            <a:off x="847703" y="1193800"/>
            <a:ext cx="2394787" cy="4699000"/>
          </a:xfrm>
        </p:spPr>
        <p:txBody>
          <a:bodyPr anchor="ctr">
            <a:normAutofit/>
          </a:bodyPr>
          <a:lstStyle/>
          <a:p>
            <a:r>
              <a:rPr lang="en-GB" sz="2200" b="1"/>
              <a:t>Emotional intelligence</a:t>
            </a:r>
          </a:p>
        </p:txBody>
      </p:sp>
      <p:cxnSp>
        <p:nvCxnSpPr>
          <p:cNvPr id="65553" name="Straight Connector 65552">
            <a:extLst>
              <a:ext uri="{FF2B5EF4-FFF2-40B4-BE49-F238E27FC236}">
                <a16:creationId xmlns:a16="http://schemas.microsoft.com/office/drawing/2014/main" id="{D33AC32D-5F44-45F7-A0BD-7C11A86BE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490722" y="1600200"/>
            <a:ext cx="0" cy="3657600"/>
          </a:xfrm>
          <a:prstGeom prst="line">
            <a:avLst/>
          </a:prstGeom>
          <a:ln w="317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65539" name="Rectangle 3"/>
          <p:cNvSpPr>
            <a:spLocks noGrp="1" noChangeArrowheads="1"/>
          </p:cNvSpPr>
          <p:nvPr>
            <p:ph idx="1"/>
          </p:nvPr>
        </p:nvSpPr>
        <p:spPr>
          <a:xfrm>
            <a:off x="3732477" y="1193800"/>
            <a:ext cx="4563818" cy="4699000"/>
          </a:xfrm>
        </p:spPr>
        <p:txBody>
          <a:bodyPr anchor="ctr">
            <a:normAutofit/>
          </a:bodyPr>
          <a:lstStyle/>
          <a:p>
            <a:pPr marL="387350" indent="-387350">
              <a:buFontTx/>
              <a:buNone/>
            </a:pPr>
            <a:r>
              <a:rPr lang="en-GB" i="1" dirty="0"/>
              <a:t>‘Abilities such as being able to motivate oneself and persist in the face of frustration; to control impulse and delay gratification; to regulate one’s moods and keep distress from swamping the ability to think; to empathise and to hope’.</a:t>
            </a:r>
          </a:p>
          <a:p>
            <a:pPr>
              <a:buFontTx/>
              <a:buNone/>
            </a:pPr>
            <a:endParaRPr lang="en-GB" i="1" dirty="0"/>
          </a:p>
          <a:p>
            <a:pPr>
              <a:buFontTx/>
              <a:buNone/>
            </a:pPr>
            <a:r>
              <a:rPr lang="en-GB"/>
              <a:t>								</a:t>
            </a:r>
            <a:r>
              <a:rPr lang="en-GB" err="1"/>
              <a:t>Goleman</a:t>
            </a:r>
            <a:endParaRPr lang="en-GB"/>
          </a:p>
        </p:txBody>
      </p:sp>
      <p:sp>
        <p:nvSpPr>
          <p:cNvPr id="65555" name="Date Placeholder 1">
            <a:extLst>
              <a:ext uri="{FF2B5EF4-FFF2-40B4-BE49-F238E27FC236}">
                <a16:creationId xmlns:a16="http://schemas.microsoft.com/office/drawing/2014/main" id="{3FBF03E8-C602-4192-9C52-F84B29FDCC88}"/>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421" y="6007878"/>
            <a:ext cx="2625537" cy="309201"/>
          </a:xfrm>
          <a:prstGeom prst="rect">
            <a:avLst/>
          </a:prstGeom>
        </p:spPr>
        <p:txBody>
          <a:bodyPr vert="horz" lIns="91440" tIns="45720" rIns="91440" bIns="45720" rtlCol="0" anchor="ctr"/>
          <a:lstStyle>
            <a:defPPr>
              <a:defRPr lang="en-US"/>
            </a:defPPr>
            <a:lvl1pPr marL="0" algn="r" defTabSz="457200" rtl="0" eaLnBrk="1" latinLnBrk="0" hangingPunct="1">
              <a:defRPr sz="1200" kern="1200">
                <a:solidFill>
                  <a:schemeClr val="tx1">
                    <a:tint val="75000"/>
                  </a:schemeClr>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US" dirty="0">
              <a:solidFill>
                <a:schemeClr val="tx1"/>
              </a:solidFill>
            </a:endParaRPr>
          </a:p>
        </p:txBody>
      </p:sp>
    </p:spTree>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23850" y="167056"/>
            <a:ext cx="8496300" cy="1143000"/>
          </a:xfrm>
        </p:spPr>
        <p:txBody>
          <a:bodyPr/>
          <a:lstStyle/>
          <a:p>
            <a:r>
              <a:rPr lang="en-GB" b="1" dirty="0"/>
              <a:t>Emotional intelligence competence model</a:t>
            </a:r>
          </a:p>
        </p:txBody>
      </p:sp>
      <p:sp>
        <p:nvSpPr>
          <p:cNvPr id="8" name="Text Box 4"/>
          <p:cNvSpPr txBox="1">
            <a:spLocks noChangeArrowheads="1"/>
          </p:cNvSpPr>
          <p:nvPr/>
        </p:nvSpPr>
        <p:spPr bwMode="auto">
          <a:xfrm>
            <a:off x="284192" y="5891984"/>
            <a:ext cx="8534400" cy="492443"/>
          </a:xfrm>
          <a:prstGeom prst="rect">
            <a:avLst/>
          </a:prstGeom>
          <a:noFill/>
          <a:ln w="9525">
            <a:noFill/>
            <a:miter lim="800000"/>
            <a:headEnd/>
            <a:tailEnd/>
          </a:ln>
        </p:spPr>
        <p:txBody>
          <a:bodyPr>
            <a:spAutoFit/>
          </a:bodyPr>
          <a:lstStyle/>
          <a:p>
            <a:r>
              <a:rPr lang="en-GB" sz="1200" dirty="0"/>
              <a:t>Figure 4.5 </a:t>
            </a:r>
            <a:r>
              <a:rPr lang="en-GB" dirty="0"/>
              <a:t> </a:t>
            </a:r>
            <a:r>
              <a:rPr lang="en-IN" dirty="0"/>
              <a:t>Emotional Intelligence Competence Model</a:t>
            </a:r>
          </a:p>
          <a:p>
            <a:r>
              <a:rPr lang="en-IN" sz="800" i="1" dirty="0"/>
              <a:t>Source</a:t>
            </a:r>
            <a:r>
              <a:rPr lang="en-IN" sz="800" dirty="0"/>
              <a:t>: Hay Group. Copyright © 1999 Hay Group Limited. All rights reserved. Reproduced with permission.</a:t>
            </a:r>
          </a:p>
        </p:txBody>
      </p:sp>
      <p:pic>
        <p:nvPicPr>
          <p:cNvPr id="4098" name="Picture 2" descr="V:\Powerpoint\PE_UK\PE501-MULLINS\Final Files\GIf\ch04\M04NF005.gif"/>
          <p:cNvPicPr>
            <a:picLocks noChangeAspect="1" noChangeArrowheads="1"/>
          </p:cNvPicPr>
          <p:nvPr/>
        </p:nvPicPr>
        <p:blipFill>
          <a:blip r:embed="rId3" cstate="print"/>
          <a:srcRect/>
          <a:stretch>
            <a:fillRect/>
          </a:stretch>
        </p:blipFill>
        <p:spPr bwMode="auto">
          <a:xfrm>
            <a:off x="474785" y="1836687"/>
            <a:ext cx="8194430" cy="3544842"/>
          </a:xfrm>
          <a:prstGeom prst="rect">
            <a:avLst/>
          </a:prstGeo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68F5D-46AD-601B-87C0-8FE16ADF6FB5}"/>
              </a:ext>
            </a:extLst>
          </p:cNvPr>
          <p:cNvSpPr>
            <a:spLocks noGrp="1"/>
          </p:cNvSpPr>
          <p:nvPr>
            <p:ph type="ctrTitle"/>
          </p:nvPr>
        </p:nvSpPr>
        <p:spPr/>
        <p:txBody>
          <a:bodyPr/>
          <a:lstStyle/>
          <a:p>
            <a:r>
              <a:rPr lang="en-GB" b="1" dirty="0"/>
              <a:t>Attitudes, beliefs and values</a:t>
            </a:r>
            <a:endParaRPr lang="en-GB" dirty="0"/>
          </a:p>
        </p:txBody>
      </p:sp>
    </p:spTree>
    <p:extLst>
      <p:ext uri="{BB962C8B-B14F-4D97-AF65-F5344CB8AC3E}">
        <p14:creationId xmlns:p14="http://schemas.microsoft.com/office/powerpoint/2010/main" val="14314101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457200" y="483576"/>
            <a:ext cx="8229600" cy="1143000"/>
          </a:xfrm>
        </p:spPr>
        <p:txBody>
          <a:bodyPr/>
          <a:lstStyle/>
          <a:p>
            <a:r>
              <a:rPr lang="en-GB" b="1" dirty="0"/>
              <a:t>Attitudes, beliefs and values</a:t>
            </a:r>
          </a:p>
        </p:txBody>
      </p:sp>
      <p:sp>
        <p:nvSpPr>
          <p:cNvPr id="73731" name="Rectangle 3"/>
          <p:cNvSpPr>
            <a:spLocks noGrp="1" noChangeArrowheads="1"/>
          </p:cNvSpPr>
          <p:nvPr>
            <p:ph idx="1"/>
          </p:nvPr>
        </p:nvSpPr>
        <p:spPr>
          <a:xfrm>
            <a:off x="457200" y="1981200"/>
            <a:ext cx="8229600" cy="4525963"/>
          </a:xfrm>
        </p:spPr>
        <p:txBody>
          <a:bodyPr/>
          <a:lstStyle/>
          <a:p>
            <a:pPr>
              <a:lnSpc>
                <a:spcPct val="90000"/>
              </a:lnSpc>
            </a:pPr>
            <a:r>
              <a:rPr lang="en-GB" sz="2800" dirty="0"/>
              <a:t>Attitudes</a:t>
            </a:r>
          </a:p>
          <a:p>
            <a:pPr marL="712788" lvl="1" indent="-352425">
              <a:lnSpc>
                <a:spcPct val="90000"/>
              </a:lnSpc>
            </a:pPr>
            <a:r>
              <a:rPr lang="en-GB" sz="2600" dirty="0"/>
              <a:t>Providing a state of readiness or tendency to respond in a particular way.</a:t>
            </a:r>
          </a:p>
          <a:p>
            <a:pPr>
              <a:lnSpc>
                <a:spcPct val="90000"/>
              </a:lnSpc>
            </a:pPr>
            <a:r>
              <a:rPr lang="en-GB" sz="2800" dirty="0"/>
              <a:t>Beliefs</a:t>
            </a:r>
          </a:p>
          <a:p>
            <a:pPr marL="712788" lvl="1" indent="-352425">
              <a:lnSpc>
                <a:spcPct val="90000"/>
              </a:lnSpc>
            </a:pPr>
            <a:r>
              <a:rPr lang="en-GB" sz="2600" dirty="0"/>
              <a:t>Concerned with what is known about the world; reality as it is understood.</a:t>
            </a:r>
          </a:p>
          <a:p>
            <a:pPr marL="360363" indent="-360363">
              <a:lnSpc>
                <a:spcPct val="90000"/>
              </a:lnSpc>
            </a:pPr>
            <a:r>
              <a:rPr lang="en-GB" sz="2800" dirty="0"/>
              <a:t>Values</a:t>
            </a:r>
          </a:p>
          <a:p>
            <a:pPr marL="712788" lvl="1" indent="-352425">
              <a:lnSpc>
                <a:spcPct val="90000"/>
              </a:lnSpc>
            </a:pPr>
            <a:r>
              <a:rPr lang="en-GB" sz="2600" dirty="0"/>
              <a:t>Concerned with what ‘should’ be and what is desirable.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457200" y="483576"/>
            <a:ext cx="8229600" cy="1143000"/>
          </a:xfrm>
        </p:spPr>
        <p:txBody>
          <a:bodyPr/>
          <a:lstStyle/>
          <a:p>
            <a:r>
              <a:rPr lang="en-GB" b="1" dirty="0"/>
              <a:t>The function of attitudes: Katz</a:t>
            </a:r>
          </a:p>
        </p:txBody>
      </p:sp>
      <p:sp>
        <p:nvSpPr>
          <p:cNvPr id="74755" name="Rectangle 3"/>
          <p:cNvSpPr>
            <a:spLocks noGrp="1" noChangeArrowheads="1"/>
          </p:cNvSpPr>
          <p:nvPr>
            <p:ph idx="1"/>
          </p:nvPr>
        </p:nvSpPr>
        <p:spPr>
          <a:xfrm>
            <a:off x="457200" y="1848461"/>
            <a:ext cx="8229600" cy="4525963"/>
          </a:xfrm>
        </p:spPr>
        <p:txBody>
          <a:bodyPr>
            <a:normAutofit lnSpcReduction="10000"/>
          </a:bodyPr>
          <a:lstStyle/>
          <a:p>
            <a:pPr>
              <a:lnSpc>
                <a:spcPct val="80000"/>
              </a:lnSpc>
            </a:pPr>
            <a:r>
              <a:rPr lang="en-GB" sz="2800" dirty="0"/>
              <a:t>Knowledge</a:t>
            </a:r>
          </a:p>
          <a:p>
            <a:pPr marL="730250" lvl="1" indent="-369888">
              <a:lnSpc>
                <a:spcPct val="80000"/>
              </a:lnSpc>
            </a:pPr>
            <a:r>
              <a:rPr lang="en-GB" sz="2600" dirty="0"/>
              <a:t>They provide a basis for interpreting and classifying new information.</a:t>
            </a:r>
          </a:p>
          <a:p>
            <a:pPr>
              <a:lnSpc>
                <a:spcPct val="80000"/>
              </a:lnSpc>
            </a:pPr>
            <a:r>
              <a:rPr lang="en-GB" sz="2800" dirty="0"/>
              <a:t>Expressive</a:t>
            </a:r>
          </a:p>
          <a:p>
            <a:pPr marL="730250" lvl="1" indent="-369888">
              <a:lnSpc>
                <a:spcPct val="80000"/>
              </a:lnSpc>
            </a:pPr>
            <a:r>
              <a:rPr lang="en-GB" sz="2600" dirty="0"/>
              <a:t>They enable individuals to communicate their values to others.</a:t>
            </a:r>
          </a:p>
          <a:p>
            <a:pPr>
              <a:lnSpc>
                <a:spcPct val="80000"/>
              </a:lnSpc>
            </a:pPr>
            <a:r>
              <a:rPr lang="en-GB" sz="2800" dirty="0"/>
              <a:t>Instrumental</a:t>
            </a:r>
          </a:p>
          <a:p>
            <a:pPr marL="730250" lvl="1" indent="-369888">
              <a:lnSpc>
                <a:spcPct val="80000"/>
              </a:lnSpc>
            </a:pPr>
            <a:r>
              <a:rPr lang="en-GB" sz="2600" dirty="0"/>
              <a:t>They help to maximise rewards and minimise sanctions resulting from behaviour.</a:t>
            </a:r>
          </a:p>
          <a:p>
            <a:pPr>
              <a:lnSpc>
                <a:spcPct val="80000"/>
              </a:lnSpc>
            </a:pPr>
            <a:r>
              <a:rPr lang="en-GB" sz="2800" dirty="0"/>
              <a:t>Ego-defensive</a:t>
            </a:r>
          </a:p>
          <a:p>
            <a:pPr marL="730250" lvl="1" indent="-369888">
              <a:lnSpc>
                <a:spcPct val="80000"/>
              </a:lnSpc>
            </a:pPr>
            <a:r>
              <a:rPr lang="en-GB" sz="2600" dirty="0"/>
              <a:t>They help protect the ego against undesirable truths or reality.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457200" y="169984"/>
            <a:ext cx="8229600" cy="1143000"/>
          </a:xfrm>
        </p:spPr>
        <p:txBody>
          <a:bodyPr/>
          <a:lstStyle/>
          <a:p>
            <a:r>
              <a:rPr lang="en-GB" b="1" dirty="0"/>
              <a:t>Psychological testing </a:t>
            </a:r>
            <a:br>
              <a:rPr lang="en-GB" b="1" dirty="0"/>
            </a:br>
            <a:r>
              <a:rPr lang="en-GB" b="1" dirty="0"/>
              <a:t>and assessment</a:t>
            </a:r>
          </a:p>
        </p:txBody>
      </p:sp>
      <p:sp>
        <p:nvSpPr>
          <p:cNvPr id="67587" name="Rectangle 3"/>
          <p:cNvSpPr>
            <a:spLocks noGrp="1" noChangeArrowheads="1"/>
          </p:cNvSpPr>
          <p:nvPr>
            <p:ph idx="1"/>
          </p:nvPr>
        </p:nvSpPr>
        <p:spPr>
          <a:xfrm>
            <a:off x="304800" y="2332037"/>
            <a:ext cx="8229600" cy="4525963"/>
          </a:xfrm>
        </p:spPr>
        <p:txBody>
          <a:bodyPr/>
          <a:lstStyle/>
          <a:p>
            <a:pPr marL="0" indent="0">
              <a:buNone/>
            </a:pPr>
            <a:r>
              <a:rPr lang="en-GB" sz="3000" dirty="0"/>
              <a:t>Psychological tests are usually one of two types, although the terms are often used interchangeably.</a:t>
            </a:r>
          </a:p>
          <a:p>
            <a:pPr marL="342900" lvl="1" indent="-325438"/>
            <a:r>
              <a:rPr lang="en-GB" dirty="0"/>
              <a:t>Personality tests which measure enduring characteristics.</a:t>
            </a:r>
          </a:p>
          <a:p>
            <a:pPr marL="342900" lvl="1" indent="-325438"/>
            <a:r>
              <a:rPr lang="en-GB" dirty="0"/>
              <a:t>Psychometric tests which measure a broader range of characteristics and aptitudes.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83576"/>
            <a:ext cx="8229600" cy="1143000"/>
          </a:xfrm>
        </p:spPr>
        <p:txBody>
          <a:bodyPr/>
          <a:lstStyle/>
          <a:p>
            <a:r>
              <a:rPr lang="en-GB" b="1" dirty="0"/>
              <a:t>Psychological tests should be:</a:t>
            </a:r>
          </a:p>
        </p:txBody>
      </p:sp>
      <p:sp>
        <p:nvSpPr>
          <p:cNvPr id="70659" name="Rectangle 3"/>
          <p:cNvSpPr>
            <a:spLocks noGrp="1" noChangeArrowheads="1"/>
          </p:cNvSpPr>
          <p:nvPr>
            <p:ph idx="1"/>
          </p:nvPr>
        </p:nvSpPr>
        <p:spPr>
          <a:xfrm>
            <a:off x="450542" y="1848461"/>
            <a:ext cx="8229600" cy="4525963"/>
          </a:xfrm>
        </p:spPr>
        <p:txBody>
          <a:bodyPr/>
          <a:lstStyle/>
          <a:p>
            <a:pPr>
              <a:lnSpc>
                <a:spcPct val="150000"/>
              </a:lnSpc>
            </a:pPr>
            <a:r>
              <a:rPr lang="en-GB" sz="2800" dirty="0"/>
              <a:t>Objective</a:t>
            </a:r>
          </a:p>
          <a:p>
            <a:pPr>
              <a:lnSpc>
                <a:spcPct val="150000"/>
              </a:lnSpc>
            </a:pPr>
            <a:r>
              <a:rPr lang="en-GB" sz="2800" dirty="0"/>
              <a:t>Standardised</a:t>
            </a:r>
          </a:p>
          <a:p>
            <a:pPr>
              <a:lnSpc>
                <a:spcPct val="150000"/>
              </a:lnSpc>
            </a:pPr>
            <a:r>
              <a:rPr lang="en-GB" sz="2800" dirty="0"/>
              <a:t>Reliable</a:t>
            </a:r>
          </a:p>
          <a:p>
            <a:pPr>
              <a:lnSpc>
                <a:spcPct val="150000"/>
              </a:lnSpc>
            </a:pPr>
            <a:r>
              <a:rPr lang="en-GB" sz="2800" dirty="0"/>
              <a:t>Valid</a:t>
            </a:r>
          </a:p>
          <a:p>
            <a:pPr>
              <a:lnSpc>
                <a:spcPct val="150000"/>
              </a:lnSpc>
            </a:pPr>
            <a:r>
              <a:rPr lang="en-GB" sz="2800" dirty="0"/>
              <a:t>Discriminating (but not discriminatory)</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483576"/>
            <a:ext cx="8229600" cy="1143000"/>
          </a:xfrm>
        </p:spPr>
        <p:txBody>
          <a:bodyPr>
            <a:normAutofit fontScale="90000"/>
          </a:bodyPr>
          <a:lstStyle/>
          <a:p>
            <a:r>
              <a:rPr lang="en-GB" sz="4000" b="1" dirty="0"/>
              <a:t>Why use psychological tests?</a:t>
            </a:r>
          </a:p>
        </p:txBody>
      </p:sp>
      <p:sp>
        <p:nvSpPr>
          <p:cNvPr id="71683" name="Rectangle 3"/>
          <p:cNvSpPr>
            <a:spLocks noGrp="1" noChangeArrowheads="1"/>
          </p:cNvSpPr>
          <p:nvPr>
            <p:ph sz="half" idx="1"/>
          </p:nvPr>
        </p:nvSpPr>
        <p:spPr>
          <a:xfrm>
            <a:off x="457200" y="2057400"/>
            <a:ext cx="4038600" cy="4525963"/>
          </a:xfrm>
        </p:spPr>
        <p:txBody>
          <a:bodyPr/>
          <a:lstStyle/>
          <a:p>
            <a:pPr algn="ctr">
              <a:lnSpc>
                <a:spcPct val="80000"/>
              </a:lnSpc>
              <a:buFontTx/>
              <a:buNone/>
            </a:pPr>
            <a:r>
              <a:rPr lang="en-GB" sz="2400" dirty="0"/>
              <a:t>Advantages</a:t>
            </a:r>
          </a:p>
          <a:p>
            <a:pPr>
              <a:lnSpc>
                <a:spcPct val="80000"/>
              </a:lnSpc>
            </a:pPr>
            <a:r>
              <a:rPr lang="en-GB" sz="2400" dirty="0"/>
              <a:t>They can make decisions about people more systematic and precise</a:t>
            </a:r>
            <a:endParaRPr lang="en-GB" sz="2000" dirty="0"/>
          </a:p>
          <a:p>
            <a:pPr>
              <a:lnSpc>
                <a:spcPct val="80000"/>
              </a:lnSpc>
            </a:pPr>
            <a:r>
              <a:rPr lang="en-GB" sz="2400" dirty="0"/>
              <a:t>They predict future performance and reduce uncertainty</a:t>
            </a:r>
          </a:p>
          <a:p>
            <a:pPr>
              <a:lnSpc>
                <a:spcPct val="80000"/>
              </a:lnSpc>
            </a:pPr>
            <a:r>
              <a:rPr lang="en-GB" sz="2400" dirty="0"/>
              <a:t>They provide relatively accurate descriptions of people and behaviour</a:t>
            </a:r>
          </a:p>
        </p:txBody>
      </p:sp>
      <p:sp>
        <p:nvSpPr>
          <p:cNvPr id="71684" name="Rectangle 4"/>
          <p:cNvSpPr>
            <a:spLocks noGrp="1" noChangeArrowheads="1"/>
          </p:cNvSpPr>
          <p:nvPr>
            <p:ph sz="half" idx="2"/>
          </p:nvPr>
        </p:nvSpPr>
        <p:spPr>
          <a:xfrm>
            <a:off x="4495800" y="1933575"/>
            <a:ext cx="4392488" cy="4924425"/>
          </a:xfrm>
        </p:spPr>
        <p:txBody>
          <a:bodyPr/>
          <a:lstStyle/>
          <a:p>
            <a:pPr algn="ctr">
              <a:lnSpc>
                <a:spcPct val="80000"/>
              </a:lnSpc>
              <a:buFontTx/>
              <a:buNone/>
            </a:pPr>
            <a:r>
              <a:rPr lang="en-GB" sz="2400" dirty="0"/>
              <a:t>Problems</a:t>
            </a:r>
          </a:p>
          <a:p>
            <a:pPr>
              <a:lnSpc>
                <a:spcPct val="80000"/>
              </a:lnSpc>
            </a:pPr>
            <a:r>
              <a:rPr lang="en-GB" sz="2400" dirty="0"/>
              <a:t>They can be expensive and time consuming</a:t>
            </a:r>
          </a:p>
          <a:p>
            <a:pPr>
              <a:lnSpc>
                <a:spcPct val="80000"/>
              </a:lnSpc>
            </a:pPr>
            <a:r>
              <a:rPr lang="en-GB" sz="2400" dirty="0"/>
              <a:t>If handled unprofessionally, they can be misused or abused</a:t>
            </a:r>
          </a:p>
          <a:p>
            <a:pPr>
              <a:lnSpc>
                <a:spcPct val="80000"/>
              </a:lnSpc>
            </a:pPr>
            <a:r>
              <a:rPr lang="en-GB" sz="2400" dirty="0"/>
              <a:t>They can be seen as intrusive by candidates</a:t>
            </a:r>
          </a:p>
          <a:p>
            <a:pPr>
              <a:lnSpc>
                <a:spcPct val="80000"/>
              </a:lnSpc>
            </a:pPr>
            <a:r>
              <a:rPr lang="en-GB" sz="2400" dirty="0"/>
              <a:t>They may be inappropriate</a:t>
            </a:r>
          </a:p>
          <a:p>
            <a:pPr>
              <a:lnSpc>
                <a:spcPct val="80000"/>
              </a:lnSpc>
            </a:pPr>
            <a:r>
              <a:rPr lang="en-GB" sz="2400" dirty="0"/>
              <a:t>Practice by candidates can have an effect on their results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80648"/>
            <a:ext cx="8229600" cy="1143000"/>
          </a:xfrm>
        </p:spPr>
        <p:txBody>
          <a:bodyPr/>
          <a:lstStyle/>
          <a:p>
            <a:r>
              <a:rPr lang="en-GB" b="1" dirty="0"/>
              <a:t>Diversity in the workplace</a:t>
            </a:r>
          </a:p>
        </p:txBody>
      </p:sp>
      <p:sp>
        <p:nvSpPr>
          <p:cNvPr id="8" name="Content Placeholder 7"/>
          <p:cNvSpPr>
            <a:spLocks noGrp="1"/>
          </p:cNvSpPr>
          <p:nvPr>
            <p:ph idx="1"/>
          </p:nvPr>
        </p:nvSpPr>
        <p:spPr>
          <a:xfrm>
            <a:off x="448147" y="1789845"/>
            <a:ext cx="8229600" cy="4525963"/>
          </a:xfrm>
        </p:spPr>
        <p:txBody>
          <a:bodyPr>
            <a:normAutofit fontScale="85000" lnSpcReduction="20000"/>
          </a:bodyPr>
          <a:lstStyle/>
          <a:p>
            <a:r>
              <a:rPr lang="en-GB" sz="2800" dirty="0"/>
              <a:t>Changing social attitudes</a:t>
            </a:r>
          </a:p>
          <a:p>
            <a:r>
              <a:rPr lang="en-GB" sz="2800" dirty="0"/>
              <a:t>More global environment and internationalisation</a:t>
            </a:r>
          </a:p>
          <a:p>
            <a:r>
              <a:rPr lang="en-GB" sz="2800" dirty="0"/>
              <a:t>Influence of the European Commission</a:t>
            </a:r>
          </a:p>
          <a:p>
            <a:r>
              <a:rPr lang="en-GB" sz="2800" dirty="0"/>
              <a:t>Equality Act 2010 and other legislation</a:t>
            </a:r>
          </a:p>
          <a:p>
            <a:r>
              <a:rPr lang="en-GB" sz="2800" dirty="0"/>
              <a:t>Demographic changes in the workforce</a:t>
            </a:r>
          </a:p>
          <a:p>
            <a:r>
              <a:rPr lang="en-GB" sz="2800" dirty="0"/>
              <a:t>Wider customer base</a:t>
            </a:r>
          </a:p>
          <a:p>
            <a:r>
              <a:rPr lang="en-GB" sz="2800" dirty="0"/>
              <a:t>Shortage of higher level skills</a:t>
            </a:r>
          </a:p>
          <a:p>
            <a:r>
              <a:rPr lang="en-GB" sz="2800" dirty="0"/>
              <a:t>Programmes of affirmative action and positive discrimination</a:t>
            </a:r>
          </a:p>
          <a:p>
            <a:r>
              <a:rPr lang="en-GB" sz="2800" dirty="0"/>
              <a:t>Increasing numbers of women, older and part time workers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169984"/>
            <a:ext cx="8229600" cy="1143000"/>
          </a:xfrm>
        </p:spPr>
        <p:txBody>
          <a:bodyPr/>
          <a:lstStyle/>
          <a:p>
            <a:r>
              <a:rPr lang="en-GB" b="1" dirty="0"/>
              <a:t>From equal opportunities to managing diversity</a:t>
            </a:r>
          </a:p>
        </p:txBody>
      </p:sp>
      <p:sp>
        <p:nvSpPr>
          <p:cNvPr id="8" name="Content Placeholder 7"/>
          <p:cNvSpPr>
            <a:spLocks noGrp="1"/>
          </p:cNvSpPr>
          <p:nvPr>
            <p:ph idx="1"/>
          </p:nvPr>
        </p:nvSpPr>
        <p:spPr>
          <a:xfrm>
            <a:off x="457200" y="2133600"/>
            <a:ext cx="8229600" cy="4637112"/>
          </a:xfrm>
        </p:spPr>
        <p:txBody>
          <a:bodyPr>
            <a:normAutofit lnSpcReduction="10000"/>
          </a:bodyPr>
          <a:lstStyle/>
          <a:p>
            <a:pPr marL="387350" indent="-387350">
              <a:buNone/>
            </a:pPr>
            <a:r>
              <a:rPr lang="en-GB" sz="2800" i="1" dirty="0"/>
              <a:t>‘Diversity management goes beyond what is required by legislation designed to promote equal opportunities and prevent discrimination. </a:t>
            </a:r>
            <a:br>
              <a:rPr lang="en-GB" sz="2800" i="1" dirty="0"/>
            </a:br>
            <a:r>
              <a:rPr lang="en-GB" sz="2800" i="1" dirty="0"/>
              <a:t>It comprises an approach which recognises and values differences and aims to make positive use of the unique talents and perspectives within the workforce. The focus is on individuals rather than minority groups’.</a:t>
            </a:r>
          </a:p>
          <a:p>
            <a:pPr>
              <a:buNone/>
            </a:pPr>
            <a:endParaRPr lang="en-GB" sz="2800" i="1" dirty="0"/>
          </a:p>
          <a:p>
            <a:pPr>
              <a:buNone/>
            </a:pPr>
            <a:r>
              <a:rPr lang="en-GB" sz="2800" dirty="0"/>
              <a:t>				         </a:t>
            </a:r>
            <a:r>
              <a:rPr lang="en-GB" sz="2400" dirty="0"/>
              <a:t>Chartered Management Institute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457200" y="483576"/>
            <a:ext cx="8229600" cy="1143000"/>
          </a:xfrm>
        </p:spPr>
        <p:txBody>
          <a:bodyPr/>
          <a:lstStyle/>
          <a:p>
            <a:r>
              <a:rPr lang="en-GB" b="1" dirty="0"/>
              <a:t>The business case for diversity</a:t>
            </a:r>
          </a:p>
        </p:txBody>
      </p:sp>
      <p:sp>
        <p:nvSpPr>
          <p:cNvPr id="8" name="Content Placeholder 7"/>
          <p:cNvSpPr>
            <a:spLocks noGrp="1"/>
          </p:cNvSpPr>
          <p:nvPr>
            <p:ph idx="1"/>
          </p:nvPr>
        </p:nvSpPr>
        <p:spPr>
          <a:xfrm>
            <a:off x="457200" y="2057400"/>
            <a:ext cx="8229600" cy="4525963"/>
          </a:xfrm>
        </p:spPr>
        <p:txBody>
          <a:bodyPr/>
          <a:lstStyle/>
          <a:p>
            <a:r>
              <a:rPr lang="en-GB" sz="2800" dirty="0"/>
              <a:t>It increases employee satisfaction, attracts new staff, aids retention and reduces recruitment costs.</a:t>
            </a:r>
          </a:p>
          <a:p>
            <a:r>
              <a:rPr lang="en-GB" sz="2800" dirty="0"/>
              <a:t>It helps a company understand its diverse customers and enlarges potential markets.</a:t>
            </a:r>
          </a:p>
          <a:p>
            <a:r>
              <a:rPr lang="en-GB" sz="2800" dirty="0"/>
              <a:t>It helps fill skills gaps when there is a tight labour market.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69984"/>
            <a:ext cx="8229600" cy="1143000"/>
          </a:xfrm>
        </p:spPr>
        <p:txBody>
          <a:bodyPr/>
          <a:lstStyle/>
          <a:p>
            <a:r>
              <a:rPr lang="en-GB" b="1" dirty="0"/>
              <a:t>Diversity management and training should:</a:t>
            </a:r>
          </a:p>
        </p:txBody>
      </p:sp>
      <p:sp>
        <p:nvSpPr>
          <p:cNvPr id="3" name="Content Placeholder 2"/>
          <p:cNvSpPr>
            <a:spLocks noGrp="1"/>
          </p:cNvSpPr>
          <p:nvPr>
            <p:ph idx="1"/>
          </p:nvPr>
        </p:nvSpPr>
        <p:spPr>
          <a:xfrm>
            <a:off x="457200" y="1905000"/>
            <a:ext cx="8229600" cy="4525963"/>
          </a:xfrm>
        </p:spPr>
        <p:txBody>
          <a:bodyPr/>
          <a:lstStyle/>
          <a:p>
            <a:r>
              <a:rPr lang="en-GB" sz="2800" dirty="0"/>
              <a:t>increase the awareness and value of diversity;</a:t>
            </a:r>
          </a:p>
          <a:p>
            <a:r>
              <a:rPr lang="en-GB" sz="2800" dirty="0"/>
              <a:t>educate the workforce to understand cultures and values;</a:t>
            </a:r>
          </a:p>
          <a:p>
            <a:r>
              <a:rPr lang="en-GB" sz="2800" dirty="0"/>
              <a:t>improve staff ability to communicate with others including customers and suppliers;</a:t>
            </a:r>
          </a:p>
          <a:p>
            <a:r>
              <a:rPr lang="en-GB" sz="2800" dirty="0"/>
              <a:t>develop skills of diversity management;</a:t>
            </a:r>
          </a:p>
          <a:p>
            <a:r>
              <a:rPr lang="en-GB" sz="2800" dirty="0"/>
              <a:t>address bias, prejudice and stereotypes.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83576"/>
            <a:ext cx="8229600" cy="1143000"/>
          </a:xfrm>
        </p:spPr>
        <p:txBody>
          <a:bodyPr/>
          <a:lstStyle/>
          <a:p>
            <a:r>
              <a:rPr lang="en-GB" b="1" dirty="0"/>
              <a:t>Moral and business imperatives</a:t>
            </a:r>
          </a:p>
        </p:txBody>
      </p:sp>
      <p:sp>
        <p:nvSpPr>
          <p:cNvPr id="3" name="Content Placeholder 2"/>
          <p:cNvSpPr>
            <a:spLocks noGrp="1"/>
          </p:cNvSpPr>
          <p:nvPr>
            <p:ph idx="1"/>
          </p:nvPr>
        </p:nvSpPr>
        <p:spPr>
          <a:xfrm>
            <a:off x="440924" y="2590800"/>
            <a:ext cx="8229600" cy="4525963"/>
          </a:xfrm>
        </p:spPr>
        <p:txBody>
          <a:bodyPr>
            <a:normAutofit/>
          </a:bodyPr>
          <a:lstStyle/>
          <a:p>
            <a:pPr marL="0" indent="0">
              <a:lnSpc>
                <a:spcPct val="110000"/>
              </a:lnSpc>
              <a:buNone/>
            </a:pPr>
            <a:r>
              <a:rPr lang="en-GB" i="1" dirty="0"/>
              <a:t>Workers in organisations where diversity is valued generally feel more engaged with their employer and are more likely to stay on board. The organisation will build a reputation as an ‘enlightened’ employer, and will be able to attract the best people at a time when talent is as a premium.</a:t>
            </a:r>
          </a:p>
          <a:p>
            <a:pPr>
              <a:lnSpc>
                <a:spcPct val="110000"/>
              </a:lnSpc>
            </a:pPr>
            <a:endParaRPr lang="en-GB" dirty="0"/>
          </a:p>
          <a:p>
            <a:pPr marL="0" indent="0">
              <a:lnSpc>
                <a:spcPct val="110000"/>
              </a:lnSpc>
              <a:buNone/>
            </a:pPr>
            <a:r>
              <a:rPr lang="en-GB" dirty="0"/>
              <a:t>							  </a:t>
            </a:r>
            <a:r>
              <a:rPr lang="en-GB" sz="2600" dirty="0"/>
              <a:t>Lucas</a:t>
            </a:r>
          </a:p>
        </p:txBody>
      </p:sp>
    </p:spTree>
    <p:extLst>
      <p:ext uri="{BB962C8B-B14F-4D97-AF65-F5344CB8AC3E}">
        <p14:creationId xmlns:p14="http://schemas.microsoft.com/office/powerpoint/2010/main" val="3671703601"/>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64509&quot;&gt;&lt;property id=&quot;20148&quot; value=&quot;5&quot;/&gt;&lt;property id=&quot;20300&quot; value=&quot;Slide 1 - &amp;quot;Part 2&amp;#x0D;&amp;#x0A;The individual&amp;#x0D;&amp;#x0A;&amp;#x0D;&amp;#x0A;Chapter 4&amp;#x0D;&amp;#x0A;Individual differences and diversity&amp;quot;&quot;/&gt;&lt;property id=&quot;20307&quot; value=&quot;257&quot;/&gt;&lt;/object&gt;&lt;object type=&quot;3&quot; unique_id=&quot;364510&quot;&gt;&lt;property id=&quot;20148&quot; value=&quot;5&quot;/&gt;&lt;property id=&quot;20300&quot; value=&quot;Slide 2 - &amp;quot;How do individuals differ?&amp;quot;&quot;/&gt;&lt;property id=&quot;20307&quot; value=&quot;258&quot;/&gt;&lt;/object&gt;&lt;object type=&quot;3&quot; unique_id=&quot;364511&quot;&gt;&lt;property id=&quot;20148&quot; value=&quot;5&quot;/&gt;&lt;property id=&quot;20300&quot; value=&quot;Slide 3 - &amp;quot;Personality&amp;quot;&quot;/&gt;&lt;property id=&quot;20307&quot; value=&quot;259&quot;/&gt;&lt;/object&gt;&lt;object type=&quot;3&quot; unique_id=&quot;364512&quot;&gt;&lt;property id=&quot;20148&quot; value=&quot;5&quot;/&gt;&lt;property id=&quot;20300&quot; value=&quot;Slide 4 - &amp;quot;Two approaches to the &amp;#x0D;&amp;#x0A;study of personality&amp;quot;&quot;/&gt;&lt;property id=&quot;20307&quot; value=&quot;260&quot;/&gt;&lt;/object&gt;&lt;object type=&quot;3&quot; unique_id=&quot;364513&quot;&gt;&lt;property id=&quot;20148&quot; value=&quot;5&quot;/&gt;&lt;property id=&quot;20300&quot; value=&quot;Slide 5 - &amp;quot;To what extent does our personality remain constant?&amp;quot;&quot;/&gt;&lt;property id=&quot;20307&quot; value=&quot;261&quot;/&gt;&lt;/object&gt;&lt;object type=&quot;3&quot; unique_id=&quot;364515&quot;&gt;&lt;property id=&quot;20148&quot; value=&quot;5&quot;/&gt;&lt;property id=&quot;20300&quot; value=&quot;Slide 6 - &amp;quot;The big five personality factors&amp;quot;&quot;/&gt;&lt;property id=&quot;20307&quot; value=&quot;263&quot;/&gt;&lt;/object&gt;&lt;object type=&quot;3&quot; unique_id=&quot;364516&quot;&gt;&lt;property id=&quot;20148&quot; value=&quot;5&quot;/&gt;&lt;property id=&quot;20300&quot; value=&quot;Slide 7 - &amp;quot;Nomothetic approaches: Eysenck&amp;quot;&quot;/&gt;&lt;property id=&quot;20307&quot; value=&quot;264&quot;/&gt;&lt;/object&gt;&lt;object type=&quot;3&quot; unique_id=&quot;364517&quot;&gt;&lt;property id=&quot;20148&quot; value=&quot;5&quot;/&gt;&lt;property id=&quot;20300&quot; value=&quot;Slide 9 - &amp;quot;Nomothetic approaches: &amp;#x0D;&amp;#x0A;Cattell (Continued)&amp;quot;&quot;/&gt;&lt;property id=&quot;20307&quot; value=&quot;265&quot;/&gt;&lt;/object&gt;&lt;object type=&quot;3&quot; unique_id=&quot;364518&quot;&gt;&lt;property id=&quot;20148&quot; value=&quot;5&quot;/&gt;&lt;property id=&quot;20300&quot; value=&quot;Slide 10 - &amp;quot;Idiographic approaches – the &amp;#x0D;&amp;#x0A;major researchers&amp;quot;&quot;/&gt;&lt;property id=&quot;20307&quot; value=&quot;266&quot;/&gt;&lt;/object&gt;&lt;object type=&quot;3&quot; unique_id=&quot;364520&quot;&gt;&lt;property id=&quot;20148&quot; value=&quot;5&quot;/&gt;&lt;property id=&quot;20300&quot; value=&quot;Slide 11 - &amp;quot;Idiographic approaches: Jung&amp;quot;&quot;/&gt;&lt;property id=&quot;20307&quot; value=&quot;268&quot;/&gt;&lt;/object&gt;&lt;object type=&quot;3&quot; unique_id=&quot;364521&quot;&gt;&lt;property id=&quot;20148&quot; value=&quot;5&quot;/&gt;&lt;property id=&quot;20300&quot; value=&quot;Slide 12 - &amp;quot;Jung and the MBTI&amp;quot;&quot;/&gt;&lt;property id=&quot;20307&quot; value=&quot;269&quot;/&gt;&lt;/object&gt;&lt;object type=&quot;3&quot; unique_id=&quot;364522&quot;&gt;&lt;property id=&quot;20148&quot; value=&quot;5&quot;/&gt;&lt;property id=&quot;20300&quot; value=&quot;Slide 13 - &amp;quot;Leadership styles and the MBTI&amp;quot;&quot;/&gt;&lt;property id=&quot;20307&quot; value=&quot;270&quot;/&gt;&lt;/object&gt;&lt;object type=&quot;3&quot; unique_id=&quot;364523&quot;&gt;&lt;property id=&quot;20148&quot; value=&quot;5&quot;/&gt;&lt;property id=&quot;20300&quot; value=&quot;Slide 14 - &amp;quot;Idiographic approaches: Kelly&amp;quot;&quot;/&gt;&lt;property id=&quot;20307&quot; value=&quot;271&quot;/&gt;&lt;/object&gt;&lt;object type=&quot;3&quot; unique_id=&quot;364524&quot;&gt;&lt;property id=&quot;20148&quot; value=&quot;5&quot;/&gt;&lt;property id=&quot;20300&quot; value=&quot;Slide 15 - &amp;quot;Friedman and Rosenman:&amp;#x0D;&amp;#x0A;Type ‘A’ and ‘B’ personalities&amp;quot;&quot;/&gt;&lt;property id=&quot;20307&quot; value=&quot;272&quot;/&gt;&lt;/object&gt;&lt;object type=&quot;3&quot; unique_id=&quot;364525&quot;&gt;&lt;property id=&quot;20148&quot; value=&quot;5&quot;/&gt;&lt;property id=&quot;20300&quot; value=&quot;Slide 17 - &amp;quot;Primary mental abilities: &amp;#x0D;&amp;#x0A;Thurstone&amp;quot;&quot;/&gt;&lt;property id=&quot;20307&quot; value=&quot;273&quot;/&gt;&lt;/object&gt;&lt;object type=&quot;3&quot; unique_id=&quot;364527&quot;&gt;&lt;property id=&quot;20148&quot; value=&quot;5&quot;/&gt;&lt;property id=&quot;20300&quot; value=&quot;Slide 18 - &amp;quot;Guildford: three dimensions &amp;#x0D;&amp;#x0A;of intelligence&amp;quot;&quot;/&gt;&lt;property id=&quot;20307&quot; value=&quot;275&quot;/&gt;&lt;/object&gt;&lt;object type=&quot;3&quot; unique_id=&quot;364528&quot;&gt;&lt;property id=&quot;20148&quot; value=&quot;5&quot;/&gt;&lt;property id=&quot;20300&quot; value=&quot;Slide 19 - &amp;quot;Emotional intelligence&amp;quot;&quot;/&gt;&lt;property id=&quot;20307&quot; value=&quot;276&quot;/&gt;&lt;/object&gt;&lt;object type=&quot;3&quot; unique_id=&quot;364529&quot;&gt;&lt;property id=&quot;20148&quot; value=&quot;5&quot;/&gt;&lt;property id=&quot;20300&quot; value=&quot;Slide 20 - &amp;quot;Emotional intelligence competence model&amp;quot;&quot;/&gt;&lt;property id=&quot;20307&quot; value=&quot;277&quot;/&gt;&lt;/object&gt;&lt;object type=&quot;3&quot; unique_id=&quot;364530&quot;&gt;&lt;property id=&quot;20148&quot; value=&quot;5&quot;/&gt;&lt;property id=&quot;20300&quot; value=&quot;Slide 21 - &amp;quot;Attitudes, beliefs and values&amp;quot;&quot;/&gt;&lt;property id=&quot;20307&quot; value=&quot;278&quot;/&gt;&lt;/object&gt;&lt;object type=&quot;3&quot; unique_id=&quot;364531&quot;&gt;&lt;property id=&quot;20148&quot; value=&quot;5&quot;/&gt;&lt;property id=&quot;20300&quot; value=&quot;Slide 22 - &amp;quot;The function of attitudes: Katz&amp;quot;&quot;/&gt;&lt;property id=&quot;20307&quot; value=&quot;279&quot;/&gt;&lt;/object&gt;&lt;object type=&quot;3&quot; unique_id=&quot;364533&quot;&gt;&lt;property id=&quot;20148&quot; value=&quot;5&quot;/&gt;&lt;property id=&quot;20300&quot; value=&quot;Slide 23 - &amp;quot;Psychological testing &amp;#x0D;&amp;#x0A;and assessment&amp;quot;&quot;/&gt;&lt;property id=&quot;20307&quot; value=&quot;281&quot;/&gt;&lt;/object&gt;&lt;object type=&quot;3&quot; unique_id=&quot;364536&quot;&gt;&lt;property id=&quot;20148&quot; value=&quot;5&quot;/&gt;&lt;property id=&quot;20300&quot; value=&quot;Slide 24 - &amp;quot;Psychological tests should be:&amp;quot;&quot;/&gt;&lt;property id=&quot;20307&quot; value=&quot;284&quot;/&gt;&lt;/object&gt;&lt;object type=&quot;3&quot; unique_id=&quot;364537&quot;&gt;&lt;property id=&quot;20148&quot; value=&quot;5&quot;/&gt;&lt;property id=&quot;20300&quot; value=&quot;Slide 25 - &amp;quot;Why use psychological tests?&amp;quot;&quot;/&gt;&lt;property id=&quot;20307&quot; value=&quot;285&quot;/&gt;&lt;/object&gt;&lt;object type=&quot;3&quot; unique_id=&quot;364538&quot;&gt;&lt;property id=&quot;20148&quot; value=&quot;5&quot;/&gt;&lt;property id=&quot;20300&quot; value=&quot;Slide 26 - &amp;quot;Diversity in the workplace&amp;quot;&quot;/&gt;&lt;property id=&quot;20307&quot; value=&quot;286&quot;/&gt;&lt;/object&gt;&lt;object type=&quot;3&quot; unique_id=&quot;364539&quot;&gt;&lt;property id=&quot;20148&quot; value=&quot;5&quot;/&gt;&lt;property id=&quot;20300&quot; value=&quot;Slide 27 - &amp;quot;From equal opportunities to managing diversity&amp;quot;&quot;/&gt;&lt;property id=&quot;20307&quot; value=&quot;287&quot;/&gt;&lt;/object&gt;&lt;object type=&quot;3&quot; unique_id=&quot;364540&quot;&gt;&lt;property id=&quot;20148&quot; value=&quot;5&quot;/&gt;&lt;property id=&quot;20300&quot; value=&quot;Slide 28 - &amp;quot;The business case for diversity&amp;quot;&quot;/&gt;&lt;property id=&quot;20307&quot; value=&quot;288&quot;/&gt;&lt;/object&gt;&lt;object type=&quot;3&quot; unique_id=&quot;364541&quot;&gt;&lt;property id=&quot;20148&quot; value=&quot;5&quot;/&gt;&lt;property id=&quot;20300&quot; value=&quot;Slide 29 - &amp;quot;Diversity management and training should:&amp;quot;&quot;/&gt;&lt;property id=&quot;20307&quot; value=&quot;289&quot;/&gt;&lt;/object&gt;&lt;object type=&quot;3&quot; unique_id=&quot;364542&quot;&gt;&lt;property id=&quot;20148&quot; value=&quot;5&quot;/&gt;&lt;property id=&quot;20300&quot; value=&quot;Slide 8 - &amp;quot;Nomothetic approaches: Eysenck (Continued)&amp;quot;&quot;/&gt;&lt;property id=&quot;20307&quot; value=&quot;293&quot;/&gt;&lt;/object&gt;&lt;object type=&quot;3&quot; unique_id=&quot;364543&quot;&gt;&lt;property id=&quot;20148&quot; value=&quot;5&quot;/&gt;&lt;property id=&quot;20300&quot; value=&quot;Slide 16 - &amp;quot;Type ‘A’ and ‘B’ personalities&amp;quot;&quot;/&gt;&lt;property id=&quot;20307&quot; value=&quot;291&quot;/&gt;&lt;/object&gt;&lt;object type=&quot;3&quot; unique_id=&quot;364544&quot;&gt;&lt;property id=&quot;20148&quot; value=&quot;5&quot;/&gt;&lt;property id=&quot;20300&quot; value=&quot;Slide 30 - &amp;quot;Moral and business imperatives&amp;quot;&quot;/&gt;&lt;property id=&quot;20307&quot; value=&quot;290&quot;/&gt;&lt;/object&gt;&lt;object type=&quot;3&quot; unique_id=&quot;364545&quot;&gt;&lt;property id=&quot;20148&quot; value=&quot;5&quot;/&gt;&lt;property id=&quot;20300&quot; value=&quot;Slide 31 - &amp;quot;Assignment&amp;quot;&quot;/&gt;&lt;property id=&quot;20307&quot; value=&quot;292&quot;/&gt;&lt;/object&gt;&lt;/object&gt;&lt;/object&gt;&lt;/database&gt;"/>
</p:tagLst>
</file>

<file path=ppt/theme/theme1.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856</TotalTime>
  <Words>836</Words>
  <Application>Microsoft Office PowerPoint</Application>
  <PresentationFormat>On-screen Show (4:3)</PresentationFormat>
  <Paragraphs>134</Paragraphs>
  <Slides>19</Slides>
  <Notes>16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19</vt:i4>
      </vt:variant>
    </vt:vector>
  </HeadingPairs>
  <TitlesOfParts>
    <vt:vector size="23" baseType="lpstr">
      <vt:lpstr>Arial</vt:lpstr>
      <vt:lpstr>Gill Sans MT</vt:lpstr>
      <vt:lpstr>Custom Design</vt:lpstr>
      <vt:lpstr>Gallery</vt:lpstr>
      <vt:lpstr>   Individual differences and diversity</vt:lpstr>
      <vt:lpstr>How do individuals differ?</vt:lpstr>
      <vt:lpstr>Personality</vt:lpstr>
      <vt:lpstr>The big five personality factors</vt:lpstr>
      <vt:lpstr>Friedman and Rosenman: Type ‘A’ and ‘B’ personalities</vt:lpstr>
      <vt:lpstr>Type ‘A’ and ‘B’ personalities</vt:lpstr>
      <vt:lpstr>Emotional intelligence</vt:lpstr>
      <vt:lpstr>Emotional intelligence competence model</vt:lpstr>
      <vt:lpstr>Attitudes, beliefs and values</vt:lpstr>
      <vt:lpstr>Attitudes, beliefs and values</vt:lpstr>
      <vt:lpstr>The function of attitudes: Katz</vt:lpstr>
      <vt:lpstr>Psychological testing  and assessment</vt:lpstr>
      <vt:lpstr>Psychological tests should be:</vt:lpstr>
      <vt:lpstr>Why use psychological tests?</vt:lpstr>
      <vt:lpstr>Diversity in the workplace</vt:lpstr>
      <vt:lpstr>From equal opportunities to managing diversity</vt:lpstr>
      <vt:lpstr>The business case for diversity</vt:lpstr>
      <vt:lpstr>Diversity management and training should:</vt:lpstr>
      <vt:lpstr>Moral and business imperatives</vt:lpstr>
    </vt:vector>
  </TitlesOfParts>
  <Company>Christy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 One</dc:title>
  <dc:creator>Gill</dc:creator>
  <cp:lastModifiedBy>Laura James</cp:lastModifiedBy>
  <cp:revision>144</cp:revision>
  <cp:lastPrinted>2015-10-19T11:40:25Z</cp:lastPrinted>
  <dcterms:created xsi:type="dcterms:W3CDTF">2007-02-22T15:17:11Z</dcterms:created>
  <dcterms:modified xsi:type="dcterms:W3CDTF">2022-11-15T13:29:06Z</dcterms:modified>
</cp:coreProperties>
</file>