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6" r:id="rId2"/>
    <p:sldId id="257" r:id="rId3"/>
    <p:sldId id="281" r:id="rId4"/>
    <p:sldId id="279" r:id="rId5"/>
    <p:sldId id="284" r:id="rId6"/>
    <p:sldId id="277" r:id="rId7"/>
    <p:sldId id="260" r:id="rId8"/>
    <p:sldId id="276" r:id="rId9"/>
    <p:sldId id="275" r:id="rId10"/>
    <p:sldId id="258" r:id="rId11"/>
    <p:sldId id="262" r:id="rId12"/>
    <p:sldId id="261" r:id="rId13"/>
    <p:sldId id="263" r:id="rId14"/>
    <p:sldId id="265" r:id="rId15"/>
    <p:sldId id="268" r:id="rId16"/>
    <p:sldId id="269" r:id="rId17"/>
    <p:sldId id="270" r:id="rId18"/>
    <p:sldId id="271" r:id="rId19"/>
    <p:sldId id="272" r:id="rId20"/>
    <p:sldId id="273" r:id="rId21"/>
    <p:sldId id="259" r:id="rId22"/>
    <p:sldId id="278" r:id="rId23"/>
    <p:sldId id="274" r:id="rId24"/>
    <p:sldId id="282" r:id="rId25"/>
    <p:sldId id="283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483" autoAdjust="0"/>
    <p:restoredTop sz="92000" autoAdjust="0"/>
  </p:normalViewPr>
  <p:slideViewPr>
    <p:cSldViewPr>
      <p:cViewPr>
        <p:scale>
          <a:sx n="60" d="100"/>
          <a:sy n="60" d="100"/>
        </p:scale>
        <p:origin x="-3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38812D-6CBA-481C-A6D9-60D910586D05}" type="datetimeFigureOut">
              <a:rPr lang="en-GB" smtClean="0"/>
              <a:t>03/03/2016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68684A-3036-400D-BF23-16D498CD91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578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68684A-3036-400D-BF23-16D498CD91A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511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68684A-3036-400D-BF23-16D498CD91A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7194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68684A-3036-400D-BF23-16D498CD91A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3995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68684A-3036-400D-BF23-16D498CD91A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418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68684A-3036-400D-BF23-16D498CD91A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192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68684A-3036-400D-BF23-16D498CD91A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2548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68684A-3036-400D-BF23-16D498CD91A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1602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68684A-3036-400D-BF23-16D498CD91A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129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68684A-3036-400D-BF23-16D498CD91A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9501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68684A-3036-400D-BF23-16D498CD91A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7118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68684A-3036-400D-BF23-16D498CD91A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1997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68684A-3036-400D-BF23-16D498CD91A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348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B9A6-E2F8-4D42-85C4-F2F173766B4F}" type="datetimeFigureOut">
              <a:rPr lang="en-GB" smtClean="0"/>
              <a:t>03/03/2016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532C1-770F-41CD-99E1-75716AE64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79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B9A6-E2F8-4D42-85C4-F2F173766B4F}" type="datetimeFigureOut">
              <a:rPr lang="en-GB" smtClean="0"/>
              <a:t>03/03/2016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532C1-770F-41CD-99E1-75716AE64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849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B9A6-E2F8-4D42-85C4-F2F173766B4F}" type="datetimeFigureOut">
              <a:rPr lang="en-GB" smtClean="0"/>
              <a:t>03/03/2016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532C1-770F-41CD-99E1-75716AE64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716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B9A6-E2F8-4D42-85C4-F2F173766B4F}" type="datetimeFigureOut">
              <a:rPr lang="en-GB" smtClean="0"/>
              <a:t>03/03/2016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532C1-770F-41CD-99E1-75716AE64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3569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B9A6-E2F8-4D42-85C4-F2F173766B4F}" type="datetimeFigureOut">
              <a:rPr lang="en-GB" smtClean="0"/>
              <a:t>03/03/2016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532C1-770F-41CD-99E1-75716AE64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0784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B9A6-E2F8-4D42-85C4-F2F173766B4F}" type="datetimeFigureOut">
              <a:rPr lang="en-GB" smtClean="0"/>
              <a:t>03/03/2016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532C1-770F-41CD-99E1-75716AE64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859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B9A6-E2F8-4D42-85C4-F2F173766B4F}" type="datetimeFigureOut">
              <a:rPr lang="en-GB" smtClean="0"/>
              <a:t>03/03/2016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532C1-770F-41CD-99E1-75716AE64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50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B9A6-E2F8-4D42-85C4-F2F173766B4F}" type="datetimeFigureOut">
              <a:rPr lang="en-GB" smtClean="0"/>
              <a:t>03/03/2016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532C1-770F-41CD-99E1-75716AE64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173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B9A6-E2F8-4D42-85C4-F2F173766B4F}" type="datetimeFigureOut">
              <a:rPr lang="en-GB" smtClean="0"/>
              <a:t>03/03/2016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532C1-770F-41CD-99E1-75716AE64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149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B9A6-E2F8-4D42-85C4-F2F173766B4F}" type="datetimeFigureOut">
              <a:rPr lang="en-GB" smtClean="0"/>
              <a:t>03/03/2016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532C1-770F-41CD-99E1-75716AE64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490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B9A6-E2F8-4D42-85C4-F2F173766B4F}" type="datetimeFigureOut">
              <a:rPr lang="en-GB" smtClean="0"/>
              <a:t>03/03/2016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532C1-770F-41CD-99E1-75716AE64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563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A9B9A6-E2F8-4D42-85C4-F2F173766B4F}" type="datetimeFigureOut">
              <a:rPr lang="en-GB" smtClean="0"/>
              <a:t>03/03/2016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9532C1-770F-41CD-99E1-75716AE64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995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gisgeography.com/what-gis-geographic-information-systems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b0vgYPiXQk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hyperlink" Target="http://gisgeography.com/mapping-out-gis-software-landscape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jpeg"/><Relationship Id="rId4" Type="http://schemas.openxmlformats.org/officeDocument/2006/relationships/image" Target="../media/image3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gif"/><Relationship Id="rId2" Type="http://schemas.openxmlformats.org/officeDocument/2006/relationships/hyperlink" Target="http://webapps-cdn.esri.com/Apps/StepByStep/" TargetMode="External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3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4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555545"/>
            <a:ext cx="5123000" cy="4753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5984" y="-489297"/>
            <a:ext cx="8636496" cy="2262113"/>
          </a:xfrm>
          <a:noFill/>
          <a:ln>
            <a:noFill/>
          </a:ln>
        </p:spPr>
        <p:txBody>
          <a:bodyPr/>
          <a:lstStyle/>
          <a:p>
            <a:r>
              <a:rPr lang="en-GB" b="1" dirty="0" smtClean="0">
                <a:gradFill flip="none" rotWithShape="1"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Geographical Information Systems</a:t>
            </a:r>
            <a:endParaRPr lang="en-GB" b="1" dirty="0">
              <a:gradFill flip="none" rotWithShape="1">
                <a:gsLst>
                  <a:gs pos="0">
                    <a:srgbClr val="92D050"/>
                  </a:gs>
                  <a:gs pos="50000">
                    <a:schemeClr val="tx2">
                      <a:lumMod val="60000"/>
                      <a:lumOff val="40000"/>
                    </a:schemeClr>
                  </a:gs>
                  <a:gs pos="100000">
                    <a:srgbClr val="00B050"/>
                  </a:gs>
                </a:gsLst>
                <a:path path="circle">
                  <a:fillToRect l="100000" t="100000"/>
                </a:path>
                <a:tileRect r="-100000" b="-1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1600" y="4362966"/>
            <a:ext cx="6400800" cy="1752600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solidFill>
                  <a:schemeClr val="tx1"/>
                </a:solidFill>
              </a:rPr>
              <a:t>An introduction</a:t>
            </a:r>
            <a:endParaRPr lang="en-GB" sz="4400" b="1" dirty="0">
              <a:solidFill>
                <a:schemeClr val="tx1"/>
              </a:solidFill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467544" y="1022871"/>
            <a:ext cx="8136904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3"/>
                </a:gs>
                <a:gs pos="50000">
                  <a:schemeClr val="tx2">
                    <a:lumMod val="60000"/>
                    <a:lumOff val="40000"/>
                  </a:schemeClr>
                </a:gs>
                <a:gs pos="100000">
                  <a:srgbClr val="00B05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6152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https://csde.washington.edu/services/gis/workshops/Images/BOOTCAM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6217" y="2492896"/>
            <a:ext cx="4137044" cy="288032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339752" y="-99392"/>
            <a:ext cx="46349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</a:rPr>
              <a:t>WHAT IS A GIS?</a:t>
            </a:r>
            <a:endParaRPr lang="en-GB" sz="5400" b="1" dirty="0">
              <a:gradFill>
                <a:gsLst>
                  <a:gs pos="0">
                    <a:srgbClr val="92D050"/>
                  </a:gs>
                  <a:gs pos="50000">
                    <a:schemeClr val="tx2">
                      <a:lumMod val="60000"/>
                      <a:lumOff val="40000"/>
                    </a:schemeClr>
                  </a:gs>
                  <a:gs pos="100000">
                    <a:srgbClr val="00B050"/>
                  </a:gs>
                </a:gsLst>
                <a:path path="circle">
                  <a:fillToRect l="100000" t="100000"/>
                </a:path>
              </a:gra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5496" y="1916832"/>
            <a:ext cx="4752528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Blip>
                <a:blip r:embed="rId3"/>
              </a:buBlip>
            </a:pPr>
            <a:r>
              <a:rPr lang="en-GB" dirty="0"/>
              <a:t>C</a:t>
            </a:r>
            <a:r>
              <a:rPr lang="en-GB" dirty="0" smtClean="0"/>
              <a:t>an </a:t>
            </a:r>
            <a:r>
              <a:rPr lang="en-GB" dirty="0"/>
              <a:t>use any information that includes </a:t>
            </a:r>
            <a:r>
              <a:rPr lang="en-GB" dirty="0" smtClean="0"/>
              <a:t>location e.g. latitude</a:t>
            </a:r>
            <a:r>
              <a:rPr lang="en-GB" dirty="0"/>
              <a:t> and longitude, </a:t>
            </a:r>
            <a:r>
              <a:rPr lang="en-GB" dirty="0" smtClean="0"/>
              <a:t>address, postcode/ZIP code</a:t>
            </a:r>
          </a:p>
          <a:p>
            <a:pPr marL="342900" indent="-342900">
              <a:lnSpc>
                <a:spcPct val="150000"/>
              </a:lnSpc>
              <a:buBlip>
                <a:blip r:embed="rId3"/>
              </a:buBlip>
            </a:pPr>
            <a:r>
              <a:rPr lang="en-GB" dirty="0" smtClean="0"/>
              <a:t>Can show many different kinds of data on one map e.g. population demographics, crime, rivers, soil, power lines, pollution etc.</a:t>
            </a:r>
          </a:p>
          <a:p>
            <a:pPr marL="342900" indent="-342900">
              <a:lnSpc>
                <a:spcPct val="150000"/>
              </a:lnSpc>
              <a:buBlip>
                <a:blip r:embed="rId3"/>
              </a:buBlip>
            </a:pPr>
            <a:r>
              <a:rPr lang="en-GB" dirty="0" smtClean="0"/>
              <a:t>Allows user to visualize, question, analyse, and interpret data to understand relationships, patterns, and trends over time</a:t>
            </a:r>
          </a:p>
          <a:p>
            <a:pPr marL="342900" indent="-342900">
              <a:lnSpc>
                <a:spcPct val="150000"/>
              </a:lnSpc>
              <a:buBlip>
                <a:blip r:embed="rId3"/>
              </a:buBlip>
            </a:pPr>
            <a:r>
              <a:rPr lang="en-GB" dirty="0" smtClean="0"/>
              <a:t>4 simple ideas: </a:t>
            </a:r>
            <a:r>
              <a:rPr lang="en-GB" b="1" dirty="0" smtClean="0"/>
              <a:t>Create</a:t>
            </a:r>
            <a:r>
              <a:rPr lang="en-GB" dirty="0" smtClean="0"/>
              <a:t> geographic data, </a:t>
            </a:r>
            <a:r>
              <a:rPr lang="en-GB" b="1" dirty="0" smtClean="0"/>
              <a:t>manage</a:t>
            </a:r>
            <a:r>
              <a:rPr lang="en-GB" dirty="0" smtClean="0"/>
              <a:t> it, </a:t>
            </a:r>
            <a:r>
              <a:rPr lang="en-GB" b="1" dirty="0" smtClean="0"/>
              <a:t>analyse</a:t>
            </a:r>
            <a:r>
              <a:rPr lang="en-GB" dirty="0" smtClean="0"/>
              <a:t> it and </a:t>
            </a:r>
            <a:r>
              <a:rPr lang="en-GB" b="1" dirty="0" smtClean="0"/>
              <a:t>display</a:t>
            </a:r>
            <a:r>
              <a:rPr lang="en-GB" dirty="0" smtClean="0"/>
              <a:t> it on a map </a:t>
            </a:r>
            <a:r>
              <a:rPr lang="en-GB" sz="1100" dirty="0" smtClean="0">
                <a:hlinkClick r:id="rId4"/>
              </a:rPr>
              <a:t>(</a:t>
            </a:r>
            <a:r>
              <a:rPr lang="en-GB" sz="1100" dirty="0" err="1" smtClean="0">
                <a:hlinkClick r:id="rId4"/>
              </a:rPr>
              <a:t>GISGeography</a:t>
            </a:r>
            <a:r>
              <a:rPr lang="en-GB" sz="1100" dirty="0" smtClean="0">
                <a:hlinkClick r:id="rId4"/>
              </a:rPr>
              <a:t>, 2015)</a:t>
            </a:r>
            <a:endParaRPr lang="en-GB" sz="1100" dirty="0" smtClean="0"/>
          </a:p>
          <a:p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179512" y="973177"/>
            <a:ext cx="86647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 smtClean="0">
                <a:solidFill>
                  <a:schemeClr val="accent1">
                    <a:lumMod val="75000"/>
                  </a:schemeClr>
                </a:solidFill>
              </a:rPr>
              <a:t>“GIS is a computer-based information system that enables capture, modelling, manipulation, retrieval, analysis and presentation of geographically referenced data” (</a:t>
            </a:r>
            <a:r>
              <a:rPr lang="en-GB" sz="2000" b="1" i="1" dirty="0" err="1" smtClean="0">
                <a:solidFill>
                  <a:schemeClr val="accent1">
                    <a:lumMod val="75000"/>
                  </a:schemeClr>
                </a:solidFill>
              </a:rPr>
              <a:t>Worboys</a:t>
            </a:r>
            <a:r>
              <a:rPr lang="en-GB" sz="2000" b="1" i="1" dirty="0" smtClean="0">
                <a:solidFill>
                  <a:schemeClr val="accent1">
                    <a:lumMod val="75000"/>
                  </a:schemeClr>
                </a:solidFill>
              </a:rPr>
              <a:t>, 1997) </a:t>
            </a:r>
            <a:endParaRPr lang="en-GB" sz="20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>
            <a:off x="0" y="804282"/>
            <a:ext cx="9144000" cy="24879"/>
          </a:xfrm>
          <a:prstGeom prst="line">
            <a:avLst/>
          </a:prstGeom>
          <a:ln>
            <a:gradFill flip="none" rotWithShape="1">
              <a:gsLst>
                <a:gs pos="0">
                  <a:schemeClr val="accent3"/>
                </a:gs>
                <a:gs pos="50000">
                  <a:schemeClr val="tx2">
                    <a:lumMod val="60000"/>
                    <a:lumOff val="40000"/>
                  </a:schemeClr>
                </a:gs>
                <a:gs pos="100000">
                  <a:srgbClr val="00B05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2777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-99392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</a:rPr>
              <a:t>EMERGENCE OF GIS</a:t>
            </a:r>
            <a:endParaRPr lang="en-GB" sz="4400" b="1" dirty="0">
              <a:gradFill>
                <a:gsLst>
                  <a:gs pos="0">
                    <a:srgbClr val="92D050"/>
                  </a:gs>
                  <a:gs pos="50000">
                    <a:schemeClr val="tx2">
                      <a:lumMod val="60000"/>
                      <a:lumOff val="40000"/>
                    </a:schemeClr>
                  </a:gs>
                  <a:gs pos="100000">
                    <a:srgbClr val="00B050"/>
                  </a:gs>
                </a:gsLst>
                <a:path path="circle">
                  <a:fillToRect l="100000" t="100000"/>
                </a:path>
              </a:gradFill>
            </a:endParaRPr>
          </a:p>
        </p:txBody>
      </p:sp>
      <p:cxnSp>
        <p:nvCxnSpPr>
          <p:cNvPr id="4" name="Straight Connector 3"/>
          <p:cNvCxnSpPr/>
          <p:nvPr/>
        </p:nvCxnSpPr>
        <p:spPr>
          <a:xfrm>
            <a:off x="0" y="620688"/>
            <a:ext cx="9144000" cy="24879"/>
          </a:xfrm>
          <a:prstGeom prst="line">
            <a:avLst/>
          </a:prstGeom>
          <a:ln>
            <a:gradFill flip="none" rotWithShape="1">
              <a:gsLst>
                <a:gs pos="0">
                  <a:schemeClr val="accent3"/>
                </a:gs>
                <a:gs pos="50000">
                  <a:schemeClr val="tx2">
                    <a:lumMod val="60000"/>
                    <a:lumOff val="40000"/>
                  </a:schemeClr>
                </a:gs>
                <a:gs pos="100000">
                  <a:srgbClr val="00B05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07504" y="668883"/>
            <a:ext cx="8640960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/>
              <a:t>1854: London Cholera Outbreak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Dr</a:t>
            </a:r>
            <a:r>
              <a:rPr lang="en-GB" dirty="0"/>
              <a:t> </a:t>
            </a:r>
            <a:r>
              <a:rPr lang="en-GB" dirty="0" smtClean="0"/>
              <a:t>John Snow began mapping outbreak locations, roads, property boundaries and water lines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map showed that cholera cases were commonly found along the water 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Cholera deaths were clustered around a water pump on Broad Street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Once the pump was taken out of service, the epidemic ended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First geographical analysis of disease data – looking for relationships using a map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2050" name="Picture 2" descr="http://www.rtwilson.com/images/OSColor_Points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074134"/>
            <a:ext cx="3757599" cy="2659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s://upload.wikimedia.org/wikipedia/commons/2/27/Snow-cholera-map-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96" t="21890" r="7090" b="20652"/>
          <a:stretch/>
        </p:blipFill>
        <p:spPr bwMode="auto">
          <a:xfrm>
            <a:off x="827584" y="3078896"/>
            <a:ext cx="3276203" cy="248286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07504" y="5733256"/>
            <a:ext cx="720080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GIS evolved to using computers in 1968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/>
              <a:t>Roger Tomlinson  </a:t>
            </a:r>
            <a:r>
              <a:rPr lang="en-GB" dirty="0" smtClean="0"/>
              <a:t>(1933-2014) </a:t>
            </a:r>
            <a:r>
              <a:rPr lang="en-GB" b="1" dirty="0" smtClean="0"/>
              <a:t>“father of GIS”, </a:t>
            </a:r>
            <a:r>
              <a:rPr lang="en-GB" dirty="0" smtClean="0"/>
              <a:t>conceived and developed the first computerised GIS in the world </a:t>
            </a:r>
            <a:r>
              <a:rPr lang="en-GB" sz="1200" dirty="0" smtClean="0"/>
              <a:t>(Dempsey, 2014)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980815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blogs.esri.com/esri/esri-insider/files/2012/08/value-1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68760"/>
            <a:ext cx="6186264" cy="4732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691680" y="0"/>
            <a:ext cx="574022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</a:rPr>
              <a:t>COMPONENTS OF A GIS</a:t>
            </a:r>
            <a:endParaRPr lang="en-GB" sz="4400" b="1" dirty="0">
              <a:gradFill>
                <a:gsLst>
                  <a:gs pos="0">
                    <a:srgbClr val="92D050"/>
                  </a:gs>
                  <a:gs pos="50000">
                    <a:schemeClr val="tx2">
                      <a:lumMod val="60000"/>
                      <a:lumOff val="40000"/>
                    </a:schemeClr>
                  </a:gs>
                  <a:gs pos="100000">
                    <a:srgbClr val="00B050"/>
                  </a:gs>
                </a:gsLst>
                <a:path path="circle">
                  <a:fillToRect l="100000" t="100000"/>
                </a:path>
              </a:gradFill>
            </a:endParaRPr>
          </a:p>
        </p:txBody>
      </p:sp>
      <p:cxnSp>
        <p:nvCxnSpPr>
          <p:cNvPr id="4" name="Straight Connector 3"/>
          <p:cNvCxnSpPr/>
          <p:nvPr/>
        </p:nvCxnSpPr>
        <p:spPr>
          <a:xfrm>
            <a:off x="0" y="811833"/>
            <a:ext cx="9144000" cy="24879"/>
          </a:xfrm>
          <a:prstGeom prst="line">
            <a:avLst/>
          </a:prstGeom>
          <a:ln>
            <a:gradFill flip="none" rotWithShape="1">
              <a:gsLst>
                <a:gs pos="0">
                  <a:schemeClr val="accent3"/>
                </a:gs>
                <a:gs pos="50000">
                  <a:schemeClr val="tx2">
                    <a:lumMod val="60000"/>
                    <a:lumOff val="40000"/>
                  </a:schemeClr>
                </a:gs>
                <a:gs pos="100000">
                  <a:srgbClr val="00B05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899592" y="5518973"/>
            <a:ext cx="1584176" cy="646331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C00000"/>
                </a:solidFill>
              </a:rPr>
              <a:t>Physical  component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51520" y="1988840"/>
            <a:ext cx="1584176" cy="1477328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C00000"/>
                </a:solidFill>
              </a:rPr>
              <a:t>Provides tools and functions to input, store, analysis, query &amp; display data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300192" y="5530006"/>
            <a:ext cx="1584176" cy="92333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C00000"/>
                </a:solidFill>
              </a:rPr>
              <a:t>The ‘fuel’ for the GIS: most important part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644008" y="980728"/>
            <a:ext cx="1584176" cy="646331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C00000"/>
                </a:solidFill>
              </a:rPr>
              <a:t>Users of the system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236296" y="3312860"/>
            <a:ext cx="1872208" cy="92333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C00000"/>
                </a:solidFill>
              </a:rPr>
              <a:t>Guidelines/</a:t>
            </a:r>
          </a:p>
          <a:p>
            <a:pPr algn="ctr"/>
            <a:r>
              <a:rPr lang="en-GB" dirty="0" smtClean="0">
                <a:solidFill>
                  <a:srgbClr val="C00000"/>
                </a:solidFill>
              </a:rPr>
              <a:t>Specification/</a:t>
            </a:r>
          </a:p>
          <a:p>
            <a:pPr algn="ctr"/>
            <a:r>
              <a:rPr lang="en-GB" dirty="0" smtClean="0">
                <a:solidFill>
                  <a:srgbClr val="C00000"/>
                </a:solidFill>
              </a:rPr>
              <a:t>Standards</a:t>
            </a:r>
            <a:endParaRPr lang="en-GB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970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3568" y="2132856"/>
            <a:ext cx="54006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www.youtube.com/watch?v=nb0vgYPiXQk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691680" y="188640"/>
            <a:ext cx="49595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</a:rPr>
              <a:t>THE POWER OF GIS: </a:t>
            </a:r>
            <a:endParaRPr lang="en-GB" sz="4400" b="1" dirty="0">
              <a:gradFill>
                <a:gsLst>
                  <a:gs pos="0">
                    <a:srgbClr val="92D050"/>
                  </a:gs>
                  <a:gs pos="50000">
                    <a:schemeClr val="tx2">
                      <a:lumMod val="60000"/>
                      <a:lumOff val="40000"/>
                    </a:schemeClr>
                  </a:gs>
                  <a:gs pos="100000">
                    <a:srgbClr val="00B050"/>
                  </a:gs>
                </a:gsLst>
                <a:path path="circle">
                  <a:fillToRect l="100000" t="100000"/>
                </a:path>
              </a:gra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1166857"/>
            <a:ext cx="9144000" cy="24879"/>
          </a:xfrm>
          <a:prstGeom prst="line">
            <a:avLst/>
          </a:prstGeom>
          <a:ln>
            <a:gradFill flip="none" rotWithShape="1">
              <a:gsLst>
                <a:gs pos="0">
                  <a:schemeClr val="accent3"/>
                </a:gs>
                <a:gs pos="50000">
                  <a:schemeClr val="tx2">
                    <a:lumMod val="60000"/>
                    <a:lumOff val="40000"/>
                  </a:schemeClr>
                </a:gs>
                <a:gs pos="100000">
                  <a:srgbClr val="00B05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6583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63408"/>
            <a:ext cx="8928069" cy="4314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51520" y="2636912"/>
            <a:ext cx="2278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Real world</a:t>
            </a:r>
            <a:endParaRPr lang="en-GB" sz="2400" b="1" dirty="0">
              <a:solidFill>
                <a:schemeClr val="tx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076056" y="1268760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GIS world model</a:t>
            </a:r>
            <a:endParaRPr lang="en-GB" sz="2400" b="1" dirty="0">
              <a:solidFill>
                <a:schemeClr val="tx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95536" y="-27384"/>
            <a:ext cx="844891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</a:rPr>
              <a:t>A GIS SIMULATES THE REAL WORLD</a:t>
            </a:r>
            <a:endParaRPr lang="en-GB" sz="4400" b="1" dirty="0">
              <a:gradFill>
                <a:gsLst>
                  <a:gs pos="0">
                    <a:srgbClr val="92D050"/>
                  </a:gs>
                  <a:gs pos="50000">
                    <a:schemeClr val="tx2">
                      <a:lumMod val="60000"/>
                      <a:lumOff val="40000"/>
                    </a:schemeClr>
                  </a:gs>
                  <a:gs pos="100000">
                    <a:srgbClr val="00B050"/>
                  </a:gs>
                </a:gsLst>
                <a:path path="circle">
                  <a:fillToRect l="100000" t="100000"/>
                </a:path>
              </a:gra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>
            <a:off x="0" y="811833"/>
            <a:ext cx="9144000" cy="24879"/>
          </a:xfrm>
          <a:prstGeom prst="line">
            <a:avLst/>
          </a:prstGeom>
          <a:ln>
            <a:gradFill flip="none" rotWithShape="1">
              <a:gsLst>
                <a:gs pos="0">
                  <a:schemeClr val="accent3"/>
                </a:gs>
                <a:gs pos="50000">
                  <a:schemeClr val="tx2">
                    <a:lumMod val="60000"/>
                    <a:lumOff val="40000"/>
                  </a:schemeClr>
                </a:gs>
                <a:gs pos="100000">
                  <a:srgbClr val="00B05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704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upload.wikimedia.org/wikipedia/en/c/c6/MapInfo_Professional_Log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087937"/>
            <a:ext cx="2838450" cy="254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339752" y="2420888"/>
            <a:ext cx="41880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b="1" spc="-300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GIS</a:t>
            </a:r>
            <a:r>
              <a:rPr lang="en-GB" sz="6000" b="1" spc="-300" dirty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6000" b="1" spc="-300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Software*</a:t>
            </a:r>
            <a:endParaRPr lang="en-GB" sz="6000" b="1" spc="-300" dirty="0">
              <a:gradFill>
                <a:gsLst>
                  <a:gs pos="0">
                    <a:srgbClr val="92D050"/>
                  </a:gs>
                  <a:gs pos="50000">
                    <a:schemeClr val="tx2">
                      <a:lumMod val="60000"/>
                      <a:lumOff val="40000"/>
                    </a:schemeClr>
                  </a:gs>
                  <a:gs pos="100000">
                    <a:srgbClr val="00B050"/>
                  </a:gs>
                </a:gsLst>
                <a:path path="circle">
                  <a:fillToRect l="100000" t="100000"/>
                </a:path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http://pegasosdi.uab.es/geoportal/images/ESRI_ARCMAP_transparente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6060" y="307393"/>
            <a:ext cx="4683991" cy="171294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6" name="Picture 8" descr="http://www.gisblog.com/wp-content/uploads/2014/01/QGISBanner.p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08" r="27323"/>
          <a:stretch/>
        </p:blipFill>
        <p:spPr bwMode="auto">
          <a:xfrm>
            <a:off x="635666" y="307393"/>
            <a:ext cx="1926141" cy="1950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processamentodigital.com.br/wp-content/uploads/2010/04/GRASS1.pn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13" r="25801"/>
          <a:stretch/>
        </p:blipFill>
        <p:spPr bwMode="auto">
          <a:xfrm>
            <a:off x="6692246" y="4586082"/>
            <a:ext cx="2299594" cy="2126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s://media.licdn.com/mpr/mpr/AAEAAQAAAAAAAAbPAAAAJDA3ZTY3Y2JmLTIxZTgtNDQzNy05NTExLTI1YTZkYzIwNjJmZg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92" b="35104"/>
          <a:stretch/>
        </p:blipFill>
        <p:spPr bwMode="auto">
          <a:xfrm>
            <a:off x="3369217" y="3693159"/>
            <a:ext cx="4438693" cy="892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abitat.it/wp-content/uploads/2015/11/GeoMedia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8055" y="5538192"/>
            <a:ext cx="38100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22067" y="6391865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dirty="0" smtClean="0">
                <a:solidFill>
                  <a:srgbClr val="00B0F0"/>
                </a:solidFill>
                <a:hlinkClick r:id="rId9"/>
              </a:rPr>
              <a:t>*Click here for more</a:t>
            </a:r>
            <a:endParaRPr lang="en-GB" sz="20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430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11" name="Picture 7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68" r="14823" b="4427"/>
          <a:stretch/>
        </p:blipFill>
        <p:spPr bwMode="auto">
          <a:xfrm>
            <a:off x="4737841" y="3982243"/>
            <a:ext cx="4267208" cy="237457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144016" y="1268760"/>
            <a:ext cx="4572000" cy="4712187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lnSpc>
                <a:spcPct val="150000"/>
              </a:lnSpc>
              <a:buBlip>
                <a:blip r:embed="rId4"/>
              </a:buBlip>
            </a:pPr>
            <a:r>
              <a:rPr lang="en-GB" dirty="0" smtClean="0"/>
              <a:t>Web GIS: The interactive maps you view on the internet  or phone use GIS technology</a:t>
            </a:r>
          </a:p>
          <a:p>
            <a:pPr marL="342900" indent="-342900">
              <a:lnSpc>
                <a:spcPct val="150000"/>
              </a:lnSpc>
              <a:buBlip>
                <a:blip r:embed="rId4"/>
              </a:buBlip>
            </a:pPr>
            <a:endParaRPr lang="en-GB" sz="1000" dirty="0"/>
          </a:p>
          <a:p>
            <a:pPr marL="342900" indent="-342900">
              <a:lnSpc>
                <a:spcPct val="150000"/>
              </a:lnSpc>
              <a:buBlip>
                <a:blip r:embed="rId4"/>
              </a:buBlip>
            </a:pPr>
            <a:r>
              <a:rPr lang="en-GB" dirty="0"/>
              <a:t>E</a:t>
            </a:r>
            <a:r>
              <a:rPr lang="en-GB" dirty="0" smtClean="0"/>
              <a:t>xamples: Google Maps / Google Earth</a:t>
            </a:r>
          </a:p>
          <a:p>
            <a:pPr marL="342900" indent="-342900">
              <a:lnSpc>
                <a:spcPct val="150000"/>
              </a:lnSpc>
              <a:buBlip>
                <a:blip r:embed="rId4"/>
              </a:buBlip>
            </a:pPr>
            <a:endParaRPr lang="en-GB" sz="1000" dirty="0" smtClean="0"/>
          </a:p>
          <a:p>
            <a:pPr marL="342900" indent="-342900">
              <a:lnSpc>
                <a:spcPct val="150000"/>
              </a:lnSpc>
              <a:buBlip>
                <a:blip r:embed="rId4"/>
              </a:buBlip>
            </a:pPr>
            <a:r>
              <a:rPr lang="en-GB" dirty="0" smtClean="0"/>
              <a:t>Includes layers, points, lines and polygons, known as “vectors”</a:t>
            </a:r>
          </a:p>
          <a:p>
            <a:pPr marL="342900" indent="-342900">
              <a:lnSpc>
                <a:spcPct val="150000"/>
              </a:lnSpc>
              <a:buBlip>
                <a:blip r:embed="rId4"/>
              </a:buBlip>
            </a:pPr>
            <a:endParaRPr lang="en-GB" sz="1000" dirty="0"/>
          </a:p>
          <a:p>
            <a:pPr marL="342900" indent="-342900">
              <a:lnSpc>
                <a:spcPct val="150000"/>
              </a:lnSpc>
              <a:buBlip>
                <a:blip r:embed="rId4"/>
              </a:buBlip>
            </a:pPr>
            <a:r>
              <a:rPr lang="en-GB" dirty="0"/>
              <a:t>C</a:t>
            </a:r>
            <a:r>
              <a:rPr lang="en-GB" dirty="0" smtClean="0"/>
              <a:t>ollection of layers: roads, places, labels, pictures, NASA, National Geographic etc. </a:t>
            </a:r>
          </a:p>
          <a:p>
            <a:pPr marL="342900" indent="-342900">
              <a:lnSpc>
                <a:spcPct val="150000"/>
              </a:lnSpc>
              <a:buBlip>
                <a:blip r:embed="rId4"/>
              </a:buBlip>
            </a:pPr>
            <a:endParaRPr lang="en-GB" sz="1000" dirty="0"/>
          </a:p>
          <a:p>
            <a:pPr marL="342900" indent="-342900">
              <a:lnSpc>
                <a:spcPct val="150000"/>
              </a:lnSpc>
              <a:buBlip>
                <a:blip r:embed="rId4"/>
              </a:buBlip>
            </a:pPr>
            <a:r>
              <a:rPr lang="en-GB" dirty="0" smtClean="0"/>
              <a:t>Limitations: Basic GIS, limited analysis, cannot create data.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917712" y="-27384"/>
            <a:ext cx="23743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b="1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</a:rPr>
              <a:t>WEB GIS</a:t>
            </a:r>
            <a:endParaRPr lang="en-GB" sz="4800" b="1" dirty="0">
              <a:gradFill>
                <a:gsLst>
                  <a:gs pos="0">
                    <a:srgbClr val="92D050"/>
                  </a:gs>
                  <a:gs pos="50000">
                    <a:schemeClr val="tx2">
                      <a:lumMod val="60000"/>
                      <a:lumOff val="40000"/>
                    </a:schemeClr>
                  </a:gs>
                  <a:gs pos="100000">
                    <a:srgbClr val="00B050"/>
                  </a:gs>
                </a:gsLst>
                <a:path path="circle">
                  <a:fillToRect l="100000" t="100000"/>
                </a:path>
              </a:gradFill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0" y="811833"/>
            <a:ext cx="9144000" cy="24879"/>
          </a:xfrm>
          <a:prstGeom prst="line">
            <a:avLst/>
          </a:prstGeom>
          <a:ln>
            <a:gradFill flip="none" rotWithShape="1">
              <a:gsLst>
                <a:gs pos="0">
                  <a:schemeClr val="accent3"/>
                </a:gs>
                <a:gs pos="50000">
                  <a:schemeClr val="tx2">
                    <a:lumMod val="60000"/>
                    <a:lumOff val="40000"/>
                  </a:schemeClr>
                </a:gs>
                <a:gs pos="100000">
                  <a:srgbClr val="00B05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1508" name="Picture 4" descr="http://sites.duke.edu/tlge_sv55/files/2011/04/launch_google_earth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841" y="1124744"/>
            <a:ext cx="4226647" cy="26273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1548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979712" y="2125305"/>
            <a:ext cx="558531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b="1" spc="-300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GIS</a:t>
            </a:r>
            <a:r>
              <a:rPr lang="en-GB" sz="6000" b="1" spc="-300" dirty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6000" b="1" spc="-300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 &amp; </a:t>
            </a:r>
            <a:r>
              <a:rPr lang="en-GB" sz="6000" b="1" spc="-300" dirty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en-GB" sz="6000" b="1" spc="-300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ources</a:t>
            </a:r>
            <a:endParaRPr lang="en-GB" sz="6000" b="1" spc="-300" dirty="0">
              <a:gradFill>
                <a:gsLst>
                  <a:gs pos="0">
                    <a:srgbClr val="92D050"/>
                  </a:gs>
                  <a:gs pos="50000">
                    <a:schemeClr val="tx2">
                      <a:lumMod val="60000"/>
                      <a:lumOff val="40000"/>
                    </a:schemeClr>
                  </a:gs>
                  <a:gs pos="100000">
                    <a:srgbClr val="00B050"/>
                  </a:gs>
                </a:gsLst>
                <a:path path="circle">
                  <a:fillToRect l="100000" t="100000"/>
                </a:path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458" name="Picture 2" descr="Ordnance Survey log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63493"/>
            <a:ext cx="3249910" cy="787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0" name="Picture 4" descr="http://www.cyclestreets.net/blog/wp-content/uploads/openstreetmap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272423"/>
            <a:ext cx="3168301" cy="110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2" name="Picture 6" descr="https://media.licdn.com/media/p/6/000/1b4/08f/0ebb841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1689" y="430501"/>
            <a:ext cx="3076575" cy="104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4" name="Picture 8" descr="https://simapro.com/wp-content/uploads/2015/07/JRC-ELCD-280x280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7488" y="3122307"/>
            <a:ext cx="26670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23528" y="11663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Boundary data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>
            <a:off x="1552438" y="4903091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Map data</a:t>
            </a:r>
            <a:endParaRPr lang="en-GB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3937221" y="18864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Soils &amp; Geology</a:t>
            </a:r>
            <a:endParaRPr lang="en-GB" b="1" dirty="0"/>
          </a:p>
        </p:txBody>
      </p:sp>
      <p:pic>
        <p:nvPicPr>
          <p:cNvPr id="19466" name="Picture 10" descr="https://fbcdn-photos-g-a.akamaihd.net/hphotos-ak-ash2/t31.0-0/p160x160/774912_112888235555705_1745545031_o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352" y="3645024"/>
            <a:ext cx="2619480" cy="587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368150" y="3263934"/>
            <a:ext cx="1656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Elevation data</a:t>
            </a:r>
            <a:endParaRPr lang="en-GB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6442856" y="3516959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Environmental data</a:t>
            </a:r>
            <a:endParaRPr lang="en-GB" b="1" dirty="0"/>
          </a:p>
        </p:txBody>
      </p:sp>
      <p:pic>
        <p:nvPicPr>
          <p:cNvPr id="19468" name="Picture 12" descr="http://www.wildzonecumbria.org/downloads/naturalengland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206" y="4981261"/>
            <a:ext cx="1616091" cy="1616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/>
          <p:cNvSpPr txBox="1"/>
          <p:nvPr/>
        </p:nvSpPr>
        <p:spPr>
          <a:xfrm>
            <a:off x="4499992" y="5653781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Satellite Images</a:t>
            </a:r>
            <a:endParaRPr lang="en-GB" b="1" dirty="0"/>
          </a:p>
        </p:txBody>
      </p:sp>
      <p:pic>
        <p:nvPicPr>
          <p:cNvPr id="19470" name="Picture 14" descr="http://escweb.wr.usgs.gov/share/mooney/USGS_green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7859" y="6019277"/>
            <a:ext cx="1760490" cy="65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72" name="Picture 16" descr="http://api.ning.com/files/pCC3UkZfembL4OQT5ncn6dQA-1wrUX-IRRuW79jLsaGwygmirGFo930BHjxfadGEaEkZUvCBCbPlh7z9Wo4CA4nzw-EqKlIy/ADSreversedlogored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049300"/>
            <a:ext cx="1498378" cy="606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5112" y="1679968"/>
            <a:ext cx="20640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/>
              <a:t>Archaeological data</a:t>
            </a:r>
            <a:endParaRPr lang="en-GB" b="1" dirty="0"/>
          </a:p>
        </p:txBody>
      </p:sp>
      <p:pic>
        <p:nvPicPr>
          <p:cNvPr id="19473" name="Picture 17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243297"/>
            <a:ext cx="2227952" cy="124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Box 19"/>
          <p:cNvSpPr txBox="1"/>
          <p:nvPr/>
        </p:nvSpPr>
        <p:spPr>
          <a:xfrm>
            <a:off x="3545183" y="442782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Census data</a:t>
            </a:r>
            <a:endParaRPr lang="en-GB" b="1" dirty="0"/>
          </a:p>
        </p:txBody>
      </p:sp>
      <p:pic>
        <p:nvPicPr>
          <p:cNvPr id="19475" name="Picture 19" descr="http://excelandaccess.com/picts/what-is-microsoft-excel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206" y="250756"/>
            <a:ext cx="1441250" cy="1572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444208" y="1778591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 smtClean="0">
                <a:solidFill>
                  <a:schemeClr val="tx2">
                    <a:lumMod val="75000"/>
                  </a:schemeClr>
                </a:solidFill>
              </a:rPr>
              <a:t>Own collected data</a:t>
            </a:r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9198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82938" y="0"/>
            <a:ext cx="363112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</a:rPr>
              <a:t>Who uses GIS?</a:t>
            </a:r>
            <a:endParaRPr lang="en-GB" sz="4400" b="1" dirty="0">
              <a:gradFill>
                <a:gsLst>
                  <a:gs pos="0">
                    <a:srgbClr val="92D050"/>
                  </a:gs>
                  <a:gs pos="50000">
                    <a:schemeClr val="tx2">
                      <a:lumMod val="60000"/>
                      <a:lumOff val="40000"/>
                    </a:schemeClr>
                  </a:gs>
                  <a:gs pos="100000">
                    <a:srgbClr val="00B050"/>
                  </a:gs>
                </a:gsLst>
                <a:path path="circle">
                  <a:fillToRect l="100000" t="100000"/>
                </a:path>
              </a:gra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1520" y="980728"/>
            <a:ext cx="4572000" cy="6093976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Blip>
                <a:blip r:embed="rId3"/>
              </a:buBlip>
            </a:pPr>
            <a:r>
              <a:rPr lang="en-GB" sz="2400" dirty="0"/>
              <a:t>GIS benefits organizations of all sizes and in almost </a:t>
            </a:r>
            <a:r>
              <a:rPr lang="en-GB" sz="2400" b="1" dirty="0"/>
              <a:t>every </a:t>
            </a:r>
            <a:r>
              <a:rPr lang="en-GB" sz="2400" b="1" dirty="0" smtClean="0"/>
              <a:t>industry</a:t>
            </a:r>
          </a:p>
          <a:p>
            <a:pPr marL="342900" indent="-342900">
              <a:buBlip>
                <a:blip r:embed="rId3"/>
              </a:buBlip>
            </a:pPr>
            <a:endParaRPr lang="en-GB" sz="1000" b="1" dirty="0" smtClean="0"/>
          </a:p>
          <a:p>
            <a:pPr marL="342900" indent="-342900">
              <a:buBlip>
                <a:blip r:embed="rId3"/>
              </a:buBlip>
            </a:pPr>
            <a:r>
              <a:rPr lang="en-GB" sz="2400" dirty="0" smtClean="0"/>
              <a:t>Millions of decisions are influenced by GIS each day </a:t>
            </a:r>
            <a:r>
              <a:rPr lang="en-GB" sz="1400" dirty="0" smtClean="0"/>
              <a:t>(</a:t>
            </a:r>
            <a:r>
              <a:rPr lang="en-GB" sz="1400" dirty="0" err="1" smtClean="0"/>
              <a:t>GISGeography</a:t>
            </a:r>
            <a:r>
              <a:rPr lang="en-GB" sz="1400" dirty="0" smtClean="0"/>
              <a:t>, 2015)</a:t>
            </a:r>
          </a:p>
          <a:p>
            <a:pPr marL="342900" indent="-342900">
              <a:buBlip>
                <a:blip r:embed="rId3"/>
              </a:buBlip>
            </a:pPr>
            <a:endParaRPr lang="en-GB" sz="1000" dirty="0" smtClean="0"/>
          </a:p>
          <a:p>
            <a:pPr marL="342900" indent="-342900">
              <a:buBlip>
                <a:blip r:embed="rId3"/>
              </a:buBlip>
            </a:pPr>
            <a:r>
              <a:rPr lang="en-GB" sz="2400" b="1" dirty="0" smtClean="0"/>
              <a:t>Examples: </a:t>
            </a:r>
            <a:r>
              <a:rPr lang="en-GB" sz="2400" dirty="0" smtClean="0"/>
              <a:t>deciding new store locations, predicting climate change, reporting power outages, analysing crime patterns, population dynamics etc.</a:t>
            </a:r>
          </a:p>
          <a:p>
            <a:pPr marL="342900" indent="-342900">
              <a:buBlip>
                <a:blip r:embed="rId3"/>
              </a:buBlip>
            </a:pPr>
            <a:endParaRPr lang="en-GB" sz="1000" dirty="0" smtClean="0"/>
          </a:p>
          <a:p>
            <a:pPr marL="342900" indent="-342900">
              <a:buBlip>
                <a:blip r:embed="rId3"/>
              </a:buBlip>
            </a:pPr>
            <a:r>
              <a:rPr lang="en-GB" sz="2400" b="1" dirty="0" smtClean="0"/>
              <a:t>Why?</a:t>
            </a:r>
            <a:r>
              <a:rPr lang="en-GB" sz="2400" dirty="0" smtClean="0"/>
              <a:t> Geographic problems require spatial thinking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cxnSp>
        <p:nvCxnSpPr>
          <p:cNvPr id="4" name="Straight Connector 3"/>
          <p:cNvCxnSpPr/>
          <p:nvPr/>
        </p:nvCxnSpPr>
        <p:spPr>
          <a:xfrm>
            <a:off x="0" y="811833"/>
            <a:ext cx="9144000" cy="24879"/>
          </a:xfrm>
          <a:prstGeom prst="line">
            <a:avLst/>
          </a:prstGeom>
          <a:ln>
            <a:gradFill flip="none" rotWithShape="1">
              <a:gsLst>
                <a:gs pos="0">
                  <a:schemeClr val="accent3"/>
                </a:gs>
                <a:gs pos="50000">
                  <a:schemeClr val="tx2">
                    <a:lumMod val="60000"/>
                    <a:lumOff val="40000"/>
                  </a:schemeClr>
                </a:gs>
                <a:gs pos="100000">
                  <a:srgbClr val="00B05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050" name="Picture 2" descr="https://corporatewatch.org/sites/default/files/Tesco-Logo-Colour1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745" b="32127"/>
          <a:stretch/>
        </p:blipFill>
        <p:spPr bwMode="auto">
          <a:xfrm>
            <a:off x="5342328" y="1138336"/>
            <a:ext cx="3371850" cy="10832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s://aspokesmansaidstorage.blob.core.windows.net/media/1002/british-gas-logo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079"/>
          <a:stretch/>
        </p:blipFill>
        <p:spPr bwMode="auto">
          <a:xfrm>
            <a:off x="5029562" y="2498356"/>
            <a:ext cx="3506698" cy="1368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asbestosjustice.co.uk/wp-content/uploads/2015/06/Met-Police-logo-e1433248062610.pn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10" r="33245"/>
          <a:stretch/>
        </p:blipFill>
        <p:spPr bwMode="auto">
          <a:xfrm>
            <a:off x="7488094" y="4180482"/>
            <a:ext cx="1404386" cy="21288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s://assets.digital.cabinet-office.gov.uk/static/opengraph-image-a1f7d89ffd0782738b1aeb0da37842d8bd0addbd724b8e58c3edbc7287cc11de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699" y="4635201"/>
            <a:ext cx="2322665" cy="12193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3976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6" name="Picture 8" descr="https://citygeographics.files.wordpress.com/2011/08/londonurbanfor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821" y="3413560"/>
            <a:ext cx="5901683" cy="347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www.howgillplanning.com/wp-content/uploads/2012/05/cityengine_extract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53" y="980728"/>
            <a:ext cx="4935557" cy="26894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74754" y="167110"/>
            <a:ext cx="363112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</a:rPr>
              <a:t>Who uses GIS?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292080" y="764704"/>
            <a:ext cx="30836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1. Urban planners &amp; architects</a:t>
            </a:r>
          </a:p>
          <a:p>
            <a:endParaRPr lang="en-GB" b="1" dirty="0" smtClean="0"/>
          </a:p>
        </p:txBody>
      </p:sp>
      <p:sp>
        <p:nvSpPr>
          <p:cNvPr id="5" name="Rectangle 4"/>
          <p:cNvSpPr/>
          <p:nvPr/>
        </p:nvSpPr>
        <p:spPr>
          <a:xfrm>
            <a:off x="151745" y="3645024"/>
            <a:ext cx="229723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b="1" dirty="0" smtClean="0"/>
              <a:t>(</a:t>
            </a:r>
            <a:r>
              <a:rPr lang="en-GB" sz="1200" b="1" dirty="0" err="1" smtClean="0"/>
              <a:t>Howgill</a:t>
            </a:r>
            <a:r>
              <a:rPr lang="en-GB" sz="1200" b="1" dirty="0" smtClean="0"/>
              <a:t> </a:t>
            </a:r>
            <a:r>
              <a:rPr lang="en-GB" sz="1200" b="1" dirty="0"/>
              <a:t>Planning </a:t>
            </a:r>
            <a:r>
              <a:rPr lang="en-GB" sz="1200" b="1" dirty="0" smtClean="0"/>
              <a:t>Limited, 2013)</a:t>
            </a:r>
            <a:r>
              <a:rPr lang="en-GB" sz="1200" b="1" dirty="0"/>
              <a:t> 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292080" y="1123003"/>
            <a:ext cx="352839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Use GIS to envision a better future for communities </a:t>
            </a:r>
            <a:r>
              <a:rPr lang="en-GB" sz="1400" dirty="0" smtClean="0"/>
              <a:t>(</a:t>
            </a:r>
            <a:r>
              <a:rPr lang="en-GB" sz="1400" dirty="0" err="1" smtClean="0"/>
              <a:t>Esri</a:t>
            </a:r>
            <a:r>
              <a:rPr lang="en-GB" sz="1400" dirty="0" smtClean="0"/>
              <a:t>, 2016)</a:t>
            </a:r>
            <a:br>
              <a:rPr lang="en-GB" sz="1400" dirty="0" smtClean="0"/>
            </a:br>
            <a:endParaRPr lang="en-GB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Need for effective urban planning: construction of bridge/dam, hospitals, schools, etc.</a:t>
            </a:r>
            <a:endParaRPr lang="en-GB" sz="2000" dirty="0"/>
          </a:p>
        </p:txBody>
      </p:sp>
      <p:sp>
        <p:nvSpPr>
          <p:cNvPr id="9" name="TextBox 8"/>
          <p:cNvSpPr txBox="1"/>
          <p:nvPr/>
        </p:nvSpPr>
        <p:spPr>
          <a:xfrm>
            <a:off x="33030" y="4653136"/>
            <a:ext cx="295479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GIS can help through all stages of </a:t>
            </a:r>
            <a:r>
              <a:rPr lang="en-GB" sz="2000" b="1" dirty="0" smtClean="0"/>
              <a:t>envisioning, designing a</a:t>
            </a:r>
            <a:r>
              <a:rPr lang="en-GB" sz="2000" dirty="0" smtClean="0"/>
              <a:t>nd </a:t>
            </a:r>
            <a:r>
              <a:rPr lang="en-GB" sz="2000" b="1" dirty="0" smtClean="0"/>
              <a:t>implementing </a:t>
            </a:r>
            <a:r>
              <a:rPr lang="en-GB" sz="2000" dirty="0" smtClean="0"/>
              <a:t>a project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26843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31" t="7957" r="32511" b="10225"/>
          <a:stretch/>
        </p:blipFill>
        <p:spPr bwMode="auto">
          <a:xfrm>
            <a:off x="4950042" y="1638709"/>
            <a:ext cx="3672408" cy="512562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678234" y="6394998"/>
            <a:ext cx="1836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(Charlton, 2016)</a:t>
            </a:r>
            <a:endParaRPr lang="en-GB" b="1" dirty="0"/>
          </a:p>
        </p:txBody>
      </p:sp>
      <p:pic>
        <p:nvPicPr>
          <p:cNvPr id="6147" name="Picture 3" descr="C:\Users\Natalie\Documents\Abbies stuff\map key gis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3381" y="1121360"/>
            <a:ext cx="1410962" cy="235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292806" y="44624"/>
            <a:ext cx="363112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</a:rPr>
              <a:t>Who uses GIS?</a:t>
            </a:r>
          </a:p>
        </p:txBody>
      </p:sp>
      <p:pic>
        <p:nvPicPr>
          <p:cNvPr id="6149" name="Picture 5" descr="http://www.ecospatialgis.com/images/Crimemappingbangalor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78" y="3366901"/>
            <a:ext cx="4542630" cy="3397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97564" y="827420"/>
            <a:ext cx="31420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2</a:t>
            </a:r>
            <a:r>
              <a:rPr lang="en-GB" b="1" dirty="0" smtClean="0"/>
              <a:t>. Criminologists &amp; Police force</a:t>
            </a:r>
          </a:p>
        </p:txBody>
      </p:sp>
      <p:sp>
        <p:nvSpPr>
          <p:cNvPr id="6" name="Rectangle 5"/>
          <p:cNvSpPr/>
          <p:nvPr/>
        </p:nvSpPr>
        <p:spPr>
          <a:xfrm>
            <a:off x="112274" y="3141585"/>
            <a:ext cx="16514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Crime Mapping</a:t>
            </a:r>
          </a:p>
        </p:txBody>
      </p:sp>
      <p:sp>
        <p:nvSpPr>
          <p:cNvPr id="8" name="Rectangle 7"/>
          <p:cNvSpPr/>
          <p:nvPr/>
        </p:nvSpPr>
        <p:spPr>
          <a:xfrm>
            <a:off x="121135" y="6456553"/>
            <a:ext cx="180055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b="1" dirty="0" smtClean="0"/>
              <a:t>(</a:t>
            </a:r>
            <a:r>
              <a:rPr lang="en-GB" sz="1400" b="1" dirty="0" err="1" smtClean="0"/>
              <a:t>EcoSpatial</a:t>
            </a:r>
            <a:r>
              <a:rPr lang="en-GB" sz="1400" b="1" dirty="0" smtClean="0"/>
              <a:t> GIS, 2016)</a:t>
            </a:r>
            <a:endParaRPr lang="en-GB" sz="14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256278" y="1340768"/>
            <a:ext cx="444352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Identifying ‘hotspots’ of crime which </a:t>
            </a:r>
            <a:br>
              <a:rPr lang="en-GB" sz="2000" dirty="0" smtClean="0"/>
            </a:br>
            <a:r>
              <a:rPr lang="en-GB" sz="2000" dirty="0" smtClean="0"/>
              <a:t>require special attention </a:t>
            </a:r>
            <a:r>
              <a:rPr lang="en-GB" sz="1200" dirty="0" smtClean="0"/>
              <a:t>(</a:t>
            </a:r>
            <a:r>
              <a:rPr lang="en-GB" sz="1200" dirty="0" err="1" smtClean="0"/>
              <a:t>EcoSpatial</a:t>
            </a:r>
            <a:r>
              <a:rPr lang="en-GB" sz="1200" dirty="0" smtClean="0"/>
              <a:t> GIS, 2016)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Forecast future crime occurrences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Improve public safety</a:t>
            </a:r>
            <a:endParaRPr lang="en-GB" sz="2000" dirty="0"/>
          </a:p>
        </p:txBody>
      </p:sp>
      <p:sp>
        <p:nvSpPr>
          <p:cNvPr id="13" name="Rectangle 12"/>
          <p:cNvSpPr/>
          <p:nvPr/>
        </p:nvSpPr>
        <p:spPr>
          <a:xfrm>
            <a:off x="4932040" y="1331476"/>
            <a:ext cx="24577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Criminological Research</a:t>
            </a:r>
          </a:p>
        </p:txBody>
      </p:sp>
    </p:spTree>
    <p:extLst>
      <p:ext uri="{BB962C8B-B14F-4D97-AF65-F5344CB8AC3E}">
        <p14:creationId xmlns:p14="http://schemas.microsoft.com/office/powerpoint/2010/main" val="3125081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4754" y="44624"/>
            <a:ext cx="363112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</a:rPr>
              <a:t>Who uses GIS?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836712"/>
            <a:ext cx="56645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3. Flood Agencies: Councils, EA, NRW, Insurance agencies</a:t>
            </a:r>
          </a:p>
        </p:txBody>
      </p:sp>
      <p:pic>
        <p:nvPicPr>
          <p:cNvPr id="8198" name="Picture 6" descr="http://www.tuflow.com/Images/Flood-Risk-Analysi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4990" y="3284984"/>
            <a:ext cx="4568253" cy="3262019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5988092" y="6239226"/>
            <a:ext cx="137601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b="1" dirty="0" smtClean="0"/>
              <a:t>(TUFLOW, 2015)</a:t>
            </a:r>
            <a:endParaRPr lang="en-GB" sz="1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07504" y="1201976"/>
            <a:ext cx="88569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Crucial for the present and future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Uses river/stream/coastal/rainfall/groundwater data to build a model of changing water levels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Predicting flood patterns, magnitude, type &amp; flood risk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Identifying areas in danger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Implement preventive, protective and relief measures</a:t>
            </a:r>
          </a:p>
        </p:txBody>
      </p:sp>
    </p:spTree>
    <p:extLst>
      <p:ext uri="{BB962C8B-B14F-4D97-AF65-F5344CB8AC3E}">
        <p14:creationId xmlns:p14="http://schemas.microsoft.com/office/powerpoint/2010/main" val="2506640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http://wa.water.usgs.gov/pubs/ofr/floodgis/structures2.gi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42"/>
          <a:stretch/>
        </p:blipFill>
        <p:spPr bwMode="auto">
          <a:xfrm>
            <a:off x="179512" y="327481"/>
            <a:ext cx="5631402" cy="2955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80" t="27686" r="39897" b="28242"/>
          <a:stretch/>
        </p:blipFill>
        <p:spPr bwMode="auto">
          <a:xfrm>
            <a:off x="179512" y="3748227"/>
            <a:ext cx="5631402" cy="3065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5974950" y="3918212"/>
            <a:ext cx="457200" cy="4572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974950" y="4489559"/>
            <a:ext cx="457200" cy="457200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974950" y="5060032"/>
            <a:ext cx="457200" cy="45720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480202" y="5060032"/>
            <a:ext cx="9932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Low Risk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457914" y="4509120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Medium Risk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444208" y="3945796"/>
            <a:ext cx="1037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High Risk</a:t>
            </a:r>
            <a:endParaRPr lang="en-GB" dirty="0"/>
          </a:p>
        </p:txBody>
      </p:sp>
      <p:pic>
        <p:nvPicPr>
          <p:cNvPr id="10" name="Picture 8" descr="http://wa.water.usgs.gov/pubs/ofr/floodgis/structures2.gi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84" r="80177" b="85231"/>
          <a:stretch/>
        </p:blipFill>
        <p:spPr bwMode="auto">
          <a:xfrm>
            <a:off x="5923685" y="926654"/>
            <a:ext cx="1116324" cy="252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http://wa.water.usgs.gov/pubs/ofr/floodgis/structures2.gi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76" t="7384" r="64060" b="85231"/>
          <a:stretch/>
        </p:blipFill>
        <p:spPr bwMode="auto">
          <a:xfrm>
            <a:off x="6089236" y="1234736"/>
            <a:ext cx="955343" cy="252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http://wa.water.usgs.gov/pubs/ofr/floodgis/structures2.gi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42" t="7384" r="47752" b="85231"/>
          <a:stretch/>
        </p:blipFill>
        <p:spPr bwMode="auto">
          <a:xfrm>
            <a:off x="6139479" y="1537356"/>
            <a:ext cx="895667" cy="252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http://wa.water.usgs.gov/pubs/ofr/floodgis/structures2.gi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357" t="7384" r="32081" b="85231"/>
          <a:stretch/>
        </p:blipFill>
        <p:spPr bwMode="auto">
          <a:xfrm>
            <a:off x="6067471" y="1862058"/>
            <a:ext cx="932656" cy="252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wa.water.usgs.gov/pubs/ofr/floodgis/structures2.gi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919" t="7907" b="85231"/>
          <a:stretch/>
        </p:blipFill>
        <p:spPr bwMode="auto">
          <a:xfrm>
            <a:off x="6133059" y="2203325"/>
            <a:ext cx="1806620" cy="234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http://wa.water.usgs.gov/pubs/ofr/floodgis/structures2.gi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3757"/>
          <a:stretch/>
        </p:blipFill>
        <p:spPr bwMode="auto">
          <a:xfrm>
            <a:off x="-396552" y="116632"/>
            <a:ext cx="5631402" cy="213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/>
          <p:cNvSpPr txBox="1"/>
          <p:nvPr/>
        </p:nvSpPr>
        <p:spPr>
          <a:xfrm>
            <a:off x="107504" y="3419708"/>
            <a:ext cx="4092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Future flood </a:t>
            </a:r>
            <a:r>
              <a:rPr lang="en-GB" b="1" dirty="0"/>
              <a:t>predictions for Aberystwyth</a:t>
            </a:r>
          </a:p>
        </p:txBody>
      </p:sp>
      <p:sp>
        <p:nvSpPr>
          <p:cNvPr id="17" name="Right Brace 16"/>
          <p:cNvSpPr/>
          <p:nvPr/>
        </p:nvSpPr>
        <p:spPr>
          <a:xfrm>
            <a:off x="7668344" y="926654"/>
            <a:ext cx="504056" cy="4734594"/>
          </a:xfrm>
          <a:prstGeom prst="rightBrace">
            <a:avLst>
              <a:gd name="adj1" fmla="val 8333"/>
              <a:gd name="adj2" fmla="val 50249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8262342" y="2541008"/>
            <a:ext cx="738664" cy="1824096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en-GB" b="1" dirty="0" smtClean="0">
                <a:latin typeface="Arial Narrow" panose="020B0606020202030204" pitchFamily="34" charset="0"/>
              </a:rPr>
              <a:t>Combination of individual layers</a:t>
            </a:r>
            <a:endParaRPr lang="en-GB" b="1" dirty="0">
              <a:latin typeface="Arial Narrow" panose="020B0606020202030204" pitchFamily="34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4067944" y="3481263"/>
            <a:ext cx="129439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r>
              <a:rPr lang="en-GB" sz="1400" b="1" dirty="0" smtClean="0"/>
              <a:t>(</a:t>
            </a:r>
            <a:r>
              <a:rPr lang="en-GB" sz="1400" b="1" dirty="0" err="1" smtClean="0"/>
              <a:t>Trewyn</a:t>
            </a:r>
            <a:r>
              <a:rPr lang="en-GB" sz="1400" b="1" dirty="0" smtClean="0"/>
              <a:t>, 2016)</a:t>
            </a:r>
            <a:endParaRPr lang="en-GB" sz="1400" b="1" dirty="0"/>
          </a:p>
        </p:txBody>
      </p:sp>
      <p:sp>
        <p:nvSpPr>
          <p:cNvPr id="20" name="Rectangle 19"/>
          <p:cNvSpPr/>
          <p:nvPr/>
        </p:nvSpPr>
        <p:spPr>
          <a:xfrm>
            <a:off x="4570866" y="44624"/>
            <a:ext cx="136928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b="1" dirty="0" smtClean="0"/>
              <a:t>(Clemens, 1998)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501205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2" y="119534"/>
            <a:ext cx="610173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>
                <a:hlinkClick r:id="rId2"/>
              </a:rPr>
              <a:t>Insurance Risk Management Demo</a:t>
            </a:r>
            <a:endParaRPr lang="en-GB" sz="3200" b="1" dirty="0"/>
          </a:p>
          <a:p>
            <a:r>
              <a:rPr lang="en-GB" sz="3200" b="1" dirty="0" smtClean="0"/>
              <a:t>Mapping for disaster response</a:t>
            </a:r>
            <a:endParaRPr lang="en-GB" sz="32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1293142"/>
            <a:ext cx="6120680" cy="5232202"/>
          </a:xfrm>
          <a:prstGeom prst="rect">
            <a:avLst/>
          </a:prstGeom>
          <a:solidFill>
            <a:schemeClr val="tx1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bg1"/>
                </a:solidFill>
              </a:rPr>
              <a:t>SCENARIO:</a:t>
            </a:r>
          </a:p>
          <a:p>
            <a:endParaRPr lang="en-GB" sz="2000" b="1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You are part of the risk analyst team for an insurance company  in Florida</a:t>
            </a:r>
          </a:p>
          <a:p>
            <a:endParaRPr lang="en-GB" sz="10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You need to constantly assess the risk of damage to your customers (policy holders) properties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You are informed that a hurricane is fast approaching and is predicted to hit Florida in 72 hours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You need to quickly assess the policy holders risk and notify those who are likely to be impacted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11276" name="Picture 12" descr="https://images.washingtonpost.com/?url=https://img.washingtonpost.com/blogs/capital-weather-gang/files/2015/08/Katrina2005-colorIR.gif&amp;op=noop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00FF00"/>
              </a:clrFrom>
              <a:clrTo>
                <a:srgbClr val="00FF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64658">
            <a:off x="5754714" y="2842652"/>
            <a:ext cx="3691638" cy="336407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80" name="Picture 16" descr="http://mellofmjamaica.com/images/hurricane_sign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599" b="98746" l="9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5248" y="1017224"/>
            <a:ext cx="2626841" cy="2626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655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30" t="20043" b="11853"/>
          <a:stretch/>
        </p:blipFill>
        <p:spPr bwMode="auto">
          <a:xfrm>
            <a:off x="1979712" y="3184634"/>
            <a:ext cx="6609047" cy="341647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20731" y="44624"/>
            <a:ext cx="80397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Step 1:  </a:t>
            </a:r>
            <a:r>
              <a:rPr lang="en-GB" sz="2800" b="1" dirty="0" smtClean="0"/>
              <a:t>Open ArcGIS &gt; Find desired location (Florida)</a:t>
            </a:r>
            <a:endParaRPr lang="en-GB" sz="2800" b="1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12"/>
          <a:stretch/>
        </p:blipFill>
        <p:spPr bwMode="auto">
          <a:xfrm>
            <a:off x="169560" y="858872"/>
            <a:ext cx="4033233" cy="2138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69"/>
          <a:stretch/>
        </p:blipFill>
        <p:spPr bwMode="auto">
          <a:xfrm>
            <a:off x="4427984" y="846502"/>
            <a:ext cx="4080718" cy="215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Down Arrow 7"/>
          <p:cNvSpPr/>
          <p:nvPr/>
        </p:nvSpPr>
        <p:spPr>
          <a:xfrm>
            <a:off x="6948264" y="2996952"/>
            <a:ext cx="432048" cy="720080"/>
          </a:xfrm>
          <a:prstGeom prst="down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Down Arrow 8"/>
          <p:cNvSpPr/>
          <p:nvPr/>
        </p:nvSpPr>
        <p:spPr>
          <a:xfrm rot="16200000">
            <a:off x="4139952" y="1687636"/>
            <a:ext cx="432048" cy="720080"/>
          </a:xfrm>
          <a:prstGeom prst="down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595809"/>
            <a:ext cx="9144000" cy="24879"/>
          </a:xfrm>
          <a:prstGeom prst="line">
            <a:avLst/>
          </a:prstGeom>
          <a:ln>
            <a:gradFill flip="none" rotWithShape="1">
              <a:gsLst>
                <a:gs pos="0">
                  <a:schemeClr val="accent3"/>
                </a:gs>
                <a:gs pos="50000">
                  <a:schemeClr val="tx2">
                    <a:lumMod val="60000"/>
                    <a:lumOff val="40000"/>
                  </a:schemeClr>
                </a:gs>
                <a:gs pos="100000">
                  <a:srgbClr val="00B05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3320" name="Picture 8" descr="http://images.clipartpanda.com/magnifying-glass-clipart-transparent-background-9i4LRa6iE.jpe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5625" r="90000">
                        <a14:backgroundMark x1="23563" y1="76333" x2="23563" y2="76333"/>
                        <a14:backgroundMark x1="64500" y1="77250" x2="64500" y2="77250"/>
                        <a14:backgroundMark x1="54375" y1="69250" x2="54375" y2="69250"/>
                        <a14:backgroundMark x1="48375" y1="67083" x2="48375" y2="67083"/>
                        <a14:backgroundMark x1="39438" y1="72333" x2="39438" y2="72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5791" y="1318946"/>
            <a:ext cx="2142968" cy="160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99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62882" y="44624"/>
            <a:ext cx="7681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Step 2: </a:t>
            </a:r>
            <a:r>
              <a:rPr lang="en-GB" sz="2800" b="1" dirty="0" smtClean="0"/>
              <a:t>Map policy holders using address database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74" t="67026" r="29722" b="11422"/>
          <a:stretch/>
        </p:blipFill>
        <p:spPr bwMode="auto">
          <a:xfrm>
            <a:off x="802730" y="844336"/>
            <a:ext cx="6258910" cy="1576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82" t="19485" b="11746"/>
          <a:stretch/>
        </p:blipFill>
        <p:spPr bwMode="auto">
          <a:xfrm>
            <a:off x="802730" y="2893101"/>
            <a:ext cx="7297662" cy="377625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560332" y="1215573"/>
            <a:ext cx="14041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Can be in produced in Excel</a:t>
            </a:r>
            <a:endParaRPr lang="en-GB" sz="2000" dirty="0"/>
          </a:p>
        </p:txBody>
      </p:sp>
      <p:sp>
        <p:nvSpPr>
          <p:cNvPr id="5" name="Right Brace 4"/>
          <p:cNvSpPr/>
          <p:nvPr/>
        </p:nvSpPr>
        <p:spPr>
          <a:xfrm>
            <a:off x="7061640" y="692696"/>
            <a:ext cx="498692" cy="1997060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Down Arrow 6"/>
          <p:cNvSpPr/>
          <p:nvPr/>
        </p:nvSpPr>
        <p:spPr>
          <a:xfrm>
            <a:off x="5796136" y="2550202"/>
            <a:ext cx="432048" cy="720080"/>
          </a:xfrm>
          <a:prstGeom prst="down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20688"/>
            <a:ext cx="9144000" cy="24879"/>
          </a:xfrm>
          <a:prstGeom prst="line">
            <a:avLst/>
          </a:prstGeom>
          <a:ln>
            <a:gradFill flip="none" rotWithShape="1">
              <a:gsLst>
                <a:gs pos="0">
                  <a:schemeClr val="accent3"/>
                </a:gs>
                <a:gs pos="50000">
                  <a:schemeClr val="tx2">
                    <a:lumMod val="60000"/>
                    <a:lumOff val="40000"/>
                  </a:schemeClr>
                </a:gs>
                <a:gs pos="100000">
                  <a:srgbClr val="00B05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3779912" y="242088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 smtClean="0">
                <a:solidFill>
                  <a:srgbClr val="FF0000"/>
                </a:solidFill>
              </a:rPr>
              <a:t>Geo-coding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6242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81150" y="44624"/>
            <a:ext cx="767928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Step 3: </a:t>
            </a:r>
            <a:r>
              <a:rPr lang="en-GB" sz="2800" b="1" dirty="0" smtClean="0"/>
              <a:t>Map predicted storm surge data to analyse</a:t>
            </a:r>
          </a:p>
          <a:p>
            <a:r>
              <a:rPr lang="en-GB" sz="2800" b="1" dirty="0" smtClean="0"/>
              <a:t>policy holders with highest risk of damage</a:t>
            </a:r>
            <a:endParaRPr lang="en-GB" sz="2800" b="1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41" t="29740" r="19309" b="12069"/>
          <a:stretch/>
        </p:blipFill>
        <p:spPr bwMode="auto">
          <a:xfrm>
            <a:off x="97159" y="1494854"/>
            <a:ext cx="8939337" cy="488647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val 2"/>
          <p:cNvSpPr/>
          <p:nvPr/>
        </p:nvSpPr>
        <p:spPr>
          <a:xfrm>
            <a:off x="3059832" y="2323888"/>
            <a:ext cx="3672408" cy="1584176"/>
          </a:xfrm>
          <a:prstGeom prst="ellipse">
            <a:avLst/>
          </a:prstGeom>
          <a:noFill/>
          <a:ln w="57150">
            <a:solidFill>
              <a:srgbClr val="00FF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7236296" y="4365104"/>
            <a:ext cx="648072" cy="1584176"/>
          </a:xfrm>
          <a:prstGeom prst="ellipse">
            <a:avLst/>
          </a:prstGeom>
          <a:noFill/>
          <a:ln w="57150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6435625" y="4581128"/>
            <a:ext cx="360042" cy="792088"/>
          </a:xfrm>
          <a:prstGeom prst="ellipse">
            <a:avLst/>
          </a:prstGeom>
          <a:noFill/>
          <a:ln w="57150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980728"/>
            <a:ext cx="9144000" cy="24879"/>
          </a:xfrm>
          <a:prstGeom prst="line">
            <a:avLst/>
          </a:prstGeom>
          <a:ln>
            <a:gradFill flip="none" rotWithShape="1">
              <a:gsLst>
                <a:gs pos="0">
                  <a:schemeClr val="accent3"/>
                </a:gs>
                <a:gs pos="50000">
                  <a:schemeClr val="tx2">
                    <a:lumMod val="60000"/>
                    <a:lumOff val="40000"/>
                  </a:schemeClr>
                </a:gs>
                <a:gs pos="100000">
                  <a:srgbClr val="00B05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8" name="Group 7"/>
          <p:cNvGrpSpPr/>
          <p:nvPr/>
        </p:nvGrpSpPr>
        <p:grpSpPr>
          <a:xfrm>
            <a:off x="2195737" y="1081287"/>
            <a:ext cx="4916938" cy="5713607"/>
            <a:chOff x="2195737" y="1081287"/>
            <a:chExt cx="4916938" cy="5713607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5737" y="1081287"/>
              <a:ext cx="4916938" cy="57136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2483768" y="4725144"/>
              <a:ext cx="2952328" cy="2880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443287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98629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Step 4: </a:t>
            </a:r>
            <a:r>
              <a:rPr lang="en-GB" sz="2800" b="1" dirty="0" smtClean="0"/>
              <a:t>Highlight policy holders who live in areas where predicted storm surge is over 6 feet (most at-risk)</a:t>
            </a:r>
            <a:endParaRPr lang="en-GB" sz="2800" b="1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99" t="27476" r="20933" b="13373"/>
          <a:stretch/>
        </p:blipFill>
        <p:spPr bwMode="auto">
          <a:xfrm>
            <a:off x="144016" y="1072792"/>
            <a:ext cx="8892480" cy="566857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41" t="50825" r="67119" b="29706"/>
          <a:stretch/>
        </p:blipFill>
        <p:spPr bwMode="auto">
          <a:xfrm>
            <a:off x="29117" y="3985187"/>
            <a:ext cx="1798361" cy="1634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29117" y="5004776"/>
            <a:ext cx="1430484" cy="615294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Connector 5"/>
          <p:cNvCxnSpPr/>
          <p:nvPr/>
        </p:nvCxnSpPr>
        <p:spPr>
          <a:xfrm>
            <a:off x="0" y="1027857"/>
            <a:ext cx="9144000" cy="24879"/>
          </a:xfrm>
          <a:prstGeom prst="line">
            <a:avLst/>
          </a:prstGeom>
          <a:ln>
            <a:gradFill flip="none" rotWithShape="1">
              <a:gsLst>
                <a:gs pos="0">
                  <a:schemeClr val="accent3"/>
                </a:gs>
                <a:gs pos="50000">
                  <a:schemeClr val="tx2">
                    <a:lumMod val="60000"/>
                    <a:lumOff val="40000"/>
                  </a:schemeClr>
                </a:gs>
                <a:gs pos="100000">
                  <a:srgbClr val="00B05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498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41" t="32004" r="28311" b="11530"/>
          <a:stretch/>
        </p:blipFill>
        <p:spPr bwMode="auto">
          <a:xfrm>
            <a:off x="323528" y="980728"/>
            <a:ext cx="8616223" cy="54006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23528" y="44624"/>
            <a:ext cx="8316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Step 5: </a:t>
            </a:r>
            <a:r>
              <a:rPr lang="en-GB" sz="2800" b="1" dirty="0" smtClean="0"/>
              <a:t>Promptly notify policy-holders most at risk</a:t>
            </a:r>
            <a:endParaRPr lang="en-GB" sz="2400" b="1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692696"/>
            <a:ext cx="9144000" cy="24879"/>
          </a:xfrm>
          <a:prstGeom prst="line">
            <a:avLst/>
          </a:prstGeom>
          <a:ln>
            <a:gradFill flip="none" rotWithShape="1">
              <a:gsLst>
                <a:gs pos="0">
                  <a:schemeClr val="accent3"/>
                </a:gs>
                <a:gs pos="50000">
                  <a:schemeClr val="tx2">
                    <a:lumMod val="60000"/>
                    <a:lumOff val="40000"/>
                  </a:schemeClr>
                </a:gs>
                <a:gs pos="100000">
                  <a:srgbClr val="00B05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6225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33314" y="12021"/>
            <a:ext cx="48043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b="1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</a:rPr>
              <a:t>Advantages of GIS</a:t>
            </a:r>
            <a:endParaRPr lang="en-GB" sz="4800" b="1" dirty="0">
              <a:gradFill>
                <a:gsLst>
                  <a:gs pos="0">
                    <a:srgbClr val="92D050"/>
                  </a:gs>
                  <a:gs pos="50000">
                    <a:schemeClr val="tx2">
                      <a:lumMod val="60000"/>
                      <a:lumOff val="40000"/>
                    </a:schemeClr>
                  </a:gs>
                  <a:gs pos="100000">
                    <a:srgbClr val="00B050"/>
                  </a:gs>
                </a:gsLst>
                <a:path path="circle">
                  <a:fillToRect l="100000" t="100000"/>
                </a:path>
              </a:gra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51520" y="1340768"/>
            <a:ext cx="8208912" cy="45550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Greater efficiency = cost savings </a:t>
            </a:r>
            <a:r>
              <a:rPr lang="en-GB" sz="1400" dirty="0" smtClean="0"/>
              <a:t>(</a:t>
            </a:r>
            <a:r>
              <a:rPr lang="en-GB" sz="1400" dirty="0" err="1" smtClean="0"/>
              <a:t>Artz</a:t>
            </a:r>
            <a:r>
              <a:rPr lang="en-GB" sz="1400" dirty="0" smtClean="0"/>
              <a:t>, 2009)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Approximately </a:t>
            </a:r>
            <a:r>
              <a:rPr lang="en-GB" sz="2400" dirty="0"/>
              <a:t>80% of all information held in databases anywhere in the world contains some kind of geographic </a:t>
            </a:r>
            <a:r>
              <a:rPr lang="en-GB" sz="2400" dirty="0" smtClean="0"/>
              <a:t>element </a:t>
            </a:r>
            <a:r>
              <a:rPr lang="en-GB" sz="1400" dirty="0" smtClean="0"/>
              <a:t>(</a:t>
            </a:r>
            <a:r>
              <a:rPr lang="en-GB" sz="1400" dirty="0"/>
              <a:t>Ordnance </a:t>
            </a:r>
            <a:r>
              <a:rPr lang="en-GB" sz="1400" dirty="0" smtClean="0"/>
              <a:t>Survey,</a:t>
            </a:r>
            <a:r>
              <a:rPr lang="en-GB" sz="1400" dirty="0"/>
              <a:t> </a:t>
            </a:r>
            <a:r>
              <a:rPr lang="en-GB" sz="1400" dirty="0" smtClean="0"/>
              <a:t>2016)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Can closely resemble the real world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More accurate predictions, decision-making and analysis – can help avoid danger and loss of life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“A picture can say a thousand words”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Maps have no language barrier, making them excellent communication channels</a:t>
            </a:r>
            <a:endParaRPr lang="en-GB" sz="2400" dirty="0"/>
          </a:p>
        </p:txBody>
      </p:sp>
      <p:cxnSp>
        <p:nvCxnSpPr>
          <p:cNvPr id="6" name="Straight Connector 5"/>
          <p:cNvCxnSpPr/>
          <p:nvPr/>
        </p:nvCxnSpPr>
        <p:spPr>
          <a:xfrm>
            <a:off x="0" y="883841"/>
            <a:ext cx="9144000" cy="24879"/>
          </a:xfrm>
          <a:prstGeom prst="line">
            <a:avLst/>
          </a:prstGeom>
          <a:ln>
            <a:gradFill flip="none" rotWithShape="1">
              <a:gsLst>
                <a:gs pos="0">
                  <a:schemeClr val="accent3"/>
                </a:gs>
                <a:gs pos="50000">
                  <a:schemeClr val="tx2">
                    <a:lumMod val="60000"/>
                    <a:lumOff val="40000"/>
                  </a:schemeClr>
                </a:gs>
                <a:gs pos="100000">
                  <a:srgbClr val="00B05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5" name="Picture 4" descr="http://www.acpcomputer.edu.sg/wp-content/uploads/2013/08/banner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54360"/>
          <a:stretch/>
        </p:blipFill>
        <p:spPr bwMode="auto">
          <a:xfrm>
            <a:off x="7092280" y="0"/>
            <a:ext cx="1670720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8501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6" name="Picture 4" descr="http://www.rtsolutions.com/uploads/images/mapUnderstan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68860"/>
            <a:ext cx="7593084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23528" y="44624"/>
            <a:ext cx="86694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</a:rPr>
              <a:t>GIS: A powerful communication tool</a:t>
            </a:r>
            <a:endParaRPr lang="en-GB" sz="4400" b="1" dirty="0">
              <a:gradFill>
                <a:gsLst>
                  <a:gs pos="0">
                    <a:srgbClr val="92D050"/>
                  </a:gs>
                  <a:gs pos="50000">
                    <a:schemeClr val="tx2">
                      <a:lumMod val="60000"/>
                      <a:lumOff val="40000"/>
                    </a:schemeClr>
                  </a:gs>
                  <a:gs pos="100000">
                    <a:srgbClr val="00B050"/>
                  </a:gs>
                </a:gsLst>
                <a:path path="circle">
                  <a:fillToRect l="100000" t="100000"/>
                </a:path>
              </a:gradFill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0" y="883841"/>
            <a:ext cx="9144000" cy="24879"/>
          </a:xfrm>
          <a:prstGeom prst="line">
            <a:avLst/>
          </a:prstGeom>
          <a:ln>
            <a:gradFill flip="none" rotWithShape="1">
              <a:gsLst>
                <a:gs pos="0">
                  <a:schemeClr val="accent3"/>
                </a:gs>
                <a:gs pos="50000">
                  <a:schemeClr val="tx2">
                    <a:lumMod val="60000"/>
                    <a:lumOff val="40000"/>
                  </a:schemeClr>
                </a:gs>
                <a:gs pos="100000">
                  <a:srgbClr val="00B05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107504" y="1052736"/>
            <a:ext cx="66967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Overcoming the barriers of language and culture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Difficult to visualize locations from a spreadsheet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Maps make geographical information easier to understand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455876" y="6360750"/>
            <a:ext cx="19963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(Real Time Solutions, 2011)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864999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35782" y="0"/>
            <a:ext cx="46175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b="1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</a:rPr>
              <a:t>Drawbacks of GIS</a:t>
            </a:r>
            <a:endParaRPr lang="en-GB" sz="4800" b="1" dirty="0">
              <a:gradFill>
                <a:gsLst>
                  <a:gs pos="0">
                    <a:srgbClr val="92D050"/>
                  </a:gs>
                  <a:gs pos="50000">
                    <a:schemeClr val="tx2">
                      <a:lumMod val="60000"/>
                      <a:lumOff val="40000"/>
                    </a:schemeClr>
                  </a:gs>
                  <a:gs pos="100000">
                    <a:srgbClr val="00B050"/>
                  </a:gs>
                </a:gsLst>
                <a:path path="circle">
                  <a:fillToRect l="100000" t="100000"/>
                </a:path>
              </a:gra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67544" y="1484784"/>
            <a:ext cx="76328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Software is expensive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Garbage </a:t>
            </a:r>
            <a:r>
              <a:rPr lang="en-GB" sz="2800" dirty="0"/>
              <a:t>I</a:t>
            </a:r>
            <a:r>
              <a:rPr lang="en-GB" sz="2800" dirty="0" smtClean="0"/>
              <a:t>n Garbage Out (GIGO) – room for error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Requires a large amount of data input to be practical for certain tasks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Cannot completely simulate or model the real-world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80% of time spent collecting data &amp; building model </a:t>
            </a:r>
            <a:r>
              <a:rPr lang="en-GB" sz="1400" dirty="0" smtClean="0"/>
              <a:t>(Chrisman, 2002)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0" y="883841"/>
            <a:ext cx="9144000" cy="24879"/>
          </a:xfrm>
          <a:prstGeom prst="line">
            <a:avLst/>
          </a:prstGeom>
          <a:ln>
            <a:gradFill flip="none" rotWithShape="1">
              <a:gsLst>
                <a:gs pos="0">
                  <a:schemeClr val="accent3"/>
                </a:gs>
                <a:gs pos="50000">
                  <a:schemeClr val="tx2">
                    <a:lumMod val="60000"/>
                    <a:lumOff val="40000"/>
                  </a:schemeClr>
                </a:gs>
                <a:gs pos="100000">
                  <a:srgbClr val="00B05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8" name="Picture 4" descr="http://www.acpcomputer.edu.sg/wp-content/uploads/2013/08/banner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550"/>
          <a:stretch/>
        </p:blipFill>
        <p:spPr bwMode="auto">
          <a:xfrm>
            <a:off x="7020272" y="44624"/>
            <a:ext cx="1910674" cy="1870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0542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46713" y="5715"/>
            <a:ext cx="45122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b="1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</a:rPr>
              <a:t>The future of GIS</a:t>
            </a:r>
            <a:endParaRPr lang="en-GB" sz="4800" b="1" dirty="0">
              <a:gradFill>
                <a:gsLst>
                  <a:gs pos="0">
                    <a:srgbClr val="92D050"/>
                  </a:gs>
                  <a:gs pos="50000">
                    <a:schemeClr val="tx2">
                      <a:lumMod val="60000"/>
                      <a:lumOff val="40000"/>
                    </a:schemeClr>
                  </a:gs>
                  <a:gs pos="100000">
                    <a:srgbClr val="00B050"/>
                  </a:gs>
                </a:gsLst>
                <a:path path="circle">
                  <a:fillToRect l="100000" t="100000"/>
                </a:path>
              </a:gradFill>
            </a:endParaRPr>
          </a:p>
        </p:txBody>
      </p:sp>
      <p:cxnSp>
        <p:nvCxnSpPr>
          <p:cNvPr id="4" name="Straight Connector 3"/>
          <p:cNvCxnSpPr/>
          <p:nvPr/>
        </p:nvCxnSpPr>
        <p:spPr>
          <a:xfrm>
            <a:off x="0" y="811833"/>
            <a:ext cx="9144000" cy="24879"/>
          </a:xfrm>
          <a:prstGeom prst="line">
            <a:avLst/>
          </a:prstGeom>
          <a:ln>
            <a:gradFill flip="none" rotWithShape="1">
              <a:gsLst>
                <a:gs pos="0">
                  <a:schemeClr val="accent3"/>
                </a:gs>
                <a:gs pos="50000">
                  <a:schemeClr val="tx2">
                    <a:lumMod val="60000"/>
                    <a:lumOff val="40000"/>
                  </a:schemeClr>
                </a:gs>
                <a:gs pos="100000">
                  <a:srgbClr val="00B05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350824" y="2494051"/>
            <a:ext cx="515728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Will old maps become obsolete? 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Moving GIS indoors: Indoor Mapping</a:t>
            </a:r>
            <a:br>
              <a:rPr lang="en-GB" sz="2800" dirty="0" smtClean="0"/>
            </a:br>
            <a:endParaRPr lang="en-GB" sz="2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Real-Time monitoring and decision making</a:t>
            </a:r>
            <a:br>
              <a:rPr lang="en-GB" sz="2800" dirty="0" smtClean="0"/>
            </a:br>
            <a:endParaRPr lang="en-GB" sz="2800" dirty="0" smtClean="0"/>
          </a:p>
          <a:p>
            <a:endParaRPr lang="en-GB" dirty="0"/>
          </a:p>
        </p:txBody>
      </p:sp>
      <p:pic>
        <p:nvPicPr>
          <p:cNvPr id="1030" name="Picture 6" descr="http://o.aolcdn.com/os/daol/images/FutureComputersD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2265" y="4454227"/>
            <a:ext cx="2857500" cy="21431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6" name="TextBox 5"/>
          <p:cNvSpPr txBox="1"/>
          <p:nvPr/>
        </p:nvSpPr>
        <p:spPr>
          <a:xfrm>
            <a:off x="193948" y="1055638"/>
            <a:ext cx="88425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“The world of GIS has always been full of surprises, </a:t>
            </a: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and there is every reason to believe the future will be just as exciting”</a:t>
            </a:r>
          </a:p>
          <a:p>
            <a:pPr algn="ctr"/>
            <a:r>
              <a:rPr lang="en-GB" sz="1400" dirty="0" smtClean="0">
                <a:solidFill>
                  <a:srgbClr val="FF0000"/>
                </a:solidFill>
              </a:rPr>
              <a:t>(Goodchild, </a:t>
            </a:r>
            <a:r>
              <a:rPr lang="en-GB" sz="1400" dirty="0" err="1" smtClean="0">
                <a:solidFill>
                  <a:srgbClr val="FF0000"/>
                </a:solidFill>
              </a:rPr>
              <a:t>n.d.</a:t>
            </a:r>
            <a:r>
              <a:rPr lang="en-GB" sz="1400" dirty="0" smtClean="0">
                <a:solidFill>
                  <a:srgbClr val="FF0000"/>
                </a:solidFill>
              </a:rPr>
              <a:t>)</a:t>
            </a:r>
            <a:endParaRPr lang="en-GB" sz="1400" dirty="0">
              <a:solidFill>
                <a:srgbClr val="FF0000"/>
              </a:solidFill>
            </a:endParaRPr>
          </a:p>
        </p:txBody>
      </p:sp>
      <p:pic>
        <p:nvPicPr>
          <p:cNvPr id="1032" name="Picture 8" descr="https://lh3.googleusercontent.com/xMKGJVaIryd3v-yWD7mvW9I_WCjdF1H0XvR69dpzzJEkXQH_e9mdEcLttnSkrmltqSucOBZnsf2kafmcKW6JwzahmDIk_mM1JDEJML9HlDNZuF9rlcOfk379oxWC3ty5Z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5426" y="1977122"/>
            <a:ext cx="3095887" cy="233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0241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35782" y="0"/>
            <a:ext cx="84287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 smtClean="0">
                <a:gradFill>
                  <a:gsLst>
                    <a:gs pos="0">
                      <a:srgbClr val="92D050"/>
                    </a:gs>
                    <a:gs pos="50000">
                      <a:schemeClr val="tx2">
                        <a:lumMod val="60000"/>
                        <a:lumOff val="40000"/>
                      </a:schemeClr>
                    </a:gs>
                    <a:gs pos="100000">
                      <a:srgbClr val="00B050"/>
                    </a:gs>
                  </a:gsLst>
                  <a:path path="circle">
                    <a:fillToRect l="100000" t="100000"/>
                  </a:path>
                </a:gradFill>
              </a:rPr>
              <a:t>Conclusion </a:t>
            </a:r>
            <a:endParaRPr lang="en-GB" sz="4800" b="1" dirty="0">
              <a:gradFill>
                <a:gsLst>
                  <a:gs pos="0">
                    <a:srgbClr val="92D050"/>
                  </a:gs>
                  <a:gs pos="50000">
                    <a:schemeClr val="tx2">
                      <a:lumMod val="60000"/>
                      <a:lumOff val="40000"/>
                    </a:schemeClr>
                  </a:gs>
                  <a:gs pos="100000">
                    <a:srgbClr val="00B050"/>
                  </a:gs>
                </a:gsLst>
                <a:path path="circle">
                  <a:fillToRect l="100000" t="100000"/>
                </a:path>
              </a:gradFill>
            </a:endParaRPr>
          </a:p>
        </p:txBody>
      </p:sp>
      <p:cxnSp>
        <p:nvCxnSpPr>
          <p:cNvPr id="4" name="Straight Connector 3"/>
          <p:cNvCxnSpPr/>
          <p:nvPr/>
        </p:nvCxnSpPr>
        <p:spPr>
          <a:xfrm>
            <a:off x="0" y="883841"/>
            <a:ext cx="9144000" cy="24879"/>
          </a:xfrm>
          <a:prstGeom prst="line">
            <a:avLst/>
          </a:prstGeom>
          <a:ln>
            <a:gradFill flip="none" rotWithShape="1">
              <a:gsLst>
                <a:gs pos="0">
                  <a:schemeClr val="accent3"/>
                </a:gs>
                <a:gs pos="50000">
                  <a:schemeClr val="tx2">
                    <a:lumMod val="60000"/>
                    <a:lumOff val="40000"/>
                  </a:schemeClr>
                </a:gs>
                <a:gs pos="100000">
                  <a:srgbClr val="00B050"/>
                </a:gs>
              </a:gsLst>
              <a:path path="shape">
                <a:fillToRect l="50000" t="50000" r="50000" b="50000"/>
              </a:path>
              <a:tileRect/>
            </a:gra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07504" y="1149707"/>
            <a:ext cx="4005152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GIS is a powerful tool that can be used to solve problems both now and in the future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Used by a variety of organisations for a range of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If used appropriately, </a:t>
            </a:r>
            <a:r>
              <a:rPr lang="en-GB" sz="2400" b="1" dirty="0" smtClean="0"/>
              <a:t>can produce insights that may otherwise have remained hidden  </a:t>
            </a:r>
            <a:r>
              <a:rPr lang="en-GB" sz="1100" dirty="0" smtClean="0"/>
              <a:t>(GIC, 2016)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3074" name="Picture 2" descr="http://gic.geog.mcgill.ca/files/2012/10/GIS_analysis_esr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8509" y="1772816"/>
            <a:ext cx="5000625" cy="325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3307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20809</TotalTime>
  <Words>914</Words>
  <Application>Microsoft Office PowerPoint</Application>
  <PresentationFormat>On-screen Show (4:3)</PresentationFormat>
  <Paragraphs>170</Paragraphs>
  <Slides>25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Office Theme</vt:lpstr>
      <vt:lpstr>Geographical Information Systems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Geographical Information Systems (GIS)</dc:title>
  <dc:creator>Natalie Jordan</dc:creator>
  <cp:lastModifiedBy>Butt, Talib E</cp:lastModifiedBy>
  <cp:revision>88</cp:revision>
  <dcterms:created xsi:type="dcterms:W3CDTF">2016-02-15T10:53:14Z</dcterms:created>
  <dcterms:modified xsi:type="dcterms:W3CDTF">2016-03-03T13:20:23Z</dcterms:modified>
</cp:coreProperties>
</file>