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P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226" autoAdjust="0"/>
  </p:normalViewPr>
  <p:slideViewPr>
    <p:cSldViewPr snapToGrid="0">
      <p:cViewPr varScale="1">
        <p:scale>
          <a:sx n="74" d="100"/>
          <a:sy n="74" d="100"/>
        </p:scale>
        <p:origin x="1013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"/>
          <p:cNvSpPr>
            <a:spLocks noGrp="1"/>
          </p:cNvSpPr>
          <p:nvPr>
            <p:ph type="hdr" sz="quarter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Date Placeholder"/>
          <p:cNvSpPr>
            <a:spLocks noGrp="1"/>
          </p:cNvSpPr>
          <p:nvPr>
            <p:ph type="dt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" name="Slide Image Placeholder"/>
          <p:cNvSpPr>
            <a:spLocks noGrp="1" noRot="1" noChangeAspect="1"/>
          </p:cNvSpPr>
          <p:nvPr>
            <p:ph type="sldImg" idx="2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" name="Notes Placeholder"/>
          <p:cNvSpPr>
            <a:spLocks noGrp="1"/>
          </p:cNvSpPr>
          <p:nvPr>
            <p:ph type="body" sz="quarter" idx="3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" name="Footer Placeholder"/>
          <p:cNvSpPr>
            <a:spLocks noGrp="1"/>
          </p:cNvSpPr>
          <p:nvPr>
            <p:ph type="ftr" sz="quarter" idx="4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" name="Slide Number Placeholder"/>
          <p:cNvSpPr>
            <a:spLocks noGrp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/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[Sources]</a:t>
            </a:r>
          </a:p>
          <a:p>
            <a:r>
              <a:t>- User-provided Assignment 1(1).docx — Spotify and YouTube screenshots.</a:t>
            </a:r>
          </a:p>
          <a:p>
            <a:r>
              <a:t>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Mast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>
        <a:lnSpc>
          <a:spcPct val="90000"/>
        </a:lnSpc>
        <a:spcBef>
          <a:spcPts val="0"/>
        </a:spcBef>
        <a:buNone/>
        <a:defRPr sz="44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228600" indent="-228600" algn="l">
        <a:lnSpc>
          <a:spcPct val="90000"/>
        </a:lnSpc>
        <a:spcBef>
          <a:spcPts val="1000"/>
        </a:spcBef>
        <a:buChar char="•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685800" indent="-228600" algn="l">
        <a:lnSpc>
          <a:spcPct val="90000"/>
        </a:lnSpc>
        <a:spcBef>
          <a:spcPts val="500"/>
        </a:spcBef>
        <a:buChar char="•"/>
        <a:defRPr sz="24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>
        <a:lnSpc>
          <a:spcPct val="90000"/>
        </a:lnSpc>
        <a:spcBef>
          <a:spcPts val="500"/>
        </a:spcBef>
        <a:buChar char="•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732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27A0740B-CF72-4A1A-B203-AD5D10DCDB7F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71450" cy="6858000"/>
          </a:xfrm>
          <a:prstGeom prst="rect">
            <a:avLst/>
          </a:prstGeom>
          <a:solidFill>
            <a:srgbClr val="16B8AA"/>
          </a:solidFill>
          <a:ln w="0">
            <a:noFill/>
            <a:prstDash val="solid"/>
          </a:ln>
        </p:spPr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200A607-DA66-45C8-8D5B-0D4B1C2377BD}"/>
              </a:ext>
            </a:extLst>
          </p:cNvPr>
          <p:cNvSpPr>
            <a:spLocks noGrp="1"/>
          </p:cNvSpPr>
          <p:nvPr/>
        </p:nvSpPr>
        <p:spPr>
          <a:xfrm>
            <a:off x="666750" y="523875"/>
            <a:ext cx="381000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125" b="1">
                <a:solidFill>
                  <a:srgbClr val="F1B84B"/>
                </a:solidFill>
              </a:defRPr>
            </a:pPr>
            <a:r>
              <a:rPr sz="1125" b="1">
                <a:solidFill>
                  <a:srgbClr val="F1B84B"/>
                </a:solidFill>
              </a:rPr>
              <a:t>DS3 · DIGITAL PORTFOLIO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48C9F3B-2BEF-41E7-8F70-1CEF317292B5}"/>
              </a:ext>
            </a:extLst>
          </p:cNvPr>
          <p:cNvSpPr>
            <a:spLocks noGrp="1"/>
          </p:cNvSpPr>
          <p:nvPr/>
        </p:nvSpPr>
        <p:spPr>
          <a:xfrm>
            <a:off x="666750" y="1285875"/>
            <a:ext cx="5286375" cy="1619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4350" b="1">
                <a:solidFill>
                  <a:srgbClr val="FFFFFF"/>
                </a:solidFill>
              </a:defRPr>
            </a:pPr>
            <a:r>
              <a:rPr sz="4350" b="1">
                <a:solidFill>
                  <a:srgbClr val="FFFFFF"/>
                </a:solidFill>
              </a:rPr>
              <a:t>My Digital Skills</a:t>
            </a:r>
          </a:p>
          <a:p>
            <a:pPr algn="l">
              <a:defRPr sz="4350" b="1">
                <a:solidFill>
                  <a:srgbClr val="FFFFFF"/>
                </a:solidFill>
              </a:defRPr>
            </a:pPr>
            <a:r>
              <a:rPr sz="4350" b="1">
                <a:solidFill>
                  <a:srgbClr val="FFFFFF"/>
                </a:solidFill>
              </a:rPr>
              <a:t>Portfolio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5DC98DA-13A2-443E-AC4F-18881B29F312}"/>
              </a:ext>
            </a:extLst>
          </p:cNvPr>
          <p:cNvSpPr>
            <a:spLocks noGrp="1"/>
          </p:cNvSpPr>
          <p:nvPr/>
        </p:nvSpPr>
        <p:spPr>
          <a:xfrm>
            <a:off x="666750" y="3143250"/>
            <a:ext cx="4667250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875" b="0">
                <a:solidFill>
                  <a:srgbClr val="DDF4F0"/>
                </a:solidFill>
              </a:defRPr>
            </a:pPr>
            <a:r>
              <a:rPr sz="1875" b="0">
                <a:solidFill>
                  <a:srgbClr val="DDF4F0"/>
                </a:solidFill>
              </a:rPr>
              <a:t>Three examples showing my skills, progress and confidence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67A461A-F33E-48B5-8666-E1CA7BF66174}"/>
              </a:ext>
            </a:extLst>
          </p:cNvPr>
          <p:cNvSpPr>
            <a:spLocks noGrp="1"/>
          </p:cNvSpPr>
          <p:nvPr/>
        </p:nvSpPr>
        <p:spPr>
          <a:xfrm>
            <a:off x="666750" y="5619750"/>
            <a:ext cx="314325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350" b="1">
                <a:solidFill>
                  <a:srgbClr val="FFFFFF"/>
                </a:solidFill>
              </a:defRPr>
            </a:pPr>
            <a:r>
              <a:rPr sz="1350" b="1">
                <a:solidFill>
                  <a:srgbClr val="FFFFFF"/>
                </a:solidFill>
              </a:rPr>
              <a:t>Student ID: 2541481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883E65B-1E84-40D4-AF1D-1C884C6A9C3E}"/>
              </a:ext>
            </a:extLst>
          </p:cNvPr>
          <p:cNvSpPr>
            <a:spLocks noGrp="1"/>
          </p:cNvSpPr>
          <p:nvPr/>
        </p:nvSpPr>
        <p:spPr>
          <a:xfrm>
            <a:off x="666750" y="6000750"/>
            <a:ext cx="371475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200" b="0">
                <a:solidFill>
                  <a:srgbClr val="B8D7D5"/>
                </a:solidFill>
              </a:defRPr>
            </a:pPr>
            <a:r>
              <a:rPr sz="1200" b="0">
                <a:solidFill>
                  <a:srgbClr val="B8D7D5"/>
                </a:solidFill>
              </a:rPr>
              <a:t>Digital Portfolio + Audio Reflection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AC929EE-2F06-4E80-883C-8DF65BB902C7}"/>
              </a:ext>
            </a:extLst>
          </p:cNvPr>
          <p:cNvSpPr>
            <a:spLocks noGrp="1"/>
          </p:cNvSpPr>
          <p:nvPr/>
        </p:nvSpPr>
        <p:spPr>
          <a:xfrm>
            <a:off x="6572250" y="781050"/>
            <a:ext cx="4095750" cy="5238750"/>
          </a:xfrm>
          <a:prstGeom prst="roundRect">
            <a:avLst>
              <a:gd name="adj" fmla="val 5581"/>
            </a:avLst>
          </a:prstGeom>
          <a:solidFill>
            <a:srgbClr val="0E4854"/>
          </a:solidFill>
          <a:ln w="0">
            <a:noFill/>
            <a:prstDash val="solid"/>
          </a:ln>
        </p:spPr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3"/>
          <a:srcRect l="4709" r="4709"/>
          <a:stretch>
            <a:fillRect/>
          </a:stretch>
        </p:blipFill>
        <p:spPr>
          <a:xfrm rot="-240000">
            <a:off x="6896100" y="1238250"/>
            <a:ext cx="1571625" cy="3429000"/>
          </a:xfrm>
          <a:prstGeom prst="roundRect">
            <a:avLst>
              <a:gd name="adj" fmla="val 7273"/>
            </a:avLst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4"/>
          <a:srcRect l="93" r="93"/>
          <a:stretch>
            <a:fillRect/>
          </a:stretch>
        </p:blipFill>
        <p:spPr>
          <a:xfrm rot="240000">
            <a:off x="8715375" y="1762125"/>
            <a:ext cx="1571625" cy="3429000"/>
          </a:xfrm>
          <a:prstGeom prst="roundRect">
            <a:avLst>
              <a:gd name="adj" fmla="val 7273"/>
            </a:avLst>
          </a:prstGeom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C75B2B99-94D8-401C-B762-D3C211893EB3}"/>
              </a:ext>
            </a:extLst>
          </p:cNvPr>
          <p:cNvSpPr>
            <a:spLocks noGrp="1"/>
          </p:cNvSpPr>
          <p:nvPr/>
        </p:nvSpPr>
        <p:spPr>
          <a:xfrm>
            <a:off x="7239000" y="5219700"/>
            <a:ext cx="2762250" cy="514350"/>
          </a:xfrm>
          <a:prstGeom prst="roundRect">
            <a:avLst>
              <a:gd name="adj" fmla="val 22222"/>
            </a:avLst>
          </a:prstGeom>
          <a:solidFill>
            <a:srgbClr val="16B8AA"/>
          </a:solidFill>
          <a:ln w="0">
            <a:noFill/>
            <a:prstDash val="solid"/>
          </a:ln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63A26F8-2FCF-45F4-810B-9E82D78D067B}"/>
              </a:ext>
            </a:extLst>
          </p:cNvPr>
          <p:cNvSpPr>
            <a:spLocks noGrp="1"/>
          </p:cNvSpPr>
          <p:nvPr/>
        </p:nvSpPr>
        <p:spPr>
          <a:xfrm>
            <a:off x="7334250" y="5295900"/>
            <a:ext cx="25717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1350" b="1">
                <a:solidFill>
                  <a:srgbClr val="FFFFFF"/>
                </a:solidFill>
              </a:defRPr>
            </a:pPr>
            <a:r>
              <a:rPr sz="1350" b="1">
                <a:solidFill>
                  <a:srgbClr val="FFFFFF"/>
                </a:solidFill>
              </a:rPr>
              <a:t>Everyday use → purposeful skills</a:t>
            </a:r>
          </a:p>
        </p:txBody>
      </p:sp>
    </p:spTree>
    <p:extLst>
      <p:ext uri="{BB962C8B-B14F-4D97-AF65-F5344CB8AC3E}">
        <p14:creationId xmlns:p14="http://schemas.microsoft.com/office/powerpoint/2010/main" val="1979562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4831E6C8-992D-45F5-BB87-584FF6CED555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78996"/>
          </a:solidFill>
          <a:ln w="0">
            <a:noFill/>
            <a:prstDash val="solid"/>
          </a:ln>
        </p:spPr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C7D1107-E8FA-4B16-99FD-5F9FE9437236}"/>
              </a:ext>
            </a:extLst>
          </p:cNvPr>
          <p:cNvSpPr>
            <a:spLocks noGrp="1"/>
          </p:cNvSpPr>
          <p:nvPr/>
        </p:nvSpPr>
        <p:spPr>
          <a:xfrm>
            <a:off x="609600" y="285750"/>
            <a:ext cx="400050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050" b="1">
                <a:solidFill>
                  <a:srgbClr val="078996"/>
                </a:solidFill>
              </a:defRPr>
            </a:pPr>
            <a:r>
              <a:rPr sz="1050" b="1">
                <a:solidFill>
                  <a:srgbClr val="078996"/>
                </a:solidFill>
              </a:rPr>
              <a:t>DS3 · DIGITAL PORTFOLIO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602B808-4836-408C-90D1-759F6E8F61F1}"/>
              </a:ext>
            </a:extLst>
          </p:cNvPr>
          <p:cNvSpPr>
            <a:spLocks noGrp="1"/>
          </p:cNvSpPr>
          <p:nvPr/>
        </p:nvSpPr>
        <p:spPr>
          <a:xfrm>
            <a:off x="609600" y="666750"/>
            <a:ext cx="10382250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3150" b="1">
                <a:solidFill>
                  <a:srgbClr val="17324D"/>
                </a:solidFill>
              </a:defRPr>
            </a:pPr>
            <a:r>
              <a:rPr sz="3150" b="1">
                <a:solidFill>
                  <a:srgbClr val="17324D"/>
                </a:solidFill>
              </a:rPr>
              <a:t>Three pieces show a clear learning journey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0F7AFEA-3504-413B-9B93-48B1AE9391EB}"/>
              </a:ext>
            </a:extLst>
          </p:cNvPr>
          <p:cNvSpPr>
            <a:spLocks noGrp="1"/>
          </p:cNvSpPr>
          <p:nvPr/>
        </p:nvSpPr>
        <p:spPr>
          <a:xfrm>
            <a:off x="11144250" y="304800"/>
            <a:ext cx="428625" cy="238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defRPr sz="1050" b="1">
                <a:solidFill>
                  <a:srgbClr val="607274"/>
                </a:solidFill>
              </a:defRPr>
            </a:pPr>
            <a:r>
              <a:rPr sz="1050" b="1">
                <a:solidFill>
                  <a:srgbClr val="607274"/>
                </a:solidFill>
              </a:rPr>
              <a:t>02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7FF2C2-DB68-475C-A8CB-32A96C52CB9F}"/>
              </a:ext>
            </a:extLst>
          </p:cNvPr>
          <p:cNvSpPr>
            <a:spLocks noGrp="1"/>
          </p:cNvSpPr>
          <p:nvPr/>
        </p:nvSpPr>
        <p:spPr>
          <a:xfrm>
            <a:off x="609600" y="6429375"/>
            <a:ext cx="10972800" cy="19050"/>
          </a:xfrm>
          <a:prstGeom prst="rect">
            <a:avLst/>
          </a:prstGeom>
          <a:solidFill>
            <a:srgbClr val="D6E5E2"/>
          </a:solidFill>
          <a:ln w="0">
            <a:noFill/>
            <a:prstDash val="solid"/>
          </a:ln>
        </p:spPr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4D2CEBE-6708-4398-888B-6BDCA348F063}"/>
              </a:ext>
            </a:extLst>
          </p:cNvPr>
          <p:cNvSpPr>
            <a:spLocks noGrp="1"/>
          </p:cNvSpPr>
          <p:nvPr/>
        </p:nvSpPr>
        <p:spPr>
          <a:xfrm>
            <a:off x="609600" y="6524625"/>
            <a:ext cx="247650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900" b="0">
                <a:solidFill>
                  <a:srgbClr val="607274"/>
                </a:solidFill>
              </a:defRPr>
            </a:pPr>
            <a:r>
              <a:rPr sz="900" b="0">
                <a:solidFill>
                  <a:srgbClr val="607274"/>
                </a:solidFill>
              </a:rPr>
              <a:t>Student ID: 2541481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636396E-BE14-4183-B516-66B091BA2B21}"/>
              </a:ext>
            </a:extLst>
          </p:cNvPr>
          <p:cNvSpPr>
            <a:spLocks noGrp="1"/>
          </p:cNvSpPr>
          <p:nvPr/>
        </p:nvSpPr>
        <p:spPr>
          <a:xfrm>
            <a:off x="609600" y="1762125"/>
            <a:ext cx="3143250" cy="3905250"/>
          </a:xfrm>
          <a:prstGeom prst="roundRect">
            <a:avLst>
              <a:gd name="adj" fmla="val 4848"/>
            </a:avLst>
          </a:prstGeom>
          <a:solidFill>
            <a:srgbClr val="FFFFFF"/>
          </a:solidFill>
          <a:ln w="9525">
            <a:solidFill>
              <a:srgbClr val="D6E5E2"/>
            </a:solidFill>
            <a:prstDash val="solid"/>
          </a:ln>
        </p:spPr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3"/>
          <a:srcRect t="16863" b="16863"/>
          <a:stretch>
            <a:fillRect/>
          </a:stretch>
        </p:blipFill>
        <p:spPr>
          <a:xfrm>
            <a:off x="876300" y="2000250"/>
            <a:ext cx="2609850" cy="2238375"/>
          </a:xfrm>
          <a:prstGeom prst="roundRect">
            <a:avLst>
              <a:gd name="adj" fmla="val 5106"/>
            </a:avLst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FA6EA12E-7FB8-4CB7-89BE-B52A0E748446}"/>
              </a:ext>
            </a:extLst>
          </p:cNvPr>
          <p:cNvSpPr>
            <a:spLocks noGrp="1"/>
          </p:cNvSpPr>
          <p:nvPr/>
        </p:nvSpPr>
        <p:spPr>
          <a:xfrm>
            <a:off x="876300" y="4429125"/>
            <a:ext cx="2619375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800" b="1">
                <a:solidFill>
                  <a:srgbClr val="17324D"/>
                </a:solidFill>
              </a:defRPr>
            </a:pPr>
            <a:r>
              <a:rPr sz="1800" b="1">
                <a:solidFill>
                  <a:srgbClr val="17324D"/>
                </a:solidFill>
              </a:rPr>
              <a:t>1 · My Digital Life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B985B14-0188-47D2-874C-4B834BE5F6BC}"/>
              </a:ext>
            </a:extLst>
          </p:cNvPr>
          <p:cNvSpPr>
            <a:spLocks noGrp="1"/>
          </p:cNvSpPr>
          <p:nvPr/>
        </p:nvSpPr>
        <p:spPr>
          <a:xfrm>
            <a:off x="876300" y="4857750"/>
            <a:ext cx="2619375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425" b="0">
                <a:solidFill>
                  <a:srgbClr val="607274"/>
                </a:solidFill>
              </a:defRPr>
            </a:pPr>
            <a:r>
              <a:rPr sz="1425" b="0">
                <a:solidFill>
                  <a:srgbClr val="607274"/>
                </a:solidFill>
              </a:rPr>
              <a:t>Awareness and reflection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EDAA92CA-7C69-4681-8CA1-D8B3D7225481}"/>
              </a:ext>
            </a:extLst>
          </p:cNvPr>
          <p:cNvSpPr>
            <a:spLocks noGrp="1"/>
          </p:cNvSpPr>
          <p:nvPr/>
        </p:nvSpPr>
        <p:spPr>
          <a:xfrm>
            <a:off x="4267200" y="1762125"/>
            <a:ext cx="3143250" cy="3905250"/>
          </a:xfrm>
          <a:prstGeom prst="roundRect">
            <a:avLst>
              <a:gd name="adj" fmla="val 4848"/>
            </a:avLst>
          </a:prstGeom>
          <a:solidFill>
            <a:srgbClr val="FFFFFF"/>
          </a:solidFill>
          <a:ln w="9525">
            <a:solidFill>
              <a:srgbClr val="D6E5E2"/>
            </a:solidFill>
            <a:prstDash val="solid"/>
          </a:ln>
        </p:spPr>
      </p:sp>
      <p:pic>
        <p:nvPicPr>
          <p:cNvPr id="31" name="Picture 30"/>
          <p:cNvPicPr>
            <a:picLocks noChangeAspect="1"/>
          </p:cNvPicPr>
          <p:nvPr/>
        </p:nvPicPr>
        <p:blipFill>
          <a:blip r:embed="rId4"/>
          <a:srcRect t="16863" b="16863"/>
          <a:stretch>
            <a:fillRect/>
          </a:stretch>
        </p:blipFill>
        <p:spPr>
          <a:xfrm>
            <a:off x="4533900" y="2000250"/>
            <a:ext cx="2609850" cy="2238375"/>
          </a:xfrm>
          <a:prstGeom prst="roundRect">
            <a:avLst>
              <a:gd name="adj" fmla="val 5106"/>
            </a:avLst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CB329B1D-7A9D-4E57-9E92-D1EF7166462A}"/>
              </a:ext>
            </a:extLst>
          </p:cNvPr>
          <p:cNvSpPr>
            <a:spLocks noGrp="1"/>
          </p:cNvSpPr>
          <p:nvPr/>
        </p:nvSpPr>
        <p:spPr>
          <a:xfrm>
            <a:off x="4533900" y="4429125"/>
            <a:ext cx="2619375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800" b="1">
                <a:solidFill>
                  <a:srgbClr val="17324D"/>
                </a:solidFill>
              </a:defRPr>
            </a:pPr>
            <a:r>
              <a:rPr sz="1800" b="1">
                <a:solidFill>
                  <a:srgbClr val="17324D"/>
                </a:solidFill>
              </a:rPr>
              <a:t>2 · Digital Artefact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02524B-2A67-4945-8DC4-922A6B6F6944}"/>
              </a:ext>
            </a:extLst>
          </p:cNvPr>
          <p:cNvSpPr>
            <a:spLocks noGrp="1"/>
          </p:cNvSpPr>
          <p:nvPr/>
        </p:nvSpPr>
        <p:spPr>
          <a:xfrm>
            <a:off x="4533900" y="4857750"/>
            <a:ext cx="2619375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425" b="0">
                <a:solidFill>
                  <a:srgbClr val="607274"/>
                </a:solidFill>
              </a:defRPr>
            </a:pPr>
            <a:r>
              <a:rPr sz="1425" b="0">
                <a:solidFill>
                  <a:srgbClr val="607274"/>
                </a:solidFill>
              </a:rPr>
              <a:t>Design and communication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B3673A55-3545-4E95-AD36-9AF66EE9FD06}"/>
              </a:ext>
            </a:extLst>
          </p:cNvPr>
          <p:cNvSpPr>
            <a:spLocks noGrp="1"/>
          </p:cNvSpPr>
          <p:nvPr/>
        </p:nvSpPr>
        <p:spPr>
          <a:xfrm>
            <a:off x="7924800" y="1762125"/>
            <a:ext cx="3143250" cy="3905250"/>
          </a:xfrm>
          <a:prstGeom prst="roundRect">
            <a:avLst>
              <a:gd name="adj" fmla="val 4848"/>
            </a:avLst>
          </a:prstGeom>
          <a:solidFill>
            <a:srgbClr val="FFFFFF"/>
          </a:solidFill>
          <a:ln w="9525">
            <a:solidFill>
              <a:srgbClr val="D6E5E2"/>
            </a:solidFill>
            <a:prstDash val="solid"/>
          </a:ln>
        </p:spPr>
      </p:sp>
      <p:pic>
        <p:nvPicPr>
          <p:cNvPr id="35" name="Picture 34"/>
          <p:cNvPicPr>
            <a:picLocks noChangeAspect="1"/>
          </p:cNvPicPr>
          <p:nvPr/>
        </p:nvPicPr>
        <p:blipFill>
          <a:blip r:embed="rId5"/>
          <a:srcRect t="16863" b="16863"/>
          <a:stretch>
            <a:fillRect/>
          </a:stretch>
        </p:blipFill>
        <p:spPr>
          <a:xfrm>
            <a:off x="8191500" y="2000250"/>
            <a:ext cx="2609850" cy="2238375"/>
          </a:xfrm>
          <a:prstGeom prst="roundRect">
            <a:avLst>
              <a:gd name="adj" fmla="val 5106"/>
            </a:avLst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B4DBC29-4E17-4188-AC9A-92550E342513}"/>
              </a:ext>
            </a:extLst>
          </p:cNvPr>
          <p:cNvSpPr>
            <a:spLocks noGrp="1"/>
          </p:cNvSpPr>
          <p:nvPr/>
        </p:nvSpPr>
        <p:spPr>
          <a:xfrm>
            <a:off x="8191500" y="4429125"/>
            <a:ext cx="2619375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800" b="1">
                <a:solidFill>
                  <a:srgbClr val="17324D"/>
                </a:solidFill>
              </a:defRPr>
            </a:pPr>
            <a:r>
              <a:rPr sz="1800" b="1">
                <a:solidFill>
                  <a:srgbClr val="17324D"/>
                </a:solidFill>
              </a:rPr>
              <a:t>3 · Decision Log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8D11FE5-9336-478D-B665-6639C22CBB65}"/>
              </a:ext>
            </a:extLst>
          </p:cNvPr>
          <p:cNvSpPr>
            <a:spLocks noGrp="1"/>
          </p:cNvSpPr>
          <p:nvPr/>
        </p:nvSpPr>
        <p:spPr>
          <a:xfrm>
            <a:off x="8191500" y="4857750"/>
            <a:ext cx="2619375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425" b="0">
                <a:solidFill>
                  <a:srgbClr val="607274"/>
                </a:solidFill>
              </a:defRPr>
            </a:pPr>
            <a:r>
              <a:rPr sz="1425" b="0">
                <a:solidFill>
                  <a:srgbClr val="607274"/>
                </a:solidFill>
              </a:rPr>
              <a:t>Evaluation and improvement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93A4EB0-471A-42A3-AAC0-2C74A6D6244E}"/>
              </a:ext>
            </a:extLst>
          </p:cNvPr>
          <p:cNvSpPr>
            <a:spLocks noGrp="1"/>
          </p:cNvSpPr>
          <p:nvPr/>
        </p:nvSpPr>
        <p:spPr>
          <a:xfrm>
            <a:off x="609600" y="5857875"/>
            <a:ext cx="109728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1650" b="1">
                <a:solidFill>
                  <a:srgbClr val="078996"/>
                </a:solidFill>
              </a:defRPr>
            </a:pPr>
            <a:r>
              <a:rPr sz="1650" b="1">
                <a:solidFill>
                  <a:srgbClr val="078996"/>
                </a:solidFill>
              </a:rPr>
              <a:t>Together, these items demonstrate practical skills, reflection and progress.</a:t>
            </a:r>
          </a:p>
        </p:txBody>
      </p:sp>
    </p:spTree>
    <p:extLst>
      <p:ext uri="{BB962C8B-B14F-4D97-AF65-F5344CB8AC3E}">
        <p14:creationId xmlns:p14="http://schemas.microsoft.com/office/powerpoint/2010/main" val="1636814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4E2DD9DC-2E46-4615-8E91-C2D3CFF2F419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78996"/>
          </a:solidFill>
          <a:ln w="0">
            <a:noFill/>
            <a:prstDash val="solid"/>
          </a:ln>
        </p:spPr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A15494B-3530-405B-B7FA-6B17582DDFAD}"/>
              </a:ext>
            </a:extLst>
          </p:cNvPr>
          <p:cNvSpPr>
            <a:spLocks noGrp="1"/>
          </p:cNvSpPr>
          <p:nvPr/>
        </p:nvSpPr>
        <p:spPr>
          <a:xfrm>
            <a:off x="609600" y="285750"/>
            <a:ext cx="400050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050" b="1">
                <a:solidFill>
                  <a:srgbClr val="078996"/>
                </a:solidFill>
              </a:defRPr>
            </a:pPr>
            <a:r>
              <a:rPr sz="1050" b="1">
                <a:solidFill>
                  <a:srgbClr val="078996"/>
                </a:solidFill>
              </a:rPr>
              <a:t>DS3 · DIGITAL PORTFOLIO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2D6E41-BC52-4261-83F7-CBCAB359E009}"/>
              </a:ext>
            </a:extLst>
          </p:cNvPr>
          <p:cNvSpPr>
            <a:spLocks noGrp="1"/>
          </p:cNvSpPr>
          <p:nvPr/>
        </p:nvSpPr>
        <p:spPr>
          <a:xfrm>
            <a:off x="609600" y="666750"/>
            <a:ext cx="10382250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3150" b="1">
                <a:solidFill>
                  <a:srgbClr val="17324D"/>
                </a:solidFill>
              </a:defRPr>
            </a:pPr>
            <a:r>
              <a:rPr sz="3150" b="1">
                <a:solidFill>
                  <a:srgbClr val="17324D"/>
                </a:solidFill>
              </a:rPr>
              <a:t>My Digital Life established my starting point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01EAEE3-7734-457C-9014-8511505D81FF}"/>
              </a:ext>
            </a:extLst>
          </p:cNvPr>
          <p:cNvSpPr>
            <a:spLocks noGrp="1"/>
          </p:cNvSpPr>
          <p:nvPr/>
        </p:nvSpPr>
        <p:spPr>
          <a:xfrm>
            <a:off x="11144250" y="304800"/>
            <a:ext cx="428625" cy="238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defRPr sz="1050" b="1">
                <a:solidFill>
                  <a:srgbClr val="607274"/>
                </a:solidFill>
              </a:defRPr>
            </a:pPr>
            <a:r>
              <a:rPr sz="1050" b="1">
                <a:solidFill>
                  <a:srgbClr val="607274"/>
                </a:solidFill>
              </a:rPr>
              <a:t>03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5882448-9E79-414A-B265-D54CF763C8D4}"/>
              </a:ext>
            </a:extLst>
          </p:cNvPr>
          <p:cNvSpPr>
            <a:spLocks noGrp="1"/>
          </p:cNvSpPr>
          <p:nvPr/>
        </p:nvSpPr>
        <p:spPr>
          <a:xfrm>
            <a:off x="609600" y="6429375"/>
            <a:ext cx="10972800" cy="19050"/>
          </a:xfrm>
          <a:prstGeom prst="rect">
            <a:avLst/>
          </a:prstGeom>
          <a:solidFill>
            <a:srgbClr val="D6E5E2"/>
          </a:solidFill>
          <a:ln w="0">
            <a:noFill/>
            <a:prstDash val="solid"/>
          </a:ln>
        </p:spPr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6D473AB-4E0F-4429-BF37-286FB6FCC3DC}"/>
              </a:ext>
            </a:extLst>
          </p:cNvPr>
          <p:cNvSpPr>
            <a:spLocks noGrp="1"/>
          </p:cNvSpPr>
          <p:nvPr/>
        </p:nvSpPr>
        <p:spPr>
          <a:xfrm>
            <a:off x="609600" y="6524625"/>
            <a:ext cx="247650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900" b="0">
                <a:solidFill>
                  <a:srgbClr val="607274"/>
                </a:solidFill>
              </a:defRPr>
            </a:pPr>
            <a:r>
              <a:rPr sz="900" b="0">
                <a:solidFill>
                  <a:srgbClr val="607274"/>
                </a:solidFill>
              </a:rPr>
              <a:t>Student ID: 2541481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D361270-0040-46D3-B6F8-3FC15D69B644}"/>
              </a:ext>
            </a:extLst>
          </p:cNvPr>
          <p:cNvSpPr>
            <a:spLocks noGrp="1"/>
          </p:cNvSpPr>
          <p:nvPr/>
        </p:nvSpPr>
        <p:spPr>
          <a:xfrm>
            <a:off x="609600" y="1666875"/>
            <a:ext cx="247650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200" b="1">
                <a:solidFill>
                  <a:srgbClr val="E85D75"/>
                </a:solidFill>
              </a:defRPr>
            </a:pPr>
            <a:r>
              <a:rPr sz="1200" b="1">
                <a:solidFill>
                  <a:srgbClr val="E85D75"/>
                </a:solidFill>
              </a:rPr>
              <a:t>Portfolio item 1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875C919-ED40-4ED9-B062-5A3C5265FFD0}"/>
              </a:ext>
            </a:extLst>
          </p:cNvPr>
          <p:cNvSpPr>
            <a:spLocks noGrp="1"/>
          </p:cNvSpPr>
          <p:nvPr/>
        </p:nvSpPr>
        <p:spPr>
          <a:xfrm>
            <a:off x="609600" y="2047875"/>
            <a:ext cx="4762500" cy="1047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2025" b="1">
                <a:solidFill>
                  <a:srgbClr val="183032"/>
                </a:solidFill>
              </a:defRPr>
            </a:pPr>
            <a:r>
              <a:rPr sz="2025" b="1">
                <a:solidFill>
                  <a:srgbClr val="183032"/>
                </a:solidFill>
              </a:rPr>
              <a:t>This activity helped me recognise how digital tools support my study, communication and daily life.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82B47FEE-00F4-4F9D-AD33-065D4D3563E2}"/>
              </a:ext>
            </a:extLst>
          </p:cNvPr>
          <p:cNvSpPr>
            <a:spLocks noGrp="1"/>
          </p:cNvSpPr>
          <p:nvPr/>
        </p:nvSpPr>
        <p:spPr>
          <a:xfrm>
            <a:off x="609600" y="3524250"/>
            <a:ext cx="104775" cy="104775"/>
          </a:xfrm>
          <a:prstGeom prst="ellipse">
            <a:avLst/>
          </a:prstGeom>
          <a:solidFill>
            <a:srgbClr val="078996"/>
          </a:solidFill>
          <a:ln w="0">
            <a:noFill/>
            <a:prstDash val="solid"/>
          </a:ln>
        </p:spPr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5147DDB-F558-4C19-92C2-E73C3511CFB4}"/>
              </a:ext>
            </a:extLst>
          </p:cNvPr>
          <p:cNvSpPr>
            <a:spLocks noGrp="1"/>
          </p:cNvSpPr>
          <p:nvPr/>
        </p:nvSpPr>
        <p:spPr>
          <a:xfrm>
            <a:off x="857250" y="3381375"/>
            <a:ext cx="432435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75" b="0">
                <a:solidFill>
                  <a:srgbClr val="183032"/>
                </a:solidFill>
              </a:defRPr>
            </a:pPr>
            <a:r>
              <a:rPr sz="1575" b="0">
                <a:solidFill>
                  <a:srgbClr val="183032"/>
                </a:solidFill>
              </a:rPr>
              <a:t>Reviewed the applications I use regularly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26982D0-87AC-487A-B8D0-FD894FFBBCB3}"/>
              </a:ext>
            </a:extLst>
          </p:cNvPr>
          <p:cNvSpPr>
            <a:spLocks noGrp="1"/>
          </p:cNvSpPr>
          <p:nvPr/>
        </p:nvSpPr>
        <p:spPr>
          <a:xfrm>
            <a:off x="609600" y="4095750"/>
            <a:ext cx="104775" cy="104775"/>
          </a:xfrm>
          <a:prstGeom prst="ellipse">
            <a:avLst/>
          </a:prstGeom>
          <a:solidFill>
            <a:srgbClr val="078996"/>
          </a:solidFill>
          <a:ln w="0">
            <a:noFill/>
            <a:prstDash val="solid"/>
          </a:ln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333D5B1-D01E-4BD5-9591-C0D8B0FC70B3}"/>
              </a:ext>
            </a:extLst>
          </p:cNvPr>
          <p:cNvSpPr>
            <a:spLocks noGrp="1"/>
          </p:cNvSpPr>
          <p:nvPr/>
        </p:nvSpPr>
        <p:spPr>
          <a:xfrm>
            <a:off x="857250" y="3952875"/>
            <a:ext cx="432435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75" b="0">
                <a:solidFill>
                  <a:srgbClr val="183032"/>
                </a:solidFill>
              </a:defRPr>
            </a:pPr>
            <a:r>
              <a:rPr sz="1575" b="0">
                <a:solidFill>
                  <a:srgbClr val="183032"/>
                </a:solidFill>
              </a:rPr>
              <a:t>Explained the purpose of each application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85208924-5FE6-49B2-B189-8780C288EAAC}"/>
              </a:ext>
            </a:extLst>
          </p:cNvPr>
          <p:cNvSpPr>
            <a:spLocks noGrp="1"/>
          </p:cNvSpPr>
          <p:nvPr/>
        </p:nvSpPr>
        <p:spPr>
          <a:xfrm>
            <a:off x="609600" y="4667250"/>
            <a:ext cx="104775" cy="104775"/>
          </a:xfrm>
          <a:prstGeom prst="ellipse">
            <a:avLst/>
          </a:prstGeom>
          <a:solidFill>
            <a:srgbClr val="078996"/>
          </a:solidFill>
          <a:ln w="0">
            <a:noFill/>
            <a:prstDash val="solid"/>
          </a:ln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37348FD-C915-4B4E-A031-8ED73DCED57F}"/>
              </a:ext>
            </a:extLst>
          </p:cNvPr>
          <p:cNvSpPr>
            <a:spLocks noGrp="1"/>
          </p:cNvSpPr>
          <p:nvPr/>
        </p:nvSpPr>
        <p:spPr>
          <a:xfrm>
            <a:off x="857250" y="4524375"/>
            <a:ext cx="432435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75" b="0">
                <a:solidFill>
                  <a:srgbClr val="183032"/>
                </a:solidFill>
              </a:defRPr>
            </a:pPr>
            <a:r>
              <a:rPr sz="1575" b="0">
                <a:solidFill>
                  <a:srgbClr val="183032"/>
                </a:solidFill>
              </a:rPr>
              <a:t>Identified confidence and development needs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BAAA6BB-D88E-4F6E-8544-69373569BB01}"/>
              </a:ext>
            </a:extLst>
          </p:cNvPr>
          <p:cNvSpPr>
            <a:spLocks noGrp="1"/>
          </p:cNvSpPr>
          <p:nvPr/>
        </p:nvSpPr>
        <p:spPr>
          <a:xfrm>
            <a:off x="609600" y="5381625"/>
            <a:ext cx="4857750" cy="590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425" b="0">
                <a:solidFill>
                  <a:srgbClr val="607274"/>
                </a:solidFill>
              </a:defRPr>
            </a:pPr>
            <a:r>
              <a:rPr sz="1425" b="0">
                <a:solidFill>
                  <a:srgbClr val="607274"/>
                </a:solidFill>
              </a:rPr>
              <a:t>Skills: digital awareness · communication · online research · self-reflection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A30FE74D-B732-4BE7-98B6-3750139710A7}"/>
              </a:ext>
            </a:extLst>
          </p:cNvPr>
          <p:cNvSpPr>
            <a:spLocks noGrp="1"/>
          </p:cNvSpPr>
          <p:nvPr/>
        </p:nvSpPr>
        <p:spPr>
          <a:xfrm>
            <a:off x="5905500" y="1619250"/>
            <a:ext cx="5334000" cy="4333875"/>
          </a:xfrm>
          <a:prstGeom prst="roundRect">
            <a:avLst>
              <a:gd name="adj" fmla="val 5275"/>
            </a:avLst>
          </a:prstGeom>
          <a:solidFill>
            <a:srgbClr val="DDF4F0"/>
          </a:solidFill>
          <a:ln w="0">
            <a:noFill/>
            <a:prstDash val="solid"/>
          </a:ln>
        </p:spPr>
      </p:sp>
      <p:pic>
        <p:nvPicPr>
          <p:cNvPr id="37" name="Picture 36"/>
          <p:cNvPicPr>
            <a:picLocks noChangeAspect="1"/>
          </p:cNvPicPr>
          <p:nvPr/>
        </p:nvPicPr>
        <p:blipFill>
          <a:blip r:embed="rId3"/>
          <a:srcRect l="6913" r="6913"/>
          <a:stretch>
            <a:fillRect/>
          </a:stretch>
        </p:blipFill>
        <p:spPr>
          <a:xfrm rot="-180000">
            <a:off x="6286500" y="1952625"/>
            <a:ext cx="1352550" cy="3143250"/>
          </a:xfrm>
          <a:prstGeom prst="roundRect">
            <a:avLst>
              <a:gd name="adj" fmla="val 8451"/>
            </a:avLst>
          </a:prstGeom>
        </p:spPr>
      </p:pic>
      <p:pic>
        <p:nvPicPr>
          <p:cNvPr id="38" name="Picture 37"/>
          <p:cNvPicPr>
            <a:picLocks noChangeAspect="1"/>
          </p:cNvPicPr>
          <p:nvPr/>
        </p:nvPicPr>
        <p:blipFill>
          <a:blip r:embed="rId4"/>
          <a:srcRect l="8397" r="8397"/>
          <a:stretch>
            <a:fillRect/>
          </a:stretch>
        </p:blipFill>
        <p:spPr>
          <a:xfrm rot="120000">
            <a:off x="7620000" y="2238375"/>
            <a:ext cx="1352550" cy="3143250"/>
          </a:xfrm>
          <a:prstGeom prst="roundRect">
            <a:avLst>
              <a:gd name="adj" fmla="val 8451"/>
            </a:avLst>
          </a:prstGeom>
        </p:spPr>
      </p:pic>
      <p:pic>
        <p:nvPicPr>
          <p:cNvPr id="39" name="Picture 38"/>
          <p:cNvPicPr>
            <a:picLocks noChangeAspect="1"/>
          </p:cNvPicPr>
          <p:nvPr/>
        </p:nvPicPr>
        <p:blipFill>
          <a:blip r:embed="rId5"/>
          <a:srcRect l="7354" r="7354"/>
          <a:stretch>
            <a:fillRect/>
          </a:stretch>
        </p:blipFill>
        <p:spPr>
          <a:xfrm rot="-120000">
            <a:off x="8953500" y="1952625"/>
            <a:ext cx="1352550" cy="3143250"/>
          </a:xfrm>
          <a:prstGeom prst="roundRect">
            <a:avLst>
              <a:gd name="adj" fmla="val 8451"/>
            </a:avLst>
          </a:prstGeom>
        </p:spPr>
      </p:pic>
      <p:pic>
        <p:nvPicPr>
          <p:cNvPr id="40" name="Picture 39"/>
          <p:cNvPicPr>
            <a:picLocks noChangeAspect="1"/>
          </p:cNvPicPr>
          <p:nvPr/>
        </p:nvPicPr>
        <p:blipFill>
          <a:blip r:embed="rId6"/>
          <a:srcRect l="96" r="96"/>
          <a:stretch>
            <a:fillRect/>
          </a:stretch>
        </p:blipFill>
        <p:spPr>
          <a:xfrm rot="180000">
            <a:off x="10096500" y="3476625"/>
            <a:ext cx="1000125" cy="1381125"/>
          </a:xfrm>
          <a:prstGeom prst="roundRect">
            <a:avLst>
              <a:gd name="adj" fmla="val 11429"/>
            </a:avLst>
          </a:prstGeom>
        </p:spPr>
      </p:pic>
    </p:spTree>
    <p:extLst>
      <p:ext uri="{BB962C8B-B14F-4D97-AF65-F5344CB8AC3E}">
        <p14:creationId xmlns:p14="http://schemas.microsoft.com/office/powerpoint/2010/main" val="20699645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01FC6EA8-3EE3-47F6-BECA-22B6AC12419B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78996"/>
          </a:solidFill>
          <a:ln w="0">
            <a:noFill/>
            <a:prstDash val="solid"/>
          </a:ln>
        </p:spPr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2BC191D-5C55-49DA-89C7-926C1F620598}"/>
              </a:ext>
            </a:extLst>
          </p:cNvPr>
          <p:cNvSpPr>
            <a:spLocks noGrp="1"/>
          </p:cNvSpPr>
          <p:nvPr/>
        </p:nvSpPr>
        <p:spPr>
          <a:xfrm>
            <a:off x="609600" y="285750"/>
            <a:ext cx="400050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050" b="1">
                <a:solidFill>
                  <a:srgbClr val="078996"/>
                </a:solidFill>
              </a:defRPr>
            </a:pPr>
            <a:r>
              <a:rPr sz="1050" b="1">
                <a:solidFill>
                  <a:srgbClr val="078996"/>
                </a:solidFill>
              </a:rPr>
              <a:t>DS3 · DIGITAL PORTFOLIO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3AA8B79-F3BD-4C46-9CA9-9ED212284A97}"/>
              </a:ext>
            </a:extLst>
          </p:cNvPr>
          <p:cNvSpPr>
            <a:spLocks noGrp="1"/>
          </p:cNvSpPr>
          <p:nvPr/>
        </p:nvSpPr>
        <p:spPr>
          <a:xfrm>
            <a:off x="609600" y="666750"/>
            <a:ext cx="10382250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3150" b="1">
                <a:solidFill>
                  <a:srgbClr val="17324D"/>
                </a:solidFill>
              </a:defRPr>
            </a:pPr>
            <a:r>
              <a:rPr sz="3150" b="1">
                <a:solidFill>
                  <a:srgbClr val="17324D"/>
                </a:solidFill>
              </a:rPr>
              <a:t>The artefact turned information into a usable design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D76F1A5-58EE-4C77-A336-05B917E021F8}"/>
              </a:ext>
            </a:extLst>
          </p:cNvPr>
          <p:cNvSpPr>
            <a:spLocks noGrp="1"/>
          </p:cNvSpPr>
          <p:nvPr/>
        </p:nvSpPr>
        <p:spPr>
          <a:xfrm>
            <a:off x="11144250" y="304800"/>
            <a:ext cx="428625" cy="238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defRPr sz="1050" b="1">
                <a:solidFill>
                  <a:srgbClr val="607274"/>
                </a:solidFill>
              </a:defRPr>
            </a:pPr>
            <a:r>
              <a:rPr sz="1050" b="1">
                <a:solidFill>
                  <a:srgbClr val="607274"/>
                </a:solidFill>
              </a:rPr>
              <a:t>04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039DEB2-028C-4AA6-9E6B-94935D0A3674}"/>
              </a:ext>
            </a:extLst>
          </p:cNvPr>
          <p:cNvSpPr>
            <a:spLocks noGrp="1"/>
          </p:cNvSpPr>
          <p:nvPr/>
        </p:nvSpPr>
        <p:spPr>
          <a:xfrm>
            <a:off x="609600" y="6429375"/>
            <a:ext cx="10972800" cy="19050"/>
          </a:xfrm>
          <a:prstGeom prst="rect">
            <a:avLst/>
          </a:prstGeom>
          <a:solidFill>
            <a:srgbClr val="D6E5E2"/>
          </a:solidFill>
          <a:ln w="0">
            <a:noFill/>
            <a:prstDash val="solid"/>
          </a:ln>
        </p:spPr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AA4612-358A-47A3-8F90-DB35B10FE756}"/>
              </a:ext>
            </a:extLst>
          </p:cNvPr>
          <p:cNvSpPr>
            <a:spLocks noGrp="1"/>
          </p:cNvSpPr>
          <p:nvPr/>
        </p:nvSpPr>
        <p:spPr>
          <a:xfrm>
            <a:off x="609600" y="6524625"/>
            <a:ext cx="247650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900" b="0">
                <a:solidFill>
                  <a:srgbClr val="607274"/>
                </a:solidFill>
              </a:defRPr>
            </a:pPr>
            <a:r>
              <a:rPr sz="900" b="0">
                <a:solidFill>
                  <a:srgbClr val="607274"/>
                </a:solidFill>
              </a:rPr>
              <a:t>Student ID: 2541481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37A766C-940B-43F0-8EC0-5C7D78E869CD}"/>
              </a:ext>
            </a:extLst>
          </p:cNvPr>
          <p:cNvSpPr>
            <a:spLocks noGrp="1"/>
          </p:cNvSpPr>
          <p:nvPr/>
        </p:nvSpPr>
        <p:spPr>
          <a:xfrm>
            <a:off x="609600" y="1714500"/>
            <a:ext cx="6858000" cy="4238625"/>
          </a:xfrm>
          <a:prstGeom prst="roundRect">
            <a:avLst>
              <a:gd name="adj" fmla="val 3596"/>
            </a:avLst>
          </a:prstGeom>
          <a:solidFill>
            <a:srgbClr val="FFFFFF"/>
          </a:solidFill>
          <a:ln w="9525">
            <a:solidFill>
              <a:srgbClr val="D6E5E2"/>
            </a:solidFill>
            <a:prstDash val="solid"/>
          </a:ln>
        </p:spPr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1438121" y="1905000"/>
            <a:ext cx="5200958" cy="3857625"/>
          </a:xfrm>
          <a:prstGeom prst="roundRect">
            <a:avLst>
              <a:gd name="adj" fmla="val 2963"/>
            </a:avLst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B2D043E-661A-4A98-BD4B-30EE8702715C}"/>
              </a:ext>
            </a:extLst>
          </p:cNvPr>
          <p:cNvSpPr>
            <a:spLocks noGrp="1"/>
          </p:cNvSpPr>
          <p:nvPr/>
        </p:nvSpPr>
        <p:spPr>
          <a:xfrm>
            <a:off x="7905750" y="1762125"/>
            <a:ext cx="266700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200" b="1">
                <a:solidFill>
                  <a:srgbClr val="E85D75"/>
                </a:solidFill>
              </a:defRPr>
            </a:pPr>
            <a:r>
              <a:rPr sz="1200" b="1">
                <a:solidFill>
                  <a:srgbClr val="E85D75"/>
                </a:solidFill>
              </a:rPr>
              <a:t>Portfolio item 2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27F9FD6-0B18-455C-9A12-62DA59011695}"/>
              </a:ext>
            </a:extLst>
          </p:cNvPr>
          <p:cNvSpPr>
            <a:spLocks noGrp="1"/>
          </p:cNvSpPr>
          <p:nvPr/>
        </p:nvSpPr>
        <p:spPr>
          <a:xfrm>
            <a:off x="7905750" y="2143125"/>
            <a:ext cx="3333750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2400" b="1">
                <a:solidFill>
                  <a:srgbClr val="17324D"/>
                </a:solidFill>
              </a:defRPr>
            </a:pPr>
            <a:r>
              <a:rPr sz="2400" b="1">
                <a:solidFill>
                  <a:srgbClr val="17324D"/>
                </a:solidFill>
              </a:rPr>
              <a:t>Study Space Tutors</a:t>
            </a:r>
          </a:p>
          <a:p>
            <a:pPr algn="l">
              <a:defRPr sz="2400" b="1">
                <a:solidFill>
                  <a:srgbClr val="17324D"/>
                </a:solidFill>
              </a:defRPr>
            </a:pPr>
            <a:r>
              <a:rPr sz="2400" b="1">
                <a:solidFill>
                  <a:srgbClr val="17324D"/>
                </a:solidFill>
              </a:rPr>
              <a:t>Information Sheet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27B68EC2-A569-4041-B29E-ADBFAAC98604}"/>
              </a:ext>
            </a:extLst>
          </p:cNvPr>
          <p:cNvSpPr>
            <a:spLocks noGrp="1"/>
          </p:cNvSpPr>
          <p:nvPr/>
        </p:nvSpPr>
        <p:spPr>
          <a:xfrm>
            <a:off x="7905750" y="3238500"/>
            <a:ext cx="104775" cy="104775"/>
          </a:xfrm>
          <a:prstGeom prst="ellipse">
            <a:avLst/>
          </a:prstGeom>
          <a:solidFill>
            <a:srgbClr val="078996"/>
          </a:solidFill>
          <a:ln w="0">
            <a:noFill/>
            <a:prstDash val="solid"/>
          </a:ln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3FFD5FB-41DF-4751-8762-DC23E8B847A8}"/>
              </a:ext>
            </a:extLst>
          </p:cNvPr>
          <p:cNvSpPr>
            <a:spLocks noGrp="1"/>
          </p:cNvSpPr>
          <p:nvPr/>
        </p:nvSpPr>
        <p:spPr>
          <a:xfrm>
            <a:off x="8153400" y="3095625"/>
            <a:ext cx="308610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0">
                <a:solidFill>
                  <a:srgbClr val="183032"/>
                </a:solidFill>
              </a:defRPr>
            </a:pPr>
            <a:r>
              <a:rPr sz="1500" b="0">
                <a:solidFill>
                  <a:srgbClr val="183032"/>
                </a:solidFill>
              </a:rPr>
              <a:t>Created as a one-page PowerPoint design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9E6B572-6B73-48AA-83EC-469E8B2925DA}"/>
              </a:ext>
            </a:extLst>
          </p:cNvPr>
          <p:cNvSpPr>
            <a:spLocks noGrp="1"/>
          </p:cNvSpPr>
          <p:nvPr/>
        </p:nvSpPr>
        <p:spPr>
          <a:xfrm>
            <a:off x="7905750" y="3810000"/>
            <a:ext cx="104775" cy="104775"/>
          </a:xfrm>
          <a:prstGeom prst="ellipse">
            <a:avLst/>
          </a:prstGeom>
          <a:solidFill>
            <a:srgbClr val="078996"/>
          </a:solidFill>
          <a:ln w="0">
            <a:noFill/>
            <a:prstDash val="solid"/>
          </a:ln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2DEB759-622C-4B12-92BC-0B39670228D3}"/>
              </a:ext>
            </a:extLst>
          </p:cNvPr>
          <p:cNvSpPr>
            <a:spLocks noGrp="1"/>
          </p:cNvSpPr>
          <p:nvPr/>
        </p:nvSpPr>
        <p:spPr>
          <a:xfrm>
            <a:off x="8153400" y="3667125"/>
            <a:ext cx="308610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0">
                <a:solidFill>
                  <a:srgbClr val="183032"/>
                </a:solidFill>
              </a:defRPr>
            </a:pPr>
            <a:r>
              <a:rPr sz="1500" b="0">
                <a:solidFill>
                  <a:srgbClr val="183032"/>
                </a:solidFill>
              </a:rPr>
              <a:t>Organised subjects, prices and opening hours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D6BA4B4-D7EF-402E-BFB4-F37664878098}"/>
              </a:ext>
            </a:extLst>
          </p:cNvPr>
          <p:cNvSpPr>
            <a:spLocks noGrp="1"/>
          </p:cNvSpPr>
          <p:nvPr/>
        </p:nvSpPr>
        <p:spPr>
          <a:xfrm>
            <a:off x="7905750" y="4381500"/>
            <a:ext cx="104775" cy="104775"/>
          </a:xfrm>
          <a:prstGeom prst="ellipse">
            <a:avLst/>
          </a:prstGeom>
          <a:solidFill>
            <a:srgbClr val="078996"/>
          </a:solidFill>
          <a:ln w="0">
            <a:noFill/>
            <a:prstDash val="solid"/>
          </a:ln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31E59C5-815F-4B4A-809C-965CA40D2DB9}"/>
              </a:ext>
            </a:extLst>
          </p:cNvPr>
          <p:cNvSpPr>
            <a:spLocks noGrp="1"/>
          </p:cNvSpPr>
          <p:nvPr/>
        </p:nvSpPr>
        <p:spPr>
          <a:xfrm>
            <a:off x="8153400" y="4238625"/>
            <a:ext cx="308610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0">
                <a:solidFill>
                  <a:srgbClr val="183032"/>
                </a:solidFill>
              </a:defRPr>
            </a:pPr>
            <a:r>
              <a:rPr sz="1500" b="0">
                <a:solidFill>
                  <a:srgbClr val="183032"/>
                </a:solidFill>
              </a:rPr>
              <a:t>Used cards, icons and consistent colours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12D92628-42AD-49BF-A947-E105D60C2748}"/>
              </a:ext>
            </a:extLst>
          </p:cNvPr>
          <p:cNvSpPr>
            <a:spLocks noGrp="1"/>
          </p:cNvSpPr>
          <p:nvPr/>
        </p:nvSpPr>
        <p:spPr>
          <a:xfrm>
            <a:off x="7905750" y="4953000"/>
            <a:ext cx="104775" cy="104775"/>
          </a:xfrm>
          <a:prstGeom prst="ellipse">
            <a:avLst/>
          </a:prstGeom>
          <a:solidFill>
            <a:srgbClr val="078996"/>
          </a:solidFill>
          <a:ln w="0">
            <a:noFill/>
            <a:prstDash val="solid"/>
          </a:ln>
        </p:spPr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4856BE8-BCB9-4D46-BBDC-5B235658B1EE}"/>
              </a:ext>
            </a:extLst>
          </p:cNvPr>
          <p:cNvSpPr>
            <a:spLocks noGrp="1"/>
          </p:cNvSpPr>
          <p:nvPr/>
        </p:nvSpPr>
        <p:spPr>
          <a:xfrm>
            <a:off x="8153400" y="4810125"/>
            <a:ext cx="308610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0">
                <a:solidFill>
                  <a:srgbClr val="183032"/>
                </a:solidFill>
              </a:defRPr>
            </a:pPr>
            <a:r>
              <a:rPr sz="1500" b="0">
                <a:solidFill>
                  <a:srgbClr val="183032"/>
                </a:solidFill>
              </a:rPr>
              <a:t>Designed for students and parents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E657FC3-E199-4EFB-B324-5C1228D14BB3}"/>
              </a:ext>
            </a:extLst>
          </p:cNvPr>
          <p:cNvSpPr>
            <a:spLocks noGrp="1"/>
          </p:cNvSpPr>
          <p:nvPr/>
        </p:nvSpPr>
        <p:spPr>
          <a:xfrm>
            <a:off x="7905750" y="5524500"/>
            <a:ext cx="3333750" cy="495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350" b="0">
                <a:solidFill>
                  <a:srgbClr val="607274"/>
                </a:solidFill>
              </a:defRPr>
            </a:pPr>
            <a:r>
              <a:rPr sz="1350" b="0">
                <a:solidFill>
                  <a:srgbClr val="607274"/>
                </a:solidFill>
              </a:rPr>
              <a:t>Skills: PowerPoint · visual communication · audience awareness</a:t>
            </a:r>
          </a:p>
        </p:txBody>
      </p:sp>
    </p:spTree>
    <p:extLst>
      <p:ext uri="{BB962C8B-B14F-4D97-AF65-F5344CB8AC3E}">
        <p14:creationId xmlns:p14="http://schemas.microsoft.com/office/powerpoint/2010/main" val="14902508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78F2949-5884-4A65-B0F4-DB3B740A5BFE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78996"/>
          </a:solidFill>
          <a:ln w="0">
            <a:noFill/>
            <a:prstDash val="solid"/>
          </a:ln>
        </p:spPr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5329A9C-0A58-4109-9E83-BFC588D14E9A}"/>
              </a:ext>
            </a:extLst>
          </p:cNvPr>
          <p:cNvSpPr>
            <a:spLocks noGrp="1"/>
          </p:cNvSpPr>
          <p:nvPr/>
        </p:nvSpPr>
        <p:spPr>
          <a:xfrm>
            <a:off x="609600" y="285750"/>
            <a:ext cx="400050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050" b="1">
                <a:solidFill>
                  <a:srgbClr val="078996"/>
                </a:solidFill>
              </a:defRPr>
            </a:pPr>
            <a:r>
              <a:rPr sz="1050" b="1">
                <a:solidFill>
                  <a:srgbClr val="078996"/>
                </a:solidFill>
              </a:rPr>
              <a:t>DS3 · DIGITAL PORTFOLIO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C38B913-C8BA-46BD-AB87-6428240AC1E3}"/>
              </a:ext>
            </a:extLst>
          </p:cNvPr>
          <p:cNvSpPr>
            <a:spLocks noGrp="1"/>
          </p:cNvSpPr>
          <p:nvPr/>
        </p:nvSpPr>
        <p:spPr>
          <a:xfrm>
            <a:off x="609600" y="666750"/>
            <a:ext cx="10382250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3150" b="1">
                <a:solidFill>
                  <a:srgbClr val="17324D"/>
                </a:solidFill>
              </a:defRPr>
            </a:pPr>
            <a:r>
              <a:rPr sz="3150" b="1">
                <a:solidFill>
                  <a:srgbClr val="17324D"/>
                </a:solidFill>
              </a:rPr>
              <a:t>The decision log explains how the design improved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E08FB5-A6D0-4907-894E-52AB34502381}"/>
              </a:ext>
            </a:extLst>
          </p:cNvPr>
          <p:cNvSpPr>
            <a:spLocks noGrp="1"/>
          </p:cNvSpPr>
          <p:nvPr/>
        </p:nvSpPr>
        <p:spPr>
          <a:xfrm>
            <a:off x="11144250" y="304800"/>
            <a:ext cx="428625" cy="238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defRPr sz="1050" b="1">
                <a:solidFill>
                  <a:srgbClr val="607274"/>
                </a:solidFill>
              </a:defRPr>
            </a:pPr>
            <a:r>
              <a:rPr sz="1050" b="1">
                <a:solidFill>
                  <a:srgbClr val="607274"/>
                </a:solidFill>
              </a:rPr>
              <a:t>05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4FD6AD6-0351-46FE-956D-BE1642E97054}"/>
              </a:ext>
            </a:extLst>
          </p:cNvPr>
          <p:cNvSpPr>
            <a:spLocks noGrp="1"/>
          </p:cNvSpPr>
          <p:nvPr/>
        </p:nvSpPr>
        <p:spPr>
          <a:xfrm>
            <a:off x="609600" y="6429375"/>
            <a:ext cx="10972800" cy="19050"/>
          </a:xfrm>
          <a:prstGeom prst="rect">
            <a:avLst/>
          </a:prstGeom>
          <a:solidFill>
            <a:srgbClr val="D6E5E2"/>
          </a:solidFill>
          <a:ln w="0">
            <a:noFill/>
            <a:prstDash val="solid"/>
          </a:ln>
        </p:spPr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DB1CACB-A8E5-41B9-A3B6-508DF1009269}"/>
              </a:ext>
            </a:extLst>
          </p:cNvPr>
          <p:cNvSpPr>
            <a:spLocks noGrp="1"/>
          </p:cNvSpPr>
          <p:nvPr/>
        </p:nvSpPr>
        <p:spPr>
          <a:xfrm>
            <a:off x="609600" y="6524625"/>
            <a:ext cx="247650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900" b="0">
                <a:solidFill>
                  <a:srgbClr val="607274"/>
                </a:solidFill>
              </a:defRPr>
            </a:pPr>
            <a:r>
              <a:rPr sz="900" b="0">
                <a:solidFill>
                  <a:srgbClr val="607274"/>
                </a:solidFill>
              </a:rPr>
              <a:t>Student ID: 2541481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0B838A8-FBFB-4F37-A547-3DA5886E974E}"/>
              </a:ext>
            </a:extLst>
          </p:cNvPr>
          <p:cNvSpPr>
            <a:spLocks noGrp="1"/>
          </p:cNvSpPr>
          <p:nvPr/>
        </p:nvSpPr>
        <p:spPr>
          <a:xfrm>
            <a:off x="609600" y="1666875"/>
            <a:ext cx="4333875" cy="4381500"/>
          </a:xfrm>
          <a:prstGeom prst="roundRect">
            <a:avLst>
              <a:gd name="adj" fmla="val 3516"/>
            </a:avLst>
          </a:prstGeom>
          <a:solidFill>
            <a:srgbClr val="FFFFFF"/>
          </a:solidFill>
          <a:ln w="9525">
            <a:solidFill>
              <a:srgbClr val="D6E5E2"/>
            </a:solidFill>
            <a:prstDash val="solid"/>
          </a:ln>
        </p:spPr>
      </p:sp>
      <p:pic>
        <p:nvPicPr>
          <p:cNvPr id="28" name="Picture 27"/>
          <p:cNvPicPr>
            <a:picLocks noChangeAspect="1"/>
          </p:cNvPicPr>
          <p:nvPr/>
        </p:nvPicPr>
        <p:blipFill>
          <a:blip r:embed="rId3"/>
          <a:srcRect t="10898" b="10898"/>
          <a:stretch>
            <a:fillRect/>
          </a:stretch>
        </p:blipFill>
        <p:spPr>
          <a:xfrm>
            <a:off x="800100" y="1857375"/>
            <a:ext cx="3952875" cy="4000500"/>
          </a:xfrm>
          <a:prstGeom prst="roundRect">
            <a:avLst>
              <a:gd name="adj" fmla="val 2892"/>
            </a:avLst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2E925EE-8D81-4FE6-BE63-FE1B2666A22F}"/>
              </a:ext>
            </a:extLst>
          </p:cNvPr>
          <p:cNvSpPr>
            <a:spLocks noGrp="1"/>
          </p:cNvSpPr>
          <p:nvPr/>
        </p:nvSpPr>
        <p:spPr>
          <a:xfrm>
            <a:off x="5381625" y="1714500"/>
            <a:ext cx="247650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200" b="1">
                <a:solidFill>
                  <a:srgbClr val="E85D75"/>
                </a:solidFill>
              </a:defRPr>
            </a:pPr>
            <a:r>
              <a:rPr sz="1200" b="1">
                <a:solidFill>
                  <a:srgbClr val="E85D75"/>
                </a:solidFill>
              </a:rPr>
              <a:t>Portfolio item 3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F76CCB-C896-4EE8-A122-F0FB368D0F83}"/>
              </a:ext>
            </a:extLst>
          </p:cNvPr>
          <p:cNvSpPr>
            <a:spLocks noGrp="1"/>
          </p:cNvSpPr>
          <p:nvPr/>
        </p:nvSpPr>
        <p:spPr>
          <a:xfrm>
            <a:off x="5381625" y="2095500"/>
            <a:ext cx="5715000" cy="666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2250" b="1">
                <a:solidFill>
                  <a:srgbClr val="17324D"/>
                </a:solidFill>
              </a:defRPr>
            </a:pPr>
            <a:r>
              <a:rPr sz="2250" b="1">
                <a:solidFill>
                  <a:srgbClr val="17324D"/>
                </a:solidFill>
              </a:rPr>
              <a:t>Evidence of planning, evaluation and improvement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920CB96-6EE6-47BD-A6AF-3F4BC15A7672}"/>
              </a:ext>
            </a:extLst>
          </p:cNvPr>
          <p:cNvSpPr>
            <a:spLocks noGrp="1"/>
          </p:cNvSpPr>
          <p:nvPr/>
        </p:nvSpPr>
        <p:spPr>
          <a:xfrm>
            <a:off x="5381625" y="3143250"/>
            <a:ext cx="104775" cy="104775"/>
          </a:xfrm>
          <a:prstGeom prst="ellipse">
            <a:avLst/>
          </a:prstGeom>
          <a:solidFill>
            <a:srgbClr val="078996"/>
          </a:solidFill>
          <a:ln w="0">
            <a:noFill/>
            <a:prstDash val="solid"/>
          </a:ln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00CDDB1-9364-49E7-8610-A30850560938}"/>
              </a:ext>
            </a:extLst>
          </p:cNvPr>
          <p:cNvSpPr>
            <a:spLocks noGrp="1"/>
          </p:cNvSpPr>
          <p:nvPr/>
        </p:nvSpPr>
        <p:spPr>
          <a:xfrm>
            <a:off x="5629275" y="3000375"/>
            <a:ext cx="527685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75" b="0">
                <a:solidFill>
                  <a:srgbClr val="183032"/>
                </a:solidFill>
              </a:defRPr>
            </a:pPr>
            <a:r>
              <a:rPr sz="1575" b="0">
                <a:solidFill>
                  <a:srgbClr val="183032"/>
                </a:solidFill>
              </a:rPr>
              <a:t>Recorded why PowerPoint was selected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BCE5F15E-7DCD-4182-B1DE-6BE125B4EA61}"/>
              </a:ext>
            </a:extLst>
          </p:cNvPr>
          <p:cNvSpPr>
            <a:spLocks noGrp="1"/>
          </p:cNvSpPr>
          <p:nvPr/>
        </p:nvSpPr>
        <p:spPr>
          <a:xfrm>
            <a:off x="5381625" y="3714750"/>
            <a:ext cx="104775" cy="104775"/>
          </a:xfrm>
          <a:prstGeom prst="ellipse">
            <a:avLst/>
          </a:prstGeom>
          <a:solidFill>
            <a:srgbClr val="078996"/>
          </a:solidFill>
          <a:ln w="0">
            <a:noFill/>
            <a:prstDash val="solid"/>
          </a:ln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3CDF287-2DFC-4331-AB8B-F72F4DB40C6A}"/>
              </a:ext>
            </a:extLst>
          </p:cNvPr>
          <p:cNvSpPr>
            <a:spLocks noGrp="1"/>
          </p:cNvSpPr>
          <p:nvPr/>
        </p:nvSpPr>
        <p:spPr>
          <a:xfrm>
            <a:off x="5629275" y="3571875"/>
            <a:ext cx="527685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75" b="0">
                <a:solidFill>
                  <a:srgbClr val="183032"/>
                </a:solidFill>
              </a:defRPr>
            </a:pPr>
            <a:r>
              <a:rPr sz="1575" b="0">
                <a:solidFill>
                  <a:srgbClr val="183032"/>
                </a:solidFill>
              </a:rPr>
              <a:t>Explained each stage of the design process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BF429E8-D9D2-4C86-9C89-A444DDA7EF16}"/>
              </a:ext>
            </a:extLst>
          </p:cNvPr>
          <p:cNvSpPr>
            <a:spLocks noGrp="1"/>
          </p:cNvSpPr>
          <p:nvPr/>
        </p:nvSpPr>
        <p:spPr>
          <a:xfrm>
            <a:off x="5381625" y="4286250"/>
            <a:ext cx="104775" cy="104775"/>
          </a:xfrm>
          <a:prstGeom prst="ellipse">
            <a:avLst/>
          </a:prstGeom>
          <a:solidFill>
            <a:srgbClr val="078996"/>
          </a:solidFill>
          <a:ln w="0">
            <a:noFill/>
            <a:prstDash val="solid"/>
          </a:ln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CE0A129-6948-4409-84B3-C518CAEE29D3}"/>
              </a:ext>
            </a:extLst>
          </p:cNvPr>
          <p:cNvSpPr>
            <a:spLocks noGrp="1"/>
          </p:cNvSpPr>
          <p:nvPr/>
        </p:nvSpPr>
        <p:spPr>
          <a:xfrm>
            <a:off x="5629275" y="4143375"/>
            <a:ext cx="527685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75" b="0">
                <a:solidFill>
                  <a:srgbClr val="183032"/>
                </a:solidFill>
              </a:defRPr>
            </a:pPr>
            <a:r>
              <a:rPr sz="1575" b="0">
                <a:solidFill>
                  <a:srgbClr val="183032"/>
                </a:solidFill>
              </a:rPr>
              <a:t>Recognised problems in the first layout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314CE8BB-953B-4D01-911B-CD47822F23D6}"/>
              </a:ext>
            </a:extLst>
          </p:cNvPr>
          <p:cNvSpPr>
            <a:spLocks noGrp="1"/>
          </p:cNvSpPr>
          <p:nvPr/>
        </p:nvSpPr>
        <p:spPr>
          <a:xfrm>
            <a:off x="5381625" y="4857750"/>
            <a:ext cx="104775" cy="104775"/>
          </a:xfrm>
          <a:prstGeom prst="ellipse">
            <a:avLst/>
          </a:prstGeom>
          <a:solidFill>
            <a:srgbClr val="078996"/>
          </a:solidFill>
          <a:ln w="0">
            <a:noFill/>
            <a:prstDash val="solid"/>
          </a:ln>
        </p:spPr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0BFC271-B36A-4A4A-8976-DDDCD0AA748E}"/>
              </a:ext>
            </a:extLst>
          </p:cNvPr>
          <p:cNvSpPr>
            <a:spLocks noGrp="1"/>
          </p:cNvSpPr>
          <p:nvPr/>
        </p:nvSpPr>
        <p:spPr>
          <a:xfrm>
            <a:off x="5629275" y="4714875"/>
            <a:ext cx="527685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75" b="0">
                <a:solidFill>
                  <a:srgbClr val="183032"/>
                </a:solidFill>
              </a:defRPr>
            </a:pPr>
            <a:r>
              <a:rPr sz="1575" b="0">
                <a:solidFill>
                  <a:srgbClr val="183032"/>
                </a:solidFill>
              </a:rPr>
              <a:t>Improved spacing, colour, icons and readability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921B90C8-3B23-4D6A-B8AB-86D7C3DFF034}"/>
              </a:ext>
            </a:extLst>
          </p:cNvPr>
          <p:cNvSpPr>
            <a:spLocks noGrp="1"/>
          </p:cNvSpPr>
          <p:nvPr/>
        </p:nvSpPr>
        <p:spPr>
          <a:xfrm>
            <a:off x="5381625" y="5429250"/>
            <a:ext cx="5572125" cy="590550"/>
          </a:xfrm>
          <a:prstGeom prst="roundRect">
            <a:avLst>
              <a:gd name="adj" fmla="val 19355"/>
            </a:avLst>
          </a:prstGeom>
          <a:solidFill>
            <a:srgbClr val="DDF4F0"/>
          </a:solidFill>
          <a:ln w="0">
            <a:noFill/>
            <a:prstDash val="solid"/>
          </a:ln>
        </p:spPr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D1CFF24-AE85-4B84-B87C-BEC3579F5150}"/>
              </a:ext>
            </a:extLst>
          </p:cNvPr>
          <p:cNvSpPr>
            <a:spLocks noGrp="1"/>
          </p:cNvSpPr>
          <p:nvPr/>
        </p:nvSpPr>
        <p:spPr>
          <a:xfrm>
            <a:off x="5572125" y="5514975"/>
            <a:ext cx="5191125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1350" b="1">
                <a:solidFill>
                  <a:srgbClr val="073B3C"/>
                </a:solidFill>
              </a:defRPr>
            </a:pPr>
            <a:r>
              <a:rPr sz="1350" b="1">
                <a:solidFill>
                  <a:srgbClr val="073B3C"/>
                </a:solidFill>
              </a:rPr>
              <a:t>This item demonstrates reflection, problem-solving and independent improvement.</a:t>
            </a:r>
          </a:p>
        </p:txBody>
      </p:sp>
    </p:spTree>
    <p:extLst>
      <p:ext uri="{BB962C8B-B14F-4D97-AF65-F5344CB8AC3E}">
        <p14:creationId xmlns:p14="http://schemas.microsoft.com/office/powerpoint/2010/main" val="2673460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732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17F4F0A6-46F3-447C-A366-86ADBA10AD37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16B8AA"/>
          </a:solidFill>
          <a:ln w="0">
            <a:noFill/>
            <a:prstDash val="solid"/>
          </a:ln>
        </p:spPr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DD9B505-5E6C-4A68-94A2-568C128714AA}"/>
              </a:ext>
            </a:extLst>
          </p:cNvPr>
          <p:cNvSpPr>
            <a:spLocks noGrp="1"/>
          </p:cNvSpPr>
          <p:nvPr/>
        </p:nvSpPr>
        <p:spPr>
          <a:xfrm>
            <a:off x="609600" y="285750"/>
            <a:ext cx="400050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050" b="1">
                <a:solidFill>
                  <a:srgbClr val="DDF4F0"/>
                </a:solidFill>
              </a:defRPr>
            </a:pPr>
            <a:r>
              <a:rPr sz="1050" b="1">
                <a:solidFill>
                  <a:srgbClr val="DDF4F0"/>
                </a:solidFill>
              </a:rPr>
              <a:t>DS3 · DIGITAL PORTFOLIO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D67BB96-10F8-4626-B813-DDF6C968F383}"/>
              </a:ext>
            </a:extLst>
          </p:cNvPr>
          <p:cNvSpPr>
            <a:spLocks noGrp="1"/>
          </p:cNvSpPr>
          <p:nvPr/>
        </p:nvSpPr>
        <p:spPr>
          <a:xfrm>
            <a:off x="609600" y="666750"/>
            <a:ext cx="10382250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3150" b="1">
                <a:solidFill>
                  <a:srgbClr val="FFFFFF"/>
                </a:solidFill>
              </a:defRPr>
            </a:pPr>
            <a:r>
              <a:rPr sz="3150" b="1">
                <a:solidFill>
                  <a:srgbClr val="FFFFFF"/>
                </a:solidFill>
              </a:rPr>
              <a:t>I can now use digital tools with greater purpose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4F2B517-1739-423F-9ADC-192DEB4E49EF}"/>
              </a:ext>
            </a:extLst>
          </p:cNvPr>
          <p:cNvSpPr>
            <a:spLocks noGrp="1"/>
          </p:cNvSpPr>
          <p:nvPr/>
        </p:nvSpPr>
        <p:spPr>
          <a:xfrm>
            <a:off x="11144250" y="304800"/>
            <a:ext cx="428625" cy="238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defRPr sz="1050" b="1">
                <a:solidFill>
                  <a:srgbClr val="DDF4F0"/>
                </a:solidFill>
              </a:defRPr>
            </a:pPr>
            <a:r>
              <a:rPr sz="1050" b="1">
                <a:solidFill>
                  <a:srgbClr val="DDF4F0"/>
                </a:solidFill>
              </a:rPr>
              <a:t>06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38CD907-54A3-4DA2-98CC-041076592ECF}"/>
              </a:ext>
            </a:extLst>
          </p:cNvPr>
          <p:cNvSpPr>
            <a:spLocks noGrp="1"/>
          </p:cNvSpPr>
          <p:nvPr/>
        </p:nvSpPr>
        <p:spPr>
          <a:xfrm>
            <a:off x="666750" y="1952625"/>
            <a:ext cx="2857500" cy="47625"/>
          </a:xfrm>
          <a:prstGeom prst="rect">
            <a:avLst/>
          </a:prstGeom>
          <a:solidFill>
            <a:srgbClr val="E85D75"/>
          </a:solidFill>
          <a:ln w="0">
            <a:noFill/>
            <a:prstDash val="solid"/>
          </a:ln>
        </p:spPr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B12019D-BF96-4A24-B04C-687DB51D5F6F}"/>
              </a:ext>
            </a:extLst>
          </p:cNvPr>
          <p:cNvSpPr>
            <a:spLocks noGrp="1"/>
          </p:cNvSpPr>
          <p:nvPr/>
        </p:nvSpPr>
        <p:spPr>
          <a:xfrm>
            <a:off x="666750" y="2190750"/>
            <a:ext cx="285750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125" b="1">
                <a:solidFill>
                  <a:srgbClr val="E85D75"/>
                </a:solidFill>
              </a:defRPr>
            </a:pPr>
            <a:r>
              <a:rPr sz="1125" b="1">
                <a:solidFill>
                  <a:srgbClr val="E85D75"/>
                </a:solidFill>
              </a:rPr>
              <a:t>AT THE START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46ED958-0894-454A-A427-490CA644E266}"/>
              </a:ext>
            </a:extLst>
          </p:cNvPr>
          <p:cNvSpPr>
            <a:spLocks noGrp="1"/>
          </p:cNvSpPr>
          <p:nvPr/>
        </p:nvSpPr>
        <p:spPr>
          <a:xfrm>
            <a:off x="666750" y="2667000"/>
            <a:ext cx="2857500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2175" b="1">
                <a:solidFill>
                  <a:srgbClr val="FFFFFF"/>
                </a:solidFill>
              </a:defRPr>
            </a:pPr>
            <a:r>
              <a:rPr sz="2175" b="1">
                <a:solidFill>
                  <a:srgbClr val="FFFFFF"/>
                </a:solidFill>
              </a:rPr>
              <a:t>I used familiar apps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4725BE1-8229-46DB-A6A9-52100519F8EA}"/>
              </a:ext>
            </a:extLst>
          </p:cNvPr>
          <p:cNvSpPr>
            <a:spLocks noGrp="1"/>
          </p:cNvSpPr>
          <p:nvPr/>
        </p:nvSpPr>
        <p:spPr>
          <a:xfrm>
            <a:off x="666750" y="3571875"/>
            <a:ext cx="2857500" cy="1000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75" b="0">
                <a:solidFill>
                  <a:srgbClr val="D7E8E7"/>
                </a:solidFill>
              </a:defRPr>
            </a:pPr>
            <a:r>
              <a:rPr sz="1575" b="0">
                <a:solidFill>
                  <a:srgbClr val="D7E8E7"/>
                </a:solidFill>
              </a:rPr>
              <a:t>Mainly for communication, information and entertainment.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5A51147-9F42-4E25-96B1-DBC7C17A268A}"/>
              </a:ext>
            </a:extLst>
          </p:cNvPr>
          <p:cNvSpPr>
            <a:spLocks noGrp="1"/>
          </p:cNvSpPr>
          <p:nvPr/>
        </p:nvSpPr>
        <p:spPr>
          <a:xfrm>
            <a:off x="4333875" y="1952625"/>
            <a:ext cx="2857500" cy="47625"/>
          </a:xfrm>
          <a:prstGeom prst="rect">
            <a:avLst/>
          </a:prstGeom>
          <a:solidFill>
            <a:srgbClr val="F1B84B"/>
          </a:solidFill>
          <a:ln w="0">
            <a:noFill/>
            <a:prstDash val="solid"/>
          </a:ln>
        </p:spPr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2B273D3-7B91-4F2A-80F7-845BBB7145C8}"/>
              </a:ext>
            </a:extLst>
          </p:cNvPr>
          <p:cNvSpPr>
            <a:spLocks noGrp="1"/>
          </p:cNvSpPr>
          <p:nvPr/>
        </p:nvSpPr>
        <p:spPr>
          <a:xfrm>
            <a:off x="4333875" y="2190750"/>
            <a:ext cx="285750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125" b="1">
                <a:solidFill>
                  <a:srgbClr val="F1B84B"/>
                </a:solidFill>
              </a:defRPr>
            </a:pPr>
            <a:r>
              <a:rPr sz="1125" b="1">
                <a:solidFill>
                  <a:srgbClr val="F1B84B"/>
                </a:solidFill>
              </a:rPr>
              <a:t>DURING THE MODULE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4E525D7-7F82-4CB3-83FA-81D2BBA10987}"/>
              </a:ext>
            </a:extLst>
          </p:cNvPr>
          <p:cNvSpPr>
            <a:spLocks noGrp="1"/>
          </p:cNvSpPr>
          <p:nvPr/>
        </p:nvSpPr>
        <p:spPr>
          <a:xfrm>
            <a:off x="4333875" y="2667000"/>
            <a:ext cx="2857500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2175" b="1">
                <a:solidFill>
                  <a:srgbClr val="FFFFFF"/>
                </a:solidFill>
              </a:defRPr>
            </a:pPr>
            <a:r>
              <a:rPr sz="2175" b="1">
                <a:solidFill>
                  <a:srgbClr val="FFFFFF"/>
                </a:solidFill>
              </a:rPr>
              <a:t>I practised design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D38A26C-0451-427B-9E30-B7110F26FA82}"/>
              </a:ext>
            </a:extLst>
          </p:cNvPr>
          <p:cNvSpPr>
            <a:spLocks noGrp="1"/>
          </p:cNvSpPr>
          <p:nvPr/>
        </p:nvSpPr>
        <p:spPr>
          <a:xfrm>
            <a:off x="4333875" y="3571875"/>
            <a:ext cx="2857500" cy="1000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75" b="0">
                <a:solidFill>
                  <a:srgbClr val="D7E8E7"/>
                </a:solidFill>
              </a:defRPr>
            </a:pPr>
            <a:r>
              <a:rPr sz="1575" b="0">
                <a:solidFill>
                  <a:srgbClr val="D7E8E7"/>
                </a:solidFill>
              </a:rPr>
              <a:t>I organised content, considered an audience and improved my work.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AFBF2FE-A0DD-4EDB-B970-F20CA3585A03}"/>
              </a:ext>
            </a:extLst>
          </p:cNvPr>
          <p:cNvSpPr>
            <a:spLocks noGrp="1"/>
          </p:cNvSpPr>
          <p:nvPr/>
        </p:nvSpPr>
        <p:spPr>
          <a:xfrm>
            <a:off x="8001000" y="1952625"/>
            <a:ext cx="2857500" cy="47625"/>
          </a:xfrm>
          <a:prstGeom prst="rect">
            <a:avLst/>
          </a:prstGeom>
          <a:solidFill>
            <a:srgbClr val="16B8AA"/>
          </a:solidFill>
          <a:ln w="0">
            <a:noFill/>
            <a:prstDash val="solid"/>
          </a:ln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A3A837A-8F6F-42E7-8040-7D6E86EC58F9}"/>
              </a:ext>
            </a:extLst>
          </p:cNvPr>
          <p:cNvSpPr>
            <a:spLocks noGrp="1"/>
          </p:cNvSpPr>
          <p:nvPr/>
        </p:nvSpPr>
        <p:spPr>
          <a:xfrm>
            <a:off x="8001000" y="2190750"/>
            <a:ext cx="285750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125" b="1">
                <a:solidFill>
                  <a:srgbClr val="16B8AA"/>
                </a:solidFill>
              </a:defRPr>
            </a:pPr>
            <a:r>
              <a:rPr sz="1125" b="1">
                <a:solidFill>
                  <a:srgbClr val="16B8AA"/>
                </a:solidFill>
              </a:rPr>
              <a:t>NOW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81C7628-35FB-4591-A372-D4385DEF3ECE}"/>
              </a:ext>
            </a:extLst>
          </p:cNvPr>
          <p:cNvSpPr>
            <a:spLocks noGrp="1"/>
          </p:cNvSpPr>
          <p:nvPr/>
        </p:nvSpPr>
        <p:spPr>
          <a:xfrm>
            <a:off x="8001000" y="2667000"/>
            <a:ext cx="2857500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2175" b="1">
                <a:solidFill>
                  <a:srgbClr val="FFFFFF"/>
                </a:solidFill>
              </a:defRPr>
            </a:pPr>
            <a:r>
              <a:rPr sz="2175" b="1">
                <a:solidFill>
                  <a:srgbClr val="FFFFFF"/>
                </a:solidFill>
              </a:rPr>
              <a:t>I work more independently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48FF52E-C9BD-4D53-B76D-73C340301893}"/>
              </a:ext>
            </a:extLst>
          </p:cNvPr>
          <p:cNvSpPr>
            <a:spLocks noGrp="1"/>
          </p:cNvSpPr>
          <p:nvPr/>
        </p:nvSpPr>
        <p:spPr>
          <a:xfrm>
            <a:off x="8001000" y="3571875"/>
            <a:ext cx="2857500" cy="1000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75" b="0">
                <a:solidFill>
                  <a:srgbClr val="D7E8E7"/>
                </a:solidFill>
              </a:defRPr>
            </a:pPr>
            <a:r>
              <a:rPr sz="1575" b="0">
                <a:solidFill>
                  <a:srgbClr val="D7E8E7"/>
                </a:solidFill>
              </a:rPr>
              <a:t>I can create, review and explain a professional digital artefact.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0E457AD-F98D-428D-BD43-B4C16C5EFB8D}"/>
              </a:ext>
            </a:extLst>
          </p:cNvPr>
          <p:cNvSpPr>
            <a:spLocks noGrp="1"/>
          </p:cNvSpPr>
          <p:nvPr/>
        </p:nvSpPr>
        <p:spPr>
          <a:xfrm>
            <a:off x="666750" y="5095875"/>
            <a:ext cx="10191750" cy="19050"/>
          </a:xfrm>
          <a:prstGeom prst="rect">
            <a:avLst/>
          </a:prstGeom>
          <a:solidFill>
            <a:srgbClr val="477079"/>
          </a:solidFill>
          <a:ln w="0">
            <a:noFill/>
            <a:prstDash val="solid"/>
          </a:ln>
        </p:spPr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2D2DEF0-A0E6-454D-A2B5-44BDDB72FBEE}"/>
              </a:ext>
            </a:extLst>
          </p:cNvPr>
          <p:cNvSpPr>
            <a:spLocks noGrp="1"/>
          </p:cNvSpPr>
          <p:nvPr/>
        </p:nvSpPr>
        <p:spPr>
          <a:xfrm>
            <a:off x="1143000" y="5381625"/>
            <a:ext cx="9239250" cy="571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1950" b="1">
                <a:solidFill>
                  <a:srgbClr val="FFFFFF"/>
                </a:solidFill>
              </a:defRPr>
            </a:pPr>
            <a:r>
              <a:rPr sz="1950" b="1">
                <a:solidFill>
                  <a:srgbClr val="FFFFFF"/>
                </a:solidFill>
              </a:rPr>
              <a:t>These skills will support my university work, future employment and everyday problem-solving.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1F85E1E-994F-4F3E-9217-B86B80B7A085}"/>
              </a:ext>
            </a:extLst>
          </p:cNvPr>
          <p:cNvSpPr>
            <a:spLocks noGrp="1"/>
          </p:cNvSpPr>
          <p:nvPr/>
        </p:nvSpPr>
        <p:spPr>
          <a:xfrm>
            <a:off x="1143000" y="6143625"/>
            <a:ext cx="923925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1275" b="0">
                <a:solidFill>
                  <a:srgbClr val="DDF4F0"/>
                </a:solidFill>
              </a:defRPr>
            </a:pPr>
            <a:r>
              <a:rPr sz="1275" b="0">
                <a:solidFill>
                  <a:srgbClr val="DDF4F0"/>
                </a:solidFill>
              </a:rPr>
              <a:t>My portfolio shows progress — not perfection.</a:t>
            </a:r>
          </a:p>
        </p:txBody>
      </p:sp>
    </p:spTree>
    <p:extLst>
      <p:ext uri="{BB962C8B-B14F-4D97-AF65-F5344CB8AC3E}">
        <p14:creationId xmlns:p14="http://schemas.microsoft.com/office/powerpoint/2010/main" val="1921689930"/>
      </p:ext>
    </p:extLst>
  </p:cSld>
  <p:clrMapOvr>
    <a:masterClrMapping/>
  </p:clrMapOvr>
</p:sld>
</file>

<file path=ppt/theme/theme1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Calibri Light"/>
        <a:ea typeface="Calibri Light"/>
        <a:cs typeface="Calibri Light"/>
      </a:majorFont>
      <a:minorFont>
        <a:latin typeface="Calibri"/>
        <a:ea typeface="Calibri"/>
        <a:cs typeface="Calibri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Calibri Light"/>
        <a:ea typeface="Calibri Light"/>
        <a:cs typeface="Calibri Light"/>
      </a:majorFont>
      <a:minorFont>
        <a:latin typeface="Calibri"/>
        <a:ea typeface="Calibri"/>
        <a:cs typeface="Calibri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371</Words>
  <Application>Microsoft Office PowerPoint</Application>
  <DocSecurity>0</DocSecurity>
  <PresentationFormat>Widescreen</PresentationFormat>
  <Paragraphs>68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8" baseType="lpstr">
      <vt:lpstr>Calibri</vt:lpstr>
      <vt:lpstr>ChatGPT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terms:created xsi:type="dcterms:W3CDTF">2026-08-17T19:01:30Z</dcterms:created>
  <dcterms:modified xsi:type="dcterms:W3CDTF">2026-08-17T19:07:00Z</dcterms:modified>
</cp:coreProperties>
</file>