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6" r:id="rId3"/>
    <p:sldId id="276" r:id="rId4"/>
    <p:sldId id="284" r:id="rId5"/>
    <p:sldId id="278" r:id="rId6"/>
    <p:sldId id="288" r:id="rId7"/>
    <p:sldId id="289" r:id="rId8"/>
    <p:sldId id="285" r:id="rId9"/>
    <p:sldId id="279" r:id="rId10"/>
    <p:sldId id="293" r:id="rId11"/>
    <p:sldId id="286" r:id="rId12"/>
    <p:sldId id="280" r:id="rId13"/>
    <p:sldId id="291" r:id="rId14"/>
    <p:sldId id="287" r:id="rId15"/>
    <p:sldId id="294" r:id="rId16"/>
    <p:sldId id="282" r:id="rId17"/>
    <p:sldId id="28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4AA4B5B8-995D-46A3-8B8D-5B704AE70A9F}">
          <p14:sldIdLst>
            <p14:sldId id="257"/>
            <p14:sldId id="256"/>
            <p14:sldId id="276"/>
            <p14:sldId id="284"/>
            <p14:sldId id="278"/>
            <p14:sldId id="288"/>
            <p14:sldId id="289"/>
            <p14:sldId id="285"/>
            <p14:sldId id="279"/>
            <p14:sldId id="293"/>
            <p14:sldId id="286"/>
            <p14:sldId id="280"/>
            <p14:sldId id="291"/>
            <p14:sldId id="287"/>
            <p14:sldId id="294"/>
            <p14:sldId id="282"/>
            <p14:sldId id="28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550BDA-3EE2-4800-AAA0-BF74C4CE5B17}" v="64" dt="2025-11-09T10:19:04.7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13" autoAdjust="0"/>
    <p:restoredTop sz="94660"/>
  </p:normalViewPr>
  <p:slideViewPr>
    <p:cSldViewPr snapToGrid="0">
      <p:cViewPr varScale="1">
        <p:scale>
          <a:sx n="82" d="100"/>
          <a:sy n="82" d="100"/>
        </p:scale>
        <p:origin x="56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92C361-9330-4239-86A7-39195224D457}"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A76B45-CA1B-4C78-AB58-4CA882634104}" type="slidenum">
              <a:rPr lang="en-GB" smtClean="0"/>
              <a:t>‹#›</a:t>
            </a:fld>
            <a:endParaRPr lang="en-GB"/>
          </a:p>
        </p:txBody>
      </p:sp>
    </p:spTree>
    <p:extLst>
      <p:ext uri="{BB962C8B-B14F-4D97-AF65-F5344CB8AC3E}">
        <p14:creationId xmlns:p14="http://schemas.microsoft.com/office/powerpoint/2010/main" val="1898415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A76B45-CA1B-4C78-AB58-4CA882634104}" type="slidenum">
              <a:rPr lang="en-GB" smtClean="0"/>
              <a:t>8</a:t>
            </a:fld>
            <a:endParaRPr lang="en-GB"/>
          </a:p>
        </p:txBody>
      </p:sp>
    </p:spTree>
    <p:extLst>
      <p:ext uri="{BB962C8B-B14F-4D97-AF65-F5344CB8AC3E}">
        <p14:creationId xmlns:p14="http://schemas.microsoft.com/office/powerpoint/2010/main" val="2490150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0C8FA2F8-4F74-4F3C-AAC5-87A86567C374}" type="datetime1">
              <a:rPr lang="en-GB" smtClean="0"/>
              <a:t>10/11/2025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6C09F6B1-4EE6-4982-8F64-A87695F0AFD5}" type="datetime1">
              <a:rPr lang="en-GB" smtClean="0"/>
              <a:t>10/11/2025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DC7F9ACA-E59A-4302-BB94-2C9E6FD85205}" type="datetime1">
              <a:rPr lang="en-GB" smtClean="0"/>
              <a:t>10/11/2025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073C2C54-D05A-431D-866C-15513694A523}" type="datetime1">
              <a:rPr lang="en-GB" smtClean="0"/>
              <a:t>10/11/2025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50758D8A-ECDA-4DF9-9D18-B10B95675411}" type="datetime1">
              <a:rPr lang="en-GB" smtClean="0"/>
              <a:t>10/11/2025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A3F0D788-0A1B-4527-ACD9-5222BCC75AD0}" type="datetime1">
              <a:rPr lang="en-GB" smtClean="0"/>
              <a:t>10/11/2025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745E5C3-8CA4-4455-807B-587F7684028A}" type="datetime1">
              <a:rPr lang="en-GB" smtClean="0"/>
              <a:t>10/11/2025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2E33A010-5807-489E-960D-1D7AE1830211}" type="datetime1">
              <a:rPr lang="en-GB" smtClean="0"/>
              <a:t>10/11/2025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51FDBD94-7A71-4142-9B25-995C4C140AAE}" type="datetime1">
              <a:rPr lang="en-GB" smtClean="0"/>
              <a:t>10/11/2025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FD4E4B49-08B1-48CD-BE02-76B7B6B31262}" type="datetime1">
              <a:rPr lang="en-GB" smtClean="0"/>
              <a:t>10/11/2025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F5850F1E-18AB-4516-8FD6-A7CAFCF68399}" type="datetime1">
              <a:rPr lang="en-GB" smtClean="0"/>
              <a:t>10/11/2025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30AC28-9CDC-45D2-92F6-6DB158B07785}" type="datetime1">
              <a:rPr lang="en-GB" smtClean="0"/>
              <a:t>10/11/2025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33545/26648652.2020.v2.i2a.23" TargetMode="External"/><Relationship Id="rId2" Type="http://schemas.openxmlformats.org/officeDocument/2006/relationships/hyperlink" Target="https://doi.org/10.1007/978-981-99-3856-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a:t>
            </a:r>
            <a:r>
              <a:rPr lang="en-US" sz="2800" b="1" spc="-10" dirty="0">
                <a:solidFill>
                  <a:schemeClr val="accent3">
                    <a:lumMod val="50000"/>
                  </a:schemeClr>
                </a:solidFill>
                <a:latin typeface="Arial" panose="020B0604020202020204" pitchFamily="34" charset="0"/>
                <a:ea typeface="Arial" panose="020B0604020202020204" pitchFamily="34" charset="0"/>
                <a:cs typeface="Arial" panose="020B0604020202020204" pitchFamily="34" charset="0"/>
              </a:rPr>
              <a:t>:</a:t>
            </a:r>
            <a:r>
              <a:rPr lang="en-US" sz="2800" b="1" spc="-10" dirty="0">
                <a:solidFill>
                  <a:schemeClr val="accent3">
                    <a:lumMod val="50000"/>
                  </a:schemeClr>
                </a:solidFill>
                <a:effectLst/>
                <a:latin typeface="Arial" panose="020B0604020202020204" pitchFamily="34" charset="0"/>
                <a:ea typeface="Arial" panose="020B0604020202020204" pitchFamily="34" charset="0"/>
                <a:cs typeface="Arial" panose="020B0604020202020204" pitchFamily="34" charset="0"/>
              </a:rPr>
              <a:t> Group Number </a:t>
            </a:r>
            <a:r>
              <a:rPr lang="en-US" sz="2800" b="1" spc="-10" dirty="0">
                <a:solidFill>
                  <a:schemeClr val="accent3">
                    <a:lumMod val="50000"/>
                  </a:schemeClr>
                </a:solidFill>
                <a:latin typeface="Arial" panose="020B0604020202020204" pitchFamily="34" charset="0"/>
                <a:ea typeface="Arial" panose="020B0604020202020204" pitchFamily="34" charset="0"/>
                <a:cs typeface="Arial" panose="020B0604020202020204" pitchFamily="34" charset="0"/>
              </a:rPr>
              <a:t>4</a:t>
            </a:r>
            <a:endParaRPr lang="en-GB" sz="2800" dirty="0">
              <a:solidFill>
                <a:schemeClr val="accent3">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Dr.  Kwame  Assa- Agyei.</a:t>
            </a:r>
            <a:endParaRPr lang="en-GB" dirty="0">
              <a:solidFill>
                <a:srgbClr val="FF0000"/>
              </a:solidFill>
            </a:endParaRP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04815BA9-5C7B-9924-E0AF-A4090A0D4031}"/>
              </a:ext>
            </a:extLst>
          </p:cNvPr>
          <p:cNvSpPr>
            <a:spLocks noGrp="1"/>
          </p:cNvSpPr>
          <p:nvPr>
            <p:ph type="sldNum" sz="quarter" idx="12"/>
          </p:nvPr>
        </p:nvSpPr>
        <p:spPr/>
        <p:txBody>
          <a:bodyPr/>
          <a:lstStyle/>
          <a:p>
            <a:fld id="{A4637343-0A74-448A-BC3B-0884AE5B08C2}" type="slidenum">
              <a:rPr lang="en-GB" smtClean="0"/>
              <a:t>1</a:t>
            </a:fld>
            <a:endParaRPr lang="en-GB"/>
          </a:p>
        </p:txBody>
      </p:sp>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dirty="0"/>
              <a:t>Group 4 Members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042699143"/>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baseline="0" dirty="0"/>
                        <a:t> Gillian</a:t>
                      </a:r>
                      <a:endParaRPr lang="en-GB" dirty="0"/>
                    </a:p>
                  </a:txBody>
                  <a:tcPr/>
                </a:tc>
                <a:tc>
                  <a:txBody>
                    <a:bodyPr/>
                    <a:lstStyle/>
                    <a:p>
                      <a:r>
                        <a:rPr lang="en-GB" baseline="0" dirty="0"/>
                        <a:t> 2508019</a:t>
                      </a:r>
                      <a:endParaRPr lang="en-GB"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Padel</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2514535</a:t>
                      </a:r>
                      <a:endParaRPr lang="en-GB"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Raymond</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2434241</a:t>
                      </a:r>
                      <a:endParaRPr lang="en-GB"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Elouise</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2437273</a:t>
                      </a:r>
                      <a:endParaRPr lang="en-GB"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Annette</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a:t> </a:t>
                      </a:r>
                      <a:r>
                        <a:rPr lang="en-GB" baseline="0" dirty="0"/>
                        <a:t>2511146</a:t>
                      </a:r>
                      <a:endParaRPr lang="en-GB" dirty="0"/>
                    </a:p>
                  </a:txBody>
                  <a:tcPr/>
                </a:tc>
                <a:extLst>
                  <a:ext uri="{0D108BD9-81ED-4DB2-BD59-A6C34878D82A}">
                    <a16:rowId xmlns:a16="http://schemas.microsoft.com/office/drawing/2014/main" val="10005"/>
                  </a:ext>
                </a:extLst>
              </a:tr>
            </a:tbl>
          </a:graphicData>
        </a:graphic>
      </p:graphicFrame>
      <p:sp>
        <p:nvSpPr>
          <p:cNvPr id="6" name="Slide Number Placeholder 5">
            <a:extLst>
              <a:ext uri="{FF2B5EF4-FFF2-40B4-BE49-F238E27FC236}">
                <a16:creationId xmlns:a16="http://schemas.microsoft.com/office/drawing/2014/main" id="{E7D3C6CE-136C-0FCD-C4C9-3DEF8897F291}"/>
              </a:ext>
            </a:extLst>
          </p:cNvPr>
          <p:cNvSpPr>
            <a:spLocks noGrp="1"/>
          </p:cNvSpPr>
          <p:nvPr>
            <p:ph type="sldNum" sz="quarter" idx="12"/>
          </p:nvPr>
        </p:nvSpPr>
        <p:spPr/>
        <p:txBody>
          <a:bodyPr/>
          <a:lstStyle/>
          <a:p>
            <a:fld id="{A4637343-0A74-448A-BC3B-0884AE5B08C2}" type="slidenum">
              <a:rPr lang="en-GB" smtClean="0"/>
              <a:t>2</a:t>
            </a:fld>
            <a:endParaRPr lang="en-GB"/>
          </a:p>
        </p:txBody>
      </p:sp>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92500" lnSpcReduction="20000"/>
          </a:bodyPr>
          <a:lstStyle/>
          <a:p>
            <a:pPr marL="0" indent="0">
              <a:buNone/>
            </a:pPr>
            <a:endParaRPr lang="en-GB" sz="2400" dirty="0"/>
          </a:p>
          <a:p>
            <a:pPr marL="0" indent="0">
              <a:buNone/>
            </a:pPr>
            <a:r>
              <a:rPr lang="en-GB" sz="3200" dirty="0"/>
              <a:t>I acknowledge the use of Grammarly (https://www.grammarly.com/) on </a:t>
            </a:r>
            <a:r>
              <a:rPr lang="en-GB" sz="3200" dirty="0">
                <a:solidFill>
                  <a:srgbClr val="FF0000"/>
                </a:solidFill>
              </a:rPr>
              <a:t>09/11/2025 </a:t>
            </a:r>
            <a:r>
              <a:rPr lang="en-GB" sz="3200" dirty="0"/>
              <a:t>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
        <p:nvSpPr>
          <p:cNvPr id="4" name="Slide Number Placeholder 3">
            <a:extLst>
              <a:ext uri="{FF2B5EF4-FFF2-40B4-BE49-F238E27FC236}">
                <a16:creationId xmlns:a16="http://schemas.microsoft.com/office/drawing/2014/main" id="{3C7E5367-3673-9EDE-814F-72AE347F2BCB}"/>
              </a:ext>
            </a:extLst>
          </p:cNvPr>
          <p:cNvSpPr>
            <a:spLocks noGrp="1"/>
          </p:cNvSpPr>
          <p:nvPr>
            <p:ph type="sldNum" sz="quarter" idx="12"/>
          </p:nvPr>
        </p:nvSpPr>
        <p:spPr/>
        <p:txBody>
          <a:bodyPr/>
          <a:lstStyle/>
          <a:p>
            <a:fld id="{A4637343-0A74-448A-BC3B-0884AE5B08C2}" type="slidenum">
              <a:rPr lang="en-GB" smtClean="0"/>
              <a:t>3</a:t>
            </a:fld>
            <a:endParaRPr lang="en-GB"/>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dirty="0"/>
              <a:t>Introduction - Explanation of the chosen MS 365 application</a:t>
            </a:r>
          </a:p>
          <a:p>
            <a:pPr lvl="1">
              <a:buFont typeface="Wingdings" panose="05000000000000000000" pitchFamily="2" charset="2"/>
              <a:buChar char="§"/>
            </a:pPr>
            <a:r>
              <a:rPr lang="en-GB" dirty="0"/>
              <a:t>Benefits and Limitations within Sunrise Residential Care Home</a:t>
            </a:r>
          </a:p>
          <a:p>
            <a:pPr>
              <a:buFont typeface="Wingdings" panose="05000000000000000000" pitchFamily="2" charset="2"/>
              <a:buChar char="q"/>
            </a:pPr>
            <a:r>
              <a:rPr lang="en-GB" dirty="0"/>
              <a:t>Evaluation of the chosen communication or collaboration tool</a:t>
            </a:r>
          </a:p>
          <a:p>
            <a:pPr lvl="1">
              <a:buFont typeface="Wingdings" panose="05000000000000000000" pitchFamily="2" charset="2"/>
              <a:buChar char="§"/>
            </a:pPr>
            <a:r>
              <a:rPr lang="en-GB" dirty="0"/>
              <a:t> Benefits and Limitations within Sunrise Residential Care Home</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A3101FB3-232F-9013-8A60-779231FA8FF5}"/>
              </a:ext>
            </a:extLst>
          </p:cNvPr>
          <p:cNvSpPr>
            <a:spLocks noGrp="1"/>
          </p:cNvSpPr>
          <p:nvPr>
            <p:ph type="sldNum" sz="quarter" idx="12"/>
          </p:nvPr>
        </p:nvSpPr>
        <p:spPr/>
        <p:txBody>
          <a:bodyPr/>
          <a:lstStyle/>
          <a:p>
            <a:fld id="{A4637343-0A74-448A-BC3B-0884AE5B08C2}" type="slidenum">
              <a:rPr lang="en-GB" smtClean="0"/>
              <a:t>4</a:t>
            </a:fld>
            <a:endParaRPr lang="en-GB"/>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normAutofit/>
          </a:bodyPr>
          <a:lstStyle/>
          <a:p>
            <a:r>
              <a:rPr lang="en-GB" dirty="0"/>
              <a:t>Microsoft Word is a multifaceted tool within the Microsoft Office suite that enables users to create, edit and format documents with ease. Word’s features include spell and grammar checking, text formatting, and the ability to insert images, tables and charts. (UMA , Technology,2025).  </a:t>
            </a:r>
          </a:p>
          <a:p>
            <a:r>
              <a:rPr lang="en-GB" dirty="0"/>
              <a:t>Word is ideal for formal documents for example, letters and reports. </a:t>
            </a:r>
          </a:p>
          <a:p>
            <a:r>
              <a:rPr lang="en-GB"/>
              <a:t>Word </a:t>
            </a:r>
            <a:r>
              <a:rPr lang="en-GB" dirty="0"/>
              <a:t>has a user-friendly interface and robust features, creating a widely adopted solution utilised by over a million enterprises worldwide (Statista, 2025).</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2AF85E62-803F-B615-6700-9D4885C10AA3}"/>
              </a:ext>
            </a:extLst>
          </p:cNvPr>
          <p:cNvSpPr>
            <a:spLocks noGrp="1"/>
          </p:cNvSpPr>
          <p:nvPr>
            <p:ph type="sldNum" sz="quarter" idx="12"/>
          </p:nvPr>
        </p:nvSpPr>
        <p:spPr/>
        <p:txBody>
          <a:bodyPr/>
          <a:lstStyle/>
          <a:p>
            <a:fld id="{A4637343-0A74-448A-BC3B-0884AE5B08C2}" type="slidenum">
              <a:rPr lang="en-GB" smtClean="0"/>
              <a:t>5</a:t>
            </a:fld>
            <a:endParaRPr lang="en-GB"/>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37DF9E1-5527-77C9-163A-6CED1D68B1C3}"/>
              </a:ext>
            </a:extLst>
          </p:cNvPr>
          <p:cNvPicPr>
            <a:picLocks noChangeAspect="1"/>
          </p:cNvPicPr>
          <p:nvPr/>
        </p:nvPicPr>
        <p:blipFill>
          <a:blip r:embed="rId2"/>
          <a:stretch>
            <a:fillRect/>
          </a:stretch>
        </p:blipFill>
        <p:spPr>
          <a:xfrm>
            <a:off x="9692423" y="1192797"/>
            <a:ext cx="2499577" cy="5768840"/>
          </a:xfrm>
          <a:prstGeom prst="rect">
            <a:avLst/>
          </a:prstGeom>
        </p:spPr>
      </p:pic>
      <p:pic>
        <p:nvPicPr>
          <p:cNvPr id="15" name="Content Placeholder 14">
            <a:extLst>
              <a:ext uri="{FF2B5EF4-FFF2-40B4-BE49-F238E27FC236}">
                <a16:creationId xmlns:a16="http://schemas.microsoft.com/office/drawing/2014/main" id="{115BD724-3C07-FE9D-6965-5FDBE8583CAA}"/>
              </a:ext>
            </a:extLst>
          </p:cNvPr>
          <p:cNvPicPr>
            <a:picLocks noGrp="1" noChangeAspect="1"/>
          </p:cNvPicPr>
          <p:nvPr>
            <p:ph idx="1"/>
          </p:nvPr>
        </p:nvPicPr>
        <p:blipFill>
          <a:blip r:embed="rId3"/>
          <a:stretch>
            <a:fillRect/>
          </a:stretch>
        </p:blipFill>
        <p:spPr>
          <a:xfrm>
            <a:off x="0" y="3831806"/>
            <a:ext cx="5301205" cy="3026194"/>
          </a:xfrm>
          <a:prstGeom prst="rect">
            <a:avLst/>
          </a:prstGeom>
        </p:spPr>
      </p:pic>
      <p:cxnSp>
        <p:nvCxnSpPr>
          <p:cNvPr id="18" name="Straight Arrow Connector 17">
            <a:extLst>
              <a:ext uri="{FF2B5EF4-FFF2-40B4-BE49-F238E27FC236}">
                <a16:creationId xmlns:a16="http://schemas.microsoft.com/office/drawing/2014/main" id="{54C48BBE-841E-8648-F29C-9CE74B1FBD4D}"/>
              </a:ext>
            </a:extLst>
          </p:cNvPr>
          <p:cNvCxnSpPr>
            <a:cxnSpLocks/>
          </p:cNvCxnSpPr>
          <p:nvPr/>
        </p:nvCxnSpPr>
        <p:spPr>
          <a:xfrm>
            <a:off x="9120850" y="3009418"/>
            <a:ext cx="571573" cy="9039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4126DD03-F2AD-9A05-B27E-EE9DF2172EB4}"/>
              </a:ext>
            </a:extLst>
          </p:cNvPr>
          <p:cNvSpPr txBox="1"/>
          <p:nvPr/>
        </p:nvSpPr>
        <p:spPr>
          <a:xfrm>
            <a:off x="7559040" y="2801669"/>
            <a:ext cx="1655661" cy="1708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sz="1050" dirty="0"/>
              <a:t>Resident Repositioning Chart  </a:t>
            </a:r>
          </a:p>
          <a:p>
            <a:pPr marL="171450" indent="-171450">
              <a:buFont typeface="Arial" panose="020B0604020202020204" pitchFamily="34" charset="0"/>
              <a:buChar char="•"/>
            </a:pPr>
            <a:r>
              <a:rPr lang="en-GB" sz="1050" dirty="0"/>
              <a:t>Plan your Resident's daily turning and movement regime</a:t>
            </a:r>
          </a:p>
          <a:p>
            <a:pPr marL="171450" indent="-171450">
              <a:buFont typeface="Arial" panose="020B0604020202020204" pitchFamily="34" charset="0"/>
              <a:buChar char="•"/>
            </a:pPr>
            <a:r>
              <a:rPr lang="en-GB" sz="1050" dirty="0"/>
              <a:t>Identify Pressure areas which are at risk</a:t>
            </a:r>
          </a:p>
          <a:p>
            <a:pPr marL="171450" indent="-171450">
              <a:buFont typeface="Arial" panose="020B0604020202020204" pitchFamily="34" charset="0"/>
              <a:buChar char="•"/>
            </a:pPr>
            <a:r>
              <a:rPr lang="en-GB" sz="1050" dirty="0"/>
              <a:t>Ensures Resident’s Braden Assessment is up to date </a:t>
            </a:r>
          </a:p>
        </p:txBody>
      </p:sp>
      <p:pic>
        <p:nvPicPr>
          <p:cNvPr id="21" name="Picture 20">
            <a:extLst>
              <a:ext uri="{FF2B5EF4-FFF2-40B4-BE49-F238E27FC236}">
                <a16:creationId xmlns:a16="http://schemas.microsoft.com/office/drawing/2014/main" id="{6E1B8C59-1185-8329-372F-DC5CA4963D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82" y="71921"/>
            <a:ext cx="3082869" cy="320818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cxnSp>
        <p:nvCxnSpPr>
          <p:cNvPr id="23" name="Straight Arrow Connector 22">
            <a:extLst>
              <a:ext uri="{FF2B5EF4-FFF2-40B4-BE49-F238E27FC236}">
                <a16:creationId xmlns:a16="http://schemas.microsoft.com/office/drawing/2014/main" id="{C5F6585C-3EFC-A2FA-EB54-160ACDF583EB}"/>
              </a:ext>
            </a:extLst>
          </p:cNvPr>
          <p:cNvCxnSpPr>
            <a:cxnSpLocks/>
          </p:cNvCxnSpPr>
          <p:nvPr/>
        </p:nvCxnSpPr>
        <p:spPr>
          <a:xfrm flipH="1">
            <a:off x="3312039" y="3688080"/>
            <a:ext cx="294761" cy="2656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90DFDBDC-7BFE-CA40-F3C2-A3DAEF1691A6}"/>
              </a:ext>
            </a:extLst>
          </p:cNvPr>
          <p:cNvSpPr txBox="1"/>
          <p:nvPr/>
        </p:nvSpPr>
        <p:spPr>
          <a:xfrm>
            <a:off x="2628028" y="3450933"/>
            <a:ext cx="1808480" cy="253916"/>
          </a:xfrm>
          <a:prstGeom prst="rect">
            <a:avLst/>
          </a:prstGeom>
          <a:noFill/>
        </p:spPr>
        <p:txBody>
          <a:bodyPr wrap="square" rtlCol="0">
            <a:spAutoFit/>
          </a:bodyPr>
          <a:lstStyle/>
          <a:p>
            <a:r>
              <a:rPr lang="en-GB" sz="1050" dirty="0"/>
              <a:t>Resident Pressure Points</a:t>
            </a:r>
          </a:p>
        </p:txBody>
      </p:sp>
      <p:sp>
        <p:nvSpPr>
          <p:cNvPr id="29" name="TextBox 28">
            <a:extLst>
              <a:ext uri="{FF2B5EF4-FFF2-40B4-BE49-F238E27FC236}">
                <a16:creationId xmlns:a16="http://schemas.microsoft.com/office/drawing/2014/main" id="{C850F1E5-4888-7210-21E8-E093A1D3633F}"/>
              </a:ext>
            </a:extLst>
          </p:cNvPr>
          <p:cNvSpPr txBox="1"/>
          <p:nvPr/>
        </p:nvSpPr>
        <p:spPr>
          <a:xfrm>
            <a:off x="3560591" y="115579"/>
            <a:ext cx="5918689" cy="1077218"/>
          </a:xfrm>
          <a:prstGeom prst="rect">
            <a:avLst/>
          </a:prstGeom>
          <a:noFill/>
          <a:ln>
            <a:solidFill>
              <a:schemeClr val="tx2">
                <a:lumMod val="90000"/>
                <a:lumOff val="10000"/>
              </a:schemeClr>
            </a:solidFill>
          </a:ln>
        </p:spPr>
        <p:txBody>
          <a:bodyPr wrap="square" rtlCol="0">
            <a:spAutoFit/>
          </a:bodyPr>
          <a:lstStyle/>
          <a:p>
            <a:r>
              <a:rPr lang="en-GB" sz="3200" dirty="0"/>
              <a:t>Sunrise Residential Care Home Pressure Ulcer Prevention </a:t>
            </a:r>
          </a:p>
        </p:txBody>
      </p:sp>
      <p:sp>
        <p:nvSpPr>
          <p:cNvPr id="30" name="TextBox 29">
            <a:extLst>
              <a:ext uri="{FF2B5EF4-FFF2-40B4-BE49-F238E27FC236}">
                <a16:creationId xmlns:a16="http://schemas.microsoft.com/office/drawing/2014/main" id="{CFDCE0D3-C828-31AB-5179-81CCBFB63857}"/>
              </a:ext>
            </a:extLst>
          </p:cNvPr>
          <p:cNvSpPr txBox="1"/>
          <p:nvPr/>
        </p:nvSpPr>
        <p:spPr>
          <a:xfrm>
            <a:off x="9692423" y="914400"/>
            <a:ext cx="2499576" cy="253916"/>
          </a:xfrm>
          <a:prstGeom prst="rect">
            <a:avLst/>
          </a:prstGeom>
          <a:noFill/>
          <a:ln>
            <a:solidFill>
              <a:schemeClr val="tx1"/>
            </a:solidFill>
          </a:ln>
        </p:spPr>
        <p:txBody>
          <a:bodyPr wrap="square" rtlCol="0">
            <a:spAutoFit/>
          </a:bodyPr>
          <a:lstStyle/>
          <a:p>
            <a:r>
              <a:rPr lang="en-GB" sz="1050" dirty="0"/>
              <a:t>Date : ………………….</a:t>
            </a:r>
          </a:p>
        </p:txBody>
      </p:sp>
      <p:pic>
        <p:nvPicPr>
          <p:cNvPr id="34" name="Picture 33">
            <a:extLst>
              <a:ext uri="{FF2B5EF4-FFF2-40B4-BE49-F238E27FC236}">
                <a16:creationId xmlns:a16="http://schemas.microsoft.com/office/drawing/2014/main" id="{1A82C1EF-623F-8A65-1CB8-9221CEC1EB35}"/>
              </a:ext>
            </a:extLst>
          </p:cNvPr>
          <p:cNvPicPr>
            <a:picLocks noChangeAspect="1"/>
          </p:cNvPicPr>
          <p:nvPr/>
        </p:nvPicPr>
        <p:blipFill>
          <a:blip r:embed="rId5"/>
          <a:stretch>
            <a:fillRect/>
          </a:stretch>
        </p:blipFill>
        <p:spPr>
          <a:xfrm>
            <a:off x="4543079" y="1363297"/>
            <a:ext cx="2848422" cy="2795236"/>
          </a:xfrm>
          <a:prstGeom prst="rect">
            <a:avLst/>
          </a:prstGeom>
        </p:spPr>
      </p:pic>
      <p:sp>
        <p:nvSpPr>
          <p:cNvPr id="35" name="Slide Number Placeholder 34">
            <a:extLst>
              <a:ext uri="{FF2B5EF4-FFF2-40B4-BE49-F238E27FC236}">
                <a16:creationId xmlns:a16="http://schemas.microsoft.com/office/drawing/2014/main" id="{A85CA250-D757-6CB4-4CA6-8737F7F093F5}"/>
              </a:ext>
            </a:extLst>
          </p:cNvPr>
          <p:cNvSpPr>
            <a:spLocks noGrp="1"/>
          </p:cNvSpPr>
          <p:nvPr>
            <p:ph type="sldNum" sz="quarter" idx="12"/>
          </p:nvPr>
        </p:nvSpPr>
        <p:spPr/>
        <p:txBody>
          <a:bodyPr/>
          <a:lstStyle/>
          <a:p>
            <a:fld id="{A4637343-0A74-448A-BC3B-0884AE5B08C2}" type="slidenum">
              <a:rPr lang="en-GB" smtClean="0"/>
              <a:t>6</a:t>
            </a:fld>
            <a:endParaRPr lang="en-GB"/>
          </a:p>
        </p:txBody>
      </p:sp>
    </p:spTree>
    <p:extLst>
      <p:ext uri="{BB962C8B-B14F-4D97-AF65-F5344CB8AC3E}">
        <p14:creationId xmlns:p14="http://schemas.microsoft.com/office/powerpoint/2010/main" val="3982672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F26D7C5-2EC3-EBA2-507F-503063B9C89B}"/>
              </a:ext>
            </a:extLst>
          </p:cNvPr>
          <p:cNvGraphicFramePr>
            <a:graphicFrameLocks noGrp="1"/>
          </p:cNvGraphicFramePr>
          <p:nvPr>
            <p:ph idx="1"/>
            <p:extLst>
              <p:ext uri="{D42A27DB-BD31-4B8C-83A1-F6EECF244321}">
                <p14:modId xmlns:p14="http://schemas.microsoft.com/office/powerpoint/2010/main" val="2016329702"/>
              </p:ext>
            </p:extLst>
          </p:nvPr>
        </p:nvGraphicFramePr>
        <p:xfrm>
          <a:off x="0" y="354479"/>
          <a:ext cx="6858000" cy="3471413"/>
        </p:xfrm>
        <a:graphic>
          <a:graphicData uri="http://schemas.openxmlformats.org/drawingml/2006/table">
            <a:tbl>
              <a:tblPr firstRow="1" bandRow="1">
                <a:tableStyleId>{5C22544A-7EE6-4342-B048-85BDC9FD1C3A}</a:tableStyleId>
              </a:tblPr>
              <a:tblGrid>
                <a:gridCol w="1371600">
                  <a:extLst>
                    <a:ext uri="{9D8B030D-6E8A-4147-A177-3AD203B41FA5}">
                      <a16:colId xmlns:a16="http://schemas.microsoft.com/office/drawing/2014/main" val="3295365786"/>
                    </a:ext>
                  </a:extLst>
                </a:gridCol>
                <a:gridCol w="1371600">
                  <a:extLst>
                    <a:ext uri="{9D8B030D-6E8A-4147-A177-3AD203B41FA5}">
                      <a16:colId xmlns:a16="http://schemas.microsoft.com/office/drawing/2014/main" val="252325853"/>
                    </a:ext>
                  </a:extLst>
                </a:gridCol>
                <a:gridCol w="1371600">
                  <a:extLst>
                    <a:ext uri="{9D8B030D-6E8A-4147-A177-3AD203B41FA5}">
                      <a16:colId xmlns:a16="http://schemas.microsoft.com/office/drawing/2014/main" val="1206940107"/>
                    </a:ext>
                  </a:extLst>
                </a:gridCol>
                <a:gridCol w="1371600">
                  <a:extLst>
                    <a:ext uri="{9D8B030D-6E8A-4147-A177-3AD203B41FA5}">
                      <a16:colId xmlns:a16="http://schemas.microsoft.com/office/drawing/2014/main" val="1070361967"/>
                    </a:ext>
                  </a:extLst>
                </a:gridCol>
                <a:gridCol w="1371600">
                  <a:extLst>
                    <a:ext uri="{9D8B030D-6E8A-4147-A177-3AD203B41FA5}">
                      <a16:colId xmlns:a16="http://schemas.microsoft.com/office/drawing/2014/main" val="588180984"/>
                    </a:ext>
                  </a:extLst>
                </a:gridCol>
              </a:tblGrid>
              <a:tr h="636774">
                <a:tc>
                  <a:txBody>
                    <a:bodyPr/>
                    <a:lstStyle/>
                    <a:p>
                      <a:r>
                        <a:rPr lang="en-GB" dirty="0"/>
                        <a:t>Day/Time</a:t>
                      </a:r>
                    </a:p>
                  </a:txBody>
                  <a:tcPr/>
                </a:tc>
                <a:tc>
                  <a:txBody>
                    <a:bodyPr/>
                    <a:lstStyle/>
                    <a:p>
                      <a:r>
                        <a:rPr lang="en-GB" dirty="0"/>
                        <a:t>AM Shift </a:t>
                      </a:r>
                    </a:p>
                  </a:txBody>
                  <a:tcPr/>
                </a:tc>
                <a:tc>
                  <a:txBody>
                    <a:bodyPr/>
                    <a:lstStyle/>
                    <a:p>
                      <a:r>
                        <a:rPr lang="en-GB" dirty="0"/>
                        <a:t>PM Shift</a:t>
                      </a:r>
                    </a:p>
                  </a:txBody>
                  <a:tcPr/>
                </a:tc>
                <a:tc>
                  <a:txBody>
                    <a:bodyPr/>
                    <a:lstStyle/>
                    <a:p>
                      <a:r>
                        <a:rPr lang="en-GB" dirty="0"/>
                        <a:t>Night Shift</a:t>
                      </a:r>
                    </a:p>
                  </a:txBody>
                  <a:tcPr/>
                </a:tc>
                <a:tc>
                  <a:txBody>
                    <a:bodyPr/>
                    <a:lstStyle/>
                    <a:p>
                      <a:r>
                        <a:rPr lang="en-GB" dirty="0"/>
                        <a:t>Signature:</a:t>
                      </a:r>
                    </a:p>
                  </a:txBody>
                  <a:tcPr/>
                </a:tc>
                <a:extLst>
                  <a:ext uri="{0D108BD9-81ED-4DB2-BD59-A6C34878D82A}">
                    <a16:rowId xmlns:a16="http://schemas.microsoft.com/office/drawing/2014/main" val="3095771042"/>
                  </a:ext>
                </a:extLst>
              </a:tr>
              <a:tr h="365759">
                <a:tc>
                  <a:txBody>
                    <a:bodyPr/>
                    <a:lstStyle/>
                    <a:p>
                      <a:r>
                        <a:rPr lang="en-GB" dirty="0"/>
                        <a:t>Sunday</a:t>
                      </a:r>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312551999"/>
                  </a:ext>
                </a:extLst>
              </a:tr>
              <a:tr h="365759">
                <a:tc>
                  <a:txBody>
                    <a:bodyPr/>
                    <a:lstStyle/>
                    <a:p>
                      <a:r>
                        <a:rPr lang="en-GB" dirty="0"/>
                        <a:t>Monday</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67885052"/>
                  </a:ext>
                </a:extLst>
              </a:tr>
              <a:tr h="365759">
                <a:tc>
                  <a:txBody>
                    <a:bodyPr/>
                    <a:lstStyle/>
                    <a:p>
                      <a:r>
                        <a:rPr lang="en-GB" dirty="0"/>
                        <a:t>Tuesday</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858765022"/>
                  </a:ext>
                </a:extLst>
              </a:tr>
              <a:tr h="640079">
                <a:tc>
                  <a:txBody>
                    <a:bodyPr/>
                    <a:lstStyle/>
                    <a:p>
                      <a:r>
                        <a:rPr lang="en-GB" dirty="0"/>
                        <a:t>Wednesday</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91354396"/>
                  </a:ext>
                </a:extLst>
              </a:tr>
              <a:tr h="365759">
                <a:tc>
                  <a:txBody>
                    <a:bodyPr/>
                    <a:lstStyle/>
                    <a:p>
                      <a:r>
                        <a:rPr lang="en-GB" dirty="0"/>
                        <a:t>Thursday</a:t>
                      </a:r>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62622405"/>
                  </a:ext>
                </a:extLst>
              </a:tr>
              <a:tr h="365759">
                <a:tc>
                  <a:txBody>
                    <a:bodyPr/>
                    <a:lstStyle/>
                    <a:p>
                      <a:r>
                        <a:rPr lang="en-GB" dirty="0"/>
                        <a:t>Friday</a:t>
                      </a:r>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3748681"/>
                  </a:ext>
                </a:extLst>
              </a:tr>
              <a:tr h="365759">
                <a:tc>
                  <a:txBody>
                    <a:bodyPr/>
                    <a:lstStyle/>
                    <a:p>
                      <a:r>
                        <a:rPr lang="en-GB" dirty="0"/>
                        <a:t>Saturday</a:t>
                      </a:r>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4519634"/>
                  </a:ext>
                </a:extLst>
              </a:tr>
            </a:tbl>
          </a:graphicData>
        </a:graphic>
      </p:graphicFrame>
      <p:sp>
        <p:nvSpPr>
          <p:cNvPr id="4" name="Slide Number Placeholder 3">
            <a:extLst>
              <a:ext uri="{FF2B5EF4-FFF2-40B4-BE49-F238E27FC236}">
                <a16:creationId xmlns:a16="http://schemas.microsoft.com/office/drawing/2014/main" id="{2104C490-BC45-2B6C-CF2A-4B55F3412BD5}"/>
              </a:ext>
            </a:extLst>
          </p:cNvPr>
          <p:cNvSpPr>
            <a:spLocks noGrp="1"/>
          </p:cNvSpPr>
          <p:nvPr>
            <p:ph type="sldNum" sz="quarter" idx="12"/>
          </p:nvPr>
        </p:nvSpPr>
        <p:spPr/>
        <p:txBody>
          <a:bodyPr/>
          <a:lstStyle/>
          <a:p>
            <a:fld id="{A4637343-0A74-448A-BC3B-0884AE5B08C2}" type="slidenum">
              <a:rPr lang="en-GB" smtClean="0"/>
              <a:t>7</a:t>
            </a:fld>
            <a:endParaRPr lang="en-GB"/>
          </a:p>
        </p:txBody>
      </p:sp>
      <p:pic>
        <p:nvPicPr>
          <p:cNvPr id="8" name="Picture 7">
            <a:extLst>
              <a:ext uri="{FF2B5EF4-FFF2-40B4-BE49-F238E27FC236}">
                <a16:creationId xmlns:a16="http://schemas.microsoft.com/office/drawing/2014/main" id="{67C3FF6D-08DF-D628-8A4A-66871584FD84}"/>
              </a:ext>
            </a:extLst>
          </p:cNvPr>
          <p:cNvPicPr>
            <a:picLocks noChangeAspect="1"/>
          </p:cNvPicPr>
          <p:nvPr/>
        </p:nvPicPr>
        <p:blipFill>
          <a:blip r:embed="rId2"/>
          <a:stretch>
            <a:fillRect/>
          </a:stretch>
        </p:blipFill>
        <p:spPr>
          <a:xfrm>
            <a:off x="8610600" y="0"/>
            <a:ext cx="3581400" cy="3355791"/>
          </a:xfrm>
          <a:prstGeom prst="rect">
            <a:avLst/>
          </a:prstGeom>
        </p:spPr>
      </p:pic>
      <p:sp>
        <p:nvSpPr>
          <p:cNvPr id="9" name="TextBox 8">
            <a:extLst>
              <a:ext uri="{FF2B5EF4-FFF2-40B4-BE49-F238E27FC236}">
                <a16:creationId xmlns:a16="http://schemas.microsoft.com/office/drawing/2014/main" id="{F3721892-40E1-5BB7-CF7D-3C5CE5941B0D}"/>
              </a:ext>
            </a:extLst>
          </p:cNvPr>
          <p:cNvSpPr txBox="1"/>
          <p:nvPr/>
        </p:nvSpPr>
        <p:spPr>
          <a:xfrm>
            <a:off x="822650" y="4013682"/>
            <a:ext cx="3192624" cy="1200329"/>
          </a:xfrm>
          <a:prstGeom prst="rect">
            <a:avLst/>
          </a:prstGeom>
          <a:noFill/>
          <a:ln>
            <a:solidFill>
              <a:schemeClr val="tx1">
                <a:lumMod val="95000"/>
                <a:lumOff val="5000"/>
              </a:schemeClr>
            </a:solidFill>
          </a:ln>
        </p:spPr>
        <p:txBody>
          <a:bodyPr wrap="square" rtlCol="0">
            <a:spAutoFit/>
          </a:bodyPr>
          <a:lstStyle/>
          <a:p>
            <a:r>
              <a:rPr lang="en-GB" dirty="0"/>
              <a:t>Bowel Documentation Code:</a:t>
            </a:r>
            <a:br>
              <a:rPr lang="en-GB" dirty="0"/>
            </a:br>
            <a:r>
              <a:rPr lang="en-GB" dirty="0"/>
              <a:t>Bowel Open- BO</a:t>
            </a:r>
            <a:br>
              <a:rPr lang="en-GB" dirty="0"/>
            </a:br>
            <a:r>
              <a:rPr lang="en-GB" dirty="0"/>
              <a:t>Bowel NOT Open- </a:t>
            </a:r>
            <a:r>
              <a:rPr lang="en-GB" b="1" dirty="0"/>
              <a:t>BNO</a:t>
            </a:r>
            <a:br>
              <a:rPr lang="en-GB" dirty="0"/>
            </a:br>
            <a:r>
              <a:rPr lang="en-GB" dirty="0"/>
              <a:t>Type Of Stool Passed – T1      T7</a:t>
            </a:r>
          </a:p>
        </p:txBody>
      </p:sp>
      <p:cxnSp>
        <p:nvCxnSpPr>
          <p:cNvPr id="11" name="Straight Arrow Connector 10">
            <a:extLst>
              <a:ext uri="{FF2B5EF4-FFF2-40B4-BE49-F238E27FC236}">
                <a16:creationId xmlns:a16="http://schemas.microsoft.com/office/drawing/2014/main" id="{BAFA6359-F103-EA02-2807-82BD51510EDB}"/>
              </a:ext>
            </a:extLst>
          </p:cNvPr>
          <p:cNvCxnSpPr>
            <a:cxnSpLocks/>
          </p:cNvCxnSpPr>
          <p:nvPr/>
        </p:nvCxnSpPr>
        <p:spPr>
          <a:xfrm>
            <a:off x="3429000" y="5042304"/>
            <a:ext cx="28147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1E697316-C828-4F4B-6355-7A3F4FDA42D0}"/>
              </a:ext>
            </a:extLst>
          </p:cNvPr>
          <p:cNvSpPr txBox="1"/>
          <p:nvPr/>
        </p:nvSpPr>
        <p:spPr>
          <a:xfrm>
            <a:off x="4562670" y="4475347"/>
            <a:ext cx="2295330" cy="1754326"/>
          </a:xfrm>
          <a:prstGeom prst="rect">
            <a:avLst/>
          </a:prstGeom>
          <a:noFill/>
          <a:ln>
            <a:solidFill>
              <a:schemeClr val="tx1">
                <a:lumMod val="95000"/>
                <a:lumOff val="5000"/>
              </a:schemeClr>
            </a:solidFill>
          </a:ln>
        </p:spPr>
        <p:txBody>
          <a:bodyPr wrap="square" rtlCol="0">
            <a:spAutoFit/>
          </a:bodyPr>
          <a:lstStyle/>
          <a:p>
            <a:r>
              <a:rPr lang="en-GB" dirty="0">
                <a:solidFill>
                  <a:srgbClr val="FF0000"/>
                </a:solidFill>
              </a:rPr>
              <a:t>Alert: If BNO is recorded more than 3 days straight, results MUST be reported to clinical staff</a:t>
            </a:r>
          </a:p>
        </p:txBody>
      </p:sp>
      <p:sp>
        <p:nvSpPr>
          <p:cNvPr id="13" name="TextBox 12">
            <a:extLst>
              <a:ext uri="{FF2B5EF4-FFF2-40B4-BE49-F238E27FC236}">
                <a16:creationId xmlns:a16="http://schemas.microsoft.com/office/drawing/2014/main" id="{0A85F421-A194-4C52-1A3B-1F3BAD40D02B}"/>
              </a:ext>
            </a:extLst>
          </p:cNvPr>
          <p:cNvSpPr txBox="1"/>
          <p:nvPr/>
        </p:nvSpPr>
        <p:spPr>
          <a:xfrm>
            <a:off x="0" y="-14853"/>
            <a:ext cx="6764694" cy="369332"/>
          </a:xfrm>
          <a:prstGeom prst="rect">
            <a:avLst/>
          </a:prstGeom>
          <a:noFill/>
          <a:ln>
            <a:solidFill>
              <a:schemeClr val="accent1">
                <a:lumMod val="50000"/>
              </a:schemeClr>
            </a:solidFill>
          </a:ln>
        </p:spPr>
        <p:txBody>
          <a:bodyPr wrap="square" rtlCol="0">
            <a:spAutoFit/>
          </a:bodyPr>
          <a:lstStyle/>
          <a:p>
            <a:r>
              <a:rPr lang="en-GB" dirty="0"/>
              <a:t>Sunrise Residential Care Home Bowel Monitoring Chart</a:t>
            </a:r>
          </a:p>
        </p:txBody>
      </p:sp>
      <p:sp>
        <p:nvSpPr>
          <p:cNvPr id="15" name="Left Brace 14">
            <a:extLst>
              <a:ext uri="{FF2B5EF4-FFF2-40B4-BE49-F238E27FC236}">
                <a16:creationId xmlns:a16="http://schemas.microsoft.com/office/drawing/2014/main" id="{E009F40B-0C04-3D30-7356-68875C591D05}"/>
              </a:ext>
            </a:extLst>
          </p:cNvPr>
          <p:cNvSpPr/>
          <p:nvPr/>
        </p:nvSpPr>
        <p:spPr>
          <a:xfrm>
            <a:off x="8304245" y="419879"/>
            <a:ext cx="306355" cy="701742"/>
          </a:xfrm>
          <a:prstGeom prst="leftBrace">
            <a:avLst>
              <a:gd name="adj1" fmla="val 0"/>
              <a:gd name="adj2" fmla="val 50000"/>
            </a:avLst>
          </a:prstGeom>
          <a:ln>
            <a:solidFill>
              <a:srgbClr val="C0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6" name="TextBox 15">
            <a:extLst>
              <a:ext uri="{FF2B5EF4-FFF2-40B4-BE49-F238E27FC236}">
                <a16:creationId xmlns:a16="http://schemas.microsoft.com/office/drawing/2014/main" id="{604603AC-A632-C709-1E2C-47F133A426CF}"/>
              </a:ext>
            </a:extLst>
          </p:cNvPr>
          <p:cNvSpPr txBox="1"/>
          <p:nvPr/>
        </p:nvSpPr>
        <p:spPr>
          <a:xfrm>
            <a:off x="7164355" y="391401"/>
            <a:ext cx="1139890" cy="738664"/>
          </a:xfrm>
          <a:prstGeom prst="rect">
            <a:avLst/>
          </a:prstGeom>
          <a:noFill/>
          <a:ln>
            <a:solidFill>
              <a:schemeClr val="tx1">
                <a:lumMod val="95000"/>
                <a:lumOff val="5000"/>
              </a:schemeClr>
            </a:solidFill>
          </a:ln>
        </p:spPr>
        <p:txBody>
          <a:bodyPr wrap="square" rtlCol="0">
            <a:spAutoFit/>
          </a:bodyPr>
          <a:lstStyle/>
          <a:p>
            <a:r>
              <a:rPr lang="en-GB" sz="1400" dirty="0"/>
              <a:t>Monitor Closely AND Report</a:t>
            </a:r>
          </a:p>
        </p:txBody>
      </p:sp>
      <p:sp>
        <p:nvSpPr>
          <p:cNvPr id="17" name="Left Brace 16">
            <a:extLst>
              <a:ext uri="{FF2B5EF4-FFF2-40B4-BE49-F238E27FC236}">
                <a16:creationId xmlns:a16="http://schemas.microsoft.com/office/drawing/2014/main" id="{53B01999-931E-2019-0216-D793773AB418}"/>
              </a:ext>
            </a:extLst>
          </p:cNvPr>
          <p:cNvSpPr/>
          <p:nvPr/>
        </p:nvSpPr>
        <p:spPr>
          <a:xfrm>
            <a:off x="8304244" y="2191147"/>
            <a:ext cx="223935" cy="1164643"/>
          </a:xfrm>
          <a:prstGeom prst="leftBrace">
            <a:avLst/>
          </a:prstGeom>
          <a:ln>
            <a:solidFill>
              <a:srgbClr val="C0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8" name="TextBox 17">
            <a:extLst>
              <a:ext uri="{FF2B5EF4-FFF2-40B4-BE49-F238E27FC236}">
                <a16:creationId xmlns:a16="http://schemas.microsoft.com/office/drawing/2014/main" id="{823CBAD7-44C2-02F4-5026-E27FEC540566}"/>
              </a:ext>
            </a:extLst>
          </p:cNvPr>
          <p:cNvSpPr txBox="1"/>
          <p:nvPr/>
        </p:nvSpPr>
        <p:spPr>
          <a:xfrm>
            <a:off x="6940421" y="2154911"/>
            <a:ext cx="1363823" cy="1661993"/>
          </a:xfrm>
          <a:prstGeom prst="rect">
            <a:avLst/>
          </a:prstGeom>
          <a:noFill/>
          <a:ln>
            <a:solidFill>
              <a:schemeClr val="tx1">
                <a:lumMod val="95000"/>
                <a:lumOff val="5000"/>
              </a:schemeClr>
            </a:solidFill>
          </a:ln>
        </p:spPr>
        <p:txBody>
          <a:bodyPr wrap="square" rtlCol="0">
            <a:spAutoFit/>
          </a:bodyPr>
          <a:lstStyle/>
          <a:p>
            <a:r>
              <a:rPr lang="en-GB" sz="1400" dirty="0"/>
              <a:t>Monitor Closely, Report AND Collect Stool sample </a:t>
            </a:r>
          </a:p>
          <a:p>
            <a:r>
              <a:rPr lang="en-GB" sz="1400" b="1" dirty="0">
                <a:solidFill>
                  <a:srgbClr val="FF0000"/>
                </a:solidFill>
              </a:rPr>
              <a:t>Alert: Think ISOLATE !!</a:t>
            </a:r>
          </a:p>
          <a:p>
            <a:endParaRPr lang="en-GB" dirty="0"/>
          </a:p>
        </p:txBody>
      </p:sp>
      <p:sp>
        <p:nvSpPr>
          <p:cNvPr id="20" name="Arrow: Bent 19">
            <a:extLst>
              <a:ext uri="{FF2B5EF4-FFF2-40B4-BE49-F238E27FC236}">
                <a16:creationId xmlns:a16="http://schemas.microsoft.com/office/drawing/2014/main" id="{EDBC818C-ECD4-B786-E997-FF73F98AEF3F}"/>
              </a:ext>
            </a:extLst>
          </p:cNvPr>
          <p:cNvSpPr/>
          <p:nvPr/>
        </p:nvSpPr>
        <p:spPr>
          <a:xfrm rot="10581699" flipH="1">
            <a:off x="139140" y="3818296"/>
            <a:ext cx="667361" cy="775157"/>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23" name="Straight Arrow Connector 22">
            <a:extLst>
              <a:ext uri="{FF2B5EF4-FFF2-40B4-BE49-F238E27FC236}">
                <a16:creationId xmlns:a16="http://schemas.microsoft.com/office/drawing/2014/main" id="{C874EC70-6F6B-9E2E-7F33-E28CB25A272F}"/>
              </a:ext>
            </a:extLst>
          </p:cNvPr>
          <p:cNvCxnSpPr>
            <a:cxnSpLocks/>
          </p:cNvCxnSpPr>
          <p:nvPr/>
        </p:nvCxnSpPr>
        <p:spPr>
          <a:xfrm>
            <a:off x="3237722" y="4777273"/>
            <a:ext cx="127829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2828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1938" y="365125"/>
            <a:ext cx="10515600" cy="1487661"/>
          </a:xfrm>
        </p:spPr>
        <p:txBody>
          <a:bodyPr>
            <a:normAutofit fontScale="90000"/>
          </a:bodyPr>
          <a:lstStyle/>
          <a:p>
            <a:br>
              <a:rPr lang="en-GB" dirty="0"/>
            </a:br>
            <a:r>
              <a:rPr lang="en-GB" dirty="0"/>
              <a:t>Benefits and Limitations within Sunrise Residential Care Home </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1705177211"/>
              </p:ext>
            </p:extLst>
          </p:nvPr>
        </p:nvGraphicFramePr>
        <p:xfrm>
          <a:off x="997752" y="1852786"/>
          <a:ext cx="10477917" cy="3541470"/>
        </p:xfrm>
        <a:graphic>
          <a:graphicData uri="http://schemas.openxmlformats.org/drawingml/2006/table">
            <a:tbl>
              <a:tblPr firstRow="1" bandRow="1">
                <a:tableStyleId>{5C22544A-7EE6-4342-B048-85BDC9FD1C3A}</a:tableStyleId>
              </a:tblPr>
              <a:tblGrid>
                <a:gridCol w="6018530">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dirty="0"/>
                        <a:t>Versatile Administrative tool </a:t>
                      </a:r>
                    </a:p>
                  </a:txBody>
                  <a:tcPr/>
                </a:tc>
                <a:tc>
                  <a:txBody>
                    <a:bodyPr/>
                    <a:lstStyle/>
                    <a:p>
                      <a:r>
                        <a:rPr lang="en-GB" dirty="0"/>
                        <a:t> Training Needs  Required</a:t>
                      </a:r>
                    </a:p>
                  </a:txBody>
                  <a:tcPr/>
                </a:tc>
                <a:extLst>
                  <a:ext uri="{0D108BD9-81ED-4DB2-BD59-A6C34878D82A}">
                    <a16:rowId xmlns:a16="http://schemas.microsoft.com/office/drawing/2014/main" val="2882987392"/>
                  </a:ext>
                </a:extLst>
              </a:tr>
              <a:tr h="590245">
                <a:tc>
                  <a:txBody>
                    <a:bodyPr/>
                    <a:lstStyle/>
                    <a:p>
                      <a:r>
                        <a:rPr lang="en-GB" dirty="0"/>
                        <a:t>Improves Patient Safety and Outcomes </a:t>
                      </a:r>
                    </a:p>
                  </a:txBody>
                  <a:tcPr/>
                </a:tc>
                <a:tc>
                  <a:txBody>
                    <a:bodyPr/>
                    <a:lstStyle/>
                    <a:p>
                      <a:r>
                        <a:rPr lang="en-GB" dirty="0"/>
                        <a:t>Heavy Resource Usage </a:t>
                      </a:r>
                    </a:p>
                  </a:txBody>
                  <a:tcPr/>
                </a:tc>
                <a:extLst>
                  <a:ext uri="{0D108BD9-81ED-4DB2-BD59-A6C34878D82A}">
                    <a16:rowId xmlns:a16="http://schemas.microsoft.com/office/drawing/2014/main" val="3160413561"/>
                  </a:ext>
                </a:extLst>
              </a:tr>
              <a:tr h="590245">
                <a:tc>
                  <a:txBody>
                    <a:bodyPr/>
                    <a:lstStyle/>
                    <a:p>
                      <a:r>
                        <a:rPr lang="en-GB" dirty="0"/>
                        <a:t>Enhances  Care Coordination and More Efficient Workflows</a:t>
                      </a:r>
                    </a:p>
                  </a:txBody>
                  <a:tcPr/>
                </a:tc>
                <a:tc>
                  <a:txBody>
                    <a:bodyPr/>
                    <a:lstStyle/>
                    <a:p>
                      <a:r>
                        <a:rPr lang="en-GB" dirty="0"/>
                        <a:t>Potential Risk of Cybersecurity Threats </a:t>
                      </a:r>
                    </a:p>
                  </a:txBody>
                  <a:tcPr/>
                </a:tc>
                <a:extLst>
                  <a:ext uri="{0D108BD9-81ED-4DB2-BD59-A6C34878D82A}">
                    <a16:rowId xmlns:a16="http://schemas.microsoft.com/office/drawing/2014/main" val="3484592418"/>
                  </a:ext>
                </a:extLst>
              </a:tr>
              <a:tr h="590245">
                <a:tc>
                  <a:txBody>
                    <a:bodyPr/>
                    <a:lstStyle/>
                    <a:p>
                      <a:r>
                        <a:rPr lang="en-GB" dirty="0"/>
                        <a:t>Fosters Continuity of Care</a:t>
                      </a:r>
                    </a:p>
                  </a:txBody>
                  <a:tcPr/>
                </a:tc>
                <a:tc>
                  <a:txBody>
                    <a:bodyPr/>
                    <a:lstStyle/>
                    <a:p>
                      <a:r>
                        <a:rPr lang="en-GB" dirty="0"/>
                        <a:t>Expensive </a:t>
                      </a:r>
                    </a:p>
                  </a:txBody>
                  <a:tcPr/>
                </a:tc>
                <a:extLst>
                  <a:ext uri="{0D108BD9-81ED-4DB2-BD59-A6C34878D82A}">
                    <a16:rowId xmlns:a16="http://schemas.microsoft.com/office/drawing/2014/main" val="247985416"/>
                  </a:ext>
                </a:extLst>
              </a:tr>
              <a:tr h="590245">
                <a:tc>
                  <a:txBody>
                    <a:bodyPr/>
                    <a:lstStyle/>
                    <a:p>
                      <a:r>
                        <a:rPr lang="en-GB" dirty="0"/>
                        <a:t> Boosts Patient Engagement </a:t>
                      </a:r>
                    </a:p>
                  </a:txBody>
                  <a:tcPr/>
                </a:tc>
                <a:tc>
                  <a:txBody>
                    <a:bodyPr/>
                    <a:lstStyle/>
                    <a:p>
                      <a:r>
                        <a:rPr lang="en-GB" dirty="0"/>
                        <a:t>Dependent on Technology </a:t>
                      </a:r>
                    </a:p>
                  </a:txBody>
                  <a:tcPr/>
                </a:tc>
                <a:extLst>
                  <a:ext uri="{0D108BD9-81ED-4DB2-BD59-A6C34878D82A}">
                    <a16:rowId xmlns:a16="http://schemas.microsoft.com/office/drawing/2014/main" val="10005"/>
                  </a:ext>
                </a:extLst>
              </a:tr>
            </a:tbl>
          </a:graphicData>
        </a:graphic>
      </p:graphicFrame>
      <p:sp>
        <p:nvSpPr>
          <p:cNvPr id="5" name="Slide Number Placeholder 4">
            <a:extLst>
              <a:ext uri="{FF2B5EF4-FFF2-40B4-BE49-F238E27FC236}">
                <a16:creationId xmlns:a16="http://schemas.microsoft.com/office/drawing/2014/main" id="{8D1465A0-0962-EC56-00D6-66D8A1E6499C}"/>
              </a:ext>
            </a:extLst>
          </p:cNvPr>
          <p:cNvSpPr>
            <a:spLocks noGrp="1"/>
          </p:cNvSpPr>
          <p:nvPr>
            <p:ph type="sldNum" sz="quarter" idx="12"/>
          </p:nvPr>
        </p:nvSpPr>
        <p:spPr/>
        <p:txBody>
          <a:bodyPr/>
          <a:lstStyle/>
          <a:p>
            <a:fld id="{A4637343-0A74-448A-BC3B-0884AE5B08C2}" type="slidenum">
              <a:rPr lang="en-GB" smtClean="0"/>
              <a:t>8</a:t>
            </a:fld>
            <a:endParaRPr lang="en-GB"/>
          </a:p>
        </p:txBody>
      </p:sp>
    </p:spTree>
    <p:extLst>
      <p:ext uri="{BB962C8B-B14F-4D97-AF65-F5344CB8AC3E}">
        <p14:creationId xmlns:p14="http://schemas.microsoft.com/office/powerpoint/2010/main" val="770023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t>Communication and Collaboration Tool </a:t>
            </a:r>
            <a:br>
              <a:rPr lang="en-GB" dirty="0"/>
            </a:br>
            <a:r>
              <a:rPr lang="en-GB" b="1" dirty="0"/>
              <a:t>Outlook</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a:lstStyle/>
          <a:p>
            <a:r>
              <a:rPr lang="en-US" dirty="0"/>
              <a:t>The current workplace requires communication and collaboration tools because they help staff members at residential care homes deliver better care through their coordinated efforts and information exchange (Pineda,2024).</a:t>
            </a:r>
          </a:p>
          <a:p>
            <a:endParaRPr lang="en-US" dirty="0"/>
          </a:p>
        </p:txBody>
      </p:sp>
      <p:sp>
        <p:nvSpPr>
          <p:cNvPr id="4" name="Slide Number Placeholder 3">
            <a:extLst>
              <a:ext uri="{FF2B5EF4-FFF2-40B4-BE49-F238E27FC236}">
                <a16:creationId xmlns:a16="http://schemas.microsoft.com/office/drawing/2014/main" id="{1E702E15-296E-E937-7AB2-2321676B534C}"/>
              </a:ext>
            </a:extLst>
          </p:cNvPr>
          <p:cNvSpPr>
            <a:spLocks noGrp="1"/>
          </p:cNvSpPr>
          <p:nvPr>
            <p:ph type="sldNum" sz="quarter" idx="12"/>
          </p:nvPr>
        </p:nvSpPr>
        <p:spPr/>
        <p:txBody>
          <a:bodyPr/>
          <a:lstStyle/>
          <a:p>
            <a:fld id="{A4637343-0A74-448A-BC3B-0884AE5B08C2}" type="slidenum">
              <a:rPr lang="en-GB" smtClean="0"/>
              <a:t>9</a:t>
            </a:fld>
            <a:endParaRPr lang="en-GB"/>
          </a:p>
        </p:txBody>
      </p:sp>
    </p:spTree>
    <p:extLst>
      <p:ext uri="{BB962C8B-B14F-4D97-AF65-F5344CB8AC3E}">
        <p14:creationId xmlns:p14="http://schemas.microsoft.com/office/powerpoint/2010/main" val="477121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document with black text and black text&#10;&#10;AI-generated content may be incorrect.">
            <a:extLst>
              <a:ext uri="{FF2B5EF4-FFF2-40B4-BE49-F238E27FC236}">
                <a16:creationId xmlns:a16="http://schemas.microsoft.com/office/drawing/2014/main" id="{7883A929-4A0B-E280-EEDC-90BA0DEAA51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50124" y="0"/>
            <a:ext cx="5637457" cy="6858000"/>
          </a:xfrm>
          <a:prstGeom prst="rect">
            <a:avLst/>
          </a:prstGeom>
          <a:ln>
            <a:noFill/>
          </a:ln>
          <a:effectLst>
            <a:outerShdw blurRad="292100" dist="139700" dir="2700000" algn="tl" rotWithShape="0">
              <a:srgbClr val="333333">
                <a:alpha val="65000"/>
              </a:srgbClr>
            </a:outerShdw>
          </a:effectLst>
        </p:spPr>
      </p:pic>
      <p:sp>
        <p:nvSpPr>
          <p:cNvPr id="4" name="Slide Number Placeholder 3">
            <a:extLst>
              <a:ext uri="{FF2B5EF4-FFF2-40B4-BE49-F238E27FC236}">
                <a16:creationId xmlns:a16="http://schemas.microsoft.com/office/drawing/2014/main" id="{4A51CA44-9549-5D17-0131-D85472B157A9}"/>
              </a:ext>
            </a:extLst>
          </p:cNvPr>
          <p:cNvSpPr>
            <a:spLocks noGrp="1"/>
          </p:cNvSpPr>
          <p:nvPr>
            <p:ph type="sldNum" sz="quarter" idx="12"/>
          </p:nvPr>
        </p:nvSpPr>
        <p:spPr/>
        <p:txBody>
          <a:bodyPr/>
          <a:lstStyle/>
          <a:p>
            <a:fld id="{A4637343-0A74-448A-BC3B-0884AE5B08C2}" type="slidenum">
              <a:rPr lang="en-GB" smtClean="0"/>
              <a:t>10</a:t>
            </a:fld>
            <a:endParaRPr lang="en-GB"/>
          </a:p>
        </p:txBody>
      </p:sp>
    </p:spTree>
    <p:extLst>
      <p:ext uri="{BB962C8B-B14F-4D97-AF65-F5344CB8AC3E}">
        <p14:creationId xmlns:p14="http://schemas.microsoft.com/office/powerpoint/2010/main" val="1959926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652205224"/>
              </p:ext>
            </p:extLst>
          </p:nvPr>
        </p:nvGraphicFramePr>
        <p:xfrm>
          <a:off x="1292353" y="1866260"/>
          <a:ext cx="10061447" cy="4063116"/>
        </p:xfrm>
        <a:graphic>
          <a:graphicData uri="http://schemas.openxmlformats.org/drawingml/2006/table">
            <a:tbl>
              <a:tblPr firstRow="1" bandRow="1">
                <a:tableStyleId>{5C22544A-7EE6-4342-B048-85BDC9FD1C3A}</a:tableStyleId>
              </a:tblPr>
              <a:tblGrid>
                <a:gridCol w="4883097">
                  <a:extLst>
                    <a:ext uri="{9D8B030D-6E8A-4147-A177-3AD203B41FA5}">
                      <a16:colId xmlns:a16="http://schemas.microsoft.com/office/drawing/2014/main" val="1492186870"/>
                    </a:ext>
                  </a:extLst>
                </a:gridCol>
                <a:gridCol w="5178350">
                  <a:extLst>
                    <a:ext uri="{9D8B030D-6E8A-4147-A177-3AD203B41FA5}">
                      <a16:colId xmlns:a16="http://schemas.microsoft.com/office/drawing/2014/main" val="3245328862"/>
                    </a:ext>
                  </a:extLst>
                </a:gridCol>
              </a:tblGrid>
              <a:tr h="496212">
                <a:tc>
                  <a:txBody>
                    <a:bodyPr/>
                    <a:lstStyle/>
                    <a:p>
                      <a:r>
                        <a:rPr lang="en-GB" dirty="0"/>
                        <a:t>Advantages </a:t>
                      </a:r>
                    </a:p>
                  </a:txBody>
                  <a:tcPr/>
                </a:tc>
                <a:tc>
                  <a:txBody>
                    <a:bodyPr/>
                    <a:lstStyle/>
                    <a:p>
                      <a:r>
                        <a:rPr lang="en-GB" dirty="0"/>
                        <a:t>Disadvantages</a:t>
                      </a:r>
                    </a:p>
                  </a:txBody>
                  <a:tcPr/>
                </a:tc>
                <a:extLst>
                  <a:ext uri="{0D108BD9-81ED-4DB2-BD59-A6C34878D82A}">
                    <a16:rowId xmlns:a16="http://schemas.microsoft.com/office/drawing/2014/main" val="2184396433"/>
                  </a:ext>
                </a:extLst>
              </a:tr>
              <a:tr h="693382">
                <a:tc>
                  <a:txBody>
                    <a:bodyPr/>
                    <a:lstStyle/>
                    <a:p>
                      <a:r>
                        <a:rPr lang="en-GB" dirty="0"/>
                        <a:t>Improved Communication</a:t>
                      </a:r>
                    </a:p>
                  </a:txBody>
                  <a:tcPr/>
                </a:tc>
                <a:tc>
                  <a:txBody>
                    <a:bodyPr/>
                    <a:lstStyle/>
                    <a:p>
                      <a:r>
                        <a:rPr lang="en-GB" dirty="0"/>
                        <a:t>Requires Internet and IT Support (Tucker , J., et.al, 2020).</a:t>
                      </a:r>
                    </a:p>
                  </a:txBody>
                  <a:tcPr/>
                </a:tc>
                <a:extLst>
                  <a:ext uri="{0D108BD9-81ED-4DB2-BD59-A6C34878D82A}">
                    <a16:rowId xmlns:a16="http://schemas.microsoft.com/office/drawing/2014/main" val="1929977270"/>
                  </a:ext>
                </a:extLst>
              </a:tr>
              <a:tr h="990546">
                <a:tc>
                  <a:txBody>
                    <a:bodyPr/>
                    <a:lstStyle/>
                    <a:p>
                      <a:r>
                        <a:rPr lang="en-GB" dirty="0"/>
                        <a:t>Efficient  Calendar Management and Scheduling</a:t>
                      </a:r>
                    </a:p>
                  </a:txBody>
                  <a:tcPr/>
                </a:tc>
                <a:tc>
                  <a:txBody>
                    <a:bodyPr/>
                    <a:lstStyle/>
                    <a:p>
                      <a:r>
                        <a:rPr lang="en-GB" dirty="0"/>
                        <a:t> Challenges Non- Tech Savvy Staff</a:t>
                      </a:r>
                    </a:p>
                    <a:p>
                      <a:endParaRPr lang="en-GB" dirty="0"/>
                    </a:p>
                  </a:txBody>
                  <a:tcPr/>
                </a:tc>
                <a:extLst>
                  <a:ext uri="{0D108BD9-81ED-4DB2-BD59-A6C34878D82A}">
                    <a16:rowId xmlns:a16="http://schemas.microsoft.com/office/drawing/2014/main" val="1856759452"/>
                  </a:ext>
                </a:extLst>
              </a:tr>
              <a:tr h="693382">
                <a:tc>
                  <a:txBody>
                    <a:bodyPr/>
                    <a:lstStyle/>
                    <a:p>
                      <a:r>
                        <a:rPr lang="en-GB" dirty="0"/>
                        <a:t>Optimises Task Management</a:t>
                      </a:r>
                    </a:p>
                  </a:txBody>
                  <a:tcPr/>
                </a:tc>
                <a:tc>
                  <a:txBody>
                    <a:bodyPr/>
                    <a:lstStyle/>
                    <a:p>
                      <a:endParaRPr lang="en-GB" dirty="0"/>
                    </a:p>
                  </a:txBody>
                  <a:tcPr/>
                </a:tc>
                <a:extLst>
                  <a:ext uri="{0D108BD9-81ED-4DB2-BD59-A6C34878D82A}">
                    <a16:rowId xmlns:a16="http://schemas.microsoft.com/office/drawing/2014/main" val="1715959377"/>
                  </a:ext>
                </a:extLst>
              </a:tr>
              <a:tr h="496212">
                <a:tc>
                  <a:txBody>
                    <a:bodyPr/>
                    <a:lstStyle/>
                    <a:p>
                      <a:r>
                        <a:rPr lang="en-GB" dirty="0"/>
                        <a:t>Easily Accessible On Multiple Devices</a:t>
                      </a:r>
                    </a:p>
                  </a:txBody>
                  <a:tcPr/>
                </a:tc>
                <a:tc>
                  <a:txBody>
                    <a:bodyPr/>
                    <a:lstStyle/>
                    <a:p>
                      <a:endParaRPr lang="en-GB" dirty="0"/>
                    </a:p>
                  </a:txBody>
                  <a:tcPr/>
                </a:tc>
                <a:extLst>
                  <a:ext uri="{0D108BD9-81ED-4DB2-BD59-A6C34878D82A}">
                    <a16:rowId xmlns:a16="http://schemas.microsoft.com/office/drawing/2014/main" val="10004"/>
                  </a:ext>
                </a:extLst>
              </a:tr>
              <a:tr h="693382">
                <a:tc>
                  <a:txBody>
                    <a:bodyPr/>
                    <a:lstStyle/>
                    <a:p>
                      <a:r>
                        <a:rPr lang="en-GB" dirty="0"/>
                        <a:t>Enhances Workflow and Accountability</a:t>
                      </a:r>
                    </a:p>
                    <a:p>
                      <a:r>
                        <a:rPr lang="en-GB" dirty="0"/>
                        <a:t>(William , B.,2025).</a:t>
                      </a:r>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
        <p:nvSpPr>
          <p:cNvPr id="6" name="Slide Number Placeholder 5">
            <a:extLst>
              <a:ext uri="{FF2B5EF4-FFF2-40B4-BE49-F238E27FC236}">
                <a16:creationId xmlns:a16="http://schemas.microsoft.com/office/drawing/2014/main" id="{E244632F-17BA-39A6-F024-3EE410D8FFAE}"/>
              </a:ext>
            </a:extLst>
          </p:cNvPr>
          <p:cNvSpPr>
            <a:spLocks noGrp="1"/>
          </p:cNvSpPr>
          <p:nvPr>
            <p:ph type="sldNum" sz="quarter" idx="12"/>
          </p:nvPr>
        </p:nvSpPr>
        <p:spPr/>
        <p:txBody>
          <a:bodyPr/>
          <a:lstStyle/>
          <a:p>
            <a:fld id="{A4637343-0A74-448A-BC3B-0884AE5B08C2}" type="slidenum">
              <a:rPr lang="en-GB" smtClean="0"/>
              <a:t>11</a:t>
            </a:fld>
            <a:endParaRPr lang="en-GB"/>
          </a:p>
        </p:txBody>
      </p:sp>
      <p:sp>
        <p:nvSpPr>
          <p:cNvPr id="5" name="Title 4">
            <a:extLst>
              <a:ext uri="{FF2B5EF4-FFF2-40B4-BE49-F238E27FC236}">
                <a16:creationId xmlns:a16="http://schemas.microsoft.com/office/drawing/2014/main" id="{ADF5CC49-B8E7-1D51-902F-D1F9AED11959}"/>
              </a:ext>
            </a:extLst>
          </p:cNvPr>
          <p:cNvSpPr>
            <a:spLocks noGrp="1"/>
          </p:cNvSpPr>
          <p:nvPr>
            <p:ph type="title"/>
          </p:nvPr>
        </p:nvSpPr>
        <p:spPr/>
        <p:txBody>
          <a:bodyPr/>
          <a:lstStyle/>
          <a:p>
            <a:r>
              <a:rPr lang="en-GB" dirty="0"/>
              <a:t>Advantages and Disadvantages of </a:t>
            </a:r>
            <a:r>
              <a:rPr lang="en-GB" b="1" dirty="0"/>
              <a:t>Outlook</a:t>
            </a:r>
          </a:p>
        </p:txBody>
      </p:sp>
    </p:spTree>
    <p:extLst>
      <p:ext uri="{BB962C8B-B14F-4D97-AF65-F5344CB8AC3E}">
        <p14:creationId xmlns:p14="http://schemas.microsoft.com/office/powerpoint/2010/main" val="681798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3449320" y="500062"/>
            <a:ext cx="5074920" cy="1325563"/>
          </a:xfrm>
        </p:spPr>
        <p:txBody>
          <a:bodyPr/>
          <a:lstStyle/>
          <a:p>
            <a:r>
              <a:rPr lang="en-GB"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a:lstStyle/>
          <a:p>
            <a:r>
              <a:rPr lang="en-US" dirty="0">
                <a:solidFill>
                  <a:schemeClr val="tx1">
                    <a:lumMod val="95000"/>
                    <a:lumOff val="5000"/>
                  </a:schemeClr>
                </a:solidFill>
              </a:rPr>
              <a:t>Digital literacy matters because it is a basic competency for today’s world</a:t>
            </a:r>
          </a:p>
          <a:p>
            <a:r>
              <a:rPr lang="en-US" dirty="0">
                <a:solidFill>
                  <a:schemeClr val="tx1">
                    <a:lumMod val="95000"/>
                    <a:lumOff val="5000"/>
                  </a:schemeClr>
                </a:solidFill>
              </a:rPr>
              <a:t>Allows health workers to communicate efficiently.</a:t>
            </a:r>
          </a:p>
          <a:p>
            <a:r>
              <a:rPr lang="en-US" dirty="0">
                <a:solidFill>
                  <a:schemeClr val="tx1">
                    <a:lumMod val="95000"/>
                    <a:lumOff val="5000"/>
                  </a:schemeClr>
                </a:solidFill>
              </a:rPr>
              <a:t>A significant asset , crucial while job hunting.</a:t>
            </a:r>
          </a:p>
          <a:p>
            <a:r>
              <a:rPr lang="en-US" dirty="0">
                <a:solidFill>
                  <a:schemeClr val="tx1">
                    <a:lumMod val="95000"/>
                    <a:lumOff val="5000"/>
                  </a:schemeClr>
                </a:solidFill>
              </a:rPr>
              <a:t>Facilitates patient centered care (Skills for care,2025).</a:t>
            </a:r>
          </a:p>
          <a:p>
            <a:pPr marL="0" indent="0">
              <a:buNone/>
            </a:pPr>
            <a:endParaRPr lang="en-US" dirty="0">
              <a:solidFill>
                <a:schemeClr val="tx1">
                  <a:lumMod val="95000"/>
                  <a:lumOff val="5000"/>
                </a:schemeClr>
              </a:solidFill>
            </a:endParaRPr>
          </a:p>
          <a:p>
            <a:pPr marL="0" indent="0">
              <a:buNone/>
            </a:pPr>
            <a:endParaRPr lang="en-US" dirty="0">
              <a:solidFill>
                <a:schemeClr val="tx1">
                  <a:lumMod val="95000"/>
                  <a:lumOff val="5000"/>
                </a:schemeClr>
              </a:solidFill>
            </a:endParaRPr>
          </a:p>
        </p:txBody>
      </p:sp>
      <p:sp>
        <p:nvSpPr>
          <p:cNvPr id="4" name="Slide Number Placeholder 3">
            <a:extLst>
              <a:ext uri="{FF2B5EF4-FFF2-40B4-BE49-F238E27FC236}">
                <a16:creationId xmlns:a16="http://schemas.microsoft.com/office/drawing/2014/main" id="{5984695C-B1A6-E23B-F5CE-9743612F3B93}"/>
              </a:ext>
            </a:extLst>
          </p:cNvPr>
          <p:cNvSpPr>
            <a:spLocks noGrp="1"/>
          </p:cNvSpPr>
          <p:nvPr>
            <p:ph type="sldNum" sz="quarter" idx="12"/>
          </p:nvPr>
        </p:nvSpPr>
        <p:spPr/>
        <p:txBody>
          <a:bodyPr/>
          <a:lstStyle/>
          <a:p>
            <a:fld id="{A4637343-0A74-448A-BC3B-0884AE5B08C2}" type="slidenum">
              <a:rPr lang="en-GB" smtClean="0"/>
              <a:t>12</a:t>
            </a:fld>
            <a:endParaRPr lang="en-GB"/>
          </a:p>
        </p:txBody>
      </p:sp>
    </p:spTree>
    <p:extLst>
      <p:ext uri="{BB962C8B-B14F-4D97-AF65-F5344CB8AC3E}">
        <p14:creationId xmlns:p14="http://schemas.microsoft.com/office/powerpoint/2010/main" val="2637146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DA53C-19BE-934D-1720-8FA45868A5D5}"/>
              </a:ext>
            </a:extLst>
          </p:cNvPr>
          <p:cNvSpPr>
            <a:spLocks noGrp="1"/>
          </p:cNvSpPr>
          <p:nvPr>
            <p:ph type="title"/>
          </p:nvPr>
        </p:nvSpPr>
        <p:spPr/>
        <p:txBody>
          <a:bodyPr/>
          <a:lstStyle/>
          <a:p>
            <a:r>
              <a:rPr lang="en-GB" dirty="0"/>
              <a:t>            Challenges to Digital Literacy </a:t>
            </a:r>
            <a:br>
              <a:rPr lang="en-GB" dirty="0"/>
            </a:br>
            <a:r>
              <a:rPr lang="en-GB" dirty="0"/>
              <a:t>             in Sunrise Residential Home</a:t>
            </a:r>
          </a:p>
        </p:txBody>
      </p:sp>
      <p:sp>
        <p:nvSpPr>
          <p:cNvPr id="3" name="Content Placeholder 2">
            <a:extLst>
              <a:ext uri="{FF2B5EF4-FFF2-40B4-BE49-F238E27FC236}">
                <a16:creationId xmlns:a16="http://schemas.microsoft.com/office/drawing/2014/main" id="{6B8BF77D-55FD-F0E5-6FED-518427D9B9AC}"/>
              </a:ext>
            </a:extLst>
          </p:cNvPr>
          <p:cNvSpPr>
            <a:spLocks noGrp="1"/>
          </p:cNvSpPr>
          <p:nvPr>
            <p:ph idx="1"/>
          </p:nvPr>
        </p:nvSpPr>
        <p:spPr/>
        <p:txBody>
          <a:bodyPr/>
          <a:lstStyle/>
          <a:p>
            <a:endParaRPr lang="en-GB" dirty="0"/>
          </a:p>
          <a:p>
            <a:r>
              <a:rPr lang="en-GB" dirty="0"/>
              <a:t>Non-inclusion of healthcare workers in choosing digital technology by organisations(Kings Fund,2024).</a:t>
            </a:r>
          </a:p>
          <a:p>
            <a:r>
              <a:rPr lang="en-GB" dirty="0"/>
              <a:t>Inadequate support systems for educating  healthcare workers.</a:t>
            </a:r>
          </a:p>
          <a:p>
            <a:r>
              <a:rPr lang="en-GB" dirty="0"/>
              <a:t>Need for tailored interventions to suit demographic variations(</a:t>
            </a:r>
            <a:r>
              <a:rPr lang="en-GB" dirty="0" err="1"/>
              <a:t>Jarupunphol</a:t>
            </a:r>
            <a:r>
              <a:rPr lang="en-GB" dirty="0"/>
              <a:t> et.al,2025).</a:t>
            </a:r>
          </a:p>
        </p:txBody>
      </p:sp>
      <p:sp>
        <p:nvSpPr>
          <p:cNvPr id="4" name="Slide Number Placeholder 3">
            <a:extLst>
              <a:ext uri="{FF2B5EF4-FFF2-40B4-BE49-F238E27FC236}">
                <a16:creationId xmlns:a16="http://schemas.microsoft.com/office/drawing/2014/main" id="{A45A25D3-4457-4C3D-833A-8B4275DF7478}"/>
              </a:ext>
            </a:extLst>
          </p:cNvPr>
          <p:cNvSpPr>
            <a:spLocks noGrp="1"/>
          </p:cNvSpPr>
          <p:nvPr>
            <p:ph type="sldNum" sz="quarter" idx="12"/>
          </p:nvPr>
        </p:nvSpPr>
        <p:spPr/>
        <p:txBody>
          <a:bodyPr/>
          <a:lstStyle/>
          <a:p>
            <a:fld id="{A4637343-0A74-448A-BC3B-0884AE5B08C2}" type="slidenum">
              <a:rPr lang="en-GB" smtClean="0"/>
              <a:t>13</a:t>
            </a:fld>
            <a:endParaRPr lang="en-GB"/>
          </a:p>
        </p:txBody>
      </p:sp>
    </p:spTree>
    <p:extLst>
      <p:ext uri="{BB962C8B-B14F-4D97-AF65-F5344CB8AC3E}">
        <p14:creationId xmlns:p14="http://schemas.microsoft.com/office/powerpoint/2010/main" val="14502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GB"/>
              <a:t>Checklist for Digital Safety</a:t>
            </a:r>
            <a:endParaRPr lang="en-GB" dirty="0"/>
          </a:p>
        </p:txBody>
      </p:sp>
      <p:sp>
        <p:nvSpPr>
          <p:cNvPr id="21" name="Rectangle 2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Slide Number Placeholder 3">
            <a:extLst>
              <a:ext uri="{FF2B5EF4-FFF2-40B4-BE49-F238E27FC236}">
                <a16:creationId xmlns:a16="http://schemas.microsoft.com/office/drawing/2014/main" id="{ED2E6A10-50C9-5EB0-AB60-53985125E267}"/>
              </a:ext>
            </a:extLst>
          </p:cNvPr>
          <p:cNvSpPr>
            <a:spLocks noGrp="1"/>
          </p:cNvSpPr>
          <p:nvPr>
            <p:ph type="sldNum" sz="quarter" idx="12"/>
          </p:nvPr>
        </p:nvSpPr>
        <p:spPr>
          <a:xfrm>
            <a:off x="8873254" y="6356350"/>
            <a:ext cx="2477498" cy="365125"/>
          </a:xfrm>
        </p:spPr>
        <p:txBody>
          <a:bodyPr>
            <a:normAutofit/>
          </a:bodyPr>
          <a:lstStyle/>
          <a:p>
            <a:pPr>
              <a:spcAft>
                <a:spcPts val="600"/>
              </a:spcAft>
            </a:pPr>
            <a:fld id="{A4637343-0A74-448A-BC3B-0884AE5B08C2}" type="slidenum">
              <a:rPr lang="en-GB">
                <a:solidFill>
                  <a:schemeClr val="tx1">
                    <a:lumMod val="50000"/>
                    <a:lumOff val="50000"/>
                  </a:schemeClr>
                </a:solidFill>
              </a:rPr>
              <a:pPr>
                <a:spcAft>
                  <a:spcPts val="600"/>
                </a:spcAft>
              </a:pPr>
              <a:t>14</a:t>
            </a:fld>
            <a:endParaRPr lang="en-GB">
              <a:solidFill>
                <a:schemeClr val="tx1">
                  <a:lumMod val="50000"/>
                  <a:lumOff val="50000"/>
                </a:schemeClr>
              </a:solidFill>
            </a:endParaRPr>
          </a:p>
        </p:txBody>
      </p:sp>
      <p:sp>
        <p:nvSpPr>
          <p:cNvPr id="11" name="Content Placeholder 10">
            <a:extLst>
              <a:ext uri="{FF2B5EF4-FFF2-40B4-BE49-F238E27FC236}">
                <a16:creationId xmlns:a16="http://schemas.microsoft.com/office/drawing/2014/main" id="{EBDEEBE6-56F7-FE9E-513B-DEFB17AFDBC1}"/>
              </a:ext>
            </a:extLst>
          </p:cNvPr>
          <p:cNvSpPr>
            <a:spLocks noGrp="1"/>
          </p:cNvSpPr>
          <p:nvPr>
            <p:ph idx="1"/>
          </p:nvPr>
        </p:nvSpPr>
        <p:spPr/>
        <p:txBody>
          <a:bodyPr>
            <a:normAutofit fontScale="92500"/>
          </a:bodyPr>
          <a:lstStyle/>
          <a:p>
            <a:pPr marL="0" indent="0">
              <a:buNone/>
            </a:pPr>
            <a:r>
              <a:rPr lang="en-GB" dirty="0"/>
              <a:t>1. Password Protection</a:t>
            </a:r>
          </a:p>
          <a:p>
            <a:r>
              <a:rPr lang="en-GB" dirty="0"/>
              <a:t>Use strong, unique passwords for all MS365 and care system accounts.</a:t>
            </a:r>
          </a:p>
          <a:p>
            <a:r>
              <a:rPr lang="en-GB" dirty="0"/>
              <a:t>Change passwords regularly and avoid sharing them.</a:t>
            </a:r>
          </a:p>
          <a:p>
            <a:pPr marL="0" indent="0">
              <a:buNone/>
            </a:pPr>
            <a:r>
              <a:rPr lang="en-GB" dirty="0"/>
              <a:t>2. Data Security</a:t>
            </a:r>
          </a:p>
          <a:p>
            <a:r>
              <a:rPr lang="en-GB" dirty="0"/>
              <a:t>Store documents securely in OneDrive or protected local drives.</a:t>
            </a:r>
          </a:p>
          <a:p>
            <a:r>
              <a:rPr lang="en-GB" dirty="0"/>
              <a:t>Avoid saving sensitive patient information on personal devices.</a:t>
            </a:r>
          </a:p>
          <a:p>
            <a:pPr marL="0" indent="0">
              <a:buNone/>
            </a:pPr>
            <a:r>
              <a:rPr lang="en-GB" dirty="0"/>
              <a:t>3. Access Control</a:t>
            </a:r>
          </a:p>
          <a:p>
            <a:r>
              <a:rPr lang="en-GB" dirty="0"/>
              <a:t>Ensure that only authorized staff can access residents’ records.</a:t>
            </a:r>
          </a:p>
          <a:p>
            <a:r>
              <a:rPr lang="en-GB" dirty="0"/>
              <a:t>Log out of shared computers after use.</a:t>
            </a:r>
          </a:p>
          <a:p>
            <a:endParaRPr lang="en-GB" dirty="0"/>
          </a:p>
        </p:txBody>
      </p:sp>
    </p:spTree>
    <p:extLst>
      <p:ext uri="{BB962C8B-B14F-4D97-AF65-F5344CB8AC3E}">
        <p14:creationId xmlns:p14="http://schemas.microsoft.com/office/powerpoint/2010/main" val="2124799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D95BB0-9D37-C229-C143-FFB385F1324A}"/>
              </a:ext>
            </a:extLst>
          </p:cNvPr>
          <p:cNvSpPr>
            <a:spLocks noGrp="1"/>
          </p:cNvSpPr>
          <p:nvPr>
            <p:ph type="sldNum" sz="quarter" idx="12"/>
          </p:nvPr>
        </p:nvSpPr>
        <p:spPr/>
        <p:txBody>
          <a:bodyPr/>
          <a:lstStyle/>
          <a:p>
            <a:fld id="{A4637343-0A74-448A-BC3B-0884AE5B08C2}" type="slidenum">
              <a:rPr lang="en-GB" smtClean="0"/>
              <a:t>15</a:t>
            </a:fld>
            <a:endParaRPr lang="en-GB"/>
          </a:p>
        </p:txBody>
      </p:sp>
      <p:sp>
        <p:nvSpPr>
          <p:cNvPr id="5" name="Title 1">
            <a:extLst>
              <a:ext uri="{FF2B5EF4-FFF2-40B4-BE49-F238E27FC236}">
                <a16:creationId xmlns:a16="http://schemas.microsoft.com/office/drawing/2014/main" id="{0F4E10A8-20DD-77D0-222A-AD3450C81989}"/>
              </a:ext>
            </a:extLst>
          </p:cNvPr>
          <p:cNvSpPr>
            <a:spLocks noGrp="1"/>
          </p:cNvSpPr>
          <p:nvPr>
            <p:ph type="title"/>
          </p:nvPr>
        </p:nvSpPr>
        <p:spPr>
          <a:xfrm>
            <a:off x="838200" y="365125"/>
            <a:ext cx="10515600" cy="1325563"/>
          </a:xfrm>
        </p:spPr>
        <p:txBody>
          <a:bodyPr/>
          <a:lstStyle/>
          <a:p>
            <a:r>
              <a:rPr lang="en-GB" dirty="0"/>
              <a:t>Checklist for Digital Safety</a:t>
            </a:r>
          </a:p>
        </p:txBody>
      </p:sp>
      <p:sp>
        <p:nvSpPr>
          <p:cNvPr id="6" name="Content Placeholder 2">
            <a:extLst>
              <a:ext uri="{FF2B5EF4-FFF2-40B4-BE49-F238E27FC236}">
                <a16:creationId xmlns:a16="http://schemas.microsoft.com/office/drawing/2014/main" id="{A787AEA9-ADED-F9A2-C671-DE41B350C483}"/>
              </a:ext>
            </a:extLst>
          </p:cNvPr>
          <p:cNvSpPr>
            <a:spLocks noGrp="1"/>
          </p:cNvSpPr>
          <p:nvPr>
            <p:ph idx="1"/>
          </p:nvPr>
        </p:nvSpPr>
        <p:spPr>
          <a:xfrm>
            <a:off x="838200" y="1825625"/>
            <a:ext cx="10515600" cy="4351338"/>
          </a:xfrm>
        </p:spPr>
        <p:txBody>
          <a:bodyPr>
            <a:normAutofit fontScale="70000" lnSpcReduction="20000"/>
          </a:bodyPr>
          <a:lstStyle/>
          <a:p>
            <a:pPr marL="0" indent="0">
              <a:buNone/>
            </a:pPr>
            <a:r>
              <a:rPr lang="en-GB" sz="3800" dirty="0"/>
              <a:t>4. Email and Communication Safety</a:t>
            </a:r>
          </a:p>
          <a:p>
            <a:r>
              <a:rPr lang="en-GB" sz="3800" dirty="0"/>
              <a:t>Verify the sender’s identity before opening attachments or links.</a:t>
            </a:r>
          </a:p>
          <a:p>
            <a:r>
              <a:rPr lang="en-GB" sz="3800" dirty="0"/>
              <a:t>Report any phishing or suspicious emails immediately.</a:t>
            </a:r>
          </a:p>
          <a:p>
            <a:pPr marL="0" indent="0">
              <a:buNone/>
            </a:pPr>
            <a:r>
              <a:rPr lang="en-GB" sz="3800" dirty="0"/>
              <a:t>5. Backup and Recovery</a:t>
            </a:r>
          </a:p>
          <a:p>
            <a:r>
              <a:rPr lang="en-GB" sz="3800" dirty="0"/>
              <a:t>Regularly back up important files on the organisation’s cloud system.</a:t>
            </a:r>
          </a:p>
          <a:p>
            <a:r>
              <a:rPr lang="en-GB" sz="3800" dirty="0"/>
              <a:t>Know how to recover files in case of accidental deletion or cyberattack.</a:t>
            </a:r>
          </a:p>
          <a:p>
            <a:pPr marL="0" indent="0">
              <a:buNone/>
            </a:pPr>
            <a:r>
              <a:rPr lang="en-GB" sz="3800" dirty="0"/>
              <a:t>6. Awareness and Training</a:t>
            </a:r>
          </a:p>
          <a:p>
            <a:r>
              <a:rPr lang="en-GB" sz="3800" dirty="0"/>
              <a:t>Attend regular digital safety and cyber hygiene training.</a:t>
            </a:r>
          </a:p>
          <a:p>
            <a:r>
              <a:rPr lang="en-GB" sz="3800" dirty="0"/>
              <a:t>Stay updated on emerging online threats in healthcare.</a:t>
            </a:r>
          </a:p>
          <a:p>
            <a:endParaRPr lang="en-GB" dirty="0"/>
          </a:p>
        </p:txBody>
      </p:sp>
    </p:spTree>
    <p:extLst>
      <p:ext uri="{BB962C8B-B14F-4D97-AF65-F5344CB8AC3E}">
        <p14:creationId xmlns:p14="http://schemas.microsoft.com/office/powerpoint/2010/main" val="224337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normAutofit fontScale="92500"/>
          </a:bodyPr>
          <a:lstStyle/>
          <a:p>
            <a:r>
              <a:rPr lang="en-GB" dirty="0">
                <a:solidFill>
                  <a:schemeClr val="tx1">
                    <a:lumMod val="95000"/>
                    <a:lumOff val="5000"/>
                  </a:schemeClr>
                </a:solidFill>
              </a:rPr>
              <a:t>Incorporating  the multiple functionalities of Word can be advantageous to care delivery, communication and efficient teamwork. For example, collaborating through an application such as Outlook to receive and or send documents made simple within Microsoft Office. </a:t>
            </a:r>
          </a:p>
          <a:p>
            <a:r>
              <a:rPr lang="en-GB" dirty="0">
                <a:solidFill>
                  <a:schemeClr val="tx1">
                    <a:lumMod val="95000"/>
                    <a:lumOff val="5000"/>
                  </a:schemeClr>
                </a:solidFill>
              </a:rPr>
              <a:t>Digital Literacy is Incumbent for practice as well as complying with safety regulations .</a:t>
            </a:r>
          </a:p>
          <a:p>
            <a:r>
              <a:rPr lang="en-GB" dirty="0">
                <a:solidFill>
                  <a:schemeClr val="tx1">
                    <a:lumMod val="95000"/>
                    <a:lumOff val="5000"/>
                  </a:schemeClr>
                </a:solidFill>
              </a:rPr>
              <a:t>One drawback of Word is the file size limitations, especially the on- line version. Other limitations include , dependence on internet , can be a costly  acquisition as well as costly to provide training resources for staff in this medium-sized care home Sunrise Residential.</a:t>
            </a:r>
          </a:p>
        </p:txBody>
      </p:sp>
      <p:sp>
        <p:nvSpPr>
          <p:cNvPr id="4" name="Slide Number Placeholder 3">
            <a:extLst>
              <a:ext uri="{FF2B5EF4-FFF2-40B4-BE49-F238E27FC236}">
                <a16:creationId xmlns:a16="http://schemas.microsoft.com/office/drawing/2014/main" id="{BA5CED51-5368-AD77-05C8-C433D7F85FAA}"/>
              </a:ext>
            </a:extLst>
          </p:cNvPr>
          <p:cNvSpPr>
            <a:spLocks noGrp="1"/>
          </p:cNvSpPr>
          <p:nvPr>
            <p:ph type="sldNum" sz="quarter" idx="12"/>
          </p:nvPr>
        </p:nvSpPr>
        <p:spPr/>
        <p:txBody>
          <a:bodyPr/>
          <a:lstStyle/>
          <a:p>
            <a:fld id="{A4637343-0A74-448A-BC3B-0884AE5B08C2}" type="slidenum">
              <a:rPr lang="en-GB" smtClean="0"/>
              <a:t>16</a:t>
            </a:fld>
            <a:endParaRPr lang="en-GB"/>
          </a:p>
        </p:txBody>
      </p:sp>
    </p:spTree>
    <p:extLst>
      <p:ext uri="{BB962C8B-B14F-4D97-AF65-F5344CB8AC3E}">
        <p14:creationId xmlns:p14="http://schemas.microsoft.com/office/powerpoint/2010/main" val="665794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838200" y="1825625"/>
            <a:ext cx="10515600" cy="4435216"/>
          </a:xfrm>
        </p:spPr>
        <p:txBody>
          <a:bodyPr>
            <a:normAutofit fontScale="70000" lnSpcReduction="20000"/>
          </a:bodyPr>
          <a:lstStyle/>
          <a:p>
            <a:r>
              <a:rPr lang="en-GB" sz="2000" dirty="0" err="1"/>
              <a:t>Jarupunphol</a:t>
            </a:r>
            <a:r>
              <a:rPr lang="en-GB" sz="2000" dirty="0"/>
              <a:t>, P., </a:t>
            </a:r>
            <a:r>
              <a:rPr lang="en-GB" sz="2000" dirty="0" err="1"/>
              <a:t>Siwatchaya</a:t>
            </a:r>
            <a:r>
              <a:rPr lang="en-GB" sz="2000" dirty="0"/>
              <a:t>, S. and Buathong, W. (2025) ‘Evaluating password security compliance in a </a:t>
            </a:r>
            <a:r>
              <a:rPr lang="en-GB" sz="2000" dirty="0" err="1"/>
              <a:t>phuket</a:t>
            </a:r>
            <a:r>
              <a:rPr lang="en-GB" sz="2000" dirty="0"/>
              <a:t> private hospital: A </a:t>
            </a:r>
            <a:r>
              <a:rPr lang="en-GB" sz="2000" dirty="0" err="1"/>
              <a:t>utaut</a:t>
            </a:r>
            <a:r>
              <a:rPr lang="en-GB" sz="2000" dirty="0"/>
              <a:t>-based analysis’, </a:t>
            </a:r>
            <a:r>
              <a:rPr lang="en-GB" sz="2000" i="1" dirty="0"/>
              <a:t>Multidisciplinary Reviews</a:t>
            </a:r>
            <a:r>
              <a:rPr lang="en-GB" sz="2000" dirty="0"/>
              <a:t>, 8(7), p. 2025195. doi:10.31893/multirev.2025195. </a:t>
            </a:r>
          </a:p>
          <a:p>
            <a:r>
              <a:rPr lang="en-GB" sz="2000" dirty="0"/>
              <a:t>Fund, K. (2024) </a:t>
            </a:r>
            <a:r>
              <a:rPr lang="en-GB" sz="2000" i="1" dirty="0"/>
              <a:t>Digital technology is central to delivering new government’s ‘Neighbourhood Health Service’, finds the King’s Fund | The King’s Fund</a:t>
            </a:r>
            <a:r>
              <a:rPr lang="en-GB" sz="2000" dirty="0"/>
              <a:t>. Available at: https://www.kingsfund.org.uk/insight-and-analysis/press-releases/digital-technology-central-delivering-neighbourhood-health-service (Accessed: 08 November 2025). </a:t>
            </a:r>
          </a:p>
          <a:p>
            <a:r>
              <a:rPr lang="en-GB" sz="1900" dirty="0"/>
              <a:t>NHS (2022) </a:t>
            </a:r>
            <a:r>
              <a:rPr lang="en-GB" sz="1900" i="1" dirty="0"/>
              <a:t>Microsoft Office 365: Enhancing Collaboration in Healthcare</a:t>
            </a:r>
            <a:r>
              <a:rPr lang="en-GB" sz="1900" dirty="0"/>
              <a:t>, </a:t>
            </a:r>
            <a:r>
              <a:rPr lang="en-GB" sz="1900" i="1" dirty="0"/>
              <a:t>NHS choices</a:t>
            </a:r>
            <a:r>
              <a:rPr lang="en-GB" sz="1900" dirty="0"/>
              <a:t>. Available at: https://www.this.nhs.uk/insights/article/microsoft-office-365-benefits (Accessed: 05 November 2025). </a:t>
            </a:r>
          </a:p>
          <a:p>
            <a:r>
              <a:rPr lang="en-GB" sz="1900" dirty="0"/>
              <a:t>Pineda, V. S. (2024). </a:t>
            </a:r>
            <a:r>
              <a:rPr lang="en-GB" sz="1900" i="1" dirty="0"/>
              <a:t>Inclusion and belonging in cities of tomorrow</a:t>
            </a:r>
            <a:r>
              <a:rPr lang="en-GB" sz="1900" dirty="0"/>
              <a:t>. </a:t>
            </a:r>
            <a:r>
              <a:rPr lang="en-GB" sz="1900" u="sng" dirty="0">
                <a:hlinkClick r:id="rId2"/>
              </a:rPr>
              <a:t>https://doi.org/10.1007/978-981-99-3856-8</a:t>
            </a:r>
            <a:r>
              <a:rPr lang="en-GB" sz="1900" dirty="0"/>
              <a:t>.  </a:t>
            </a:r>
          </a:p>
          <a:p>
            <a:r>
              <a:rPr lang="en-GB" sz="1900" i="1" dirty="0"/>
              <a:t>Tucker, J., &amp; Belcher, T. (2020). Can technology be the link to bridge the gap between student/faculty well-being and engagement? International Journal of Arts Humanities and Social Studies, 2(2), 13–16. </a:t>
            </a:r>
            <a:r>
              <a:rPr lang="en-GB" sz="1900" i="1" u="sng" dirty="0">
                <a:hlinkClick r:id="rId3"/>
              </a:rPr>
              <a:t>https://doi.org/10.33545/26648652.2020.v2.i2a.23</a:t>
            </a:r>
            <a:r>
              <a:rPr lang="en-GB" sz="1900" dirty="0"/>
              <a:t> </a:t>
            </a:r>
          </a:p>
          <a:p>
            <a:r>
              <a:rPr lang="en-GB" sz="1900" dirty="0"/>
              <a:t>UMA, Technology (2025) </a:t>
            </a:r>
            <a:r>
              <a:rPr lang="en-GB" sz="1900" i="1" dirty="0"/>
              <a:t>How is Microsoft word used in the medical field</a:t>
            </a:r>
            <a:r>
              <a:rPr lang="en-GB" sz="1900" dirty="0"/>
              <a:t>, </a:t>
            </a:r>
            <a:r>
              <a:rPr lang="en-GB" sz="1900" i="1" dirty="0"/>
              <a:t>UMA Technology</a:t>
            </a:r>
            <a:r>
              <a:rPr lang="en-GB" sz="1900" dirty="0"/>
              <a:t>. Available at: https://umatechnology.org/how-is-microsoft-word-used-in-the-medical-field/ (Accessed: 05 November 2025). </a:t>
            </a:r>
          </a:p>
          <a:p>
            <a:r>
              <a:rPr lang="en-GB" sz="1900" dirty="0" err="1"/>
              <a:t>Vailshery</a:t>
            </a:r>
            <a:r>
              <a:rPr lang="en-GB" sz="1900" dirty="0"/>
              <a:t>, L.S. (2025) </a:t>
            </a:r>
            <a:r>
              <a:rPr lang="en-GB" sz="1900" i="1" dirty="0"/>
              <a:t>Office 365 company usage by country 2025</a:t>
            </a:r>
            <a:r>
              <a:rPr lang="en-GB" sz="1900" dirty="0"/>
              <a:t>, </a:t>
            </a:r>
            <a:r>
              <a:rPr lang="en-GB" sz="1900" i="1" dirty="0"/>
              <a:t>Statista</a:t>
            </a:r>
            <a:r>
              <a:rPr lang="en-GB" sz="1900" dirty="0"/>
              <a:t>. Available at: https://www.statista.com/statistics/983321/worldwide-office-365-user-numbers-by-country/ (Accessed: 05 November 2025). </a:t>
            </a:r>
          </a:p>
          <a:p>
            <a:r>
              <a:rPr lang="en-GB" sz="2000" i="1" dirty="0"/>
              <a:t>Why digital skills matter: Meet the care technologist and Digital leader</a:t>
            </a:r>
            <a:r>
              <a:rPr lang="en-GB" sz="2000" dirty="0"/>
              <a:t> (2025) </a:t>
            </a:r>
            <a:r>
              <a:rPr lang="en-GB" sz="2000" i="1" dirty="0"/>
              <a:t>Home - Skills for Care</a:t>
            </a:r>
            <a:r>
              <a:rPr lang="en-GB" sz="2000" dirty="0"/>
              <a:t>. Available at: https://www.skillsforcare.org.uk/news-and-events/blogs/why-digital-skills-matter-meet-the-care-technologist-and-digital-leader (Accessed: 08 November 2025). </a:t>
            </a:r>
            <a:endParaRPr lang="en-GB" sz="1900" dirty="0"/>
          </a:p>
          <a:p>
            <a:pPr fontAlgn="base"/>
            <a:r>
              <a:rPr lang="en-GB" sz="1900" i="1" dirty="0"/>
              <a:t>Williams, B., (2025). Mastering executive functioning: Strategies for Effective Organization, Planning, and Time Management. Barrett Williams.</a:t>
            </a:r>
            <a:r>
              <a:rPr lang="en-GB" sz="1900" dirty="0"/>
              <a:t> </a:t>
            </a:r>
          </a:p>
          <a:p>
            <a:pPr marL="0" indent="0" fontAlgn="base">
              <a:buNone/>
            </a:pPr>
            <a:endParaRPr lang="en-GB" sz="1900" dirty="0"/>
          </a:p>
          <a:p>
            <a:endParaRPr lang="en-GB" dirty="0">
              <a:solidFill>
                <a:srgbClr val="FF0000"/>
              </a:solidFill>
            </a:endParaRPr>
          </a:p>
        </p:txBody>
      </p:sp>
      <p:sp>
        <p:nvSpPr>
          <p:cNvPr id="6" name="Slide Number Placeholder 5">
            <a:extLst>
              <a:ext uri="{FF2B5EF4-FFF2-40B4-BE49-F238E27FC236}">
                <a16:creationId xmlns:a16="http://schemas.microsoft.com/office/drawing/2014/main" id="{F52A0137-2624-C460-986E-FB0CCA43884C}"/>
              </a:ext>
            </a:extLst>
          </p:cNvPr>
          <p:cNvSpPr>
            <a:spLocks noGrp="1"/>
          </p:cNvSpPr>
          <p:nvPr>
            <p:ph type="sldNum" sz="quarter" idx="12"/>
          </p:nvPr>
        </p:nvSpPr>
        <p:spPr/>
        <p:txBody>
          <a:bodyPr/>
          <a:lstStyle/>
          <a:p>
            <a:fld id="{A4637343-0A74-448A-BC3B-0884AE5B08C2}" type="slidenum">
              <a:rPr lang="en-GB" smtClean="0"/>
              <a:t>17</a:t>
            </a:fld>
            <a:endParaRPr lang="en-GB"/>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5773</TotalTime>
  <Words>1316</Words>
  <Application>Microsoft Office PowerPoint</Application>
  <PresentationFormat>Widescreen</PresentationFormat>
  <Paragraphs>154</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Digital Skills and Research Methods LCHS4007  Assessment 1: Group  Presentation : Group Number 4</vt:lpstr>
      <vt:lpstr>Group 4 Members </vt:lpstr>
      <vt:lpstr>Acknowledgement of the use of AI</vt:lpstr>
      <vt:lpstr>Content</vt:lpstr>
      <vt:lpstr>Introduction</vt:lpstr>
      <vt:lpstr>PowerPoint Presentation</vt:lpstr>
      <vt:lpstr>PowerPoint Presentation</vt:lpstr>
      <vt:lpstr> Benefits and Limitations within Sunrise Residential Care Home  </vt:lpstr>
      <vt:lpstr>Communication and Collaboration Tool  Outlook</vt:lpstr>
      <vt:lpstr>PowerPoint Presentation</vt:lpstr>
      <vt:lpstr>Advantages and Disadvantages of Outlook</vt:lpstr>
      <vt:lpstr>Digital Literacy</vt:lpstr>
      <vt:lpstr>            Challenges to Digital Literacy               in Sunrise Residential Home</vt:lpstr>
      <vt:lpstr>Checklist for Digital Safety</vt:lpstr>
      <vt:lpstr>Checklist for Digital Safety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gillian gibbs</cp:lastModifiedBy>
  <cp:revision>16</cp:revision>
  <dcterms:created xsi:type="dcterms:W3CDTF">2025-07-04T16:22:41Z</dcterms:created>
  <dcterms:modified xsi:type="dcterms:W3CDTF">2025-11-10T09:37:44Z</dcterms:modified>
</cp:coreProperties>
</file>