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11"/>
  </p:notesMasterIdLst>
  <p:handoutMasterIdLst>
    <p:handoutMasterId r:id="rId12"/>
  </p:handoutMasterIdLst>
  <p:sldIdLst>
    <p:sldId id="283" r:id="rId2"/>
    <p:sldId id="297" r:id="rId3"/>
    <p:sldId id="287" r:id="rId4"/>
    <p:sldId id="285" r:id="rId5"/>
    <p:sldId id="291" r:id="rId6"/>
    <p:sldId id="290" r:id="rId7"/>
    <p:sldId id="295" r:id="rId8"/>
    <p:sldId id="292" r:id="rId9"/>
    <p:sldId id="296" r:id="rId1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64" autoAdjust="0"/>
    <p:restoredTop sz="81305"/>
  </p:normalViewPr>
  <p:slideViewPr>
    <p:cSldViewPr snapToGrid="0">
      <p:cViewPr varScale="1">
        <p:scale>
          <a:sx n="59" d="100"/>
          <a:sy n="59" d="100"/>
        </p:scale>
        <p:origin x="54" y="9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0B73C53-4D57-4D35-9D52-08D28DD1DFC2}" type="datetimeFigureOut">
              <a:rPr lang="en-US" smtClean="0"/>
              <a:t>1/14/2019</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F56573A-EF53-46DB-810D-E2D88F938BC0}" type="slidenum">
              <a:rPr lang="en-US" smtClean="0"/>
              <a:t>‹#›</a:t>
            </a:fld>
            <a:endParaRPr lang="en-US"/>
          </a:p>
        </p:txBody>
      </p:sp>
    </p:spTree>
    <p:extLst>
      <p:ext uri="{BB962C8B-B14F-4D97-AF65-F5344CB8AC3E}">
        <p14:creationId xmlns:p14="http://schemas.microsoft.com/office/powerpoint/2010/main" val="173678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A53DF5C4-970B-664A-B502-B6ED3B56F5B6}" type="datetimeFigureOut">
              <a:rPr lang="en-US" smtClean="0"/>
              <a:t>1/14/2019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6AB26003-50EF-C944-A8E1-7199B9107BC6}" type="slidenum">
              <a:rPr lang="en-US" smtClean="0"/>
              <a:t>‹#›</a:t>
            </a:fld>
            <a:endParaRPr lang="en-US"/>
          </a:p>
        </p:txBody>
      </p:sp>
    </p:spTree>
    <p:extLst>
      <p:ext uri="{BB962C8B-B14F-4D97-AF65-F5344CB8AC3E}">
        <p14:creationId xmlns:p14="http://schemas.microsoft.com/office/powerpoint/2010/main" val="92506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43508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440597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323982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6AB26003-50EF-C944-A8E1-7199B9107BC6}" type="slidenum">
              <a:rPr lang="en-US" smtClean="0"/>
              <a:t>4</a:t>
            </a:fld>
            <a:endParaRPr lang="en-US"/>
          </a:p>
        </p:txBody>
      </p:sp>
    </p:spTree>
    <p:extLst>
      <p:ext uri="{BB962C8B-B14F-4D97-AF65-F5344CB8AC3E}">
        <p14:creationId xmlns:p14="http://schemas.microsoft.com/office/powerpoint/2010/main" val="12872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402596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p:txBody>
      </p:sp>
      <p:sp>
        <p:nvSpPr>
          <p:cNvPr id="4" name="Slide Number Placeholder 3"/>
          <p:cNvSpPr>
            <a:spLocks noGrp="1"/>
          </p:cNvSpPr>
          <p:nvPr>
            <p:ph type="sldNum" sz="quarter" idx="10"/>
          </p:nvPr>
        </p:nvSpPr>
        <p:spPr/>
        <p:txBody>
          <a:bodyPr/>
          <a:lstStyle/>
          <a:p>
            <a:fld id="{6AB26003-50EF-C944-A8E1-7199B9107BC6}" type="slidenum">
              <a:rPr lang="en-US" smtClean="0"/>
              <a:t>6</a:t>
            </a:fld>
            <a:endParaRPr lang="en-US"/>
          </a:p>
        </p:txBody>
      </p:sp>
    </p:spTree>
    <p:extLst>
      <p:ext uri="{BB962C8B-B14F-4D97-AF65-F5344CB8AC3E}">
        <p14:creationId xmlns:p14="http://schemas.microsoft.com/office/powerpoint/2010/main" val="943880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600" dirty="0" smtClean="0"/>
              <a:t> </a:t>
            </a:r>
            <a:r>
              <a:rPr lang="en-GB" b="1" dirty="0" smtClean="0"/>
              <a:t>In respect of skills, you are required to reference from key curriculum and policy documents available at </a:t>
            </a:r>
            <a:r>
              <a:rPr lang="en-GB" b="1" i="1" dirty="0" smtClean="0"/>
              <a:t>Learning Wales</a:t>
            </a:r>
            <a:r>
              <a:rPr lang="en-GB" b="1" dirty="0" smtClean="0"/>
              <a:t>.</a:t>
            </a:r>
            <a:r>
              <a:rPr lang="en-GB" dirty="0" smtClean="0"/>
              <a:t> </a:t>
            </a:r>
          </a:p>
          <a:p>
            <a:pPr fontAlgn="base">
              <a:spcAft>
                <a:spcPts val="0"/>
              </a:spcAft>
            </a:pPr>
            <a:endParaRPr lang="en-GB" dirty="0" smtClean="0">
              <a:latin typeface="Arial" panose="020B0604020202020204" pitchFamily="34" charset="0"/>
              <a:ea typeface="Times New Roman" panose="02020603050405020304" pitchFamily="18" charset="0"/>
            </a:endParaRPr>
          </a:p>
          <a:p>
            <a:pPr fontAlgn="base">
              <a:spcAft>
                <a:spcPts val="0"/>
              </a:spcAft>
            </a:pPr>
            <a:endParaRPr lang="en-GB" dirty="0" smtClean="0">
              <a:latin typeface="Arial" panose="020B0604020202020204" pitchFamily="34" charset="0"/>
              <a:ea typeface="Times New Roman" panose="02020603050405020304" pitchFamily="18" charset="0"/>
            </a:endParaRPr>
          </a:p>
          <a:p>
            <a:pPr fontAlgn="base">
              <a:spcAft>
                <a:spcPts val="0"/>
              </a:spcAft>
            </a:pPr>
            <a:r>
              <a:rPr lang="en-GB" dirty="0" smtClean="0">
                <a:latin typeface="Arial" panose="020B0604020202020204" pitchFamily="34" charset="0"/>
                <a:ea typeface="Times New Roman" panose="02020603050405020304" pitchFamily="18" charset="0"/>
              </a:rPr>
              <a:t>Extract</a:t>
            </a:r>
            <a:r>
              <a:rPr lang="en-GB" baseline="0" dirty="0" smtClean="0">
                <a:latin typeface="Arial" panose="020B0604020202020204" pitchFamily="34" charset="0"/>
                <a:ea typeface="Times New Roman" panose="02020603050405020304" pitchFamily="18" charset="0"/>
              </a:rPr>
              <a:t> from Assignment Guidance:</a:t>
            </a:r>
            <a:endParaRPr lang="en-GB" dirty="0" smtClean="0">
              <a:latin typeface="Arial" panose="020B0604020202020204" pitchFamily="34" charset="0"/>
              <a:ea typeface="Times New Roman" panose="02020603050405020304" pitchFamily="18" charset="0"/>
            </a:endParaRPr>
          </a:p>
          <a:p>
            <a:pPr fontAlgn="base">
              <a:spcAft>
                <a:spcPts val="0"/>
              </a:spcAft>
            </a:pPr>
            <a:r>
              <a:rPr lang="en-GB" dirty="0" smtClean="0">
                <a:latin typeface="Arial" panose="020B0604020202020204" pitchFamily="34" charset="0"/>
                <a:ea typeface="Times New Roman" panose="02020603050405020304" pitchFamily="18" charset="0"/>
              </a:rPr>
              <a:t>This assignment requires you</a:t>
            </a:r>
            <a:r>
              <a:rPr lang="en-GB" dirty="0" smtClean="0">
                <a:solidFill>
                  <a:srgbClr val="000000"/>
                </a:solidFill>
                <a:latin typeface="Arial" panose="020B0604020202020204" pitchFamily="34" charset="0"/>
                <a:ea typeface="Times New Roman" panose="02020603050405020304" pitchFamily="18" charset="0"/>
              </a:rPr>
              <a:t> to show </a:t>
            </a:r>
            <a:r>
              <a:rPr lang="en-GB" b="1" i="1" dirty="0" smtClean="0">
                <a:solidFill>
                  <a:srgbClr val="000000"/>
                </a:solidFill>
                <a:latin typeface="Arial" panose="020B0604020202020204" pitchFamily="34" charset="0"/>
                <a:ea typeface="Times New Roman" panose="02020603050405020304" pitchFamily="18" charset="0"/>
              </a:rPr>
              <a:t>why </a:t>
            </a:r>
            <a:r>
              <a:rPr lang="en-GB" dirty="0" smtClean="0">
                <a:solidFill>
                  <a:srgbClr val="000000"/>
                </a:solidFill>
                <a:latin typeface="Arial" panose="020B0604020202020204" pitchFamily="34" charset="0"/>
                <a:ea typeface="Times New Roman" panose="02020603050405020304" pitchFamily="18" charset="0"/>
              </a:rPr>
              <a:t>teacher subject knowledge is important in relation to teaching Language and Mathematics in primary schools in Wales.  </a:t>
            </a:r>
            <a:endParaRPr lang="en-GB" dirty="0" smtClean="0">
              <a:latin typeface="Times New Roman" panose="02020603050405020304" pitchFamily="18" charset="0"/>
              <a:ea typeface="Times New Roman" panose="02020603050405020304" pitchFamily="18" charset="0"/>
            </a:endParaRPr>
          </a:p>
          <a:p>
            <a:pPr fontAlgn="base">
              <a:spcAft>
                <a:spcPts val="0"/>
              </a:spcAft>
            </a:pPr>
            <a:r>
              <a:rPr lang="en-GB" dirty="0" smtClean="0">
                <a:solidFill>
                  <a:srgbClr val="000000"/>
                </a:solidFill>
                <a:latin typeface="Arial" panose="020B0604020202020204" pitchFamily="34" charset="0"/>
                <a:ea typeface="Times New Roman" panose="02020603050405020304" pitchFamily="18" charset="0"/>
              </a:rPr>
              <a:t> </a:t>
            </a:r>
            <a:endParaRPr lang="en-GB" dirty="0" smtClean="0">
              <a:latin typeface="Times New Roman" panose="02020603050405020304" pitchFamily="18" charset="0"/>
              <a:ea typeface="Times New Roman" panose="02020603050405020304" pitchFamily="18" charset="0"/>
            </a:endParaRPr>
          </a:p>
          <a:p>
            <a:pPr fontAlgn="base">
              <a:spcAft>
                <a:spcPts val="0"/>
              </a:spcAft>
            </a:pPr>
            <a:r>
              <a:rPr lang="en-GB" dirty="0" smtClean="0">
                <a:solidFill>
                  <a:srgbClr val="000000"/>
                </a:solidFill>
                <a:latin typeface="Arial" panose="020B0604020202020204" pitchFamily="34" charset="0"/>
                <a:ea typeface="Times New Roman" panose="02020603050405020304" pitchFamily="18" charset="0"/>
              </a:rPr>
              <a:t>In particular you should:</a:t>
            </a:r>
            <a:endParaRPr lang="en-GB" dirty="0" smtClean="0">
              <a:latin typeface="Times New Roman" panose="02020603050405020304" pitchFamily="18" charset="0"/>
              <a:ea typeface="Times New Roman" panose="02020603050405020304" pitchFamily="18" charset="0"/>
            </a:endParaRPr>
          </a:p>
          <a:p>
            <a:pPr marL="342900" lvl="0" indent="-342900" fontAlgn="base">
              <a:spcAft>
                <a:spcPts val="0"/>
              </a:spcAft>
              <a:buSzPts val="1000"/>
              <a:buFont typeface="Symbol" panose="05050102010706020507" pitchFamily="18" charset="2"/>
              <a:buChar char=""/>
              <a:tabLst>
                <a:tab pos="457200" algn="l"/>
              </a:tabLst>
            </a:pPr>
            <a:r>
              <a:rPr lang="en-GB" dirty="0" smtClean="0">
                <a:solidFill>
                  <a:srgbClr val="000000"/>
                </a:solidFill>
                <a:latin typeface="Arial" panose="020B0604020202020204" pitchFamily="34" charset="0"/>
                <a:ea typeface="Times New Roman" panose="02020603050405020304" pitchFamily="18" charset="0"/>
              </a:rPr>
              <a:t>Think about a language skill (e.g. teaching of reading) and a mathematical skill (e.g. teaching of number), that you have observed or taught on Professional Teaching Experience. </a:t>
            </a:r>
          </a:p>
          <a:p>
            <a:pPr marL="342900" lvl="0" indent="-342900" fontAlgn="base">
              <a:spcAft>
                <a:spcPts val="0"/>
              </a:spcAft>
              <a:buSzPts val="1000"/>
              <a:buFont typeface="Symbol" panose="05050102010706020507" pitchFamily="18" charset="2"/>
              <a:buChar char=""/>
              <a:tabLst>
                <a:tab pos="457200" algn="l"/>
              </a:tabLst>
            </a:pPr>
            <a:r>
              <a:rPr lang="en-GB" dirty="0" smtClean="0">
                <a:solidFill>
                  <a:srgbClr val="000000"/>
                </a:solidFill>
                <a:latin typeface="Arial" panose="020B0604020202020204" pitchFamily="34" charset="0"/>
                <a:ea typeface="Times New Roman" panose="02020603050405020304" pitchFamily="18" charset="0"/>
              </a:rPr>
              <a:t>Reflect on the teaching of these skills with reference to the place of teacher subject knowledge in developing the children’s learning.  </a:t>
            </a:r>
            <a:endParaRPr lang="en-GB" dirty="0" smtClean="0">
              <a:latin typeface="Times New Roman" panose="02020603050405020304" pitchFamily="18" charset="0"/>
              <a:ea typeface="Times New Roman" panose="02020603050405020304" pitchFamily="18" charset="0"/>
            </a:endParaRPr>
          </a:p>
          <a:p>
            <a:pPr marL="342900" lvl="0" indent="-342900" fontAlgn="base">
              <a:spcAft>
                <a:spcPts val="0"/>
              </a:spcAft>
              <a:buSzPts val="1000"/>
              <a:buFont typeface="Symbol" panose="05050102010706020507" pitchFamily="18" charset="2"/>
              <a:buChar char=""/>
              <a:tabLst>
                <a:tab pos="457200" algn="l"/>
              </a:tabLst>
            </a:pPr>
            <a:r>
              <a:rPr lang="en-GB" dirty="0" smtClean="0">
                <a:solidFill>
                  <a:srgbClr val="000000"/>
                </a:solidFill>
                <a:latin typeface="Arial" panose="020B0604020202020204" pitchFamily="34" charset="0"/>
                <a:ea typeface="Times New Roman" panose="02020603050405020304" pitchFamily="18" charset="0"/>
              </a:rPr>
              <a:t>Refer to learning theory (e.g. constructivism, social constructivism) to support your discussion on teaching and learning a language and mathematical skill.  Within this assignment, subject knowledge is considered as more than what you know about what you are teaching (although that is clearly important).  For the purpose of this assignment, subject knowledge is seen as an understanding of what you are teaching, together with an understanding of ways in which you might teach this to ensure pupil understanding. </a:t>
            </a:r>
            <a:endParaRPr lang="en-GB" dirty="0" smtClean="0">
              <a:latin typeface="Times New Roman" panose="02020603050405020304" pitchFamily="18" charset="0"/>
              <a:ea typeface="Times New Roman" panose="02020603050405020304" pitchFamily="18" charset="0"/>
            </a:endParaRPr>
          </a:p>
          <a:p>
            <a:pPr marL="228600" fontAlgn="base">
              <a:spcAft>
                <a:spcPts val="0"/>
              </a:spcAft>
            </a:pPr>
            <a:r>
              <a:rPr lang="en-GB" dirty="0" smtClean="0">
                <a:solidFill>
                  <a:srgbClr val="000000"/>
                </a:solidFill>
                <a:latin typeface="Arial" panose="020B0604020202020204" pitchFamily="34" charset="0"/>
                <a:ea typeface="Times New Roman" panose="02020603050405020304" pitchFamily="18" charset="0"/>
              </a:rPr>
              <a:t> </a:t>
            </a:r>
            <a:endParaRPr lang="en-GB" dirty="0" smtClean="0">
              <a:latin typeface="Times New Roman" panose="02020603050405020304" pitchFamily="18" charset="0"/>
              <a:ea typeface="Times New Roman" panose="02020603050405020304" pitchFamily="18" charset="0"/>
            </a:endParaRPr>
          </a:p>
          <a:p>
            <a:pPr marL="228600" fontAlgn="base">
              <a:spcAft>
                <a:spcPts val="0"/>
              </a:spcAft>
            </a:pPr>
            <a:r>
              <a:rPr lang="en-GB" dirty="0" smtClean="0">
                <a:solidFill>
                  <a:srgbClr val="000000"/>
                </a:solidFill>
                <a:latin typeface="Arial" panose="020B0604020202020204" pitchFamily="34" charset="0"/>
                <a:ea typeface="Times New Roman" panose="02020603050405020304" pitchFamily="18" charset="0"/>
              </a:rPr>
              <a:t> </a:t>
            </a:r>
            <a:endParaRPr lang="en-GB" dirty="0" smtClean="0">
              <a:latin typeface="Times New Roman" panose="02020603050405020304" pitchFamily="18" charset="0"/>
              <a:ea typeface="Times New Roman" panose="02020603050405020304" pitchFamily="18" charset="0"/>
            </a:endParaRPr>
          </a:p>
          <a:p>
            <a:pPr fontAlgn="base">
              <a:spcAft>
                <a:spcPts val="0"/>
              </a:spcAft>
            </a:pPr>
            <a:r>
              <a:rPr lang="en-GB" b="1" dirty="0" smtClean="0">
                <a:solidFill>
                  <a:srgbClr val="000000"/>
                </a:solidFill>
                <a:latin typeface="Arial" panose="020B0604020202020204" pitchFamily="34" charset="0"/>
                <a:ea typeface="Times New Roman" panose="02020603050405020304" pitchFamily="18" charset="0"/>
              </a:rPr>
              <a:t>In respect of skills, you are required to reference from key curriculum and policy documents available at </a:t>
            </a:r>
            <a:r>
              <a:rPr lang="en-GB" b="1" i="1" dirty="0" smtClean="0">
                <a:solidFill>
                  <a:srgbClr val="000000"/>
                </a:solidFill>
                <a:latin typeface="Arial" panose="020B0604020202020204" pitchFamily="34" charset="0"/>
                <a:ea typeface="Times New Roman" panose="02020603050405020304" pitchFamily="18" charset="0"/>
              </a:rPr>
              <a:t>Learning Wales</a:t>
            </a:r>
            <a:r>
              <a:rPr lang="en-GB" b="1" dirty="0" smtClean="0">
                <a:solidFill>
                  <a:srgbClr val="000000"/>
                </a:solidFill>
                <a:latin typeface="Arial" panose="020B0604020202020204" pitchFamily="34" charset="0"/>
                <a:ea typeface="Times New Roman" panose="02020603050405020304" pitchFamily="18" charset="0"/>
              </a:rPr>
              <a:t>.</a:t>
            </a:r>
            <a:r>
              <a:rPr lang="en-GB" dirty="0" smtClean="0">
                <a:solidFill>
                  <a:srgbClr val="000000"/>
                </a:solidFill>
                <a:latin typeface="Arial" panose="020B0604020202020204" pitchFamily="34" charset="0"/>
                <a:ea typeface="Times New Roman" panose="02020603050405020304" pitchFamily="18" charset="0"/>
              </a:rPr>
              <a:t> </a:t>
            </a:r>
            <a:endParaRPr lang="en-GB" dirty="0" smtClean="0">
              <a:latin typeface="Times New Roman" panose="02020603050405020304" pitchFamily="18" charset="0"/>
              <a:ea typeface="Times New Roman" panose="02020603050405020304" pitchFamily="18" charset="0"/>
            </a:endParaRPr>
          </a:p>
          <a:p>
            <a:endParaRPr lang="en-US" dirty="0" smtClean="0"/>
          </a:p>
        </p:txBody>
      </p:sp>
      <p:sp>
        <p:nvSpPr>
          <p:cNvPr id="4" name="Slide Number Placeholder 3"/>
          <p:cNvSpPr>
            <a:spLocks noGrp="1"/>
          </p:cNvSpPr>
          <p:nvPr>
            <p:ph type="sldNum" sz="quarter" idx="10"/>
          </p:nvPr>
        </p:nvSpPr>
        <p:spPr/>
        <p:txBody>
          <a:bodyPr/>
          <a:lstStyle/>
          <a:p>
            <a:fld id="{6AB26003-50EF-C944-A8E1-7199B9107BC6}" type="slidenum">
              <a:rPr lang="en-US" smtClean="0"/>
              <a:t>7</a:t>
            </a:fld>
            <a:endParaRPr lang="en-US"/>
          </a:p>
        </p:txBody>
      </p:sp>
    </p:spTree>
    <p:extLst>
      <p:ext uri="{BB962C8B-B14F-4D97-AF65-F5344CB8AC3E}">
        <p14:creationId xmlns:p14="http://schemas.microsoft.com/office/powerpoint/2010/main" val="165068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745FEC9-8563-4013-BFAA-01C62513A0D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745FEC9-8563-4013-BFAA-01C62513A0D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745FEC9-8563-4013-BFAA-01C62513A0DB}" type="datetimeFigureOut">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745FEC9-8563-4013-BFAA-01C62513A0DB}" type="datetimeFigureOut">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45FEC9-8563-4013-BFAA-01C62513A0DB}"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6034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09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14/01/2019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90816340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mailto:Nerys.Defis@uwtsd.ac.uk" TargetMode="External"/><Relationship Id="rId2" Type="http://schemas.openxmlformats.org/officeDocument/2006/relationships/hyperlink" Target="mailto:Nerys.Defis@pcydds.ac.uk"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708" y="327020"/>
            <a:ext cx="11557000" cy="1908215"/>
          </a:xfrm>
          <a:prstGeom prst="rect">
            <a:avLst/>
          </a:prstGeom>
          <a:noFill/>
        </p:spPr>
        <p:txBody>
          <a:bodyPr wrap="square" rtlCol="0">
            <a:spAutoFit/>
          </a:bodyPr>
          <a:lstStyle/>
          <a:p>
            <a:pPr algn="ctr"/>
            <a:r>
              <a:rPr lang="en-US" sz="6000" dirty="0" smtClean="0">
                <a:solidFill>
                  <a:schemeClr val="bg1"/>
                </a:solidFill>
              </a:rPr>
              <a:t>ECAD4003/C</a:t>
            </a:r>
          </a:p>
          <a:p>
            <a:pPr algn="ctr"/>
            <a:r>
              <a:rPr lang="en-US" sz="4000" dirty="0" err="1" smtClean="0">
                <a:solidFill>
                  <a:schemeClr val="bg1"/>
                </a:solidFill>
              </a:rPr>
              <a:t>Cyflwyniad</a:t>
            </a:r>
            <a:r>
              <a:rPr lang="en-US" sz="4000" dirty="0" smtClean="0">
                <a:solidFill>
                  <a:schemeClr val="bg1"/>
                </a:solidFill>
              </a:rPr>
              <a:t> </a:t>
            </a:r>
            <a:r>
              <a:rPr lang="en-US" sz="4000" dirty="0" err="1" smtClean="0">
                <a:solidFill>
                  <a:schemeClr val="bg1"/>
                </a:solidFill>
              </a:rPr>
              <a:t>i’r</a:t>
            </a:r>
            <a:r>
              <a:rPr lang="en-US" sz="4000" dirty="0" smtClean="0">
                <a:solidFill>
                  <a:schemeClr val="bg1"/>
                </a:solidFill>
              </a:rPr>
              <a:t> </a:t>
            </a:r>
            <a:r>
              <a:rPr lang="en-US" sz="4000" dirty="0" err="1" smtClean="0">
                <a:solidFill>
                  <a:schemeClr val="bg1"/>
                </a:solidFill>
              </a:rPr>
              <a:t>Modwl</a:t>
            </a:r>
            <a:r>
              <a:rPr lang="mr-IN" sz="4000" dirty="0" smtClean="0">
                <a:solidFill>
                  <a:schemeClr val="bg1"/>
                </a:solidFill>
              </a:rPr>
              <a:t>–</a:t>
            </a:r>
            <a:r>
              <a:rPr lang="en-US" sz="4000" dirty="0" smtClean="0">
                <a:solidFill>
                  <a:schemeClr val="bg1"/>
                </a:solidFill>
              </a:rPr>
              <a:t> Module Introduction</a:t>
            </a:r>
            <a:endParaRPr lang="en-US" sz="4000" dirty="0">
              <a:solidFill>
                <a:schemeClr val="bg1"/>
              </a:solidFill>
            </a:endParaRPr>
          </a:p>
          <a:p>
            <a:pPr algn="ctr"/>
            <a:endParaRPr lang="en-US" dirty="0">
              <a:solidFill>
                <a:schemeClr val="bg1"/>
              </a:solidFill>
            </a:endParaRPr>
          </a:p>
        </p:txBody>
      </p:sp>
      <p:sp>
        <p:nvSpPr>
          <p:cNvPr id="3" name="TextBox 2"/>
          <p:cNvSpPr txBox="1"/>
          <p:nvPr/>
        </p:nvSpPr>
        <p:spPr>
          <a:xfrm>
            <a:off x="308708" y="4535605"/>
            <a:ext cx="11557000" cy="1107996"/>
          </a:xfrm>
          <a:prstGeom prst="rect">
            <a:avLst/>
          </a:prstGeom>
          <a:noFill/>
        </p:spPr>
        <p:txBody>
          <a:bodyPr wrap="square" rtlCol="0">
            <a:spAutoFit/>
          </a:bodyPr>
          <a:lstStyle/>
          <a:p>
            <a:pPr algn="ctr"/>
            <a:r>
              <a:rPr lang="en-US" sz="4800" dirty="0" smtClean="0">
                <a:solidFill>
                  <a:schemeClr val="bg1"/>
                </a:solidFill>
              </a:rPr>
              <a:t>15-01-2019</a:t>
            </a:r>
          </a:p>
          <a:p>
            <a:pPr algn="ctr"/>
            <a:endParaRPr lang="en-US" dirty="0">
              <a:solidFill>
                <a:schemeClr val="bg1"/>
              </a:solidFill>
            </a:endParaRPr>
          </a:p>
        </p:txBody>
      </p:sp>
    </p:spTree>
    <p:extLst>
      <p:ext uri="{BB962C8B-B14F-4D97-AF65-F5344CB8AC3E}">
        <p14:creationId xmlns:p14="http://schemas.microsoft.com/office/powerpoint/2010/main" val="3400897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915982" y="433707"/>
            <a:ext cx="8229600"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Croeso</a:t>
            </a:r>
            <a:r>
              <a:rPr lang="en-GB" sz="17600" dirty="0" smtClean="0">
                <a:solidFill>
                  <a:schemeClr val="accent1">
                    <a:lumMod val="75000"/>
                  </a:schemeClr>
                </a:solidFill>
              </a:rPr>
              <a:t> - Welcome</a:t>
            </a:r>
            <a:endParaRPr lang="en-GB" sz="17600" dirty="0">
              <a:solidFill>
                <a:schemeClr val="accent1">
                  <a:lumMod val="75000"/>
                </a:schemeClr>
              </a:solidFill>
            </a:endParaRPr>
          </a:p>
        </p:txBody>
      </p:sp>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6" name="Content Placeholder 4"/>
          <p:cNvSpPr txBox="1">
            <a:spLocks/>
          </p:cNvSpPr>
          <p:nvPr/>
        </p:nvSpPr>
        <p:spPr>
          <a:xfrm>
            <a:off x="1460613" y="2280458"/>
            <a:ext cx="4357560"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fontAlgn="base" hangingPunct="0">
              <a:buNone/>
            </a:pPr>
            <a:r>
              <a:rPr lang="en-GB" b="1" dirty="0"/>
              <a:t>ECAD4003C	</a:t>
            </a:r>
            <a:endParaRPr lang="en-GB" b="1" dirty="0" smtClean="0"/>
          </a:p>
          <a:p>
            <a:pPr marL="0" lvl="0" indent="0" fontAlgn="base" hangingPunct="0">
              <a:buNone/>
            </a:pPr>
            <a:r>
              <a:rPr lang="en-GB" dirty="0" err="1" smtClean="0"/>
              <a:t>Cyflwyniad</a:t>
            </a:r>
            <a:r>
              <a:rPr lang="en-GB" dirty="0" smtClean="0"/>
              <a:t> </a:t>
            </a:r>
            <a:r>
              <a:rPr lang="en-GB" dirty="0" err="1" smtClean="0"/>
              <a:t>i</a:t>
            </a:r>
            <a:r>
              <a:rPr lang="en-GB" dirty="0" smtClean="0"/>
              <a:t> </a:t>
            </a:r>
            <a:r>
              <a:rPr lang="en-GB" dirty="0" err="1" smtClean="0"/>
              <a:t>Wybodaeth</a:t>
            </a:r>
            <a:r>
              <a:rPr lang="en-GB" dirty="0" smtClean="0"/>
              <a:t>, </a:t>
            </a:r>
            <a:r>
              <a:rPr lang="en-GB" dirty="0" err="1" smtClean="0"/>
              <a:t>Sgiliau</a:t>
            </a:r>
            <a:r>
              <a:rPr lang="en-GB" dirty="0" smtClean="0"/>
              <a:t> a </a:t>
            </a:r>
            <a:r>
              <a:rPr lang="en-GB" dirty="0" err="1" smtClean="0"/>
              <a:t>Dealltwriaeth</a:t>
            </a:r>
            <a:r>
              <a:rPr lang="en-GB" dirty="0" smtClean="0"/>
              <a:t> o </a:t>
            </a:r>
            <a:r>
              <a:rPr lang="en-GB" dirty="0" err="1" smtClean="0"/>
              <a:t>Iaith</a:t>
            </a:r>
            <a:r>
              <a:rPr lang="en-GB" dirty="0" smtClean="0"/>
              <a:t> a </a:t>
            </a:r>
            <a:r>
              <a:rPr lang="en-GB" dirty="0" err="1" smtClean="0"/>
              <a:t>Mathemateg</a:t>
            </a:r>
            <a:endParaRPr lang="en-GB" dirty="0" smtClean="0"/>
          </a:p>
        </p:txBody>
      </p:sp>
      <p:sp>
        <p:nvSpPr>
          <p:cNvPr id="7" name="Content Placeholder 4"/>
          <p:cNvSpPr txBox="1">
            <a:spLocks/>
          </p:cNvSpPr>
          <p:nvPr/>
        </p:nvSpPr>
        <p:spPr>
          <a:xfrm>
            <a:off x="6030782" y="1628800"/>
            <a:ext cx="5679685" cy="3292336"/>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fontAlgn="base" hangingPunct="0">
              <a:buNone/>
            </a:pPr>
            <a:endParaRPr lang="en-GB" sz="2000" dirty="0"/>
          </a:p>
        </p:txBody>
      </p:sp>
      <p:sp>
        <p:nvSpPr>
          <p:cNvPr id="8" name="Content Placeholder 4"/>
          <p:cNvSpPr txBox="1">
            <a:spLocks/>
          </p:cNvSpPr>
          <p:nvPr/>
        </p:nvSpPr>
        <p:spPr>
          <a:xfrm>
            <a:off x="7074855" y="2280458"/>
            <a:ext cx="4635612"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fontAlgn="base" hangingPunct="0">
              <a:buNone/>
            </a:pPr>
            <a:r>
              <a:rPr lang="en-GB" b="1" dirty="0" smtClean="0"/>
              <a:t>ECAD4003</a:t>
            </a:r>
            <a:r>
              <a:rPr lang="en-GB" b="1" dirty="0"/>
              <a:t>	</a:t>
            </a:r>
            <a:endParaRPr lang="en-GB" b="1" dirty="0" smtClean="0"/>
          </a:p>
          <a:p>
            <a:pPr marL="0" lvl="0" indent="0" fontAlgn="base" hangingPunct="0">
              <a:buNone/>
            </a:pPr>
            <a:r>
              <a:rPr lang="en-GB" dirty="0" smtClean="0"/>
              <a:t>An </a:t>
            </a:r>
            <a:r>
              <a:rPr lang="en-GB" dirty="0" smtClean="0"/>
              <a:t>Introduction to the Knowledge, Skills and Understanding of Language and Mathematics</a:t>
            </a:r>
          </a:p>
        </p:txBody>
      </p:sp>
      <p:sp>
        <p:nvSpPr>
          <p:cNvPr id="9" name="Text Placeholder 2"/>
          <p:cNvSpPr txBox="1">
            <a:spLocks/>
          </p:cNvSpPr>
          <p:nvPr/>
        </p:nvSpPr>
        <p:spPr>
          <a:xfrm>
            <a:off x="1460613" y="1301436"/>
            <a:ext cx="10378035" cy="63976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b="1" dirty="0" err="1" smtClean="0"/>
              <a:t>Cyflwyniad</a:t>
            </a:r>
            <a:r>
              <a:rPr lang="en-GB" b="1" dirty="0" smtClean="0"/>
              <a:t> </a:t>
            </a:r>
            <a:r>
              <a:rPr lang="en-GB" b="1" dirty="0" err="1" smtClean="0"/>
              <a:t>Modwl</a:t>
            </a:r>
            <a:r>
              <a:rPr lang="en-GB" b="1" dirty="0" smtClean="0"/>
              <a:t> </a:t>
            </a:r>
            <a:r>
              <a:rPr lang="en-GB" b="1" dirty="0" smtClean="0"/>
              <a:t>			 </a:t>
            </a:r>
            <a:r>
              <a:rPr lang="en-GB" b="1" dirty="0" smtClean="0"/>
              <a:t>Module Introduction</a:t>
            </a:r>
            <a:endParaRPr lang="en-US" b="1" dirty="0"/>
          </a:p>
        </p:txBody>
      </p:sp>
    </p:spTree>
    <p:extLst>
      <p:ext uri="{BB962C8B-B14F-4D97-AF65-F5344CB8AC3E}">
        <p14:creationId xmlns:p14="http://schemas.microsoft.com/office/powerpoint/2010/main" val="16431893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5" name="Text Placeholder 2"/>
          <p:cNvSpPr txBox="1">
            <a:spLocks/>
          </p:cNvSpPr>
          <p:nvPr/>
        </p:nvSpPr>
        <p:spPr>
          <a:xfrm>
            <a:off x="457200" y="1130891"/>
            <a:ext cx="8437069" cy="63976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None/>
            </a:pPr>
            <a:r>
              <a:rPr lang="en-GB" b="1" dirty="0" err="1" smtClean="0"/>
              <a:t>Amcan</a:t>
            </a:r>
            <a:r>
              <a:rPr lang="en-GB" b="1" dirty="0" smtClean="0"/>
              <a:t> y </a:t>
            </a:r>
            <a:r>
              <a:rPr lang="en-GB" b="1" dirty="0" err="1" smtClean="0"/>
              <a:t>Modwl</a:t>
            </a:r>
            <a:r>
              <a:rPr lang="en-GB" b="1" dirty="0" smtClean="0"/>
              <a:t> </a:t>
            </a:r>
            <a:r>
              <a:rPr lang="en-GB" b="1" dirty="0"/>
              <a:t>	</a:t>
            </a:r>
            <a:r>
              <a:rPr lang="en-GB" b="1" dirty="0" smtClean="0"/>
              <a:t>			 Module Aim</a:t>
            </a:r>
            <a:endParaRPr lang="en-US" b="1" dirty="0"/>
          </a:p>
        </p:txBody>
      </p:sp>
      <p:sp>
        <p:nvSpPr>
          <p:cNvPr id="6" name="Content Placeholder 4"/>
          <p:cNvSpPr txBox="1">
            <a:spLocks/>
          </p:cNvSpPr>
          <p:nvPr/>
        </p:nvSpPr>
        <p:spPr>
          <a:xfrm>
            <a:off x="457200" y="1628800"/>
            <a:ext cx="5361709"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dirty="0" err="1"/>
              <a:t>Rhoi</a:t>
            </a:r>
            <a:r>
              <a:rPr lang="en-GB" dirty="0"/>
              <a:t> </a:t>
            </a:r>
            <a:r>
              <a:rPr lang="en-GB" dirty="0" err="1"/>
              <a:t>i’r</a:t>
            </a:r>
            <a:r>
              <a:rPr lang="en-GB" dirty="0"/>
              <a:t> </a:t>
            </a:r>
            <a:r>
              <a:rPr lang="en-GB" dirty="0" err="1"/>
              <a:t>myfyrwyr</a:t>
            </a:r>
            <a:r>
              <a:rPr lang="en-GB" dirty="0"/>
              <a:t> y </a:t>
            </a:r>
            <a:r>
              <a:rPr lang="en-GB" dirty="0" err="1"/>
              <a:t>wybodaeth</a:t>
            </a:r>
            <a:r>
              <a:rPr lang="en-GB" dirty="0"/>
              <a:t>, y </a:t>
            </a:r>
            <a:r>
              <a:rPr lang="en-GB" dirty="0" err="1"/>
              <a:t>sgiliau</a:t>
            </a:r>
            <a:r>
              <a:rPr lang="en-GB" dirty="0"/>
              <a:t> </a:t>
            </a:r>
            <a:r>
              <a:rPr lang="en-GB" dirty="0" err="1"/>
              <a:t>a’r</a:t>
            </a:r>
            <a:r>
              <a:rPr lang="en-GB" dirty="0"/>
              <a:t> </a:t>
            </a:r>
            <a:r>
              <a:rPr lang="en-GB" dirty="0" err="1"/>
              <a:t>ddealltwriaeth</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i</a:t>
            </a:r>
            <a:r>
              <a:rPr lang="en-GB" dirty="0"/>
              <a:t> </a:t>
            </a:r>
            <a:r>
              <a:rPr lang="en-GB" dirty="0" err="1"/>
              <a:t>addysgu</a:t>
            </a:r>
            <a:r>
              <a:rPr lang="en-GB" dirty="0"/>
              <a:t> </a:t>
            </a:r>
            <a:r>
              <a:rPr lang="en-GB" dirty="0" err="1"/>
              <a:t>Iaith</a:t>
            </a:r>
            <a:r>
              <a:rPr lang="en-GB" dirty="0"/>
              <a:t> a </a:t>
            </a:r>
            <a:r>
              <a:rPr lang="en-GB" dirty="0" err="1"/>
              <a:t>Mathemateg</a:t>
            </a:r>
            <a:r>
              <a:rPr lang="en-GB" dirty="0"/>
              <a:t> </a:t>
            </a:r>
            <a:r>
              <a:rPr lang="en-GB" dirty="0" err="1"/>
              <a:t>yn</a:t>
            </a:r>
            <a:r>
              <a:rPr lang="en-GB" dirty="0"/>
              <a:t> y </a:t>
            </a:r>
            <a:r>
              <a:rPr lang="en-GB" dirty="0" err="1"/>
              <a:t>Cyfnod</a:t>
            </a:r>
            <a:r>
              <a:rPr lang="en-GB" dirty="0"/>
              <a:t> Sylfaen a </a:t>
            </a:r>
            <a:r>
              <a:rPr lang="en-GB" dirty="0" err="1"/>
              <a:t>Chyfnod</a:t>
            </a:r>
            <a:r>
              <a:rPr lang="en-GB" dirty="0"/>
              <a:t> </a:t>
            </a:r>
            <a:r>
              <a:rPr lang="en-GB" dirty="0" err="1"/>
              <a:t>Allweddol</a:t>
            </a:r>
            <a:r>
              <a:rPr lang="en-GB" dirty="0"/>
              <a:t> 2</a:t>
            </a:r>
            <a:r>
              <a:rPr lang="en-GB" dirty="0" smtClean="0"/>
              <a:t>.</a:t>
            </a:r>
          </a:p>
          <a:p>
            <a:pPr marL="0" lvl="0" indent="0" fontAlgn="base" hangingPunct="0">
              <a:buNone/>
            </a:pPr>
            <a:endParaRPr lang="cy-GB" sz="2000" dirty="0" smtClean="0"/>
          </a:p>
          <a:p>
            <a:pPr marL="0" lvl="0" indent="0" fontAlgn="base" hangingPunct="0">
              <a:buNone/>
            </a:pPr>
            <a:r>
              <a:rPr lang="cy-GB" sz="2000" dirty="0" smtClean="0"/>
              <a:t>Efallai </a:t>
            </a:r>
            <a:r>
              <a:rPr lang="cy-GB" sz="2000" dirty="0"/>
              <a:t>bod cynllun y modwl hwn yn wahanol i fodylau eraill sy’n gyfarwydd i chi am fod DAU LINYN ar wahân </a:t>
            </a:r>
            <a:r>
              <a:rPr lang="cy-GB" sz="2000" dirty="0" smtClean="0"/>
              <a:t>ynddo </a:t>
            </a:r>
            <a:endParaRPr lang="en-GB" sz="2000" dirty="0"/>
          </a:p>
        </p:txBody>
      </p:sp>
      <p:sp>
        <p:nvSpPr>
          <p:cNvPr id="7" name="Content Placeholder 4"/>
          <p:cNvSpPr txBox="1">
            <a:spLocks/>
          </p:cNvSpPr>
          <p:nvPr/>
        </p:nvSpPr>
        <p:spPr>
          <a:xfrm>
            <a:off x="6030782" y="1628800"/>
            <a:ext cx="5679685" cy="3292336"/>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dirty="0"/>
              <a:t>To provide trainees with the knowledge, skills and understanding required to teach Language and Mathematics within the Foundation Phase and Key Stage 2</a:t>
            </a:r>
            <a:r>
              <a:rPr lang="en-GB" dirty="0" smtClean="0"/>
              <a:t>.</a:t>
            </a:r>
          </a:p>
          <a:p>
            <a:pPr marL="0" lvl="0" indent="0" fontAlgn="base" hangingPunct="0">
              <a:buNone/>
            </a:pPr>
            <a:endParaRPr lang="en-US" sz="2000" dirty="0" smtClean="0"/>
          </a:p>
          <a:p>
            <a:pPr marL="0" lvl="0" indent="0" fontAlgn="base" hangingPunct="0">
              <a:buNone/>
            </a:pPr>
            <a:r>
              <a:rPr lang="en-US" sz="2000" dirty="0" smtClean="0"/>
              <a:t>The </a:t>
            </a:r>
            <a:r>
              <a:rPr lang="en-US" sz="2000" dirty="0"/>
              <a:t>layout of this module may be different to others you have encountered in that for this module there are TWO distinct STRANDS </a:t>
            </a:r>
            <a:endParaRPr lang="en-GB" sz="2000" dirty="0"/>
          </a:p>
        </p:txBody>
      </p:sp>
    </p:spTree>
    <p:extLst>
      <p:ext uri="{BB962C8B-B14F-4D97-AF65-F5344CB8AC3E}">
        <p14:creationId xmlns:p14="http://schemas.microsoft.com/office/powerpoint/2010/main" val="11732325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1316268" y="286593"/>
            <a:ext cx="9725688"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Deilliannau</a:t>
            </a:r>
            <a:r>
              <a:rPr lang="en-GB" sz="17600" dirty="0" smtClean="0">
                <a:solidFill>
                  <a:schemeClr val="accent1">
                    <a:lumMod val="75000"/>
                  </a:schemeClr>
                </a:solidFill>
              </a:rPr>
              <a:t> </a:t>
            </a:r>
            <a:r>
              <a:rPr lang="en-GB" sz="17600" dirty="0" err="1" smtClean="0">
                <a:solidFill>
                  <a:schemeClr val="accent1">
                    <a:lumMod val="75000"/>
                  </a:schemeClr>
                </a:solidFill>
              </a:rPr>
              <a:t>dysgu</a:t>
            </a:r>
            <a:r>
              <a:rPr lang="en-GB" sz="17600" dirty="0" smtClean="0">
                <a:solidFill>
                  <a:schemeClr val="accent1">
                    <a:lumMod val="75000"/>
                  </a:schemeClr>
                </a:solidFill>
              </a:rPr>
              <a:t> – Learning outcomes</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Content Placeholder 6"/>
          <p:cNvSpPr txBox="1">
            <a:spLocks/>
          </p:cNvSpPr>
          <p:nvPr/>
        </p:nvSpPr>
        <p:spPr>
          <a:xfrm>
            <a:off x="245889" y="1039266"/>
            <a:ext cx="5663133" cy="391703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sz="2200" dirty="0" err="1"/>
              <a:t>arddangos</a:t>
            </a:r>
            <a:r>
              <a:rPr lang="en-GB" sz="2200" dirty="0"/>
              <a:t> </a:t>
            </a:r>
            <a:r>
              <a:rPr lang="en-GB" sz="2200" dirty="0" err="1"/>
              <a:t>dealltwriaeth</a:t>
            </a:r>
            <a:r>
              <a:rPr lang="en-GB" sz="2200" dirty="0"/>
              <a:t> o </a:t>
            </a:r>
            <a:r>
              <a:rPr lang="en-GB" sz="2200" dirty="0" err="1"/>
              <a:t>gwmpas</a:t>
            </a:r>
            <a:r>
              <a:rPr lang="en-GB" sz="2200" dirty="0"/>
              <a:t>, </a:t>
            </a:r>
            <a:r>
              <a:rPr lang="en-GB" sz="2200" dirty="0" err="1"/>
              <a:t>natur</a:t>
            </a:r>
            <a:r>
              <a:rPr lang="en-GB" sz="2200" dirty="0"/>
              <a:t> a </a:t>
            </a:r>
            <a:r>
              <a:rPr lang="en-GB" sz="2200" dirty="0" err="1"/>
              <a:t>diben</a:t>
            </a:r>
            <a:r>
              <a:rPr lang="en-GB" sz="2200" dirty="0"/>
              <a:t> </a:t>
            </a:r>
            <a:r>
              <a:rPr lang="en-GB" sz="2200" dirty="0" err="1"/>
              <a:t>Iaith</a:t>
            </a:r>
            <a:r>
              <a:rPr lang="en-GB" sz="2200" dirty="0"/>
              <a:t> a </a:t>
            </a:r>
            <a:r>
              <a:rPr lang="en-GB" sz="2200" dirty="0" err="1"/>
              <a:t>Mathemateg</a:t>
            </a:r>
            <a:r>
              <a:rPr lang="en-GB" sz="2200" dirty="0"/>
              <a:t> </a:t>
            </a:r>
            <a:r>
              <a:rPr lang="en-GB" sz="2200" dirty="0" err="1"/>
              <a:t>yn</a:t>
            </a:r>
            <a:r>
              <a:rPr lang="en-GB" sz="2200" dirty="0"/>
              <a:t> y </a:t>
            </a:r>
            <a:r>
              <a:rPr lang="en-GB" sz="2200" dirty="0" err="1"/>
              <a:t>Cwricwlwm</a:t>
            </a:r>
            <a:r>
              <a:rPr lang="en-GB" sz="2200" dirty="0"/>
              <a:t> </a:t>
            </a:r>
            <a:r>
              <a:rPr lang="en-GB" sz="2200" dirty="0" err="1"/>
              <a:t>Cenedlaethol</a:t>
            </a:r>
            <a:r>
              <a:rPr lang="en-GB" sz="2200" dirty="0"/>
              <a:t>;</a:t>
            </a:r>
          </a:p>
          <a:p>
            <a:pPr lvl="0" fontAlgn="base" hangingPunct="0"/>
            <a:r>
              <a:rPr lang="en-GB" sz="2200" dirty="0" err="1"/>
              <a:t>arddangos</a:t>
            </a:r>
            <a:r>
              <a:rPr lang="en-GB" sz="2200" dirty="0"/>
              <a:t> </a:t>
            </a:r>
            <a:r>
              <a:rPr lang="en-GB" sz="2200" dirty="0" err="1"/>
              <a:t>digon</a:t>
            </a:r>
            <a:r>
              <a:rPr lang="en-GB" sz="2200" dirty="0"/>
              <a:t> o </a:t>
            </a:r>
            <a:r>
              <a:rPr lang="en-GB" sz="2200" dirty="0" err="1"/>
              <a:t>wybodaeth</a:t>
            </a:r>
            <a:r>
              <a:rPr lang="en-GB" sz="2200" dirty="0"/>
              <a:t> a </a:t>
            </a:r>
            <a:r>
              <a:rPr lang="en-GB" sz="2200" dirty="0" err="1"/>
              <a:t>dealltwriaeth</a:t>
            </a:r>
            <a:r>
              <a:rPr lang="en-GB" sz="2200" dirty="0"/>
              <a:t> </a:t>
            </a:r>
            <a:r>
              <a:rPr lang="en-GB" sz="2200" dirty="0" err="1"/>
              <a:t>ynghylch</a:t>
            </a:r>
            <a:r>
              <a:rPr lang="en-GB" sz="2200" dirty="0"/>
              <a:t> </a:t>
            </a:r>
            <a:r>
              <a:rPr lang="en-GB" sz="2200" dirty="0" err="1"/>
              <a:t>Iaith</a:t>
            </a:r>
            <a:r>
              <a:rPr lang="en-GB" sz="2200" dirty="0"/>
              <a:t> a </a:t>
            </a:r>
            <a:r>
              <a:rPr lang="en-GB" sz="2200" dirty="0" err="1"/>
              <a:t>Mathemateg</a:t>
            </a:r>
            <a:r>
              <a:rPr lang="en-GB" sz="2200" dirty="0"/>
              <a:t>  </a:t>
            </a:r>
            <a:r>
              <a:rPr lang="en-GB" sz="2200" dirty="0" err="1"/>
              <a:t>i</a:t>
            </a:r>
            <a:r>
              <a:rPr lang="en-GB" sz="2200" dirty="0"/>
              <a:t> </a:t>
            </a:r>
            <a:r>
              <a:rPr lang="en-GB" sz="2200" dirty="0" err="1"/>
              <a:t>addysgu’n</a:t>
            </a:r>
            <a:r>
              <a:rPr lang="en-GB" sz="2200" dirty="0"/>
              <a:t> </a:t>
            </a:r>
            <a:r>
              <a:rPr lang="en-GB" sz="2200" dirty="0" err="1"/>
              <a:t>briodol</a:t>
            </a:r>
            <a:r>
              <a:rPr lang="en-GB" sz="2200" dirty="0"/>
              <a:t> </a:t>
            </a:r>
            <a:r>
              <a:rPr lang="en-GB" sz="2200" dirty="0" err="1"/>
              <a:t>yn</a:t>
            </a:r>
            <a:r>
              <a:rPr lang="en-GB" sz="2200" dirty="0"/>
              <a:t> </a:t>
            </a:r>
            <a:r>
              <a:rPr lang="en-GB" sz="2200" dirty="0" err="1"/>
              <a:t>yr</a:t>
            </a:r>
            <a:r>
              <a:rPr lang="en-GB" sz="2200" dirty="0"/>
              <a:t> </a:t>
            </a:r>
            <a:r>
              <a:rPr lang="en-GB" sz="2200" dirty="0" err="1"/>
              <a:t>ysgol</a:t>
            </a:r>
            <a:r>
              <a:rPr lang="en-GB" sz="2200" dirty="0"/>
              <a:t> </a:t>
            </a:r>
            <a:r>
              <a:rPr lang="en-GB" sz="2200" dirty="0" err="1"/>
              <a:t>gynradd</a:t>
            </a:r>
            <a:r>
              <a:rPr lang="en-GB" sz="2200" dirty="0"/>
              <a:t>, </a:t>
            </a:r>
            <a:r>
              <a:rPr lang="en-GB" sz="2200" dirty="0" err="1"/>
              <a:t>gan</a:t>
            </a:r>
            <a:r>
              <a:rPr lang="en-GB" sz="2200" dirty="0"/>
              <a:t> </a:t>
            </a:r>
            <a:r>
              <a:rPr lang="en-GB" sz="2200" dirty="0" err="1"/>
              <a:t>ddefnyddio</a:t>
            </a:r>
            <a:r>
              <a:rPr lang="en-GB" sz="2200" dirty="0"/>
              <a:t> </a:t>
            </a:r>
            <a:r>
              <a:rPr lang="en-GB" sz="2200" dirty="0" err="1"/>
              <a:t>ystod</a:t>
            </a:r>
            <a:r>
              <a:rPr lang="en-GB" sz="2200" dirty="0"/>
              <a:t> o </a:t>
            </a:r>
            <a:r>
              <a:rPr lang="en-GB" sz="2200" dirty="0" err="1"/>
              <a:t>strategaethau</a:t>
            </a:r>
            <a:r>
              <a:rPr lang="en-GB" sz="2200" dirty="0"/>
              <a:t> </a:t>
            </a:r>
            <a:r>
              <a:rPr lang="en-GB" sz="2200" dirty="0" err="1"/>
              <a:t>dysgu</a:t>
            </a:r>
            <a:r>
              <a:rPr lang="en-GB" sz="2200" dirty="0"/>
              <a:t> ac </a:t>
            </a:r>
            <a:r>
              <a:rPr lang="en-GB" sz="2200" dirty="0" err="1"/>
              <a:t>addysgu</a:t>
            </a:r>
            <a:r>
              <a:rPr lang="en-GB" sz="2200" dirty="0"/>
              <a:t> </a:t>
            </a:r>
            <a:r>
              <a:rPr lang="en-GB" sz="2200" dirty="0" err="1"/>
              <a:t>effeithiol</a:t>
            </a:r>
            <a:r>
              <a:rPr lang="en-GB" sz="2200" dirty="0"/>
              <a:t>; </a:t>
            </a:r>
          </a:p>
          <a:p>
            <a:pPr lvl="0"/>
            <a:r>
              <a:rPr lang="en-US" sz="2200" dirty="0" err="1"/>
              <a:t>arddangos</a:t>
            </a:r>
            <a:r>
              <a:rPr lang="en-US" sz="2200" dirty="0"/>
              <a:t> </a:t>
            </a:r>
            <a:r>
              <a:rPr lang="en-US" sz="2200" dirty="0" err="1"/>
              <a:t>dealltwriaeth</a:t>
            </a:r>
            <a:r>
              <a:rPr lang="en-US" sz="2200" dirty="0"/>
              <a:t> </a:t>
            </a:r>
            <a:r>
              <a:rPr lang="en-US" sz="2200" dirty="0" err="1"/>
              <a:t>o'r</a:t>
            </a:r>
            <a:r>
              <a:rPr lang="en-US" sz="2200" dirty="0"/>
              <a:t> </a:t>
            </a:r>
            <a:r>
              <a:rPr lang="en-US" sz="2200" dirty="0" err="1"/>
              <a:t>sgiliau</a:t>
            </a:r>
            <a:r>
              <a:rPr lang="en-US" sz="2200" dirty="0"/>
              <a:t> </a:t>
            </a:r>
            <a:r>
              <a:rPr lang="en-US" sz="2200" dirty="0" err="1"/>
              <a:t>addysgeg</a:t>
            </a:r>
            <a:r>
              <a:rPr lang="en-US" sz="2200" dirty="0"/>
              <a:t> </a:t>
            </a:r>
            <a:r>
              <a:rPr lang="en-US" sz="2200" dirty="0" err="1"/>
              <a:t>sydd</a:t>
            </a:r>
            <a:r>
              <a:rPr lang="en-US" sz="2200" dirty="0"/>
              <a:t> </a:t>
            </a:r>
            <a:r>
              <a:rPr lang="en-US" sz="2200" dirty="0" err="1"/>
              <a:t>eu</a:t>
            </a:r>
            <a:r>
              <a:rPr lang="en-US" sz="2200" dirty="0"/>
              <a:t> </a:t>
            </a:r>
            <a:r>
              <a:rPr lang="en-US" sz="2200" dirty="0" err="1"/>
              <a:t>hangen</a:t>
            </a:r>
            <a:r>
              <a:rPr lang="en-US" sz="2200" dirty="0"/>
              <a:t> </a:t>
            </a:r>
            <a:r>
              <a:rPr lang="en-US" sz="2200" dirty="0" err="1"/>
              <a:t>i</a:t>
            </a:r>
            <a:r>
              <a:rPr lang="en-US" sz="2200" dirty="0"/>
              <a:t> </a:t>
            </a:r>
            <a:r>
              <a:rPr lang="en-US" sz="2200" dirty="0" err="1"/>
              <a:t>ddysgu</a:t>
            </a:r>
            <a:r>
              <a:rPr lang="en-US" sz="2200" dirty="0"/>
              <a:t> ac </a:t>
            </a:r>
            <a:r>
              <a:rPr lang="en-US" sz="2200" dirty="0" err="1"/>
              <a:t>addysgu</a:t>
            </a:r>
            <a:r>
              <a:rPr lang="en-US" sz="2200" dirty="0"/>
              <a:t> </a:t>
            </a:r>
            <a:r>
              <a:rPr lang="en-US" sz="2200" dirty="0" err="1"/>
              <a:t>Iaith</a:t>
            </a:r>
            <a:r>
              <a:rPr lang="en-US" sz="2200" dirty="0"/>
              <a:t> a </a:t>
            </a:r>
            <a:r>
              <a:rPr lang="en-US" sz="2200" dirty="0" err="1"/>
              <a:t>Mathemateg</a:t>
            </a:r>
            <a:r>
              <a:rPr lang="en-US" sz="2200" dirty="0"/>
              <a:t> </a:t>
            </a:r>
            <a:r>
              <a:rPr lang="en-US" sz="2200" dirty="0" err="1"/>
              <a:t>yng</a:t>
            </a:r>
            <a:r>
              <a:rPr lang="en-US" sz="2200" dirty="0"/>
              <a:t> </a:t>
            </a:r>
            <a:r>
              <a:rPr lang="en-US" sz="2200" dirty="0" err="1"/>
              <a:t>Nghymru</a:t>
            </a:r>
            <a:r>
              <a:rPr lang="en-US" sz="2200" dirty="0"/>
              <a:t>;</a:t>
            </a:r>
            <a:endParaRPr lang="en-GB" sz="2200" dirty="0"/>
          </a:p>
          <a:p>
            <a:pPr lvl="0" fontAlgn="base" hangingPunct="0"/>
            <a:r>
              <a:rPr lang="en-GB" sz="2200" dirty="0" err="1"/>
              <a:t>trefnu</a:t>
            </a:r>
            <a:r>
              <a:rPr lang="en-GB" sz="2200" dirty="0"/>
              <a:t> </a:t>
            </a:r>
            <a:r>
              <a:rPr lang="en-GB" sz="2200" dirty="0" err="1"/>
              <a:t>eu</a:t>
            </a:r>
            <a:r>
              <a:rPr lang="en-GB" sz="2200" dirty="0"/>
              <a:t> </a:t>
            </a:r>
            <a:r>
              <a:rPr lang="en-GB" sz="2200" dirty="0" err="1"/>
              <a:t>gwybodaeth</a:t>
            </a:r>
            <a:r>
              <a:rPr lang="en-GB" sz="2200" dirty="0"/>
              <a:t> </a:t>
            </a:r>
            <a:r>
              <a:rPr lang="en-GB" sz="2200" dirty="0" err="1"/>
              <a:t>a’r</a:t>
            </a:r>
            <a:r>
              <a:rPr lang="en-GB" sz="2200" dirty="0"/>
              <a:t> </a:t>
            </a:r>
            <a:r>
              <a:rPr lang="en-GB" sz="2200" dirty="0" err="1"/>
              <a:t>hyn</a:t>
            </a:r>
            <a:r>
              <a:rPr lang="en-GB" sz="2200" dirty="0"/>
              <a:t> a </a:t>
            </a:r>
            <a:r>
              <a:rPr lang="en-GB" sz="2200" dirty="0" err="1"/>
              <a:t>ddysgant</a:t>
            </a:r>
            <a:r>
              <a:rPr lang="en-GB" sz="2200" dirty="0"/>
              <a:t> </a:t>
            </a:r>
            <a:r>
              <a:rPr lang="en-GB" sz="2200" dirty="0" err="1"/>
              <a:t>trwy</a:t>
            </a:r>
            <a:r>
              <a:rPr lang="en-GB" sz="2200" dirty="0"/>
              <a:t> </a:t>
            </a:r>
            <a:r>
              <a:rPr lang="en-GB" sz="2200" dirty="0" err="1"/>
              <a:t>ddefnyddio</a:t>
            </a:r>
            <a:r>
              <a:rPr lang="en-GB" sz="2200" dirty="0"/>
              <a:t> </a:t>
            </a:r>
            <a:r>
              <a:rPr lang="en-GB" sz="2200" dirty="0" err="1"/>
              <a:t>ystod</a:t>
            </a:r>
            <a:r>
              <a:rPr lang="en-GB" sz="2200" dirty="0"/>
              <a:t> o </a:t>
            </a:r>
            <a:r>
              <a:rPr lang="en-GB" sz="2200" dirty="0" err="1"/>
              <a:t>ffynonellau</a:t>
            </a:r>
            <a:r>
              <a:rPr lang="en-GB" sz="2200" dirty="0"/>
              <a:t> </a:t>
            </a:r>
            <a:r>
              <a:rPr lang="en-GB" sz="2200" dirty="0" err="1"/>
              <a:t>gwybodaeth</a:t>
            </a:r>
            <a:r>
              <a:rPr lang="en-GB" sz="2200" dirty="0"/>
              <a:t> a </a:t>
            </a:r>
            <a:r>
              <a:rPr lang="en-GB" sz="2200" dirty="0" err="1"/>
              <a:t>chyflwyno’u</a:t>
            </a:r>
            <a:r>
              <a:rPr lang="en-GB" sz="2200" dirty="0"/>
              <a:t> </a:t>
            </a:r>
            <a:r>
              <a:rPr lang="en-GB" sz="2200" dirty="0" err="1"/>
              <a:t>gwaith</a:t>
            </a:r>
            <a:r>
              <a:rPr lang="en-GB" sz="2200" dirty="0"/>
              <a:t> </a:t>
            </a:r>
            <a:r>
              <a:rPr lang="en-GB" sz="2200" dirty="0" err="1"/>
              <a:t>ar</a:t>
            </a:r>
            <a:r>
              <a:rPr lang="en-GB" sz="2200" dirty="0"/>
              <a:t> y </a:t>
            </a:r>
            <a:r>
              <a:rPr lang="en-GB" sz="2200" dirty="0" err="1"/>
              <a:t>lefel</a:t>
            </a:r>
            <a:r>
              <a:rPr lang="en-GB" sz="2200" dirty="0"/>
              <a:t> </a:t>
            </a:r>
            <a:r>
              <a:rPr lang="en-GB" sz="2200" dirty="0" err="1"/>
              <a:t>briodol</a:t>
            </a:r>
            <a:r>
              <a:rPr lang="en-GB" sz="2200" dirty="0"/>
              <a:t>.</a:t>
            </a:r>
          </a:p>
        </p:txBody>
      </p:sp>
      <p:sp>
        <p:nvSpPr>
          <p:cNvPr id="6" name="Content Placeholder 6"/>
          <p:cNvSpPr txBox="1">
            <a:spLocks/>
          </p:cNvSpPr>
          <p:nvPr/>
        </p:nvSpPr>
        <p:spPr>
          <a:xfrm>
            <a:off x="6084543" y="1039266"/>
            <a:ext cx="5864129" cy="391703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sz="2200" dirty="0"/>
              <a:t>demonstrate an understanding of the scope, character and purpose of Language and Mathematics within the National Curriculum;</a:t>
            </a:r>
          </a:p>
          <a:p>
            <a:pPr lvl="0" fontAlgn="base" hangingPunct="0"/>
            <a:r>
              <a:rPr lang="en-GB" sz="2200" dirty="0"/>
              <a:t>demonstrate sufficient knowledge and understanding of Language and Mathematics to teach appropriately within the primary school, using a range of effective learning and teaching strategies; </a:t>
            </a:r>
          </a:p>
          <a:p>
            <a:pPr lvl="0" fontAlgn="base" hangingPunct="0"/>
            <a:r>
              <a:rPr lang="en-GB" sz="2200" dirty="0"/>
              <a:t>demonstrate an understanding of the pedagogic skills for Language and Mathematics learning and teaching within Wales;</a:t>
            </a:r>
          </a:p>
          <a:p>
            <a:r>
              <a:rPr lang="en-US" sz="2200" dirty="0" err="1"/>
              <a:t>organise</a:t>
            </a:r>
            <a:r>
              <a:rPr lang="en-US" sz="2200" dirty="0"/>
              <a:t> their knowledge and learning through the use of a range of information sources and present their work at the appropriate level.</a:t>
            </a:r>
            <a:endParaRPr lang="en-US" sz="2200" dirty="0" smtClean="0"/>
          </a:p>
        </p:txBody>
      </p:sp>
    </p:spTree>
    <p:extLst>
      <p:ext uri="{BB962C8B-B14F-4D97-AF65-F5344CB8AC3E}">
        <p14:creationId xmlns:p14="http://schemas.microsoft.com/office/powerpoint/2010/main" val="4962531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84417" y="154860"/>
            <a:ext cx="11395422"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Gwybodaeth</a:t>
            </a:r>
            <a:r>
              <a:rPr lang="en-GB" sz="17600" dirty="0" smtClean="0">
                <a:solidFill>
                  <a:schemeClr val="accent1">
                    <a:lumMod val="75000"/>
                  </a:schemeClr>
                </a:solidFill>
              </a:rPr>
              <a:t> </a:t>
            </a:r>
            <a:r>
              <a:rPr lang="en-GB" sz="17600" dirty="0" err="1" smtClean="0">
                <a:solidFill>
                  <a:schemeClr val="accent1">
                    <a:lumMod val="75000"/>
                  </a:schemeClr>
                </a:solidFill>
              </a:rPr>
              <a:t>Gyffredinol</a:t>
            </a:r>
            <a:r>
              <a:rPr lang="en-GB" sz="17600" dirty="0" smtClean="0">
                <a:solidFill>
                  <a:schemeClr val="accent1">
                    <a:lumMod val="75000"/>
                  </a:schemeClr>
                </a:solidFill>
              </a:rPr>
              <a:t> – General Information</a:t>
            </a:r>
            <a:endParaRPr lang="en-GB" sz="17600" dirty="0">
              <a:solidFill>
                <a:schemeClr val="accent1">
                  <a:lumMod val="75000"/>
                </a:schemeClr>
              </a:solidFill>
            </a:endParaRPr>
          </a:p>
        </p:txBody>
      </p:sp>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6" name="Content Placeholder 4"/>
          <p:cNvSpPr txBox="1">
            <a:spLocks/>
          </p:cNvSpPr>
          <p:nvPr/>
        </p:nvSpPr>
        <p:spPr>
          <a:xfrm>
            <a:off x="991754" y="1455185"/>
            <a:ext cx="3592287"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sz="2400" b="1" dirty="0" err="1" smtClean="0"/>
              <a:t>Darlithoedd</a:t>
            </a:r>
            <a:r>
              <a:rPr lang="en-GB" sz="2400" b="1" dirty="0" smtClean="0"/>
              <a:t>:</a:t>
            </a:r>
          </a:p>
          <a:p>
            <a:pPr marL="0" lvl="0" indent="0" fontAlgn="base" hangingPunct="0">
              <a:buNone/>
            </a:pPr>
            <a:r>
              <a:rPr lang="en-GB" sz="2000" dirty="0" smtClean="0"/>
              <a:t>9 </a:t>
            </a:r>
            <a:r>
              <a:rPr lang="en-GB" sz="2000" dirty="0" err="1" smtClean="0"/>
              <a:t>Sesiwn</a:t>
            </a:r>
            <a:r>
              <a:rPr lang="en-GB" sz="2000" dirty="0" smtClean="0"/>
              <a:t> </a:t>
            </a:r>
            <a:r>
              <a:rPr lang="en-GB" sz="2000" dirty="0" err="1" smtClean="0"/>
              <a:t>Iaith</a:t>
            </a:r>
            <a:endParaRPr lang="en-GB" sz="2000" dirty="0" smtClean="0"/>
          </a:p>
          <a:p>
            <a:pPr marL="0" lvl="0" indent="0" fontAlgn="base" hangingPunct="0">
              <a:buNone/>
            </a:pPr>
            <a:r>
              <a:rPr lang="en-GB" sz="2000" dirty="0" smtClean="0"/>
              <a:t>9 </a:t>
            </a:r>
            <a:r>
              <a:rPr lang="en-GB" sz="2000" dirty="0" err="1" smtClean="0"/>
              <a:t>sesiwn</a:t>
            </a:r>
            <a:r>
              <a:rPr lang="en-GB" sz="2000" dirty="0" smtClean="0"/>
              <a:t> </a:t>
            </a:r>
            <a:r>
              <a:rPr lang="en-GB" sz="2000" dirty="0" err="1" smtClean="0"/>
              <a:t>Mathemateg</a:t>
            </a:r>
            <a:endParaRPr lang="en-GB" sz="2000" dirty="0" smtClean="0"/>
          </a:p>
          <a:p>
            <a:pPr marL="0" lvl="0" indent="0" fontAlgn="base" hangingPunct="0">
              <a:buNone/>
            </a:pPr>
            <a:endParaRPr lang="en-GB" sz="2000" dirty="0" smtClean="0"/>
          </a:p>
          <a:p>
            <a:pPr fontAlgn="base" hangingPunct="0"/>
            <a:r>
              <a:rPr lang="en-GB" sz="2400" b="1" dirty="0" err="1" smtClean="0"/>
              <a:t>Cyfnod</a:t>
            </a:r>
            <a:r>
              <a:rPr lang="en-GB" sz="2400" b="1" dirty="0" smtClean="0"/>
              <a:t> y </a:t>
            </a:r>
            <a:r>
              <a:rPr lang="en-GB" sz="2400" b="1" dirty="0" err="1" smtClean="0"/>
              <a:t>Modwl</a:t>
            </a:r>
            <a:r>
              <a:rPr lang="en-GB" sz="2400" b="1" dirty="0" smtClean="0"/>
              <a:t>: </a:t>
            </a:r>
          </a:p>
          <a:p>
            <a:pPr marL="0" indent="0" fontAlgn="base" hangingPunct="0">
              <a:buNone/>
            </a:pPr>
            <a:r>
              <a:rPr lang="en-GB" sz="2000" dirty="0" smtClean="0"/>
              <a:t>15/01/2019 – 14/02/2019</a:t>
            </a:r>
          </a:p>
          <a:p>
            <a:pPr marL="0" indent="0" fontAlgn="base" hangingPunct="0">
              <a:buNone/>
            </a:pPr>
            <a:endParaRPr lang="en-GB" sz="2000" dirty="0" smtClean="0"/>
          </a:p>
          <a:p>
            <a:pPr fontAlgn="base" hangingPunct="0"/>
            <a:r>
              <a:rPr lang="en-GB" sz="2400" b="1" dirty="0" err="1" smtClean="0"/>
              <a:t>Cyflwyno</a:t>
            </a:r>
            <a:r>
              <a:rPr lang="en-GB" sz="2400" b="1" dirty="0" smtClean="0"/>
              <a:t> </a:t>
            </a:r>
            <a:r>
              <a:rPr lang="en-GB" sz="2400" b="1" dirty="0" err="1" smtClean="0"/>
              <a:t>Aseiniad</a:t>
            </a:r>
            <a:r>
              <a:rPr lang="en-GB" sz="2400" b="1" dirty="0" smtClean="0"/>
              <a:t>:</a:t>
            </a:r>
          </a:p>
          <a:p>
            <a:pPr marL="0" indent="0" fontAlgn="base" hangingPunct="0">
              <a:buNone/>
            </a:pPr>
            <a:r>
              <a:rPr lang="en-GB" sz="2000" dirty="0" smtClean="0"/>
              <a:t>30/04/2019</a:t>
            </a:r>
            <a:endParaRPr lang="en-GB" sz="2000" dirty="0"/>
          </a:p>
        </p:txBody>
      </p:sp>
      <p:sp>
        <p:nvSpPr>
          <p:cNvPr id="8" name="Content Placeholder 4"/>
          <p:cNvSpPr txBox="1">
            <a:spLocks/>
          </p:cNvSpPr>
          <p:nvPr/>
        </p:nvSpPr>
        <p:spPr>
          <a:xfrm>
            <a:off x="4916967" y="1455185"/>
            <a:ext cx="3817217"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sz="2400" b="1" dirty="0" smtClean="0"/>
              <a:t>Lectures:</a:t>
            </a:r>
          </a:p>
          <a:p>
            <a:pPr marL="0" lvl="0" indent="0" fontAlgn="base" hangingPunct="0">
              <a:buNone/>
            </a:pPr>
            <a:r>
              <a:rPr lang="en-GB" sz="2000" dirty="0" smtClean="0"/>
              <a:t>9 Language Sessions </a:t>
            </a:r>
          </a:p>
          <a:p>
            <a:pPr marL="0" lvl="0" indent="0" fontAlgn="base" hangingPunct="0">
              <a:buNone/>
            </a:pPr>
            <a:r>
              <a:rPr lang="en-GB" sz="2000" dirty="0" smtClean="0"/>
              <a:t>9 Mathematics Sessions</a:t>
            </a:r>
          </a:p>
          <a:p>
            <a:pPr marL="0" lvl="0" indent="0" fontAlgn="base" hangingPunct="0">
              <a:buNone/>
            </a:pPr>
            <a:endParaRPr lang="en-GB" sz="2000" dirty="0" smtClean="0"/>
          </a:p>
          <a:p>
            <a:pPr fontAlgn="base" hangingPunct="0"/>
            <a:r>
              <a:rPr lang="en-GB" sz="2400" b="1" dirty="0" smtClean="0"/>
              <a:t>Module Duration: </a:t>
            </a:r>
          </a:p>
          <a:p>
            <a:pPr marL="0" indent="0" fontAlgn="base" hangingPunct="0">
              <a:buNone/>
            </a:pPr>
            <a:r>
              <a:rPr lang="en-GB" sz="2000" dirty="0" smtClean="0"/>
              <a:t>15/01/2019 – 14/02/2019</a:t>
            </a:r>
          </a:p>
          <a:p>
            <a:pPr marL="0" indent="0" fontAlgn="base" hangingPunct="0">
              <a:buNone/>
            </a:pPr>
            <a:endParaRPr lang="en-GB" sz="2000" dirty="0" smtClean="0"/>
          </a:p>
          <a:p>
            <a:pPr fontAlgn="base" hangingPunct="0"/>
            <a:r>
              <a:rPr lang="en-GB" sz="2400" b="1" dirty="0" smtClean="0"/>
              <a:t>Assignment Submission:</a:t>
            </a:r>
          </a:p>
          <a:p>
            <a:pPr marL="0" indent="0" fontAlgn="base" hangingPunct="0">
              <a:buNone/>
            </a:pPr>
            <a:r>
              <a:rPr lang="en-GB" sz="2000" dirty="0" smtClean="0"/>
              <a:t>30/04/2019</a:t>
            </a:r>
            <a:endParaRPr lang="en-GB" sz="2000" dirty="0"/>
          </a:p>
        </p:txBody>
      </p:sp>
      <p:pic>
        <p:nvPicPr>
          <p:cNvPr id="9" name="Picture 8"/>
          <p:cNvPicPr>
            <a:picLocks noChangeAspect="1"/>
          </p:cNvPicPr>
          <p:nvPr/>
        </p:nvPicPr>
        <p:blipFill>
          <a:blip r:embed="rId3"/>
          <a:stretch>
            <a:fillRect/>
          </a:stretch>
        </p:blipFill>
        <p:spPr>
          <a:xfrm rot="912159">
            <a:off x="8540887" y="1689190"/>
            <a:ext cx="3209925" cy="2800350"/>
          </a:xfrm>
          <a:prstGeom prst="rect">
            <a:avLst/>
          </a:prstGeom>
        </p:spPr>
      </p:pic>
    </p:spTree>
    <p:extLst>
      <p:ext uri="{BB962C8B-B14F-4D97-AF65-F5344CB8AC3E}">
        <p14:creationId xmlns:p14="http://schemas.microsoft.com/office/powerpoint/2010/main" val="42267420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1769626" y="471009"/>
            <a:ext cx="8824686" cy="1274663"/>
          </a:xfrm>
          <a:prstGeom prst="rect">
            <a:avLst/>
          </a:prstGeom>
        </p:spPr>
        <p:txBody>
          <a:bodyPr>
            <a:normAutofit fontScale="8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7" name="Content Placeholder 5"/>
          <p:cNvSpPr txBox="1">
            <a:spLocks/>
          </p:cNvSpPr>
          <p:nvPr/>
        </p:nvSpPr>
        <p:spPr>
          <a:xfrm>
            <a:off x="431073" y="1413165"/>
            <a:ext cx="10981113" cy="410406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spcAft>
                <a:spcPts val="1200"/>
              </a:spcAft>
            </a:pPr>
            <a:endParaRPr lang="en-US" dirty="0"/>
          </a:p>
        </p:txBody>
      </p:sp>
      <p:sp>
        <p:nvSpPr>
          <p:cNvPr id="8" name="Title 2"/>
          <p:cNvSpPr txBox="1">
            <a:spLocks/>
          </p:cNvSpPr>
          <p:nvPr/>
        </p:nvSpPr>
        <p:spPr>
          <a:xfrm>
            <a:off x="779227" y="154860"/>
            <a:ext cx="10800611"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Asesiad</a:t>
            </a:r>
            <a:r>
              <a:rPr lang="en-GB" sz="17600" dirty="0" smtClean="0">
                <a:solidFill>
                  <a:schemeClr val="accent1">
                    <a:lumMod val="75000"/>
                  </a:schemeClr>
                </a:solidFill>
              </a:rPr>
              <a:t> - Assessment</a:t>
            </a:r>
            <a:endParaRPr lang="en-GB" sz="17600" dirty="0">
              <a:solidFill>
                <a:schemeClr val="accent1">
                  <a:lumMod val="75000"/>
                </a:schemeClr>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2976615976"/>
              </p:ext>
            </p:extLst>
          </p:nvPr>
        </p:nvGraphicFramePr>
        <p:xfrm>
          <a:off x="225911" y="810368"/>
          <a:ext cx="5825031" cy="4396556"/>
        </p:xfrm>
        <a:graphic>
          <a:graphicData uri="http://schemas.openxmlformats.org/drawingml/2006/table">
            <a:tbl>
              <a:tblPr firstRow="1" firstCol="1" bandRow="1">
                <a:tableStyleId>{5C22544A-7EE6-4342-B048-85BDC9FD1C3A}</a:tableStyleId>
              </a:tblPr>
              <a:tblGrid>
                <a:gridCol w="5825031">
                  <a:extLst>
                    <a:ext uri="{9D8B030D-6E8A-4147-A177-3AD203B41FA5}">
                      <a16:colId xmlns:a16="http://schemas.microsoft.com/office/drawing/2014/main" val="1038054729"/>
                    </a:ext>
                  </a:extLst>
                </a:gridCol>
              </a:tblGrid>
              <a:tr h="662756">
                <a:tc>
                  <a:txBody>
                    <a:bodyPr/>
                    <a:lstStyle/>
                    <a:p>
                      <a:pPr algn="ctr" fontAlgn="base" hangingPunct="0">
                        <a:lnSpc>
                          <a:spcPct val="150000"/>
                        </a:lnSpc>
                        <a:spcAft>
                          <a:spcPts val="0"/>
                        </a:spcAft>
                      </a:pPr>
                      <a:r>
                        <a:rPr lang="en-US" sz="2400" dirty="0">
                          <a:effectLst/>
                        </a:rPr>
                        <a:t> </a:t>
                      </a:r>
                      <a:r>
                        <a:rPr lang="en-US" sz="2400" dirty="0" smtClean="0">
                          <a:effectLst/>
                        </a:rPr>
                        <a:t>Dull </a:t>
                      </a:r>
                      <a:r>
                        <a:rPr lang="en-US" sz="2400" dirty="0" err="1" smtClean="0">
                          <a:effectLst/>
                        </a:rPr>
                        <a:t>Asesu</a:t>
                      </a:r>
                      <a:r>
                        <a:rPr lang="en-US" sz="2400" dirty="0" smtClean="0">
                          <a:effectLst/>
                        </a:rPr>
                        <a:t> </a:t>
                      </a:r>
                    </a:p>
                  </a:txBody>
                  <a:tcPr marL="68580" marR="68580" marT="0" marB="0"/>
                </a:tc>
                <a:extLst>
                  <a:ext uri="{0D108BD9-81ED-4DB2-BD59-A6C34878D82A}">
                    <a16:rowId xmlns:a16="http://schemas.microsoft.com/office/drawing/2014/main" val="3143394227"/>
                  </a:ext>
                </a:extLst>
              </a:tr>
              <a:tr h="2703644">
                <a:tc>
                  <a:txBody>
                    <a:bodyPr/>
                    <a:lstStyle/>
                    <a:p>
                      <a:pPr algn="ctr" fontAlgn="base" hangingPunct="0">
                        <a:spcAft>
                          <a:spcPts val="0"/>
                        </a:spcAft>
                      </a:pPr>
                      <a:r>
                        <a:rPr lang="en-US" sz="2400" dirty="0" err="1">
                          <a:effectLst/>
                        </a:rPr>
                        <a:t>Gwaith</a:t>
                      </a:r>
                      <a:r>
                        <a:rPr lang="en-US" sz="2400" dirty="0">
                          <a:effectLst/>
                        </a:rPr>
                        <a:t> </a:t>
                      </a:r>
                      <a:r>
                        <a:rPr lang="en-US" sz="2400" dirty="0" err="1">
                          <a:effectLst/>
                        </a:rPr>
                        <a:t>cwrs</a:t>
                      </a:r>
                      <a:r>
                        <a:rPr lang="en-US" sz="2400" dirty="0">
                          <a:effectLst/>
                        </a:rPr>
                        <a:t>: 100%</a:t>
                      </a:r>
                      <a:endParaRPr lang="en-GB" sz="2400" dirty="0">
                        <a:effectLst/>
                      </a:endParaRPr>
                    </a:p>
                    <a:p>
                      <a:pPr algn="ctr" fontAlgn="base" hangingPunct="0">
                        <a:lnSpc>
                          <a:spcPct val="150000"/>
                        </a:lnSpc>
                        <a:spcAft>
                          <a:spcPts val="0"/>
                        </a:spcAft>
                      </a:pPr>
                      <a:r>
                        <a:rPr lang="en-US" sz="2400" dirty="0" err="1">
                          <a:effectLst/>
                        </a:rPr>
                        <a:t>Aseiniad</a:t>
                      </a:r>
                      <a:r>
                        <a:rPr lang="en-US" sz="2400" dirty="0">
                          <a:effectLst/>
                        </a:rPr>
                        <a:t> </a:t>
                      </a:r>
                      <a:r>
                        <a:rPr lang="en-US" sz="2400" dirty="0" err="1">
                          <a:effectLst/>
                        </a:rPr>
                        <a:t>Ysgrifenedig</a:t>
                      </a:r>
                      <a:endParaRPr lang="en-GB" sz="2400" dirty="0">
                        <a:effectLst/>
                      </a:endParaRPr>
                    </a:p>
                    <a:p>
                      <a:pPr algn="ctr" fontAlgn="base" hangingPunct="0">
                        <a:lnSpc>
                          <a:spcPct val="150000"/>
                        </a:lnSpc>
                        <a:spcAft>
                          <a:spcPts val="0"/>
                        </a:spcAft>
                      </a:pPr>
                      <a:r>
                        <a:rPr lang="en-US" sz="2400" dirty="0">
                          <a:effectLst/>
                        </a:rPr>
                        <a:t>3,000 o </a:t>
                      </a:r>
                      <a:r>
                        <a:rPr lang="en-US" sz="2400" dirty="0" err="1">
                          <a:effectLst/>
                        </a:rPr>
                        <a:t>eiriau</a:t>
                      </a:r>
                      <a:endParaRPr lang="en-GB" sz="2400" dirty="0">
                        <a:effectLst/>
                      </a:endParaRPr>
                    </a:p>
                    <a:p>
                      <a:pPr>
                        <a:spcAft>
                          <a:spcPts val="0"/>
                        </a:spcAft>
                      </a:pPr>
                      <a:r>
                        <a:rPr lang="cy-GB" sz="2400" dirty="0">
                          <a:effectLst/>
                        </a:rPr>
                        <a:t>Trafodwch pam fod gwybodaeth pwnc athrawon yn bwysig mewn perthynas ag addysgu Iaith a Mathemateg mewn ysgolion cynradd yng Nghymru.</a:t>
                      </a:r>
                      <a:endParaRPr lang="en-GB" sz="2400" dirty="0">
                        <a:effectLst/>
                      </a:endParaRPr>
                    </a:p>
                    <a:p>
                      <a:pPr>
                        <a:spcAft>
                          <a:spcPts val="600"/>
                        </a:spcAft>
                      </a:pPr>
                      <a:r>
                        <a:rPr lang="en-US" sz="2400" dirty="0">
                          <a:effectLst/>
                        </a:rPr>
                        <a:t> </a:t>
                      </a:r>
                      <a:endParaRPr lang="en-GB" sz="2400" dirty="0">
                        <a:effectLst/>
                      </a:endParaRPr>
                    </a:p>
                    <a:p>
                      <a:pPr>
                        <a:spcAft>
                          <a:spcPts val="600"/>
                        </a:spcAft>
                      </a:pPr>
                      <a:r>
                        <a:rPr lang="en-US" sz="2400" dirty="0">
                          <a:effectLst/>
                        </a:rPr>
                        <a:t>CYFLWYNO: 30/04/2019</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76622589"/>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267535507"/>
              </p:ext>
            </p:extLst>
          </p:nvPr>
        </p:nvGraphicFramePr>
        <p:xfrm>
          <a:off x="6404201" y="810368"/>
          <a:ext cx="5422039" cy="4362523"/>
        </p:xfrm>
        <a:graphic>
          <a:graphicData uri="http://schemas.openxmlformats.org/drawingml/2006/table">
            <a:tbl>
              <a:tblPr firstRow="1" firstCol="1" bandRow="1">
                <a:tableStyleId>{5C22544A-7EE6-4342-B048-85BDC9FD1C3A}</a:tableStyleId>
              </a:tblPr>
              <a:tblGrid>
                <a:gridCol w="5422039">
                  <a:extLst>
                    <a:ext uri="{9D8B030D-6E8A-4147-A177-3AD203B41FA5}">
                      <a16:colId xmlns:a16="http://schemas.microsoft.com/office/drawing/2014/main" val="414404787"/>
                    </a:ext>
                  </a:extLst>
                </a:gridCol>
              </a:tblGrid>
              <a:tr h="704923">
                <a:tc>
                  <a:txBody>
                    <a:bodyPr/>
                    <a:lstStyle/>
                    <a:p>
                      <a:pPr algn="ctr" fontAlgn="base" hangingPunct="0">
                        <a:lnSpc>
                          <a:spcPct val="150000"/>
                        </a:lnSpc>
                        <a:spcAft>
                          <a:spcPts val="0"/>
                        </a:spcAft>
                      </a:pPr>
                      <a:r>
                        <a:rPr lang="en-US" sz="2400" dirty="0">
                          <a:effectLst/>
                        </a:rPr>
                        <a:t> </a:t>
                      </a:r>
                      <a:r>
                        <a:rPr lang="en-US" sz="2400" dirty="0" smtClean="0">
                          <a:effectLst/>
                        </a:rPr>
                        <a:t>Mode </a:t>
                      </a:r>
                      <a:r>
                        <a:rPr lang="en-US" sz="2400" dirty="0">
                          <a:effectLst/>
                        </a:rPr>
                        <a:t>of Assessment</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68049459"/>
                  </a:ext>
                </a:extLst>
              </a:tr>
              <a:tr h="3624012">
                <a:tc>
                  <a:txBody>
                    <a:bodyPr/>
                    <a:lstStyle/>
                    <a:p>
                      <a:pPr algn="ctr" fontAlgn="base" hangingPunct="0">
                        <a:spcAft>
                          <a:spcPts val="0"/>
                        </a:spcAft>
                      </a:pPr>
                      <a:r>
                        <a:rPr lang="en-US" sz="2400" dirty="0">
                          <a:effectLst/>
                        </a:rPr>
                        <a:t>Coursework: 100%</a:t>
                      </a:r>
                      <a:endParaRPr lang="en-GB" sz="2400" dirty="0">
                        <a:effectLst/>
                      </a:endParaRPr>
                    </a:p>
                    <a:p>
                      <a:pPr algn="ctr" fontAlgn="base" hangingPunct="0">
                        <a:lnSpc>
                          <a:spcPct val="150000"/>
                        </a:lnSpc>
                        <a:spcAft>
                          <a:spcPts val="0"/>
                        </a:spcAft>
                      </a:pPr>
                      <a:r>
                        <a:rPr lang="en-US" sz="2400" dirty="0">
                          <a:effectLst/>
                        </a:rPr>
                        <a:t>Written Assignment</a:t>
                      </a:r>
                      <a:endParaRPr lang="en-GB" sz="2400" dirty="0">
                        <a:effectLst/>
                      </a:endParaRPr>
                    </a:p>
                    <a:p>
                      <a:pPr algn="ctr" fontAlgn="base" hangingPunct="0">
                        <a:lnSpc>
                          <a:spcPct val="150000"/>
                        </a:lnSpc>
                        <a:spcAft>
                          <a:spcPts val="0"/>
                        </a:spcAft>
                      </a:pPr>
                      <a:r>
                        <a:rPr lang="en-US" sz="2400" dirty="0">
                          <a:effectLst/>
                        </a:rPr>
                        <a:t>3,000 words</a:t>
                      </a:r>
                      <a:endParaRPr lang="en-GB" sz="2400" dirty="0">
                        <a:effectLst/>
                      </a:endParaRPr>
                    </a:p>
                    <a:p>
                      <a:pPr>
                        <a:spcAft>
                          <a:spcPts val="600"/>
                        </a:spcAft>
                      </a:pPr>
                      <a:r>
                        <a:rPr lang="en-US" sz="2400" dirty="0">
                          <a:effectLst/>
                        </a:rPr>
                        <a:t>Explain why teacher subject knowledge is important in relation to teaching Language and Mathematics in primary schools in Wales. </a:t>
                      </a:r>
                      <a:endParaRPr lang="en-GB" sz="2400" dirty="0">
                        <a:effectLst/>
                      </a:endParaRPr>
                    </a:p>
                    <a:p>
                      <a:pPr>
                        <a:spcAft>
                          <a:spcPts val="600"/>
                        </a:spcAft>
                      </a:pPr>
                      <a:r>
                        <a:rPr lang="en-US" sz="1400" dirty="0">
                          <a:effectLst/>
                        </a:rPr>
                        <a:t> </a:t>
                      </a:r>
                      <a:endParaRPr lang="en-GB" sz="1400" dirty="0">
                        <a:effectLst/>
                      </a:endParaRPr>
                    </a:p>
                    <a:p>
                      <a:pPr>
                        <a:spcAft>
                          <a:spcPts val="600"/>
                        </a:spcAft>
                      </a:pPr>
                      <a:r>
                        <a:rPr lang="en-US" sz="2400" dirty="0">
                          <a:effectLst/>
                        </a:rPr>
                        <a:t>SUBMIT: 30/04/2019</a:t>
                      </a:r>
                      <a:endParaRPr lang="en-GB" sz="2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833465439"/>
                  </a:ext>
                </a:extLst>
              </a:tr>
            </a:tbl>
          </a:graphicData>
        </a:graphic>
      </p:graphicFrame>
    </p:spTree>
    <p:extLst>
      <p:ext uri="{BB962C8B-B14F-4D97-AF65-F5344CB8AC3E}">
        <p14:creationId xmlns:p14="http://schemas.microsoft.com/office/powerpoint/2010/main" val="20680648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txBox="1">
            <a:spLocks/>
          </p:cNvSpPr>
          <p:nvPr/>
        </p:nvSpPr>
        <p:spPr>
          <a:xfrm>
            <a:off x="1316268" y="286593"/>
            <a:ext cx="9725688"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Asesiad</a:t>
            </a:r>
            <a:r>
              <a:rPr lang="en-GB" sz="17600" dirty="0">
                <a:solidFill>
                  <a:schemeClr val="accent1">
                    <a:lumMod val="75000"/>
                  </a:schemeClr>
                </a:solidFill>
              </a:rPr>
              <a:t> - </a:t>
            </a:r>
            <a:r>
              <a:rPr lang="en-GB" sz="17600" dirty="0" smtClean="0">
                <a:solidFill>
                  <a:schemeClr val="accent1">
                    <a:lumMod val="75000"/>
                  </a:schemeClr>
                </a:solidFill>
              </a:rPr>
              <a:t>Assessment</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Content Placeholder 6"/>
          <p:cNvSpPr txBox="1">
            <a:spLocks/>
          </p:cNvSpPr>
          <p:nvPr/>
        </p:nvSpPr>
        <p:spPr>
          <a:xfrm>
            <a:off x="280724" y="899929"/>
            <a:ext cx="5663133" cy="4542928"/>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400" dirty="0" err="1" smtClean="0"/>
              <a:t>Dangoswch</a:t>
            </a:r>
            <a:r>
              <a:rPr lang="en-GB" sz="2400" dirty="0" smtClean="0"/>
              <a:t> </a:t>
            </a:r>
            <a:r>
              <a:rPr lang="en-GB" sz="2400" b="1" i="1" dirty="0"/>
              <a:t>pam </a:t>
            </a:r>
            <a:r>
              <a:rPr lang="en-GB" sz="2400" dirty="0" err="1"/>
              <a:t>fod</a:t>
            </a:r>
            <a:r>
              <a:rPr lang="en-GB" sz="2400" dirty="0"/>
              <a:t> </a:t>
            </a:r>
            <a:r>
              <a:rPr lang="en-GB" sz="2400" dirty="0" err="1"/>
              <a:t>gwybodaeth</a:t>
            </a:r>
            <a:r>
              <a:rPr lang="en-GB" sz="2400" dirty="0"/>
              <a:t> </a:t>
            </a:r>
            <a:r>
              <a:rPr lang="en-GB" sz="2400" dirty="0" err="1"/>
              <a:t>pwnc</a:t>
            </a:r>
            <a:r>
              <a:rPr lang="en-GB" sz="2400" dirty="0"/>
              <a:t> </a:t>
            </a:r>
            <a:r>
              <a:rPr lang="en-GB" sz="2400" dirty="0" err="1"/>
              <a:t>athro</a:t>
            </a:r>
            <a:r>
              <a:rPr lang="en-GB" sz="2400" dirty="0"/>
              <a:t> </a:t>
            </a:r>
            <a:r>
              <a:rPr lang="en-GB" sz="2400" dirty="0" err="1"/>
              <a:t>yn</a:t>
            </a:r>
            <a:r>
              <a:rPr lang="en-GB" sz="2400" dirty="0"/>
              <a:t> </a:t>
            </a:r>
            <a:r>
              <a:rPr lang="en-GB" sz="2400" dirty="0" err="1"/>
              <a:t>bwysig</a:t>
            </a:r>
            <a:r>
              <a:rPr lang="en-GB" sz="2400" dirty="0"/>
              <a:t> </a:t>
            </a:r>
            <a:r>
              <a:rPr lang="en-GB" sz="2400" dirty="0" err="1"/>
              <a:t>mewn</a:t>
            </a:r>
            <a:r>
              <a:rPr lang="en-GB" sz="2400" dirty="0"/>
              <a:t> </a:t>
            </a:r>
            <a:r>
              <a:rPr lang="en-GB" sz="2400" dirty="0" err="1"/>
              <a:t>perthynas</a:t>
            </a:r>
            <a:r>
              <a:rPr lang="en-GB" sz="2400" dirty="0"/>
              <a:t> ag </a:t>
            </a:r>
            <a:r>
              <a:rPr lang="en-GB" sz="2400" dirty="0" err="1"/>
              <a:t>addysgu</a:t>
            </a:r>
            <a:r>
              <a:rPr lang="en-GB" sz="2400" dirty="0"/>
              <a:t> </a:t>
            </a:r>
            <a:r>
              <a:rPr lang="en-GB" sz="2400" dirty="0" err="1"/>
              <a:t>Iaith</a:t>
            </a:r>
            <a:r>
              <a:rPr lang="en-GB" sz="2400" dirty="0"/>
              <a:t> a </a:t>
            </a:r>
            <a:r>
              <a:rPr lang="en-GB" sz="2400" dirty="0" err="1"/>
              <a:t>Mathemateg</a:t>
            </a:r>
            <a:r>
              <a:rPr lang="en-GB" sz="2400" dirty="0"/>
              <a:t> </a:t>
            </a:r>
            <a:r>
              <a:rPr lang="en-GB" sz="2400" dirty="0" err="1"/>
              <a:t>mewn</a:t>
            </a:r>
            <a:r>
              <a:rPr lang="en-GB" sz="2400" dirty="0"/>
              <a:t> </a:t>
            </a:r>
            <a:r>
              <a:rPr lang="en-GB" sz="2400" dirty="0" err="1"/>
              <a:t>ysgolion</a:t>
            </a:r>
            <a:r>
              <a:rPr lang="en-GB" sz="2400" dirty="0"/>
              <a:t> </a:t>
            </a:r>
            <a:r>
              <a:rPr lang="en-GB" sz="2400" dirty="0" err="1"/>
              <a:t>cynradd</a:t>
            </a:r>
            <a:r>
              <a:rPr lang="en-GB" sz="2400" dirty="0"/>
              <a:t> </a:t>
            </a:r>
            <a:r>
              <a:rPr lang="en-GB" sz="2400" dirty="0" err="1"/>
              <a:t>yng</a:t>
            </a:r>
            <a:r>
              <a:rPr lang="en-GB" sz="2400" dirty="0"/>
              <a:t> </a:t>
            </a:r>
            <a:r>
              <a:rPr lang="en-GB" sz="2400" dirty="0" err="1"/>
              <a:t>Nghymru</a:t>
            </a:r>
            <a:r>
              <a:rPr lang="en-GB" sz="2400" dirty="0"/>
              <a:t>.</a:t>
            </a:r>
          </a:p>
          <a:p>
            <a:r>
              <a:rPr lang="en-GB" sz="2400" dirty="0" err="1" smtClean="0"/>
              <a:t>Meddyliwch</a:t>
            </a:r>
            <a:r>
              <a:rPr lang="en-GB" sz="2400" dirty="0" smtClean="0"/>
              <a:t> </a:t>
            </a:r>
            <a:r>
              <a:rPr lang="en-GB" sz="2400" dirty="0"/>
              <a:t>am </a:t>
            </a:r>
            <a:r>
              <a:rPr lang="en-GB" sz="2400" b="1" dirty="0" err="1"/>
              <a:t>sgil</a:t>
            </a:r>
            <a:r>
              <a:rPr lang="en-GB" sz="2400" b="1" dirty="0"/>
              <a:t> </a:t>
            </a:r>
            <a:r>
              <a:rPr lang="en-GB" sz="2400" b="1" dirty="0" err="1"/>
              <a:t>ieithyddol</a:t>
            </a:r>
            <a:r>
              <a:rPr lang="en-GB" sz="2400" b="1" dirty="0"/>
              <a:t> </a:t>
            </a:r>
            <a:r>
              <a:rPr lang="en-GB" sz="2400" b="1" dirty="0" smtClean="0"/>
              <a:t>a </a:t>
            </a:r>
            <a:r>
              <a:rPr lang="en-GB" sz="2400" b="1" dirty="0" err="1"/>
              <a:t>sgil</a:t>
            </a:r>
            <a:r>
              <a:rPr lang="en-GB" sz="2400" b="1" dirty="0"/>
              <a:t> </a:t>
            </a:r>
            <a:r>
              <a:rPr lang="en-GB" sz="2400" b="1" dirty="0" err="1" smtClean="0"/>
              <a:t>fathemategol</a:t>
            </a:r>
            <a:r>
              <a:rPr lang="en-GB" sz="2400" dirty="0" smtClean="0"/>
              <a:t>, </a:t>
            </a:r>
            <a:r>
              <a:rPr lang="en-GB" sz="2400" dirty="0" err="1" smtClean="0"/>
              <a:t>rydych</a:t>
            </a:r>
            <a:r>
              <a:rPr lang="en-GB" sz="2400" dirty="0" smtClean="0"/>
              <a:t> </a:t>
            </a:r>
            <a:r>
              <a:rPr lang="en-GB" sz="2400" dirty="0" err="1"/>
              <a:t>wedi’u</a:t>
            </a:r>
            <a:r>
              <a:rPr lang="en-GB" sz="2400" dirty="0"/>
              <a:t> </a:t>
            </a:r>
            <a:r>
              <a:rPr lang="en-GB" sz="2400" dirty="0" err="1"/>
              <a:t>harsylwi</a:t>
            </a:r>
            <a:r>
              <a:rPr lang="en-GB" sz="2400" dirty="0"/>
              <a:t> </a:t>
            </a:r>
            <a:r>
              <a:rPr lang="en-GB" sz="2400" dirty="0" err="1"/>
              <a:t>neu</a:t>
            </a:r>
            <a:r>
              <a:rPr lang="en-GB" sz="2400" dirty="0"/>
              <a:t> </a:t>
            </a:r>
            <a:r>
              <a:rPr lang="en-GB" sz="2400" dirty="0" err="1"/>
              <a:t>addysgu</a:t>
            </a:r>
            <a:r>
              <a:rPr lang="en-GB" sz="2400" dirty="0"/>
              <a:t> </a:t>
            </a:r>
            <a:r>
              <a:rPr lang="en-GB" sz="2400" dirty="0" err="1"/>
              <a:t>ar</a:t>
            </a:r>
            <a:r>
              <a:rPr lang="en-GB" sz="2400" dirty="0"/>
              <a:t> </a:t>
            </a:r>
            <a:r>
              <a:rPr lang="en-GB" sz="2400" dirty="0" err="1"/>
              <a:t>Brofiad</a:t>
            </a:r>
            <a:r>
              <a:rPr lang="en-GB" sz="2400" dirty="0"/>
              <a:t> </a:t>
            </a:r>
            <a:r>
              <a:rPr lang="en-GB" sz="2400" dirty="0" err="1"/>
              <a:t>Addysgu</a:t>
            </a:r>
            <a:r>
              <a:rPr lang="en-GB" sz="2400" dirty="0"/>
              <a:t> </a:t>
            </a:r>
            <a:r>
              <a:rPr lang="en-GB" sz="2400" dirty="0" err="1" smtClean="0"/>
              <a:t>Proffesiynol</a:t>
            </a:r>
            <a:r>
              <a:rPr lang="en-GB" sz="2400" dirty="0" smtClean="0"/>
              <a:t>.</a:t>
            </a:r>
          </a:p>
          <a:p>
            <a:r>
              <a:rPr lang="en-GB" sz="2400" b="1" dirty="0" err="1" smtClean="0"/>
              <a:t>Adfyfyrio</a:t>
            </a:r>
            <a:r>
              <a:rPr lang="en-GB" sz="2400" dirty="0" smtClean="0"/>
              <a:t> </a:t>
            </a:r>
            <a:r>
              <a:rPr lang="en-GB" sz="2400" dirty="0" err="1" smtClean="0"/>
              <a:t>gan</a:t>
            </a:r>
            <a:r>
              <a:rPr lang="en-GB" sz="2400" dirty="0" smtClean="0"/>
              <a:t> </a:t>
            </a:r>
            <a:r>
              <a:rPr lang="en-GB" sz="2400" dirty="0" err="1"/>
              <a:t>gyfeirio</a:t>
            </a:r>
            <a:r>
              <a:rPr lang="en-GB" sz="2400" dirty="0"/>
              <a:t> at </a:t>
            </a:r>
            <a:r>
              <a:rPr lang="en-GB" sz="2400" dirty="0" err="1"/>
              <a:t>rôl</a:t>
            </a:r>
            <a:r>
              <a:rPr lang="en-GB" sz="2400" dirty="0"/>
              <a:t> </a:t>
            </a:r>
            <a:r>
              <a:rPr lang="en-GB" sz="2400" dirty="0" err="1"/>
              <a:t>gwybodaeth</a:t>
            </a:r>
            <a:r>
              <a:rPr lang="en-GB" sz="2400" dirty="0"/>
              <a:t> </a:t>
            </a:r>
            <a:r>
              <a:rPr lang="en-GB" sz="2400" dirty="0" err="1"/>
              <a:t>pwnc</a:t>
            </a:r>
            <a:r>
              <a:rPr lang="en-GB" sz="2400" dirty="0"/>
              <a:t> </a:t>
            </a:r>
            <a:r>
              <a:rPr lang="en-GB" sz="2400" dirty="0" err="1"/>
              <a:t>athro</a:t>
            </a:r>
            <a:r>
              <a:rPr lang="en-GB" sz="2400" dirty="0"/>
              <a:t> </a:t>
            </a:r>
            <a:endParaRPr lang="en-GB" sz="2400" dirty="0" smtClean="0"/>
          </a:p>
          <a:p>
            <a:r>
              <a:rPr lang="en-GB" sz="2400" b="1" dirty="0" err="1" smtClean="0"/>
              <a:t>Cyfeiriwch</a:t>
            </a:r>
            <a:r>
              <a:rPr lang="en-GB" sz="2400" b="1" dirty="0" smtClean="0"/>
              <a:t> </a:t>
            </a:r>
            <a:r>
              <a:rPr lang="en-GB" sz="2400" b="1" dirty="0"/>
              <a:t>at </a:t>
            </a:r>
            <a:r>
              <a:rPr lang="en-GB" sz="2400" b="1" dirty="0" err="1"/>
              <a:t>theori</a:t>
            </a:r>
            <a:r>
              <a:rPr lang="en-GB" sz="2400" b="1" dirty="0"/>
              <a:t> </a:t>
            </a:r>
            <a:r>
              <a:rPr lang="en-GB" sz="2400" b="1" dirty="0" err="1"/>
              <a:t>addysg</a:t>
            </a:r>
            <a:r>
              <a:rPr lang="en-GB" sz="2400" b="1" dirty="0"/>
              <a:t> </a:t>
            </a:r>
            <a:r>
              <a:rPr lang="en-GB" sz="2400" dirty="0"/>
              <a:t>(</a:t>
            </a:r>
            <a:r>
              <a:rPr lang="en-GB" sz="2400" dirty="0" err="1"/>
              <a:t>e.e</a:t>
            </a:r>
            <a:r>
              <a:rPr lang="en-GB" sz="2400" dirty="0"/>
              <a:t>. </a:t>
            </a:r>
            <a:r>
              <a:rPr lang="en-GB" sz="2400" dirty="0" err="1"/>
              <a:t>adeileddiaeth</a:t>
            </a:r>
            <a:r>
              <a:rPr lang="en-GB" sz="2400" dirty="0"/>
              <a:t>, </a:t>
            </a:r>
            <a:r>
              <a:rPr lang="en-GB" sz="2400" dirty="0" err="1"/>
              <a:t>adeileddiaeth</a:t>
            </a:r>
            <a:r>
              <a:rPr lang="en-GB" sz="2400" dirty="0"/>
              <a:t> </a:t>
            </a:r>
            <a:r>
              <a:rPr lang="en-GB" sz="2400" dirty="0" err="1"/>
              <a:t>gymdeithasol</a:t>
            </a:r>
            <a:r>
              <a:rPr lang="en-GB" sz="2400" dirty="0"/>
              <a:t>) </a:t>
            </a:r>
            <a:r>
              <a:rPr lang="en-GB" sz="2400" dirty="0" err="1"/>
              <a:t>i</a:t>
            </a:r>
            <a:r>
              <a:rPr lang="en-GB" sz="2400" dirty="0"/>
              <a:t> </a:t>
            </a:r>
            <a:r>
              <a:rPr lang="en-GB" sz="2400" dirty="0" err="1"/>
              <a:t>gefnogi</a:t>
            </a:r>
            <a:r>
              <a:rPr lang="en-GB" sz="2400" dirty="0"/>
              <a:t> </a:t>
            </a:r>
            <a:r>
              <a:rPr lang="en-GB" sz="2400" dirty="0" err="1"/>
              <a:t>eich</a:t>
            </a:r>
            <a:r>
              <a:rPr lang="en-GB" sz="2400" dirty="0"/>
              <a:t> </a:t>
            </a:r>
            <a:r>
              <a:rPr lang="en-GB" sz="2400" dirty="0" err="1" smtClean="0"/>
              <a:t>trafodaeth</a:t>
            </a:r>
            <a:r>
              <a:rPr lang="en-GB" sz="2400" dirty="0" smtClean="0"/>
              <a:t>.</a:t>
            </a:r>
            <a:endParaRPr lang="en-GB" sz="2400" dirty="0"/>
          </a:p>
        </p:txBody>
      </p:sp>
      <p:sp>
        <p:nvSpPr>
          <p:cNvPr id="6" name="Content Placeholder 6"/>
          <p:cNvSpPr txBox="1">
            <a:spLocks/>
          </p:cNvSpPr>
          <p:nvPr/>
        </p:nvSpPr>
        <p:spPr>
          <a:xfrm>
            <a:off x="6067126" y="899929"/>
            <a:ext cx="5864129" cy="3917032"/>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lvl="0" fontAlgn="base" hangingPunct="0"/>
            <a:r>
              <a:rPr lang="en-GB" sz="2400" dirty="0" smtClean="0">
                <a:solidFill>
                  <a:srgbClr val="000000"/>
                </a:solidFill>
                <a:latin typeface="Arial" panose="020B0604020202020204" pitchFamily="34" charset="0"/>
                <a:ea typeface="Times New Roman" panose="02020603050405020304" pitchFamily="18" charset="0"/>
              </a:rPr>
              <a:t>Show </a:t>
            </a:r>
            <a:r>
              <a:rPr lang="en-GB" sz="2400" b="1" i="1" dirty="0">
                <a:solidFill>
                  <a:srgbClr val="000000"/>
                </a:solidFill>
                <a:latin typeface="Arial" panose="020B0604020202020204" pitchFamily="34" charset="0"/>
                <a:ea typeface="Times New Roman" panose="02020603050405020304" pitchFamily="18" charset="0"/>
              </a:rPr>
              <a:t>why </a:t>
            </a:r>
            <a:r>
              <a:rPr lang="en-GB" sz="2400" dirty="0">
                <a:solidFill>
                  <a:srgbClr val="000000"/>
                </a:solidFill>
                <a:latin typeface="Arial" panose="020B0604020202020204" pitchFamily="34" charset="0"/>
                <a:ea typeface="Times New Roman" panose="02020603050405020304" pitchFamily="18" charset="0"/>
              </a:rPr>
              <a:t>teacher subject knowledge is important in relation to teaching Language and Mathematics in primary schools in </a:t>
            </a:r>
            <a:r>
              <a:rPr lang="en-GB" sz="2400" dirty="0" smtClean="0">
                <a:solidFill>
                  <a:srgbClr val="000000"/>
                </a:solidFill>
                <a:latin typeface="Arial" panose="020B0604020202020204" pitchFamily="34" charset="0"/>
                <a:ea typeface="Times New Roman" panose="02020603050405020304" pitchFamily="18" charset="0"/>
              </a:rPr>
              <a:t>Wales</a:t>
            </a:r>
            <a:endParaRPr lang="en-GB" sz="2200" dirty="0"/>
          </a:p>
          <a:p>
            <a:pPr lvl="0" fontAlgn="base" hangingPunct="0"/>
            <a:r>
              <a:rPr lang="en-GB" sz="2400" dirty="0">
                <a:solidFill>
                  <a:srgbClr val="000000"/>
                </a:solidFill>
                <a:latin typeface="Arial" panose="020B0604020202020204" pitchFamily="34" charset="0"/>
                <a:ea typeface="Times New Roman" panose="02020603050405020304" pitchFamily="18" charset="0"/>
              </a:rPr>
              <a:t>Think about </a:t>
            </a:r>
            <a:r>
              <a:rPr lang="en-GB" sz="2400" b="1" dirty="0">
                <a:solidFill>
                  <a:srgbClr val="000000"/>
                </a:solidFill>
                <a:latin typeface="Arial" panose="020B0604020202020204" pitchFamily="34" charset="0"/>
                <a:ea typeface="Times New Roman" panose="02020603050405020304" pitchFamily="18" charset="0"/>
              </a:rPr>
              <a:t>a language skill </a:t>
            </a:r>
            <a:r>
              <a:rPr lang="en-GB" sz="2400" b="1" dirty="0" smtClean="0">
                <a:solidFill>
                  <a:srgbClr val="000000"/>
                </a:solidFill>
                <a:latin typeface="Arial" panose="020B0604020202020204" pitchFamily="34" charset="0"/>
                <a:ea typeface="Times New Roman" panose="02020603050405020304" pitchFamily="18" charset="0"/>
              </a:rPr>
              <a:t>and </a:t>
            </a:r>
            <a:r>
              <a:rPr lang="en-GB" sz="2400" b="1" dirty="0">
                <a:solidFill>
                  <a:srgbClr val="000000"/>
                </a:solidFill>
                <a:latin typeface="Arial" panose="020B0604020202020204" pitchFamily="34" charset="0"/>
                <a:ea typeface="Times New Roman" panose="02020603050405020304" pitchFamily="18" charset="0"/>
              </a:rPr>
              <a:t>a mathematical </a:t>
            </a:r>
            <a:r>
              <a:rPr lang="en-GB" sz="2400" b="1" dirty="0" smtClean="0">
                <a:solidFill>
                  <a:srgbClr val="000000"/>
                </a:solidFill>
                <a:latin typeface="Arial" panose="020B0604020202020204" pitchFamily="34" charset="0"/>
                <a:ea typeface="Times New Roman" panose="02020603050405020304" pitchFamily="18" charset="0"/>
              </a:rPr>
              <a:t>skill</a:t>
            </a:r>
            <a:r>
              <a:rPr lang="en-GB" sz="2400" dirty="0" smtClean="0">
                <a:solidFill>
                  <a:srgbClr val="000000"/>
                </a:solidFill>
                <a:latin typeface="Arial" panose="020B0604020202020204" pitchFamily="34" charset="0"/>
                <a:ea typeface="Times New Roman" panose="02020603050405020304" pitchFamily="18" charset="0"/>
              </a:rPr>
              <a:t>, </a:t>
            </a:r>
            <a:r>
              <a:rPr lang="en-GB" sz="2400" dirty="0">
                <a:solidFill>
                  <a:srgbClr val="000000"/>
                </a:solidFill>
                <a:latin typeface="Arial" panose="020B0604020202020204" pitchFamily="34" charset="0"/>
                <a:ea typeface="Times New Roman" panose="02020603050405020304" pitchFamily="18" charset="0"/>
              </a:rPr>
              <a:t>that you have observed or taught on Professional Teaching Experience</a:t>
            </a:r>
            <a:r>
              <a:rPr lang="en-GB" sz="2400" dirty="0" smtClean="0">
                <a:solidFill>
                  <a:srgbClr val="000000"/>
                </a:solidFill>
                <a:latin typeface="Arial" panose="020B0604020202020204" pitchFamily="34" charset="0"/>
                <a:ea typeface="Times New Roman" panose="02020603050405020304" pitchFamily="18" charset="0"/>
              </a:rPr>
              <a:t>.</a:t>
            </a:r>
            <a:r>
              <a:rPr lang="en-GB" sz="2400" dirty="0">
                <a:solidFill>
                  <a:srgbClr val="000000"/>
                </a:solidFill>
                <a:latin typeface="Arial" panose="020B0604020202020204" pitchFamily="34" charset="0"/>
                <a:ea typeface="Times New Roman" panose="02020603050405020304" pitchFamily="18" charset="0"/>
              </a:rPr>
              <a:t> </a:t>
            </a:r>
            <a:endParaRPr lang="en-GB" sz="2400" dirty="0" smtClean="0">
              <a:solidFill>
                <a:srgbClr val="000000"/>
              </a:solidFill>
              <a:latin typeface="Arial" panose="020B0604020202020204" pitchFamily="34" charset="0"/>
              <a:ea typeface="Times New Roman" panose="02020603050405020304" pitchFamily="18" charset="0"/>
            </a:endParaRPr>
          </a:p>
          <a:p>
            <a:pPr lvl="0" fontAlgn="base" hangingPunct="0"/>
            <a:r>
              <a:rPr lang="en-GB" sz="2400" b="1" dirty="0" smtClean="0">
                <a:solidFill>
                  <a:srgbClr val="000000"/>
                </a:solidFill>
                <a:latin typeface="Arial" panose="020B0604020202020204" pitchFamily="34" charset="0"/>
                <a:ea typeface="Times New Roman" panose="02020603050405020304" pitchFamily="18" charset="0"/>
              </a:rPr>
              <a:t>Reflect </a:t>
            </a:r>
            <a:r>
              <a:rPr lang="en-GB" sz="2400" dirty="0" smtClean="0">
                <a:solidFill>
                  <a:srgbClr val="000000"/>
                </a:solidFill>
                <a:latin typeface="Arial" panose="020B0604020202020204" pitchFamily="34" charset="0"/>
                <a:ea typeface="Times New Roman" panose="02020603050405020304" pitchFamily="18" charset="0"/>
              </a:rPr>
              <a:t>with </a:t>
            </a:r>
            <a:r>
              <a:rPr lang="en-GB" sz="2400" dirty="0">
                <a:solidFill>
                  <a:srgbClr val="000000"/>
                </a:solidFill>
                <a:latin typeface="Arial" panose="020B0604020202020204" pitchFamily="34" charset="0"/>
                <a:ea typeface="Times New Roman" panose="02020603050405020304" pitchFamily="18" charset="0"/>
              </a:rPr>
              <a:t>reference </a:t>
            </a:r>
            <a:r>
              <a:rPr lang="en-GB" sz="2400" dirty="0" smtClean="0">
                <a:solidFill>
                  <a:srgbClr val="000000"/>
                </a:solidFill>
                <a:latin typeface="Arial" panose="020B0604020202020204" pitchFamily="34" charset="0"/>
                <a:ea typeface="Times New Roman" panose="02020603050405020304" pitchFamily="18" charset="0"/>
              </a:rPr>
              <a:t>to </a:t>
            </a:r>
            <a:r>
              <a:rPr lang="en-GB" sz="2400" dirty="0">
                <a:solidFill>
                  <a:srgbClr val="000000"/>
                </a:solidFill>
                <a:latin typeface="Arial" panose="020B0604020202020204" pitchFamily="34" charset="0"/>
                <a:ea typeface="Times New Roman" panose="02020603050405020304" pitchFamily="18" charset="0"/>
              </a:rPr>
              <a:t>teacher subject </a:t>
            </a:r>
            <a:r>
              <a:rPr lang="en-GB" sz="2400" dirty="0" smtClean="0">
                <a:solidFill>
                  <a:srgbClr val="000000"/>
                </a:solidFill>
                <a:latin typeface="Arial" panose="020B0604020202020204" pitchFamily="34" charset="0"/>
                <a:ea typeface="Times New Roman" panose="02020603050405020304" pitchFamily="18" charset="0"/>
              </a:rPr>
              <a:t>knowledge</a:t>
            </a:r>
          </a:p>
          <a:p>
            <a:pPr lvl="0" fontAlgn="base" hangingPunct="0"/>
            <a:r>
              <a:rPr lang="en-GB" sz="2400" b="1" dirty="0">
                <a:solidFill>
                  <a:srgbClr val="000000"/>
                </a:solidFill>
                <a:latin typeface="Arial" panose="020B0604020202020204" pitchFamily="34" charset="0"/>
                <a:ea typeface="Times New Roman" panose="02020603050405020304" pitchFamily="18" charset="0"/>
              </a:rPr>
              <a:t>Refer to learning theory </a:t>
            </a:r>
            <a:r>
              <a:rPr lang="en-GB" sz="2400" dirty="0">
                <a:solidFill>
                  <a:srgbClr val="000000"/>
                </a:solidFill>
                <a:latin typeface="Arial" panose="020B0604020202020204" pitchFamily="34" charset="0"/>
                <a:ea typeface="Times New Roman" panose="02020603050405020304" pitchFamily="18" charset="0"/>
              </a:rPr>
              <a:t>(e.g. constructivism, social constructivism) to support your </a:t>
            </a:r>
            <a:r>
              <a:rPr lang="en-GB" sz="2400" dirty="0" smtClean="0">
                <a:solidFill>
                  <a:srgbClr val="000000"/>
                </a:solidFill>
                <a:latin typeface="Arial" panose="020B0604020202020204" pitchFamily="34" charset="0"/>
                <a:ea typeface="Times New Roman" panose="02020603050405020304" pitchFamily="18" charset="0"/>
              </a:rPr>
              <a:t>discussion.</a:t>
            </a:r>
            <a:endParaRPr lang="en-US" sz="2200" dirty="0" smtClean="0"/>
          </a:p>
        </p:txBody>
      </p:sp>
    </p:spTree>
    <p:extLst>
      <p:ext uri="{BB962C8B-B14F-4D97-AF65-F5344CB8AC3E}">
        <p14:creationId xmlns:p14="http://schemas.microsoft.com/office/powerpoint/2010/main" val="3027643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653143" y="154860"/>
            <a:ext cx="10926696" cy="557694"/>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Canllawiau</a:t>
            </a:r>
            <a:r>
              <a:rPr lang="en-GB" sz="17600" dirty="0" smtClean="0">
                <a:solidFill>
                  <a:schemeClr val="accent1">
                    <a:lumMod val="75000"/>
                  </a:schemeClr>
                </a:solidFill>
              </a:rPr>
              <a:t> – Guidance</a:t>
            </a:r>
            <a:endParaRPr lang="en-GB" sz="17600" dirty="0">
              <a:solidFill>
                <a:schemeClr val="accent1">
                  <a:lumMod val="75000"/>
                </a:schemeClr>
              </a:solidFill>
            </a:endParaRPr>
          </a:p>
        </p:txBody>
      </p:sp>
      <p:sp>
        <p:nvSpPr>
          <p:cNvPr id="4" name="Content Placeholder 4"/>
          <p:cNvSpPr txBox="1">
            <a:spLocks/>
          </p:cNvSpPr>
          <p:nvPr/>
        </p:nvSpPr>
        <p:spPr>
          <a:xfrm>
            <a:off x="762932" y="1297105"/>
            <a:ext cx="5607598"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fontAlgn="base" hangingPunct="0">
              <a:buNone/>
            </a:pPr>
            <a:r>
              <a:rPr lang="en-GB" sz="2400" b="1" dirty="0"/>
              <a:t>MOODLE</a:t>
            </a:r>
          </a:p>
          <a:p>
            <a:pPr marL="0" lvl="0" indent="0" fontAlgn="base" hangingPunct="0">
              <a:buNone/>
            </a:pPr>
            <a:r>
              <a:rPr lang="en-GB" sz="2400" b="1" dirty="0" err="1" smtClean="0"/>
              <a:t>Llawlyfr</a:t>
            </a:r>
            <a:r>
              <a:rPr lang="en-GB" sz="2400" b="1" dirty="0" smtClean="0"/>
              <a:t> </a:t>
            </a:r>
            <a:r>
              <a:rPr lang="en-GB" sz="2400" b="1" dirty="0" err="1" smtClean="0"/>
              <a:t>Modwl</a:t>
            </a:r>
            <a:endParaRPr lang="en-GB" sz="2400" b="1" dirty="0" smtClean="0"/>
          </a:p>
          <a:p>
            <a:pPr lvl="0" fontAlgn="base" hangingPunct="0">
              <a:buFont typeface="Arial" panose="020B0604020202020204" pitchFamily="34" charset="0"/>
              <a:buChar char="•"/>
            </a:pPr>
            <a:r>
              <a:rPr lang="en-GB" sz="2400" dirty="0" err="1" smtClean="0"/>
              <a:t>Amcan</a:t>
            </a:r>
            <a:r>
              <a:rPr lang="en-GB" sz="2400" dirty="0" smtClean="0"/>
              <a:t> / </a:t>
            </a:r>
            <a:r>
              <a:rPr lang="en-GB" sz="2400" dirty="0" err="1" smtClean="0"/>
              <a:t>Deilliannau</a:t>
            </a:r>
            <a:r>
              <a:rPr lang="en-GB" sz="2400" dirty="0" smtClean="0"/>
              <a:t> / </a:t>
            </a:r>
            <a:r>
              <a:rPr lang="en-GB" sz="2400" dirty="0" err="1" smtClean="0"/>
              <a:t>Trosolwg</a:t>
            </a:r>
            <a:r>
              <a:rPr lang="en-GB" sz="2400" dirty="0" smtClean="0"/>
              <a:t> </a:t>
            </a:r>
            <a:r>
              <a:rPr lang="en-GB" sz="2400" dirty="0" err="1" smtClean="0"/>
              <a:t>Cyffredinol</a:t>
            </a:r>
            <a:r>
              <a:rPr lang="en-GB" sz="2400" dirty="0" smtClean="0"/>
              <a:t> / </a:t>
            </a:r>
            <a:r>
              <a:rPr lang="en-GB" sz="2400" b="1" dirty="0" err="1" smtClean="0"/>
              <a:t>Rhestr</a:t>
            </a:r>
            <a:r>
              <a:rPr lang="en-GB" sz="2400" b="1" dirty="0" smtClean="0"/>
              <a:t> </a:t>
            </a:r>
            <a:r>
              <a:rPr lang="en-GB" sz="2400" b="1" dirty="0" err="1" smtClean="0"/>
              <a:t>Ddarllen</a:t>
            </a:r>
            <a:r>
              <a:rPr lang="en-GB" sz="2400" b="1" dirty="0" smtClean="0"/>
              <a:t> </a:t>
            </a:r>
            <a:r>
              <a:rPr lang="en-GB" sz="2400" dirty="0" smtClean="0"/>
              <a:t>(</a:t>
            </a:r>
            <a:r>
              <a:rPr lang="en-GB" sz="2400" dirty="0" err="1" smtClean="0"/>
              <a:t>cofiwch</a:t>
            </a:r>
            <a:r>
              <a:rPr lang="en-GB" sz="2400" dirty="0" smtClean="0"/>
              <a:t> </a:t>
            </a:r>
            <a:r>
              <a:rPr lang="en-GB" sz="2400" dirty="0" err="1" smtClean="0"/>
              <a:t>fod</a:t>
            </a:r>
            <a:r>
              <a:rPr lang="en-GB" sz="2400" dirty="0" smtClean="0"/>
              <a:t> y </a:t>
            </a:r>
            <a:r>
              <a:rPr lang="en-GB" sz="2400" dirty="0" err="1" smtClean="0"/>
              <a:t>cwestiwn</a:t>
            </a:r>
            <a:r>
              <a:rPr lang="en-GB" sz="2400" dirty="0" smtClean="0"/>
              <a:t> </a:t>
            </a:r>
            <a:r>
              <a:rPr lang="en-GB" sz="2400" dirty="0" err="1" smtClean="0"/>
              <a:t>yn</a:t>
            </a:r>
            <a:r>
              <a:rPr lang="en-GB" sz="2400" dirty="0" smtClean="0"/>
              <a:t> </a:t>
            </a:r>
            <a:r>
              <a:rPr lang="en-GB" sz="2400" dirty="0" err="1" smtClean="0"/>
              <a:t>cyfeirio</a:t>
            </a:r>
            <a:r>
              <a:rPr lang="en-GB" sz="2400" dirty="0" smtClean="0"/>
              <a:t> at </a:t>
            </a:r>
            <a:r>
              <a:rPr lang="en-GB" sz="2400" dirty="0" err="1" smtClean="0"/>
              <a:t>Gymru</a:t>
            </a:r>
            <a:r>
              <a:rPr lang="en-GB" sz="2400" dirty="0" smtClean="0"/>
              <a:t> </a:t>
            </a:r>
            <a:r>
              <a:rPr lang="en-GB" sz="2400" dirty="0" err="1" smtClean="0"/>
              <a:t>yn</a:t>
            </a:r>
            <a:r>
              <a:rPr lang="en-GB" sz="2400" dirty="0" smtClean="0"/>
              <a:t> </a:t>
            </a:r>
            <a:r>
              <a:rPr lang="en-GB" sz="2400" dirty="0" err="1" smtClean="0"/>
              <a:t>benodol</a:t>
            </a:r>
            <a:r>
              <a:rPr lang="en-GB" sz="2400" dirty="0" smtClean="0"/>
              <a:t>) </a:t>
            </a:r>
          </a:p>
          <a:p>
            <a:pPr marL="0" lvl="0" indent="0" fontAlgn="base" hangingPunct="0">
              <a:buNone/>
            </a:pPr>
            <a:r>
              <a:rPr lang="en-GB" sz="2400" b="1" dirty="0" err="1" smtClean="0"/>
              <a:t>Asesu</a:t>
            </a:r>
            <a:r>
              <a:rPr lang="en-GB" sz="2400" b="1" dirty="0" smtClean="0"/>
              <a:t> ac </a:t>
            </a:r>
            <a:r>
              <a:rPr lang="en-GB" sz="2400" b="1" dirty="0" err="1" smtClean="0"/>
              <a:t>Adborth</a:t>
            </a:r>
            <a:r>
              <a:rPr lang="en-GB" sz="2400" b="1" dirty="0" smtClean="0"/>
              <a:t> </a:t>
            </a:r>
          </a:p>
          <a:p>
            <a:pPr lvl="0" fontAlgn="base" hangingPunct="0">
              <a:buFont typeface="Arial" panose="020B0604020202020204" pitchFamily="34" charset="0"/>
              <a:buChar char="•"/>
            </a:pPr>
            <a:r>
              <a:rPr lang="en-GB" sz="2400" dirty="0" err="1" smtClean="0"/>
              <a:t>Gwybodaeth</a:t>
            </a:r>
            <a:r>
              <a:rPr lang="en-GB" sz="2400" dirty="0" smtClean="0"/>
              <a:t> </a:t>
            </a:r>
            <a:r>
              <a:rPr lang="en-GB" sz="2400" dirty="0" err="1" smtClean="0"/>
              <a:t>fanwl</a:t>
            </a:r>
            <a:r>
              <a:rPr lang="en-GB" sz="2400" dirty="0" smtClean="0"/>
              <a:t> </a:t>
            </a:r>
            <a:r>
              <a:rPr lang="en-GB" sz="2400" dirty="0" err="1" smtClean="0"/>
              <a:t>ar</a:t>
            </a:r>
            <a:r>
              <a:rPr lang="en-GB" sz="2400" dirty="0" smtClean="0"/>
              <a:t> </a:t>
            </a:r>
            <a:r>
              <a:rPr lang="en-GB" sz="2400" dirty="0" err="1" smtClean="0"/>
              <a:t>ofynion</a:t>
            </a:r>
            <a:r>
              <a:rPr lang="en-GB" sz="2400" dirty="0" smtClean="0"/>
              <a:t> </a:t>
            </a:r>
            <a:r>
              <a:rPr lang="en-GB" sz="2400" dirty="0" err="1" smtClean="0"/>
              <a:t>yr</a:t>
            </a:r>
            <a:r>
              <a:rPr lang="en-GB" sz="2400" dirty="0" smtClean="0"/>
              <a:t> </a:t>
            </a:r>
            <a:r>
              <a:rPr lang="en-GB" sz="2400" dirty="0" err="1" smtClean="0"/>
              <a:t>aseiniad</a:t>
            </a:r>
            <a:r>
              <a:rPr lang="en-GB" sz="2400" dirty="0" smtClean="0"/>
              <a:t> / </a:t>
            </a:r>
            <a:r>
              <a:rPr lang="en-GB" sz="2400" b="1" dirty="0" err="1" smtClean="0"/>
              <a:t>strwythur</a:t>
            </a:r>
            <a:r>
              <a:rPr lang="en-GB" sz="2400" b="1" dirty="0" smtClean="0"/>
              <a:t> </a:t>
            </a:r>
            <a:r>
              <a:rPr lang="en-GB" sz="2400" b="1" dirty="0" err="1" smtClean="0"/>
              <a:t>aseiniad</a:t>
            </a:r>
            <a:r>
              <a:rPr lang="en-GB" sz="2400" b="1" dirty="0" smtClean="0"/>
              <a:t> </a:t>
            </a:r>
            <a:r>
              <a:rPr lang="en-GB" sz="2400" b="1" dirty="0" err="1" smtClean="0"/>
              <a:t>posib</a:t>
            </a:r>
            <a:r>
              <a:rPr lang="en-GB" sz="2400" b="1" dirty="0" smtClean="0"/>
              <a:t> </a:t>
            </a:r>
            <a:r>
              <a:rPr lang="en-GB" sz="2400" dirty="0" smtClean="0"/>
              <a:t>/ </a:t>
            </a:r>
            <a:r>
              <a:rPr lang="en-GB" sz="2400" dirty="0" err="1" smtClean="0"/>
              <a:t>canllawiau</a:t>
            </a:r>
            <a:r>
              <a:rPr lang="en-GB" sz="2400" dirty="0" smtClean="0"/>
              <a:t> </a:t>
            </a:r>
            <a:r>
              <a:rPr lang="en-GB" sz="2400" dirty="0" err="1" smtClean="0"/>
              <a:t>i’r</a:t>
            </a:r>
            <a:r>
              <a:rPr lang="en-GB" sz="2400" dirty="0" smtClean="0"/>
              <a:t> </a:t>
            </a:r>
            <a:r>
              <a:rPr lang="en-GB" sz="2400" dirty="0" err="1" smtClean="0"/>
              <a:t>meini</a:t>
            </a:r>
            <a:r>
              <a:rPr lang="en-GB" sz="2400" dirty="0" smtClean="0"/>
              <a:t> </a:t>
            </a:r>
            <a:r>
              <a:rPr lang="en-GB" sz="2400" dirty="0" err="1" smtClean="0"/>
              <a:t>prawf</a:t>
            </a:r>
            <a:r>
              <a:rPr lang="en-GB" sz="2400" dirty="0" smtClean="0"/>
              <a:t> </a:t>
            </a:r>
            <a:r>
              <a:rPr lang="en-GB" sz="2400" dirty="0" err="1" smtClean="0"/>
              <a:t>asesu</a:t>
            </a:r>
            <a:endParaRPr lang="en-GB" sz="2000" dirty="0"/>
          </a:p>
        </p:txBody>
      </p:sp>
      <p:sp>
        <p:nvSpPr>
          <p:cNvPr id="5" name="Content Placeholder 4"/>
          <p:cNvSpPr txBox="1">
            <a:spLocks/>
          </p:cNvSpPr>
          <p:nvPr/>
        </p:nvSpPr>
        <p:spPr>
          <a:xfrm>
            <a:off x="6370530" y="1297105"/>
            <a:ext cx="5209309" cy="3710673"/>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lvl="0" indent="0" fontAlgn="base" hangingPunct="0">
              <a:buNone/>
            </a:pPr>
            <a:r>
              <a:rPr lang="en-GB" sz="2400" b="1" dirty="0"/>
              <a:t>MOODLE</a:t>
            </a:r>
          </a:p>
          <a:p>
            <a:pPr marL="0" lvl="0" indent="0" fontAlgn="base" hangingPunct="0">
              <a:buNone/>
            </a:pPr>
            <a:r>
              <a:rPr lang="en-GB" sz="2400" b="1" dirty="0" smtClean="0"/>
              <a:t>Module Handbook</a:t>
            </a:r>
          </a:p>
          <a:p>
            <a:pPr lvl="0" fontAlgn="base" hangingPunct="0">
              <a:buFont typeface="Arial" panose="020B0604020202020204" pitchFamily="34" charset="0"/>
              <a:buChar char="•"/>
            </a:pPr>
            <a:r>
              <a:rPr lang="en-GB" sz="2400" dirty="0" smtClean="0"/>
              <a:t>Aim / Outcomes / General Overview / </a:t>
            </a:r>
            <a:r>
              <a:rPr lang="en-GB" sz="2400" b="1" dirty="0" smtClean="0"/>
              <a:t>Reading List </a:t>
            </a:r>
            <a:r>
              <a:rPr lang="en-GB" sz="2400" dirty="0" smtClean="0"/>
              <a:t>(remember the question asks you to refer to Wales in particular)</a:t>
            </a:r>
            <a:endParaRPr lang="en-GB" sz="2400" b="1" dirty="0"/>
          </a:p>
          <a:p>
            <a:pPr marL="0" lvl="0" indent="0" fontAlgn="base" hangingPunct="0">
              <a:buNone/>
            </a:pPr>
            <a:r>
              <a:rPr lang="en-GB" sz="2400" b="1" dirty="0" smtClean="0"/>
              <a:t>Assessment and Feedback</a:t>
            </a:r>
          </a:p>
          <a:p>
            <a:pPr lvl="0" fontAlgn="base" hangingPunct="0">
              <a:buFont typeface="Arial" panose="020B0604020202020204" pitchFamily="34" charset="0"/>
              <a:buChar char="•"/>
            </a:pPr>
            <a:r>
              <a:rPr lang="en-GB" sz="2400" dirty="0" smtClean="0"/>
              <a:t>Detailed information on assignment requirements / </a:t>
            </a:r>
            <a:r>
              <a:rPr lang="en-GB" sz="2400" b="1" dirty="0" smtClean="0"/>
              <a:t>possible assignment structure </a:t>
            </a:r>
            <a:r>
              <a:rPr lang="en-GB" sz="2400" dirty="0" smtClean="0"/>
              <a:t>/ assessment criteria guidance</a:t>
            </a:r>
          </a:p>
          <a:p>
            <a:pPr marL="0" lvl="0" indent="0" fontAlgn="base" hangingPunct="0">
              <a:buNone/>
            </a:pPr>
            <a:endParaRPr lang="en-GB" sz="2000" dirty="0"/>
          </a:p>
        </p:txBody>
      </p:sp>
      <p:pic>
        <p:nvPicPr>
          <p:cNvPr id="6" name="Picture 5"/>
          <p:cNvPicPr>
            <a:picLocks noChangeAspect="1"/>
          </p:cNvPicPr>
          <p:nvPr/>
        </p:nvPicPr>
        <p:blipFill>
          <a:blip r:embed="rId2"/>
          <a:stretch>
            <a:fillRect/>
          </a:stretch>
        </p:blipFill>
        <p:spPr>
          <a:xfrm>
            <a:off x="10055198" y="190002"/>
            <a:ext cx="1629655" cy="1629655"/>
          </a:xfrm>
          <a:prstGeom prst="rect">
            <a:avLst/>
          </a:prstGeom>
        </p:spPr>
      </p:pic>
    </p:spTree>
    <p:extLst>
      <p:ext uri="{BB962C8B-B14F-4D97-AF65-F5344CB8AC3E}">
        <p14:creationId xmlns:p14="http://schemas.microsoft.com/office/powerpoint/2010/main" val="29560207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68164" y="2598315"/>
            <a:ext cx="4664340" cy="1815882"/>
          </a:xfrm>
          <a:prstGeom prst="rect">
            <a:avLst/>
          </a:prstGeom>
        </p:spPr>
        <p:txBody>
          <a:bodyPr wrap="square">
            <a:spAutoFit/>
          </a:bodyPr>
          <a:lstStyle/>
          <a:p>
            <a:r>
              <a:rPr lang="en-GB" sz="2800" dirty="0" err="1" smtClean="0">
                <a:solidFill>
                  <a:srgbClr val="373A3C"/>
                </a:solidFill>
                <a:latin typeface="-apple-system"/>
              </a:rPr>
              <a:t>Arweinydd</a:t>
            </a:r>
            <a:r>
              <a:rPr lang="en-GB" sz="2800" dirty="0" smtClean="0">
                <a:solidFill>
                  <a:srgbClr val="373A3C"/>
                </a:solidFill>
                <a:latin typeface="-apple-system"/>
              </a:rPr>
              <a:t> </a:t>
            </a:r>
            <a:r>
              <a:rPr lang="en-GB" sz="2800" dirty="0" err="1" smtClean="0">
                <a:solidFill>
                  <a:srgbClr val="373A3C"/>
                </a:solidFill>
                <a:latin typeface="-apple-system"/>
              </a:rPr>
              <a:t>Modwl</a:t>
            </a:r>
            <a:r>
              <a:rPr lang="en-GB" sz="2800" dirty="0" smtClean="0">
                <a:solidFill>
                  <a:srgbClr val="373A3C"/>
                </a:solidFill>
                <a:latin typeface="-apple-system"/>
              </a:rPr>
              <a:t>:</a:t>
            </a:r>
          </a:p>
          <a:p>
            <a:endParaRPr lang="en-GB" sz="2800" dirty="0">
              <a:solidFill>
                <a:srgbClr val="373A3C"/>
              </a:solidFill>
              <a:latin typeface="-apple-system"/>
            </a:endParaRPr>
          </a:p>
          <a:p>
            <a:r>
              <a:rPr lang="en-GB" sz="2800" dirty="0">
                <a:solidFill>
                  <a:srgbClr val="373A3C"/>
                </a:solidFill>
                <a:latin typeface="-apple-system"/>
              </a:rPr>
              <a:t>Nerys Defis</a:t>
            </a:r>
          </a:p>
          <a:p>
            <a:r>
              <a:rPr lang="en-GB" sz="2800" dirty="0">
                <a:solidFill>
                  <a:srgbClr val="003E5A"/>
                </a:solidFill>
                <a:latin typeface="-apple-system"/>
                <a:hlinkClick r:id="rId2"/>
              </a:rPr>
              <a:t>Nerys.Defis@pcydds.ac.uk</a:t>
            </a:r>
            <a:endParaRPr lang="en-GB" sz="2800" b="0" i="0" u="none" strike="noStrike" dirty="0">
              <a:solidFill>
                <a:srgbClr val="373A3C"/>
              </a:solidFill>
              <a:effectLst/>
              <a:latin typeface="-apple-system"/>
            </a:endParaRPr>
          </a:p>
        </p:txBody>
      </p:sp>
      <p:sp>
        <p:nvSpPr>
          <p:cNvPr id="3" name="Rectangle 2"/>
          <p:cNvSpPr/>
          <p:nvPr/>
        </p:nvSpPr>
        <p:spPr>
          <a:xfrm>
            <a:off x="6892446" y="2598315"/>
            <a:ext cx="4418451" cy="1815882"/>
          </a:xfrm>
          <a:prstGeom prst="rect">
            <a:avLst/>
          </a:prstGeom>
        </p:spPr>
        <p:txBody>
          <a:bodyPr wrap="square">
            <a:spAutoFit/>
          </a:bodyPr>
          <a:lstStyle/>
          <a:p>
            <a:r>
              <a:rPr lang="en-GB" sz="2800" dirty="0">
                <a:solidFill>
                  <a:srgbClr val="373A3C"/>
                </a:solidFill>
                <a:latin typeface="-apple-system"/>
              </a:rPr>
              <a:t>M</a:t>
            </a:r>
            <a:r>
              <a:rPr lang="en-GB" sz="2800" dirty="0" smtClean="0">
                <a:solidFill>
                  <a:srgbClr val="373A3C"/>
                </a:solidFill>
                <a:latin typeface="-apple-system"/>
              </a:rPr>
              <a:t>odule co-ordinator:</a:t>
            </a:r>
          </a:p>
          <a:p>
            <a:endParaRPr lang="en-GB" sz="2800" dirty="0">
              <a:solidFill>
                <a:srgbClr val="373A3C"/>
              </a:solidFill>
              <a:latin typeface="-apple-system"/>
            </a:endParaRPr>
          </a:p>
          <a:p>
            <a:r>
              <a:rPr lang="en-GB" sz="2800" dirty="0">
                <a:solidFill>
                  <a:srgbClr val="373A3C"/>
                </a:solidFill>
                <a:latin typeface="-apple-system"/>
              </a:rPr>
              <a:t>Nerys Defis</a:t>
            </a:r>
          </a:p>
          <a:p>
            <a:r>
              <a:rPr lang="en-GB" sz="2800" dirty="0">
                <a:solidFill>
                  <a:srgbClr val="003E5A"/>
                </a:solidFill>
                <a:latin typeface="-apple-system"/>
                <a:hlinkClick r:id="rId3"/>
              </a:rPr>
              <a:t>Nerys.Defis@uwtsd.ac.uk</a:t>
            </a:r>
            <a:endParaRPr lang="en-GB" sz="2800" b="0" i="0" u="none" strike="noStrike" dirty="0">
              <a:solidFill>
                <a:srgbClr val="373A3C"/>
              </a:solidFill>
              <a:effectLst/>
              <a:latin typeface="-apple-system"/>
            </a:endParaRPr>
          </a:p>
        </p:txBody>
      </p:sp>
      <p:sp>
        <p:nvSpPr>
          <p:cNvPr id="4" name="Title 2"/>
          <p:cNvSpPr txBox="1">
            <a:spLocks/>
          </p:cNvSpPr>
          <p:nvPr/>
        </p:nvSpPr>
        <p:spPr>
          <a:xfrm>
            <a:off x="868164" y="769377"/>
            <a:ext cx="3954979"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Unrhyw</a:t>
            </a:r>
            <a:r>
              <a:rPr lang="en-GB" sz="17600" dirty="0" smtClean="0">
                <a:solidFill>
                  <a:schemeClr val="accent1">
                    <a:lumMod val="75000"/>
                  </a:schemeClr>
                </a:solidFill>
              </a:rPr>
              <a:t> </a:t>
            </a:r>
            <a:r>
              <a:rPr lang="en-GB" sz="17600" dirty="0" err="1" smtClean="0">
                <a:solidFill>
                  <a:schemeClr val="accent1">
                    <a:lumMod val="75000"/>
                  </a:schemeClr>
                </a:solidFill>
              </a:rPr>
              <a:t>gwestiwn</a:t>
            </a:r>
            <a:r>
              <a:rPr lang="en-GB" sz="17600" dirty="0" smtClean="0">
                <a:solidFill>
                  <a:schemeClr val="accent1">
                    <a:lumMod val="75000"/>
                  </a:schemeClr>
                </a:solidFill>
              </a:rPr>
              <a:t>?</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5" name="Title 2"/>
          <p:cNvSpPr txBox="1">
            <a:spLocks/>
          </p:cNvSpPr>
          <p:nvPr/>
        </p:nvSpPr>
        <p:spPr>
          <a:xfrm>
            <a:off x="6593919" y="769377"/>
            <a:ext cx="3954979" cy="899528"/>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smtClean="0">
                <a:solidFill>
                  <a:schemeClr val="accent1">
                    <a:lumMod val="75000"/>
                  </a:schemeClr>
                </a:solidFill>
              </a:rPr>
              <a:t>Any </a:t>
            </a:r>
          </a:p>
          <a:p>
            <a:r>
              <a:rPr lang="en-GB" sz="17600" dirty="0" smtClean="0">
                <a:solidFill>
                  <a:schemeClr val="accent1">
                    <a:lumMod val="75000"/>
                  </a:schemeClr>
                </a:solidFill>
              </a:rPr>
              <a:t>questions?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Tree>
    <p:extLst>
      <p:ext uri="{BB962C8B-B14F-4D97-AF65-F5344CB8AC3E}">
        <p14:creationId xmlns:p14="http://schemas.microsoft.com/office/powerpoint/2010/main" val="19516018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622</TotalTime>
  <Words>658</Words>
  <Application>Microsoft Office PowerPoint</Application>
  <PresentationFormat>Widescreen</PresentationFormat>
  <Paragraphs>112</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Arial</vt:lpstr>
      <vt:lpstr>Calibri</vt:lpstr>
      <vt:lpstr>Calibri Light</vt:lpstr>
      <vt:lpstr>Mangal</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Wallis</dc:creator>
  <cp:lastModifiedBy>Nerys Defis</cp:lastModifiedBy>
  <cp:revision>60</cp:revision>
  <dcterms:created xsi:type="dcterms:W3CDTF">2016-11-03T15:01:41Z</dcterms:created>
  <dcterms:modified xsi:type="dcterms:W3CDTF">2019-01-14T19:51:09Z</dcterms:modified>
</cp:coreProperties>
</file>