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47"/>
  </p:notesMasterIdLst>
  <p:sldIdLst>
    <p:sldId id="280" r:id="rId2"/>
    <p:sldId id="326" r:id="rId3"/>
    <p:sldId id="282" r:id="rId4"/>
    <p:sldId id="283" r:id="rId5"/>
    <p:sldId id="324" r:id="rId6"/>
    <p:sldId id="284" r:id="rId7"/>
    <p:sldId id="285" r:id="rId8"/>
    <p:sldId id="286" r:id="rId9"/>
    <p:sldId id="287" r:id="rId10"/>
    <p:sldId id="288" r:id="rId11"/>
    <p:sldId id="327" r:id="rId12"/>
    <p:sldId id="291" r:id="rId13"/>
    <p:sldId id="292" r:id="rId14"/>
    <p:sldId id="293" r:id="rId15"/>
    <p:sldId id="294" r:id="rId16"/>
    <p:sldId id="295" r:id="rId17"/>
    <p:sldId id="296" r:id="rId18"/>
    <p:sldId id="297" r:id="rId19"/>
    <p:sldId id="298" r:id="rId20"/>
    <p:sldId id="299" r:id="rId21"/>
    <p:sldId id="325" r:id="rId22"/>
    <p:sldId id="300" r:id="rId23"/>
    <p:sldId id="301" r:id="rId24"/>
    <p:sldId id="302" r:id="rId25"/>
    <p:sldId id="303" r:id="rId26"/>
    <p:sldId id="304" r:id="rId27"/>
    <p:sldId id="305" r:id="rId28"/>
    <p:sldId id="306" r:id="rId29"/>
    <p:sldId id="307" r:id="rId30"/>
    <p:sldId id="308" r:id="rId31"/>
    <p:sldId id="328" r:id="rId32"/>
    <p:sldId id="309" r:id="rId33"/>
    <p:sldId id="330" r:id="rId34"/>
    <p:sldId id="310" r:id="rId35"/>
    <p:sldId id="311" r:id="rId36"/>
    <p:sldId id="312" r:id="rId37"/>
    <p:sldId id="313" r:id="rId38"/>
    <p:sldId id="314" r:id="rId39"/>
    <p:sldId id="329" r:id="rId40"/>
    <p:sldId id="316" r:id="rId41"/>
    <p:sldId id="317" r:id="rId42"/>
    <p:sldId id="318" r:id="rId43"/>
    <p:sldId id="320" r:id="rId44"/>
    <p:sldId id="321" r:id="rId45"/>
    <p:sldId id="322"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795" autoAdjust="0"/>
  </p:normalViewPr>
  <p:slideViewPr>
    <p:cSldViewPr snapToGrid="0" snapToObjects="1">
      <p:cViewPr varScale="1">
        <p:scale>
          <a:sx n="92" d="100"/>
          <a:sy n="92" d="100"/>
        </p:scale>
        <p:origin x="2154"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9AAB29-8C3D-B644-9A94-851573723F63}" type="datetimeFigureOut">
              <a:rPr lang="en-US" smtClean="0"/>
              <a:pPr/>
              <a:t>10/26/2017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AAD592-0E56-B542-BE10-818C2A04D2B6}" type="slidenum">
              <a:rPr lang="en-US" smtClean="0"/>
              <a:pPr/>
              <a:t>‹#›</a:t>
            </a:fld>
            <a:endParaRPr lang="en-US"/>
          </a:p>
        </p:txBody>
      </p:sp>
    </p:spTree>
    <p:extLst>
      <p:ext uri="{BB962C8B-B14F-4D97-AF65-F5344CB8AC3E}">
        <p14:creationId xmlns:p14="http://schemas.microsoft.com/office/powerpoint/2010/main" val="227184212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6397">
              <a:defRPr sz="2400">
                <a:solidFill>
                  <a:schemeClr val="tx1"/>
                </a:solidFill>
                <a:latin typeface="Arial" charset="0"/>
                <a:ea typeface="ＭＳ Ｐゴシック" charset="0"/>
                <a:cs typeface="ＭＳ Ｐゴシック" charset="0"/>
              </a:defRPr>
            </a:lvl1pPr>
            <a:lvl2pPr marL="729057" indent="-280406" defTabSz="886397">
              <a:defRPr sz="2400">
                <a:solidFill>
                  <a:schemeClr val="tx1"/>
                </a:solidFill>
                <a:latin typeface="Arial" charset="0"/>
                <a:ea typeface="ＭＳ Ｐゴシック" charset="0"/>
              </a:defRPr>
            </a:lvl2pPr>
            <a:lvl3pPr marL="1121626" indent="-224325" defTabSz="886397">
              <a:defRPr sz="2400">
                <a:solidFill>
                  <a:schemeClr val="tx1"/>
                </a:solidFill>
                <a:latin typeface="Arial" charset="0"/>
                <a:ea typeface="ＭＳ Ｐゴシック" charset="0"/>
              </a:defRPr>
            </a:lvl3pPr>
            <a:lvl4pPr marL="1570276" indent="-224325" defTabSz="886397">
              <a:defRPr sz="2400">
                <a:solidFill>
                  <a:schemeClr val="tx1"/>
                </a:solidFill>
                <a:latin typeface="Arial" charset="0"/>
                <a:ea typeface="ＭＳ Ｐゴシック" charset="0"/>
              </a:defRPr>
            </a:lvl4pPr>
            <a:lvl5pPr marL="2018927" indent="-224325" defTabSz="886397">
              <a:defRPr sz="2400">
                <a:solidFill>
                  <a:schemeClr val="tx1"/>
                </a:solidFill>
                <a:latin typeface="Arial" charset="0"/>
                <a:ea typeface="ＭＳ Ｐゴシック" charset="0"/>
              </a:defRPr>
            </a:lvl5pPr>
            <a:lvl6pPr marL="2467577" indent="-224325" algn="ctr" defTabSz="886397"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16227" indent="-224325" algn="ctr" defTabSz="886397"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364878" indent="-224325" algn="ctr" defTabSz="886397"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13528" indent="-224325" algn="ctr" defTabSz="886397"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1</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396013" y="4306550"/>
            <a:ext cx="5988326" cy="418319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GB" b="1" dirty="0"/>
          </a:p>
        </p:txBody>
      </p:sp>
    </p:spTree>
    <p:extLst>
      <p:ext uri="{BB962C8B-B14F-4D97-AF65-F5344CB8AC3E}">
        <p14:creationId xmlns:p14="http://schemas.microsoft.com/office/powerpoint/2010/main" val="663351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770768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541263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100527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9221059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13043427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2256314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3689197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15221439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3422448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129213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11"/>
          <p:cNvSpPr>
            <a:spLocks noGrp="1" noChangeArrowheads="1"/>
          </p:cNvSpPr>
          <p:nvPr>
            <p:ph type="sldNum" sz="quarter" idx="5"/>
          </p:nvPr>
        </p:nvSpPr>
        <p:spPr>
          <a:noFill/>
        </p:spPr>
        <p:txBody>
          <a:bodyPr/>
          <a:lstStyle/>
          <a:p>
            <a:fld id="{570978E6-FB79-4E74-A4A4-2BA13DA27C44}" type="slidenum">
              <a:rPr lang="en-US" smtClean="0"/>
              <a:pPr/>
              <a:t>15</a:t>
            </a:fld>
            <a:endParaRPr lang="en-US"/>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marL="0" indent="0" fontAlgn="base">
              <a:buNone/>
            </a:pPr>
            <a:endParaRPr lang="en-US" sz="1200" b="0" i="0" kern="1200" dirty="0">
              <a:solidFill>
                <a:schemeClr val="tx1"/>
              </a:solidFill>
              <a:effectLst/>
              <a:latin typeface="Arial" charset="0"/>
              <a:ea typeface="+mn-ea"/>
              <a:cs typeface="+mn-cs"/>
            </a:endParaRPr>
          </a:p>
        </p:txBody>
      </p:sp>
    </p:spTree>
    <p:extLst>
      <p:ext uri="{BB962C8B-B14F-4D97-AF65-F5344CB8AC3E}">
        <p14:creationId xmlns:p14="http://schemas.microsoft.com/office/powerpoint/2010/main" val="3598316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36061504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387402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3431290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16357098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37275244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18723868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28666253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12828193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8033786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42608825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1199349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29551599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23868642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29149594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0" dirty="0">
              <a:effectLst/>
            </a:endParaRPr>
          </a:p>
          <a:p>
            <a:pPr marL="0" indent="0">
              <a:buNone/>
            </a:pPr>
            <a:endParaRPr lang="en-US" dirty="0"/>
          </a:p>
        </p:txBody>
      </p:sp>
    </p:spTree>
    <p:extLst>
      <p:ext uri="{BB962C8B-B14F-4D97-AF65-F5344CB8AC3E}">
        <p14:creationId xmlns:p14="http://schemas.microsoft.com/office/powerpoint/2010/main" val="5529198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31461721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26549696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2929452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38619660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34696796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pPr>
            <a:endParaRPr lang="en-US" dirty="0"/>
          </a:p>
        </p:txBody>
      </p:sp>
    </p:spTree>
    <p:extLst>
      <p:ext uri="{BB962C8B-B14F-4D97-AF65-F5344CB8AC3E}">
        <p14:creationId xmlns:p14="http://schemas.microsoft.com/office/powerpoint/2010/main" val="38993287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9777696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41364934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8658876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dirty="0">
                <a:latin typeface="Arial" charset="0"/>
              </a:rPr>
              <a:t>Summary</a:t>
            </a:r>
            <a:endParaRPr lang="en-US" dirty="0"/>
          </a:p>
        </p:txBody>
      </p:sp>
    </p:spTree>
    <p:extLst>
      <p:ext uri="{BB962C8B-B14F-4D97-AF65-F5344CB8AC3E}">
        <p14:creationId xmlns:p14="http://schemas.microsoft.com/office/powerpoint/2010/main" val="36460449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6C92755B-29FD-8743-9094-C0E3A734D22E}" type="slidenum">
              <a:rPr lang="en-US" sz="800"/>
              <a:pPr/>
              <a:t>44</a:t>
            </a:fld>
            <a:endParaRPr lang="en-US" sz="800"/>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dirty="0">
                <a:latin typeface="Arial" charset="0"/>
              </a:rPr>
              <a:t>Terms and Commands</a:t>
            </a:r>
            <a:endParaRPr lang="en-US" dirty="0"/>
          </a:p>
        </p:txBody>
      </p:sp>
    </p:spTree>
    <p:extLst>
      <p:ext uri="{BB962C8B-B14F-4D97-AF65-F5344CB8AC3E}">
        <p14:creationId xmlns:p14="http://schemas.microsoft.com/office/powerpoint/2010/main" val="20339042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6C92755B-29FD-8743-9094-C0E3A734D22E}" type="slidenum">
              <a:rPr lang="en-US" sz="800"/>
              <a:pPr/>
              <a:t>45</a:t>
            </a:fld>
            <a:endParaRPr lang="en-US" sz="800"/>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dirty="0">
                <a:latin typeface="Arial" charset="0"/>
              </a:rPr>
              <a:t>Terms and Commands</a:t>
            </a:r>
            <a:endParaRPr lang="en-US" dirty="0"/>
          </a:p>
        </p:txBody>
      </p:sp>
    </p:spTree>
    <p:extLst>
      <p:ext uri="{BB962C8B-B14F-4D97-AF65-F5344CB8AC3E}">
        <p14:creationId xmlns:p14="http://schemas.microsoft.com/office/powerpoint/2010/main" val="1553961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Arial" panose="020B0604020202020204" pitchFamily="34" charset="0"/>
                <a:ea typeface="+mj-ea"/>
                <a:cs typeface="Arial" panose="020B0604020202020204" pitchFamily="34" charset="0"/>
              </a:defRPr>
            </a:lvl1pPr>
          </a:lstStyle>
          <a:p>
            <a:r>
              <a:rPr lang="en-GB" dirty="0"/>
              <a:t>Click to edit Master title style</a:t>
            </a:r>
            <a:endParaRPr dirty="0"/>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atin typeface="Arial" panose="020B0604020202020204" pitchFamily="34" charset="0"/>
                <a:cs typeface="Arial" panose="020B0604020202020204" pitchFamily="34" charset="0"/>
              </a:defRPr>
            </a:lvl1pPr>
          </a:lstStyle>
          <a:p>
            <a:r>
              <a:rPr lang="en-GB" dirty="0"/>
              <a:t>Click to edit Master title style</a:t>
            </a:r>
            <a:endParaRPr dirty="0"/>
          </a:p>
        </p:txBody>
      </p:sp>
      <p:sp>
        <p:nvSpPr>
          <p:cNvPr id="3" name="Content Placeholder 2"/>
          <p:cNvSpPr>
            <a:spLocks noGrp="1"/>
          </p:cNvSpPr>
          <p:nvPr>
            <p:ph idx="1"/>
          </p:nvPr>
        </p:nvSpPr>
        <p:spPr/>
        <p:txBody>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cid:image005.png@01CEBADB.7545DCC0"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dirty="0"/>
              <a:t>Click to edit Master title style</a:t>
            </a:r>
            <a:endParaRPr dirty="0"/>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10/26/2017</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dirty="0"/>
          </a:p>
        </p:txBody>
      </p:sp>
      <p:pic>
        <p:nvPicPr>
          <p:cNvPr id="12" name="Picture 11" descr="cid:image005.png@01CEBADB.7545DCC0"/>
          <p:cNvPicPr/>
          <p:nvPr userDrawn="1"/>
        </p:nvPicPr>
        <p:blipFill>
          <a:blip r:embed="rId14" r:link="rId15" cstate="email">
            <a:extLst>
              <a:ext uri="{28A0092B-C50C-407E-A947-70E740481C1C}">
                <a14:useLocalDpi xmlns:a14="http://schemas.microsoft.com/office/drawing/2010/main" val="0"/>
              </a:ext>
            </a:extLst>
          </a:blip>
          <a:srcRect/>
          <a:stretch>
            <a:fillRect/>
          </a:stretch>
        </p:blipFill>
        <p:spPr bwMode="auto">
          <a:xfrm>
            <a:off x="6697134" y="0"/>
            <a:ext cx="2393806" cy="939800"/>
          </a:xfrm>
          <a:prstGeom prst="rect">
            <a:avLst/>
          </a:prstGeom>
          <a:noFill/>
          <a:ln>
            <a:noFill/>
          </a:ln>
        </p:spPr>
      </p:pic>
      <p:pic>
        <p:nvPicPr>
          <p:cNvPr id="13" name="Picture 12" descr="U:\UWTSD Logo.jpg"/>
          <p:cNvPicPr/>
          <p:nvPr userDrawn="1"/>
        </p:nvPicPr>
        <p:blipFill>
          <a:blip r:embed="rId16" cstate="email">
            <a:extLst>
              <a:ext uri="{28A0092B-C50C-407E-A947-70E740481C1C}">
                <a14:useLocalDpi xmlns:a14="http://schemas.microsoft.com/office/drawing/2010/main" val="0"/>
              </a:ext>
            </a:extLst>
          </a:blip>
          <a:srcRect/>
          <a:stretch>
            <a:fillRect/>
          </a:stretch>
        </p:blipFill>
        <p:spPr bwMode="auto">
          <a:xfrm>
            <a:off x="0" y="0"/>
            <a:ext cx="2303780" cy="920115"/>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xStyles>
    <p:titleStyle>
      <a:lvl1pPr algn="ctr" defTabSz="914400" rtl="0" eaLnBrk="1" latinLnBrk="0" hangingPunct="1">
        <a:spcBef>
          <a:spcPct val="0"/>
        </a:spcBef>
        <a:buNone/>
        <a:defRPr sz="3600" kern="1200">
          <a:solidFill>
            <a:schemeClr val="accent1"/>
          </a:solidFill>
          <a:latin typeface="Arial" panose="020B0604020202020204" pitchFamily="34" charset="0"/>
          <a:ea typeface="+mj-ea"/>
          <a:cs typeface="Arial" panose="020B0604020202020204" pitchFamily="34" charset="0"/>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solidFill>
          <a:latin typeface="Arial" panose="020B0604020202020204" pitchFamily="34" charset="0"/>
          <a:ea typeface="+mn-ea"/>
          <a:cs typeface="Arial" panose="020B0604020202020204" pitchFamily="34" charset="0"/>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solidFill>
          <a:latin typeface="Arial" panose="020B0604020202020204" pitchFamily="34" charset="0"/>
          <a:ea typeface="+mn-ea"/>
          <a:cs typeface="Arial" panose="020B0604020202020204" pitchFamily="34" charset="0"/>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solidFill>
          <a:latin typeface="Arial" panose="020B0604020202020204" pitchFamily="34" charset="0"/>
          <a:ea typeface="+mn-ea"/>
          <a:cs typeface="Arial" panose="020B0604020202020204" pitchFamily="34" charset="0"/>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solidFill>
          <a:latin typeface="Arial" panose="020B0604020202020204" pitchFamily="34" charset="0"/>
          <a:ea typeface="+mn-ea"/>
          <a:cs typeface="Arial" panose="020B0604020202020204" pitchFamily="34" charset="0"/>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solidFill>
          <a:latin typeface="Arial" panose="020B0604020202020204" pitchFamily="34" charset="0"/>
          <a:ea typeface="+mn-ea"/>
          <a:cs typeface="Arial" panose="020B0604020202020204" pitchFamily="34" charset="0"/>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2769215" y="2008137"/>
            <a:ext cx="3854450" cy="1481138"/>
          </a:xfrm>
        </p:spPr>
        <p:txBody>
          <a:bodyPr/>
          <a:lstStyle/>
          <a:p>
            <a:pPr eaLnBrk="1" hangingPunct="1"/>
            <a:r>
              <a:rPr lang="en-US" sz="4000" dirty="0">
                <a:latin typeface="Arial" charset="0"/>
              </a:rPr>
              <a:t>Static Routing</a:t>
            </a:r>
            <a:br>
              <a:rPr lang="en-US" sz="4000" dirty="0">
                <a:latin typeface="Arial" charset="0"/>
              </a:rPr>
            </a:br>
            <a:r>
              <a:rPr lang="en-US" sz="2000" b="1" dirty="0">
                <a:latin typeface="Arial" charset="0"/>
              </a:rPr>
              <a:t>Lecture 2</a:t>
            </a:r>
            <a:endParaRPr lang="en-US" sz="4000" b="1" dirty="0">
              <a:solidFill>
                <a:schemeClr val="folHlink"/>
              </a:solidFill>
              <a:latin typeface="Arial" charset="0"/>
            </a:endParaRPr>
          </a:p>
        </p:txBody>
      </p:sp>
    </p:spTree>
    <p:extLst>
      <p:ext uri="{BB962C8B-B14F-4D97-AF65-F5344CB8AC3E}">
        <p14:creationId xmlns:p14="http://schemas.microsoft.com/office/powerpoint/2010/main" val="3135904160"/>
      </p:ext>
    </p:extLst>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D5360-A3E0-402B-BF3E-403B5BFF102F}"/>
              </a:ext>
            </a:extLst>
          </p:cNvPr>
          <p:cNvSpPr>
            <a:spLocks noGrp="1"/>
          </p:cNvSpPr>
          <p:nvPr>
            <p:ph type="title"/>
          </p:nvPr>
        </p:nvSpPr>
        <p:spPr/>
        <p:txBody>
          <a:bodyPr/>
          <a:lstStyle/>
          <a:p>
            <a:r>
              <a:rPr lang="en-CA" sz="4800" dirty="0"/>
              <a:t>Static Routing Implementation</a:t>
            </a:r>
            <a:endParaRPr lang="en-GB" dirty="0"/>
          </a:p>
        </p:txBody>
      </p:sp>
      <p:sp>
        <p:nvSpPr>
          <p:cNvPr id="3" name="Text Placeholder 2">
            <a:extLst>
              <a:ext uri="{FF2B5EF4-FFF2-40B4-BE49-F238E27FC236}">
                <a16:creationId xmlns:a16="http://schemas.microsoft.com/office/drawing/2014/main" id="{99FCE1CE-06A4-42E3-B000-E954BFCEE2A1}"/>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79737374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ea typeface="+mj-ea"/>
                <a:cs typeface="+mj-cs"/>
              </a:rPr>
              <a:t>Static Routing</a:t>
            </a:r>
            <a:r>
              <a:rPr lang="en-US" dirty="0">
                <a:ea typeface="+mj-ea"/>
                <a:cs typeface="+mj-cs"/>
              </a:rPr>
              <a:t/>
            </a:r>
            <a:br>
              <a:rPr lang="en-US" dirty="0">
                <a:ea typeface="+mj-ea"/>
                <a:cs typeface="+mj-cs"/>
              </a:rPr>
            </a:br>
            <a:r>
              <a:rPr lang="en-US" dirty="0">
                <a:ea typeface="+mj-ea"/>
                <a:cs typeface="+mj-cs"/>
              </a:rPr>
              <a:t>Reach Remote Networks</a:t>
            </a:r>
            <a:endParaRPr lang="en-US" dirty="0">
              <a:solidFill>
                <a:srgbClr val="00B0F0"/>
              </a:solidFill>
              <a:latin typeface="Arial" charset="0"/>
            </a:endParaRPr>
          </a:p>
        </p:txBody>
      </p:sp>
      <p:sp>
        <p:nvSpPr>
          <p:cNvPr id="2" name="Content Placeholder 1"/>
          <p:cNvSpPr>
            <a:spLocks noGrp="1"/>
          </p:cNvSpPr>
          <p:nvPr>
            <p:ph idx="1"/>
          </p:nvPr>
        </p:nvSpPr>
        <p:spPr>
          <a:xfrm>
            <a:off x="403418" y="1826169"/>
            <a:ext cx="3458345" cy="4336935"/>
          </a:xfrm>
        </p:spPr>
        <p:txBody>
          <a:bodyPr/>
          <a:lstStyle/>
          <a:p>
            <a:pPr marL="0" indent="0">
              <a:buNone/>
            </a:pPr>
            <a:r>
              <a:rPr lang="en-US" sz="2000" dirty="0"/>
              <a:t>A router can learn about remote networks in one of two ways:</a:t>
            </a:r>
          </a:p>
          <a:p>
            <a:pPr marL="461963" indent="-342900">
              <a:buFont typeface="Arial"/>
              <a:buChar char="•"/>
            </a:pPr>
            <a:r>
              <a:rPr lang="en-US" sz="2000" b="1" dirty="0"/>
              <a:t>Manually</a:t>
            </a:r>
            <a:r>
              <a:rPr lang="en-US" sz="2000" dirty="0"/>
              <a:t> - Remote networks are manually entered into the route table using static routes.</a:t>
            </a:r>
          </a:p>
          <a:p>
            <a:pPr marL="461963" indent="-342900">
              <a:buFont typeface="Arial"/>
              <a:buChar char="•"/>
            </a:pPr>
            <a:r>
              <a:rPr lang="en-US" sz="2000" b="1" dirty="0"/>
              <a:t>Dynamically</a:t>
            </a:r>
            <a:r>
              <a:rPr lang="en-US" sz="2000" dirty="0"/>
              <a:t> - Remote routes are automatically learned using a dynamic routing protocol.</a:t>
            </a:r>
          </a:p>
          <a:p>
            <a:endParaRPr lang="en-US" sz="2000" dirty="0"/>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61763" y="2242269"/>
            <a:ext cx="5282237" cy="3920835"/>
          </a:xfrm>
          <a:prstGeom prst="rect">
            <a:avLst/>
          </a:prstGeom>
        </p:spPr>
      </p:pic>
    </p:spTree>
    <p:extLst>
      <p:ext uri="{BB962C8B-B14F-4D97-AF65-F5344CB8AC3E}">
        <p14:creationId xmlns:p14="http://schemas.microsoft.com/office/powerpoint/2010/main" val="2700030874"/>
      </p:ext>
    </p:extLst>
  </p:cSld>
  <p:clrMapOvr>
    <a:masterClrMapping/>
  </p:clrMapOvr>
  <p:transition spd="med">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Why Use Static Routing?</a:t>
            </a:r>
          </a:p>
        </p:txBody>
      </p:sp>
      <p:sp>
        <p:nvSpPr>
          <p:cNvPr id="2" name="Content Placeholder 1"/>
          <p:cNvSpPr>
            <a:spLocks noGrp="1"/>
          </p:cNvSpPr>
          <p:nvPr>
            <p:ph idx="1"/>
          </p:nvPr>
        </p:nvSpPr>
        <p:spPr>
          <a:xfrm>
            <a:off x="268530" y="2266255"/>
            <a:ext cx="8570670" cy="2591263"/>
          </a:xfrm>
        </p:spPr>
        <p:txBody>
          <a:bodyPr>
            <a:normAutofit lnSpcReduction="10000"/>
          </a:bodyPr>
          <a:lstStyle/>
          <a:p>
            <a:pPr marL="0" indent="0">
              <a:buNone/>
            </a:pPr>
            <a:r>
              <a:rPr lang="en-US" sz="2000" dirty="0"/>
              <a:t>Static routing provides some advantages over dynamic routing, including:</a:t>
            </a:r>
          </a:p>
          <a:p>
            <a:r>
              <a:rPr lang="en-US" sz="2000" dirty="0"/>
              <a:t>Static routes are not advertised over the network, resulting in better security.</a:t>
            </a:r>
          </a:p>
          <a:p>
            <a:r>
              <a:rPr lang="en-US" sz="2000" dirty="0"/>
              <a:t>Static routes use less bandwidth than dynamic routing protocols, no CPU cycles are used to calculate and communicate routes.</a:t>
            </a:r>
          </a:p>
          <a:p>
            <a:r>
              <a:rPr lang="en-US" sz="2000" dirty="0"/>
              <a:t>The path a static route uses to send data is known.</a:t>
            </a:r>
          </a:p>
          <a:p>
            <a:endParaRPr lang="en-US" sz="2000" dirty="0"/>
          </a:p>
        </p:txBody>
      </p:sp>
    </p:spTree>
    <p:extLst>
      <p:ext uri="{BB962C8B-B14F-4D97-AF65-F5344CB8AC3E}">
        <p14:creationId xmlns:p14="http://schemas.microsoft.com/office/powerpoint/2010/main" val="3042000402"/>
      </p:ext>
    </p:extLst>
  </p:cSld>
  <p:clrMapOvr>
    <a:masterClrMapping/>
  </p:clrMapOvr>
  <p:transition spd="med">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29814-ACFB-475D-B6A8-CBF609BF89E8}"/>
              </a:ext>
            </a:extLst>
          </p:cNvPr>
          <p:cNvSpPr>
            <a:spLocks noGrp="1"/>
          </p:cNvSpPr>
          <p:nvPr>
            <p:ph type="title"/>
          </p:nvPr>
        </p:nvSpPr>
        <p:spPr/>
        <p:txBody>
          <a:bodyPr/>
          <a:lstStyle/>
          <a:p>
            <a:r>
              <a:rPr lang="en-GB" dirty="0"/>
              <a:t>Comparison</a:t>
            </a:r>
          </a:p>
        </p:txBody>
      </p:sp>
      <p:pic>
        <p:nvPicPr>
          <p:cNvPr id="4" name="Content Placeholder 3" descr="Routing and Switching Essentials - Mozilla Firefox">
            <a:extLst>
              <a:ext uri="{FF2B5EF4-FFF2-40B4-BE49-F238E27FC236}">
                <a16:creationId xmlns:a16="http://schemas.microsoft.com/office/drawing/2014/main" id="{7B1B74E5-116C-4C0C-8F13-02966160FD87}"/>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181097" y="1444532"/>
            <a:ext cx="8778632" cy="4439433"/>
          </a:xfrm>
          <a:prstGeom prst="rect">
            <a:avLst/>
          </a:prstGeom>
        </p:spPr>
      </p:pic>
    </p:spTree>
    <p:extLst>
      <p:ext uri="{BB962C8B-B14F-4D97-AF65-F5344CB8AC3E}">
        <p14:creationId xmlns:p14="http://schemas.microsoft.com/office/powerpoint/2010/main" val="135459291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When to Use Static Routes</a:t>
            </a:r>
          </a:p>
        </p:txBody>
      </p:sp>
      <p:sp>
        <p:nvSpPr>
          <p:cNvPr id="2" name="Content Placeholder 1"/>
          <p:cNvSpPr>
            <a:spLocks noGrp="1"/>
          </p:cNvSpPr>
          <p:nvPr>
            <p:ph idx="1"/>
          </p:nvPr>
        </p:nvSpPr>
        <p:spPr>
          <a:xfrm>
            <a:off x="268530" y="1566549"/>
            <a:ext cx="8570670" cy="2702099"/>
          </a:xfrm>
        </p:spPr>
        <p:txBody>
          <a:bodyPr>
            <a:normAutofit fontScale="92500"/>
          </a:bodyPr>
          <a:lstStyle/>
          <a:p>
            <a:pPr marL="0" indent="0">
              <a:buNone/>
            </a:pPr>
            <a:r>
              <a:rPr lang="en-US" sz="2000" dirty="0"/>
              <a:t>Static routing has three primary uses:</a:t>
            </a:r>
          </a:p>
          <a:p>
            <a:r>
              <a:rPr lang="en-US" sz="2000" dirty="0"/>
              <a:t>Providing ease of routing table maintenance in smaller networks.</a:t>
            </a:r>
          </a:p>
          <a:p>
            <a:r>
              <a:rPr lang="en-US" sz="2000" dirty="0"/>
              <a:t>Routing to and from stub networks. A stub network is a network accessed by a single route, and the router has no other neighbors.</a:t>
            </a:r>
          </a:p>
          <a:p>
            <a:r>
              <a:rPr lang="en-US" sz="2000" dirty="0"/>
              <a:t>Using a single default route to represent a path to any network that does not have a more specific match with another route in the routing table. </a:t>
            </a:r>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87783" y="4149954"/>
            <a:ext cx="4007216" cy="2514082"/>
          </a:xfrm>
          <a:prstGeom prst="rect">
            <a:avLst/>
          </a:prstGeom>
        </p:spPr>
      </p:pic>
    </p:spTree>
    <p:extLst>
      <p:ext uri="{BB962C8B-B14F-4D97-AF65-F5344CB8AC3E}">
        <p14:creationId xmlns:p14="http://schemas.microsoft.com/office/powerpoint/2010/main" val="2667230165"/>
      </p:ext>
    </p:extLst>
  </p:cSld>
  <p:clrMapOvr>
    <a:masterClrMapping/>
  </p:clrMapOvr>
  <p:transition spd="med">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Static Route Applications</a:t>
            </a:r>
          </a:p>
        </p:txBody>
      </p:sp>
      <p:sp>
        <p:nvSpPr>
          <p:cNvPr id="2" name="Content Placeholder 1"/>
          <p:cNvSpPr>
            <a:spLocks noGrp="1"/>
          </p:cNvSpPr>
          <p:nvPr>
            <p:ph idx="1"/>
          </p:nvPr>
        </p:nvSpPr>
        <p:spPr>
          <a:xfrm>
            <a:off x="268530" y="2075430"/>
            <a:ext cx="8570670" cy="2702099"/>
          </a:xfrm>
        </p:spPr>
        <p:txBody>
          <a:bodyPr>
            <a:normAutofit fontScale="92500" lnSpcReduction="10000"/>
          </a:bodyPr>
          <a:lstStyle/>
          <a:p>
            <a:pPr marL="0" indent="0">
              <a:buNone/>
            </a:pPr>
            <a:r>
              <a:rPr lang="en-US" sz="2000" dirty="0"/>
              <a:t>Static Routes are often used to:</a:t>
            </a:r>
          </a:p>
          <a:p>
            <a:r>
              <a:rPr lang="en-US" sz="2000" dirty="0"/>
              <a:t>Connect to a specific network.</a:t>
            </a:r>
          </a:p>
          <a:p>
            <a:r>
              <a:rPr lang="en-US" sz="2000" dirty="0"/>
              <a:t>Provide a Gateway of Last Resort for a stub network.</a:t>
            </a:r>
          </a:p>
          <a:p>
            <a:r>
              <a:rPr lang="en-US" sz="2000" dirty="0"/>
              <a:t>Reduce the number of routes advertised by summarizing several contiguous networks as one static route.</a:t>
            </a:r>
          </a:p>
          <a:p>
            <a:r>
              <a:rPr lang="en-US" sz="2000" dirty="0"/>
              <a:t>Create a backup route in case a primary route link fails.</a:t>
            </a:r>
          </a:p>
        </p:txBody>
      </p:sp>
    </p:spTree>
    <p:extLst>
      <p:ext uri="{BB962C8B-B14F-4D97-AF65-F5344CB8AC3E}">
        <p14:creationId xmlns:p14="http://schemas.microsoft.com/office/powerpoint/2010/main" val="305021075"/>
      </p:ext>
    </p:extLst>
  </p:cSld>
  <p:clrMapOvr>
    <a:masterClrMapping/>
  </p:clrMapOvr>
  <p:transition spd="med">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t>Standard Static Route</a:t>
            </a:r>
          </a:p>
        </p:txBody>
      </p:sp>
      <p:pic>
        <p:nvPicPr>
          <p:cNvPr id="3" name="Content Placeholder 2" descr="Routing and Switching Essentials - Mozilla Firefox"/>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997971" y="1496291"/>
            <a:ext cx="7009736" cy="4516582"/>
          </a:xfrm>
        </p:spPr>
      </p:pic>
    </p:spTree>
    <p:extLst>
      <p:ext uri="{BB962C8B-B14F-4D97-AF65-F5344CB8AC3E}">
        <p14:creationId xmlns:p14="http://schemas.microsoft.com/office/powerpoint/2010/main" val="2433548159"/>
      </p:ext>
    </p:extLst>
  </p:cSld>
  <p:clrMapOvr>
    <a:masterClrMapping/>
  </p:clrMapOvr>
  <p:transition spd="med">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t>Default Static Route</a:t>
            </a:r>
          </a:p>
        </p:txBody>
      </p:sp>
      <p:pic>
        <p:nvPicPr>
          <p:cNvPr id="4" name="Content Placeholder 3" descr="Routing and Switching Essentials - Mozilla Firefox"/>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2152262" y="3285107"/>
            <a:ext cx="4855365" cy="3352103"/>
          </a:xfrm>
        </p:spPr>
      </p:pic>
      <p:sp>
        <p:nvSpPr>
          <p:cNvPr id="5" name="Rectangle 4"/>
          <p:cNvSpPr/>
          <p:nvPr/>
        </p:nvSpPr>
        <p:spPr>
          <a:xfrm>
            <a:off x="267509" y="1637744"/>
            <a:ext cx="8605807" cy="1862048"/>
          </a:xfrm>
          <a:prstGeom prst="rect">
            <a:avLst/>
          </a:prstGeom>
        </p:spPr>
        <p:txBody>
          <a:bodyPr wrap="square">
            <a:spAutoFit/>
          </a:bodyPr>
          <a:lstStyle/>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A default static route is a route that matches all packets. </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A default route identifies the gateway IP address to which the router sends all IP packets that it does not have a learned or static route. </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A default static route is simply a static route with 0.0.0.0/0 as the destination IPv4 address.</a:t>
            </a:r>
          </a:p>
        </p:txBody>
      </p:sp>
    </p:spTree>
    <p:extLst>
      <p:ext uri="{BB962C8B-B14F-4D97-AF65-F5344CB8AC3E}">
        <p14:creationId xmlns:p14="http://schemas.microsoft.com/office/powerpoint/2010/main" val="4162076681"/>
      </p:ext>
    </p:extLst>
  </p:cSld>
  <p:clrMapOvr>
    <a:masterClrMapping/>
  </p:clrMapOvr>
  <p:transition spd="med">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Summary Static Route</a:t>
            </a:r>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94509" y="1371599"/>
            <a:ext cx="6996546" cy="5036825"/>
          </a:xfrm>
          <a:prstGeom prst="rect">
            <a:avLst/>
          </a:prstGeom>
        </p:spPr>
      </p:pic>
    </p:spTree>
    <p:extLst>
      <p:ext uri="{BB962C8B-B14F-4D97-AF65-F5344CB8AC3E}">
        <p14:creationId xmlns:p14="http://schemas.microsoft.com/office/powerpoint/2010/main" val="3226650176"/>
      </p:ext>
    </p:extLst>
  </p:cSld>
  <p:clrMapOvr>
    <a:masterClrMapping/>
  </p:clrMapOvr>
  <p:transition spd="med">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02A29-D353-4622-8241-598654500A6E}"/>
              </a:ext>
            </a:extLst>
          </p:cNvPr>
          <p:cNvSpPr>
            <a:spLocks noGrp="1"/>
          </p:cNvSpPr>
          <p:nvPr>
            <p:ph type="title"/>
          </p:nvPr>
        </p:nvSpPr>
        <p:spPr/>
        <p:txBody>
          <a:bodyPr/>
          <a:lstStyle/>
          <a:p>
            <a:r>
              <a:rPr lang="en-CA" sz="4800" dirty="0"/>
              <a:t>Configure Static and Default Routes</a:t>
            </a:r>
            <a:endParaRPr lang="en-GB" dirty="0"/>
          </a:p>
        </p:txBody>
      </p:sp>
      <p:sp>
        <p:nvSpPr>
          <p:cNvPr id="3" name="Text Placeholder 2">
            <a:extLst>
              <a:ext uri="{FF2B5EF4-FFF2-40B4-BE49-F238E27FC236}">
                <a16:creationId xmlns:a16="http://schemas.microsoft.com/office/drawing/2014/main" id="{9AC2B8C9-492F-4BD4-ABCF-7B46A4C346F8}"/>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5205030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800" dirty="0">
                <a:ea typeface="+mj-ea"/>
                <a:cs typeface="+mj-cs"/>
              </a:rPr>
              <a:t>Configure IPv4 Static Routes</a:t>
            </a:r>
            <a:r>
              <a:rPr lang="en-US" dirty="0">
                <a:ea typeface="+mj-ea"/>
                <a:cs typeface="+mj-cs"/>
              </a:rPr>
              <a:t/>
            </a:r>
            <a:br>
              <a:rPr lang="en-US" dirty="0">
                <a:ea typeface="+mj-ea"/>
                <a:cs typeface="+mj-cs"/>
              </a:rPr>
            </a:br>
            <a:r>
              <a:rPr lang="en-US" dirty="0">
                <a:latin typeface="Courier New" panose="02070309020205020404" pitchFamily="49" charset="0"/>
                <a:cs typeface="Courier New" panose="02070309020205020404" pitchFamily="49" charset="0"/>
              </a:rPr>
              <a:t>ip route </a:t>
            </a:r>
            <a:r>
              <a:rPr lang="en-US" dirty="0"/>
              <a:t>Command</a:t>
            </a:r>
          </a:p>
        </p:txBody>
      </p:sp>
      <p:pic>
        <p:nvPicPr>
          <p:cNvPr id="4" name="Picture 3"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70513" y="1343429"/>
            <a:ext cx="6618866" cy="5195917"/>
          </a:xfrm>
          <a:prstGeom prst="rect">
            <a:avLst/>
          </a:prstGeom>
        </p:spPr>
      </p:pic>
    </p:spTree>
    <p:extLst>
      <p:ext uri="{BB962C8B-B14F-4D97-AF65-F5344CB8AC3E}">
        <p14:creationId xmlns:p14="http://schemas.microsoft.com/office/powerpoint/2010/main" val="2559917394"/>
      </p:ext>
    </p:extLst>
  </p:cSld>
  <p:clrMapOvr>
    <a:masterClrMapping/>
  </p:clrMapOvr>
  <p:transition spd="med">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800" dirty="0">
                <a:ea typeface="+mj-ea"/>
                <a:cs typeface="+mj-cs"/>
              </a:rPr>
              <a:t>Configure IPv4 Static Routes</a:t>
            </a:r>
            <a:r>
              <a:rPr lang="en-US" dirty="0">
                <a:ea typeface="+mj-ea"/>
                <a:cs typeface="+mj-cs"/>
              </a:rPr>
              <a:t/>
            </a:r>
            <a:br>
              <a:rPr lang="en-US" dirty="0">
                <a:ea typeface="+mj-ea"/>
                <a:cs typeface="+mj-cs"/>
              </a:rPr>
            </a:br>
            <a:r>
              <a:rPr lang="en-US" dirty="0"/>
              <a:t>Next-Hop Options</a:t>
            </a:r>
          </a:p>
        </p:txBody>
      </p:sp>
      <p:sp>
        <p:nvSpPr>
          <p:cNvPr id="3" name="Rectangle 2"/>
          <p:cNvSpPr/>
          <p:nvPr/>
        </p:nvSpPr>
        <p:spPr>
          <a:xfrm>
            <a:off x="276998" y="2109021"/>
            <a:ext cx="8576057" cy="2893100"/>
          </a:xfrm>
          <a:prstGeom prst="rect">
            <a:avLst/>
          </a:prstGeom>
        </p:spPr>
        <p:txBody>
          <a:bodyPr wrap="square">
            <a:spAutoFit/>
          </a:bodyPr>
          <a:lstStyle/>
          <a:p>
            <a:pPr lvl="0" algn="l" defTabSz="814388">
              <a:lnSpc>
                <a:spcPct val="95000"/>
              </a:lnSpc>
              <a:spcBef>
                <a:spcPct val="50000"/>
              </a:spcBef>
              <a:buClr>
                <a:srgbClr val="708CA1"/>
              </a:buClr>
            </a:pPr>
            <a:r>
              <a:rPr lang="en-US" sz="2000" kern="0" dirty="0">
                <a:solidFill>
                  <a:srgbClr val="000000"/>
                </a:solidFill>
                <a:latin typeface="Arial"/>
                <a:ea typeface="+mn-ea"/>
                <a:cs typeface="+mn-cs"/>
              </a:rPr>
              <a:t>The next hop can be identified by an IP address, exit interface, or both. How the destination is specified creates one of the three following route types:</a:t>
            </a: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Arial"/>
                <a:ea typeface="+mn-ea"/>
                <a:cs typeface="+mn-cs"/>
              </a:rPr>
              <a:t>Next-hop route </a:t>
            </a:r>
            <a:r>
              <a:rPr lang="en-US" sz="2000" kern="0" dirty="0">
                <a:solidFill>
                  <a:srgbClr val="000000"/>
                </a:solidFill>
                <a:latin typeface="Arial"/>
                <a:ea typeface="+mn-ea"/>
                <a:cs typeface="+mn-cs"/>
              </a:rPr>
              <a:t>- Only the next-hop IP address is specified.</a:t>
            </a: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Arial"/>
                <a:ea typeface="+mn-ea"/>
                <a:cs typeface="+mn-cs"/>
              </a:rPr>
              <a:t>Directly connected static route </a:t>
            </a:r>
            <a:r>
              <a:rPr lang="en-US" sz="2000" kern="0" dirty="0">
                <a:solidFill>
                  <a:srgbClr val="000000"/>
                </a:solidFill>
                <a:latin typeface="Arial"/>
                <a:ea typeface="+mn-ea"/>
                <a:cs typeface="+mn-cs"/>
              </a:rPr>
              <a:t>- Only the router exit interface is specified.</a:t>
            </a: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Arial"/>
                <a:ea typeface="+mn-ea"/>
                <a:cs typeface="+mn-cs"/>
              </a:rPr>
              <a:t>Fully specified static route </a:t>
            </a:r>
            <a:r>
              <a:rPr lang="en-US" sz="2000" kern="0" dirty="0">
                <a:solidFill>
                  <a:srgbClr val="000000"/>
                </a:solidFill>
                <a:latin typeface="Arial"/>
                <a:ea typeface="+mn-ea"/>
                <a:cs typeface="+mn-cs"/>
              </a:rPr>
              <a:t>- The next-hop IP address and exit interface are specified.</a:t>
            </a:r>
          </a:p>
        </p:txBody>
      </p:sp>
    </p:spTree>
    <p:extLst>
      <p:ext uri="{BB962C8B-B14F-4D97-AF65-F5344CB8AC3E}">
        <p14:creationId xmlns:p14="http://schemas.microsoft.com/office/powerpoint/2010/main" val="1768560687"/>
      </p:ext>
    </p:extLst>
  </p:cSld>
  <p:clrMapOvr>
    <a:masterClrMapping/>
  </p:clrMapOvr>
  <p:transition spd="med">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800" dirty="0">
                <a:ea typeface="+mj-ea"/>
                <a:cs typeface="+mj-cs"/>
              </a:rPr>
              <a:t>Configure IPv4 Static Routes</a:t>
            </a:r>
            <a:r>
              <a:rPr lang="en-US" dirty="0">
                <a:ea typeface="+mj-ea"/>
                <a:cs typeface="+mj-cs"/>
              </a:rPr>
              <a:t/>
            </a:r>
            <a:br>
              <a:rPr lang="en-US" dirty="0">
                <a:ea typeface="+mj-ea"/>
                <a:cs typeface="+mj-cs"/>
              </a:rPr>
            </a:br>
            <a:r>
              <a:rPr lang="en-US" dirty="0"/>
              <a:t>Configure a Next-Hop Static Route</a:t>
            </a:r>
          </a:p>
        </p:txBody>
      </p:sp>
      <p:pic>
        <p:nvPicPr>
          <p:cNvPr id="2" name="Picture 1"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31055" y="2075291"/>
            <a:ext cx="6497782" cy="4479148"/>
          </a:xfrm>
          <a:prstGeom prst="rect">
            <a:avLst/>
          </a:prstGeom>
        </p:spPr>
      </p:pic>
    </p:spTree>
    <p:extLst>
      <p:ext uri="{BB962C8B-B14F-4D97-AF65-F5344CB8AC3E}">
        <p14:creationId xmlns:p14="http://schemas.microsoft.com/office/powerpoint/2010/main" val="2876359554"/>
      </p:ext>
    </p:extLst>
  </p:cSld>
  <p:clrMapOvr>
    <a:masterClrMapping/>
  </p:clrMapOvr>
  <p:transition spd="med">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75968" y="1135959"/>
            <a:ext cx="8732373" cy="814009"/>
          </a:xfrm>
        </p:spPr>
        <p:txBody>
          <a:bodyPr/>
          <a:lstStyle/>
          <a:p>
            <a:pPr eaLnBrk="1" hangingPunct="1">
              <a:defRPr/>
            </a:pPr>
            <a:r>
              <a:rPr lang="en-US" sz="1800" dirty="0"/>
              <a:t/>
            </a:r>
            <a:br>
              <a:rPr lang="en-US" sz="1800" dirty="0"/>
            </a:br>
            <a:r>
              <a:rPr lang="en-US" dirty="0"/>
              <a:t>Configure Directly Connected Static Route</a:t>
            </a:r>
            <a:endParaRPr lang="en-US" dirty="0">
              <a:solidFill>
                <a:schemeClr val="accent5">
                  <a:lumMod val="75000"/>
                </a:schemeClr>
              </a:solidFill>
              <a:cs typeface="Arial" pitchFamily="34" charset="0"/>
            </a:endParaRPr>
          </a:p>
        </p:txBody>
      </p:sp>
      <p:pic>
        <p:nvPicPr>
          <p:cNvPr id="2" name="Content Placeholder 1"/>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l="-1015" r="-63021"/>
          <a:stretch/>
        </p:blipFill>
        <p:spPr>
          <a:xfrm>
            <a:off x="554038" y="2002588"/>
            <a:ext cx="7940675" cy="4386263"/>
          </a:xfrm>
        </p:spPr>
      </p:pic>
      <p:pic>
        <p:nvPicPr>
          <p:cNvPr id="3" name="Pictur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290607" y="4998087"/>
            <a:ext cx="4631589" cy="1674209"/>
          </a:xfrm>
          <a:prstGeom prst="rect">
            <a:avLst/>
          </a:prstGeom>
        </p:spPr>
      </p:pic>
    </p:spTree>
    <p:extLst>
      <p:ext uri="{BB962C8B-B14F-4D97-AF65-F5344CB8AC3E}">
        <p14:creationId xmlns:p14="http://schemas.microsoft.com/office/powerpoint/2010/main" val="3783976944"/>
      </p:ext>
    </p:extLst>
  </p:cSld>
  <p:clrMapOvr>
    <a:masterClrMapping/>
  </p:clrMapOvr>
  <p:transition spd="med">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549275" y="536585"/>
            <a:ext cx="8042276" cy="974163"/>
          </a:xfrm>
        </p:spPr>
        <p:txBody>
          <a:bodyPr/>
          <a:lstStyle/>
          <a:p>
            <a:r>
              <a:rPr lang="en-US" dirty="0"/>
              <a:t>Configure Fully Specified Static Route</a:t>
            </a:r>
          </a:p>
        </p:txBody>
      </p:sp>
      <p:pic>
        <p:nvPicPr>
          <p:cNvPr id="3" name="Picture 2" descr="RS_instructorPPT_Chapter6_final - PowerPoint"/>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90139" y="1923855"/>
            <a:ext cx="8019518" cy="4779818"/>
          </a:xfrm>
          <a:prstGeom prst="rect">
            <a:avLst/>
          </a:prstGeom>
        </p:spPr>
      </p:pic>
    </p:spTree>
    <p:extLst>
      <p:ext uri="{BB962C8B-B14F-4D97-AF65-F5344CB8AC3E}">
        <p14:creationId xmlns:p14="http://schemas.microsoft.com/office/powerpoint/2010/main" val="2258191345"/>
      </p:ext>
    </p:extLst>
  </p:cSld>
  <p:clrMapOvr>
    <a:masterClrMapping/>
  </p:clrMapOvr>
  <p:transition spd="med">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Verify a Static Route</a:t>
            </a:r>
          </a:p>
        </p:txBody>
      </p:sp>
      <p:pic>
        <p:nvPicPr>
          <p:cNvPr id="2" name="Picture 1"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59873" y="1357744"/>
            <a:ext cx="4301836" cy="3445541"/>
          </a:xfrm>
          <a:prstGeom prst="rect">
            <a:avLst/>
          </a:prstGeom>
        </p:spPr>
      </p:pic>
      <p:pic>
        <p:nvPicPr>
          <p:cNvPr id="4" name="Picture 3" descr="Routing and Switching Essentials - Mozilla Firefox"/>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50946" y="4803285"/>
            <a:ext cx="4387602" cy="1647451"/>
          </a:xfrm>
          <a:prstGeom prst="rect">
            <a:avLst/>
          </a:prstGeom>
        </p:spPr>
      </p:pic>
      <p:pic>
        <p:nvPicPr>
          <p:cNvPr id="5" name="Picture 4" descr="Routing and Switching Essentials - Mozilla Firefox"/>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214873" y="4806735"/>
            <a:ext cx="3702918" cy="1369147"/>
          </a:xfrm>
          <a:prstGeom prst="rect">
            <a:avLst/>
          </a:prstGeom>
        </p:spPr>
      </p:pic>
    </p:spTree>
    <p:extLst>
      <p:ext uri="{BB962C8B-B14F-4D97-AF65-F5344CB8AC3E}">
        <p14:creationId xmlns:p14="http://schemas.microsoft.com/office/powerpoint/2010/main" val="1769836096"/>
      </p:ext>
    </p:extLst>
  </p:cSld>
  <p:clrMapOvr>
    <a:masterClrMapping/>
  </p:clrMapOvr>
  <p:transition spd="med">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t>Default Static Route</a:t>
            </a:r>
          </a:p>
        </p:txBody>
      </p:sp>
      <p:pic>
        <p:nvPicPr>
          <p:cNvPr id="2" name="Picture 1"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23455" y="1623478"/>
            <a:ext cx="8024665" cy="4875749"/>
          </a:xfrm>
          <a:prstGeom prst="rect">
            <a:avLst/>
          </a:prstGeom>
        </p:spPr>
      </p:pic>
    </p:spTree>
    <p:extLst>
      <p:ext uri="{BB962C8B-B14F-4D97-AF65-F5344CB8AC3E}">
        <p14:creationId xmlns:p14="http://schemas.microsoft.com/office/powerpoint/2010/main" val="922800024"/>
      </p:ext>
    </p:extLst>
  </p:cSld>
  <p:clrMapOvr>
    <a:masterClrMapping/>
  </p:clrMapOvr>
  <p:transition spd="med">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t>Configure a Default Static Route</a:t>
            </a:r>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95852" y="1472746"/>
            <a:ext cx="6753637" cy="5385254"/>
          </a:xfrm>
          <a:prstGeom prst="rect">
            <a:avLst/>
          </a:prstGeom>
        </p:spPr>
      </p:pic>
    </p:spTree>
    <p:extLst>
      <p:ext uri="{BB962C8B-B14F-4D97-AF65-F5344CB8AC3E}">
        <p14:creationId xmlns:p14="http://schemas.microsoft.com/office/powerpoint/2010/main" val="4184380827"/>
      </p:ext>
    </p:extLst>
  </p:cSld>
  <p:clrMapOvr>
    <a:masterClrMapping/>
  </p:clrMapOvr>
  <p:transition spd="med">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Verify a Default Static Route</a:t>
            </a:r>
          </a:p>
        </p:txBody>
      </p:sp>
      <p:pic>
        <p:nvPicPr>
          <p:cNvPr id="5" name="Picture 4" descr="RS_instructorPPT_Chapter6_final - PowerPoint"/>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31276" y="1552108"/>
            <a:ext cx="7398327" cy="5023621"/>
          </a:xfrm>
          <a:prstGeom prst="rect">
            <a:avLst/>
          </a:prstGeom>
        </p:spPr>
      </p:pic>
    </p:spTree>
    <p:extLst>
      <p:ext uri="{BB962C8B-B14F-4D97-AF65-F5344CB8AC3E}">
        <p14:creationId xmlns:p14="http://schemas.microsoft.com/office/powerpoint/2010/main" val="2267140657"/>
      </p:ext>
    </p:extLst>
  </p:cSld>
  <p:clrMapOvr>
    <a:masterClrMapping/>
  </p:clrMapOvr>
  <p:transition spd="med">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2EADF-D99C-48D1-8EA3-77FEAAC4E0C5}"/>
              </a:ext>
            </a:extLst>
          </p:cNvPr>
          <p:cNvSpPr>
            <a:spLocks noGrp="1"/>
          </p:cNvSpPr>
          <p:nvPr>
            <p:ph type="title"/>
          </p:nvPr>
        </p:nvSpPr>
        <p:spPr/>
        <p:txBody>
          <a:bodyPr/>
          <a:lstStyle/>
          <a:p>
            <a:r>
              <a:rPr lang="en-GB" dirty="0"/>
              <a:t>IPv6 Static Routes</a:t>
            </a:r>
          </a:p>
        </p:txBody>
      </p:sp>
    </p:spTree>
    <p:extLst>
      <p:ext uri="{BB962C8B-B14F-4D97-AF65-F5344CB8AC3E}">
        <p14:creationId xmlns:p14="http://schemas.microsoft.com/office/powerpoint/2010/main" val="180631195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800" dirty="0">
                <a:ea typeface="+mj-ea"/>
                <a:cs typeface="+mj-cs"/>
              </a:rPr>
              <a:t>Configure IPv6 Static Routes</a:t>
            </a:r>
            <a:r>
              <a:rPr lang="en-US" dirty="0">
                <a:ea typeface="+mj-ea"/>
                <a:cs typeface="+mj-cs"/>
              </a:rPr>
              <a:t/>
            </a:r>
            <a:br>
              <a:rPr lang="en-US" dirty="0">
                <a:ea typeface="+mj-ea"/>
                <a:cs typeface="+mj-cs"/>
              </a:rPr>
            </a:br>
            <a:r>
              <a:rPr lang="en-US" dirty="0"/>
              <a:t>The </a:t>
            </a:r>
            <a:r>
              <a:rPr lang="en-US" dirty="0">
                <a:latin typeface="Courier New" panose="02070309020205020404" pitchFamily="49" charset="0"/>
                <a:cs typeface="Courier New" panose="02070309020205020404" pitchFamily="49" charset="0"/>
              </a:rPr>
              <a:t>ipv6 route </a:t>
            </a:r>
            <a:r>
              <a:rPr lang="en-US" dirty="0"/>
              <a:t>Command</a:t>
            </a:r>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93877" y="1474584"/>
            <a:ext cx="6753072" cy="4922785"/>
          </a:xfrm>
          <a:prstGeom prst="rect">
            <a:avLst/>
          </a:prstGeom>
        </p:spPr>
      </p:pic>
    </p:spTree>
    <p:extLst>
      <p:ext uri="{BB962C8B-B14F-4D97-AF65-F5344CB8AC3E}">
        <p14:creationId xmlns:p14="http://schemas.microsoft.com/office/powerpoint/2010/main" val="529944694"/>
      </p:ext>
    </p:extLst>
  </p:cSld>
  <p:clrMapOvr>
    <a:masterClrMapping/>
  </p:clrMapOvr>
  <p:transition spd="med">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800" dirty="0">
                <a:ea typeface="+mj-ea"/>
                <a:cs typeface="+mj-cs"/>
              </a:rPr>
              <a:t>Configure IPv6 Static Routes</a:t>
            </a:r>
            <a:r>
              <a:rPr lang="en-US" dirty="0">
                <a:ea typeface="+mj-ea"/>
                <a:cs typeface="+mj-cs"/>
              </a:rPr>
              <a:t/>
            </a:r>
            <a:br>
              <a:rPr lang="en-US" dirty="0">
                <a:ea typeface="+mj-ea"/>
                <a:cs typeface="+mj-cs"/>
              </a:rPr>
            </a:br>
            <a:r>
              <a:rPr lang="en-US" dirty="0"/>
              <a:t>Next-Hop Options</a:t>
            </a:r>
          </a:p>
        </p:txBody>
      </p:sp>
      <p:sp>
        <p:nvSpPr>
          <p:cNvPr id="6" name="Rectangle 5"/>
          <p:cNvSpPr/>
          <p:nvPr/>
        </p:nvSpPr>
        <p:spPr>
          <a:xfrm>
            <a:off x="346363" y="1824441"/>
            <a:ext cx="8619661" cy="2154436"/>
          </a:xfrm>
          <a:prstGeom prst="rect">
            <a:avLst/>
          </a:prstGeom>
        </p:spPr>
        <p:txBody>
          <a:bodyPr wrap="square">
            <a:spAutoFit/>
          </a:bodyPr>
          <a:lstStyle/>
          <a:p>
            <a:pPr marL="236538" lvl="0" indent="-236538" algn="l" defTabSz="814388">
              <a:lnSpc>
                <a:spcPct val="95000"/>
              </a:lnSpc>
              <a:spcBef>
                <a:spcPct val="50000"/>
              </a:spcBef>
              <a:buClr>
                <a:srgbClr val="708CA1"/>
              </a:buClr>
              <a:buFont typeface="Wingdings" charset="0"/>
              <a:buChar char="§"/>
            </a:pPr>
            <a:r>
              <a:rPr lang="en-US" sz="2000" b="1" kern="0" dirty="0">
                <a:solidFill>
                  <a:srgbClr val="000000"/>
                </a:solidFill>
                <a:latin typeface="Arial"/>
              </a:rPr>
              <a:t>Next-hop static IPv6 route </a:t>
            </a:r>
            <a:r>
              <a:rPr lang="en-US" sz="2000" kern="0" dirty="0">
                <a:solidFill>
                  <a:srgbClr val="000000"/>
                </a:solidFill>
                <a:latin typeface="Arial"/>
              </a:rPr>
              <a:t>- Only the next-hop IPv6 address is specified</a:t>
            </a:r>
          </a:p>
          <a:p>
            <a:pPr marL="236538" lvl="0" indent="-236538" algn="l" defTabSz="814388">
              <a:lnSpc>
                <a:spcPct val="95000"/>
              </a:lnSpc>
              <a:spcBef>
                <a:spcPct val="50000"/>
              </a:spcBef>
              <a:buClr>
                <a:srgbClr val="708CA1"/>
              </a:buClr>
              <a:buFont typeface="Wingdings" charset="0"/>
              <a:buChar char="§"/>
            </a:pPr>
            <a:r>
              <a:rPr lang="en-US" sz="2000" b="1" kern="0" dirty="0">
                <a:solidFill>
                  <a:srgbClr val="000000"/>
                </a:solidFill>
                <a:latin typeface="Arial"/>
              </a:rPr>
              <a:t>Directly connected static IPv6 route </a:t>
            </a:r>
            <a:r>
              <a:rPr lang="en-US" sz="2000" kern="0" dirty="0">
                <a:solidFill>
                  <a:srgbClr val="000000"/>
                </a:solidFill>
                <a:latin typeface="Arial"/>
              </a:rPr>
              <a:t>- Only the router exit interface is specified</a:t>
            </a:r>
          </a:p>
          <a:p>
            <a:pPr marL="236538" lvl="0" indent="-236538" algn="l" defTabSz="814388">
              <a:lnSpc>
                <a:spcPct val="95000"/>
              </a:lnSpc>
              <a:spcBef>
                <a:spcPct val="50000"/>
              </a:spcBef>
              <a:buClr>
                <a:srgbClr val="708CA1"/>
              </a:buClr>
              <a:buFont typeface="Wingdings" charset="0"/>
              <a:buChar char="§"/>
            </a:pPr>
            <a:r>
              <a:rPr lang="en-US" sz="2000" b="1" kern="0" dirty="0">
                <a:solidFill>
                  <a:srgbClr val="000000"/>
                </a:solidFill>
                <a:latin typeface="Arial"/>
              </a:rPr>
              <a:t>Fully specified static IPv6 route </a:t>
            </a:r>
            <a:r>
              <a:rPr lang="en-US" sz="2000" kern="0" dirty="0">
                <a:solidFill>
                  <a:srgbClr val="000000"/>
                </a:solidFill>
                <a:latin typeface="Arial"/>
              </a:rPr>
              <a:t>- The next-hop IPv6 address and exit interface are specified</a:t>
            </a:r>
          </a:p>
        </p:txBody>
      </p:sp>
    </p:spTree>
    <p:extLst>
      <p:ext uri="{BB962C8B-B14F-4D97-AF65-F5344CB8AC3E}">
        <p14:creationId xmlns:p14="http://schemas.microsoft.com/office/powerpoint/2010/main" val="3679068436"/>
      </p:ext>
    </p:extLst>
  </p:cSld>
  <p:clrMapOvr>
    <a:masterClrMapping/>
  </p:clrMapOvr>
  <p:transition spd="med">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Configure Next-Hop Static IPv6 Route</a:t>
            </a:r>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16182" y="1371600"/>
            <a:ext cx="6239348" cy="5140036"/>
          </a:xfrm>
          <a:prstGeom prst="rect">
            <a:avLst/>
          </a:prstGeom>
        </p:spPr>
      </p:pic>
    </p:spTree>
    <p:extLst>
      <p:ext uri="{BB962C8B-B14F-4D97-AF65-F5344CB8AC3E}">
        <p14:creationId xmlns:p14="http://schemas.microsoft.com/office/powerpoint/2010/main" val="120974620"/>
      </p:ext>
    </p:extLst>
  </p:cSld>
  <p:clrMapOvr>
    <a:masterClrMapping/>
  </p:clrMapOvr>
  <p:transition spd="med">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Directly Connected Static IPv6 Route</a:t>
            </a:r>
          </a:p>
        </p:txBody>
      </p:sp>
      <p:pic>
        <p:nvPicPr>
          <p:cNvPr id="5" name="Picture 4"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67346" y="1474584"/>
            <a:ext cx="5583382" cy="4900183"/>
          </a:xfrm>
          <a:prstGeom prst="rect">
            <a:avLst/>
          </a:prstGeom>
        </p:spPr>
      </p:pic>
    </p:spTree>
    <p:extLst>
      <p:ext uri="{BB962C8B-B14F-4D97-AF65-F5344CB8AC3E}">
        <p14:creationId xmlns:p14="http://schemas.microsoft.com/office/powerpoint/2010/main" val="2652153045"/>
      </p:ext>
    </p:extLst>
  </p:cSld>
  <p:clrMapOvr>
    <a:masterClrMapping/>
  </p:clrMapOvr>
  <p:transition spd="med">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Fully Specified Static IPv6 Route</a:t>
            </a:r>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34291" y="1619134"/>
            <a:ext cx="7689273" cy="5030835"/>
          </a:xfrm>
          <a:prstGeom prst="rect">
            <a:avLst/>
          </a:prstGeom>
        </p:spPr>
      </p:pic>
    </p:spTree>
    <p:extLst>
      <p:ext uri="{BB962C8B-B14F-4D97-AF65-F5344CB8AC3E}">
        <p14:creationId xmlns:p14="http://schemas.microsoft.com/office/powerpoint/2010/main" val="2737375730"/>
      </p:ext>
    </p:extLst>
  </p:cSld>
  <p:clrMapOvr>
    <a:masterClrMapping/>
  </p:clrMapOvr>
  <p:transition spd="med">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Verify IPv6 Static Routes</a:t>
            </a:r>
          </a:p>
        </p:txBody>
      </p:sp>
      <p:sp>
        <p:nvSpPr>
          <p:cNvPr id="5" name="Rectangle 4"/>
          <p:cNvSpPr/>
          <p:nvPr/>
        </p:nvSpPr>
        <p:spPr>
          <a:xfrm>
            <a:off x="249141" y="2317421"/>
            <a:ext cx="3796145" cy="2600712"/>
          </a:xfrm>
          <a:prstGeom prst="rect">
            <a:avLst/>
          </a:prstGeom>
        </p:spPr>
        <p:txBody>
          <a:bodyPr wrap="square">
            <a:spAutoFit/>
          </a:bodyPr>
          <a:lstStyle/>
          <a:p>
            <a:pPr lvl="0" algn="l" defTabSz="814388">
              <a:lnSpc>
                <a:spcPct val="95000"/>
              </a:lnSpc>
              <a:spcBef>
                <a:spcPct val="50000"/>
              </a:spcBef>
              <a:buClr>
                <a:srgbClr val="708CA1"/>
              </a:buClr>
            </a:pPr>
            <a:r>
              <a:rPr lang="en-US" sz="2000" kern="0" dirty="0">
                <a:solidFill>
                  <a:srgbClr val="000000"/>
                </a:solidFill>
                <a:latin typeface="Arial"/>
                <a:ea typeface="+mn-ea"/>
                <a:cs typeface="+mn-cs"/>
              </a:rPr>
              <a:t>In addition to </a:t>
            </a:r>
            <a:r>
              <a:rPr lang="en-US" sz="2000" b="1" kern="0" dirty="0">
                <a:solidFill>
                  <a:srgbClr val="000000"/>
                </a:solidFill>
                <a:latin typeface="Courier"/>
                <a:ea typeface="+mn-ea"/>
                <a:cs typeface="Courier"/>
              </a:rPr>
              <a:t>ping</a:t>
            </a:r>
            <a:r>
              <a:rPr lang="en-US" sz="2000" b="1" kern="0" dirty="0">
                <a:solidFill>
                  <a:srgbClr val="000000"/>
                </a:solidFill>
                <a:latin typeface="Arial"/>
                <a:ea typeface="+mn-ea"/>
                <a:cs typeface="+mn-cs"/>
              </a:rPr>
              <a:t> </a:t>
            </a:r>
            <a:r>
              <a:rPr lang="en-US" sz="2000" kern="0" dirty="0">
                <a:solidFill>
                  <a:srgbClr val="000000"/>
                </a:solidFill>
                <a:latin typeface="Arial"/>
                <a:ea typeface="+mn-ea"/>
                <a:cs typeface="+mn-cs"/>
              </a:rPr>
              <a:t>and</a:t>
            </a:r>
            <a:r>
              <a:rPr lang="en-US" sz="2000" b="1" kern="0" dirty="0">
                <a:solidFill>
                  <a:srgbClr val="000000"/>
                </a:solidFill>
                <a:latin typeface="Arial"/>
                <a:ea typeface="+mn-ea"/>
                <a:cs typeface="+mn-cs"/>
              </a:rPr>
              <a:t> </a:t>
            </a:r>
            <a:r>
              <a:rPr lang="en-US" sz="2000" b="1" kern="0" dirty="0">
                <a:solidFill>
                  <a:srgbClr val="000000"/>
                </a:solidFill>
                <a:latin typeface="Courier"/>
                <a:ea typeface="+mn-ea"/>
                <a:cs typeface="Courier"/>
              </a:rPr>
              <a:t>traceroute</a:t>
            </a:r>
            <a:r>
              <a:rPr lang="en-US" sz="2000" kern="0" dirty="0">
                <a:solidFill>
                  <a:srgbClr val="000000"/>
                </a:solidFill>
                <a:latin typeface="Arial"/>
                <a:ea typeface="+mn-ea"/>
                <a:cs typeface="+mn-cs"/>
              </a:rPr>
              <a:t>, commands to verify static routes include:</a:t>
            </a: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Courier"/>
                <a:ea typeface="+mn-ea"/>
                <a:cs typeface="Courier"/>
              </a:rPr>
              <a:t>show ipv6 route</a:t>
            </a:r>
            <a:endParaRPr lang="en-US" sz="2000" kern="0" dirty="0">
              <a:solidFill>
                <a:srgbClr val="000000"/>
              </a:solidFill>
              <a:latin typeface="Courier"/>
              <a:ea typeface="+mn-ea"/>
              <a:cs typeface="Courier"/>
            </a:endParaRP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Courier"/>
                <a:ea typeface="+mn-ea"/>
                <a:cs typeface="Courier"/>
              </a:rPr>
              <a:t>show ipv6 route static</a:t>
            </a:r>
            <a:endParaRPr lang="en-US" sz="2000" kern="0" dirty="0">
              <a:solidFill>
                <a:srgbClr val="000000"/>
              </a:solidFill>
              <a:latin typeface="Courier"/>
              <a:ea typeface="+mn-ea"/>
              <a:cs typeface="Courier"/>
            </a:endParaRP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Courier"/>
                <a:ea typeface="+mn-ea"/>
                <a:cs typeface="Courier"/>
              </a:rPr>
              <a:t>show ipv6 route </a:t>
            </a:r>
            <a:r>
              <a:rPr lang="en-US" sz="2000" i="1" kern="0" dirty="0">
                <a:solidFill>
                  <a:srgbClr val="000000"/>
                </a:solidFill>
                <a:latin typeface="Courier"/>
                <a:ea typeface="+mn-ea"/>
                <a:cs typeface="Courier"/>
              </a:rPr>
              <a:t>network</a:t>
            </a:r>
            <a:endParaRPr lang="en-US" sz="2000" kern="0" dirty="0">
              <a:solidFill>
                <a:srgbClr val="000000"/>
              </a:solidFill>
              <a:latin typeface="Courier"/>
              <a:ea typeface="+mn-ea"/>
              <a:cs typeface="Courier"/>
            </a:endParaRPr>
          </a:p>
        </p:txBody>
      </p:sp>
      <p:pic>
        <p:nvPicPr>
          <p:cNvPr id="8" name="Picture 7"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100945" y="1828801"/>
            <a:ext cx="4783995" cy="4128654"/>
          </a:xfrm>
          <a:prstGeom prst="rect">
            <a:avLst/>
          </a:prstGeom>
        </p:spPr>
      </p:pic>
    </p:spTree>
    <p:extLst>
      <p:ext uri="{BB962C8B-B14F-4D97-AF65-F5344CB8AC3E}">
        <p14:creationId xmlns:p14="http://schemas.microsoft.com/office/powerpoint/2010/main" val="2797834957"/>
      </p:ext>
    </p:extLst>
  </p:cSld>
  <p:clrMapOvr>
    <a:masterClrMapping/>
  </p:clrMapOvr>
  <p:transition spd="med">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Default Static IPv6 Route</a:t>
            </a:r>
          </a:p>
        </p:txBody>
      </p:sp>
      <p:pic>
        <p:nvPicPr>
          <p:cNvPr id="6" name="Picture 5"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44686" y="1607127"/>
            <a:ext cx="7101783" cy="4827357"/>
          </a:xfrm>
          <a:prstGeom prst="rect">
            <a:avLst/>
          </a:prstGeom>
        </p:spPr>
      </p:pic>
    </p:spTree>
    <p:extLst>
      <p:ext uri="{BB962C8B-B14F-4D97-AF65-F5344CB8AC3E}">
        <p14:creationId xmlns:p14="http://schemas.microsoft.com/office/powerpoint/2010/main" val="644472322"/>
      </p:ext>
    </p:extLst>
  </p:cSld>
  <p:clrMapOvr>
    <a:masterClrMapping/>
  </p:clrMapOvr>
  <p:transition spd="med">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Configure a Default Static IPv6 Route</a:t>
            </a:r>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90495" y="1489356"/>
            <a:ext cx="6179129" cy="5036415"/>
          </a:xfrm>
          <a:prstGeom prst="rect">
            <a:avLst/>
          </a:prstGeom>
        </p:spPr>
      </p:pic>
    </p:spTree>
    <p:extLst>
      <p:ext uri="{BB962C8B-B14F-4D97-AF65-F5344CB8AC3E}">
        <p14:creationId xmlns:p14="http://schemas.microsoft.com/office/powerpoint/2010/main" val="2950177938"/>
      </p:ext>
    </p:extLst>
  </p:cSld>
  <p:clrMapOvr>
    <a:masterClrMapping/>
  </p:clrMapOvr>
  <p:transition spd="med">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Verify a Default IPv6 Static Route</a:t>
            </a:r>
          </a:p>
        </p:txBody>
      </p:sp>
      <p:pic>
        <p:nvPicPr>
          <p:cNvPr id="5" name="Picture 4" descr="RS_instructorPPT_Chapter6_final - PowerPoint"/>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69120" y="1685817"/>
            <a:ext cx="7600324" cy="4911225"/>
          </a:xfrm>
          <a:prstGeom prst="rect">
            <a:avLst/>
          </a:prstGeom>
        </p:spPr>
      </p:pic>
    </p:spTree>
    <p:extLst>
      <p:ext uri="{BB962C8B-B14F-4D97-AF65-F5344CB8AC3E}">
        <p14:creationId xmlns:p14="http://schemas.microsoft.com/office/powerpoint/2010/main" val="2352631851"/>
      </p:ext>
    </p:extLst>
  </p:cSld>
  <p:clrMapOvr>
    <a:masterClrMapping/>
  </p:clrMapOvr>
  <p:transition spd="med">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5FD50-C43C-48F8-8B33-2E0CEB5E206C}"/>
              </a:ext>
            </a:extLst>
          </p:cNvPr>
          <p:cNvSpPr>
            <a:spLocks noGrp="1"/>
          </p:cNvSpPr>
          <p:nvPr>
            <p:ph type="title"/>
          </p:nvPr>
        </p:nvSpPr>
        <p:spPr/>
        <p:txBody>
          <a:bodyPr/>
          <a:lstStyle/>
          <a:p>
            <a:r>
              <a:rPr lang="en-GB" dirty="0"/>
              <a:t>Floating Static Routes</a:t>
            </a:r>
          </a:p>
        </p:txBody>
      </p:sp>
      <p:sp>
        <p:nvSpPr>
          <p:cNvPr id="3" name="Text Placeholder 2">
            <a:extLst>
              <a:ext uri="{FF2B5EF4-FFF2-40B4-BE49-F238E27FC236}">
                <a16:creationId xmlns:a16="http://schemas.microsoft.com/office/drawing/2014/main" id="{F383F07C-E763-4D3B-B8E5-27CA1EFD081E}"/>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26146991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Floating Static Routes</a:t>
            </a:r>
          </a:p>
        </p:txBody>
      </p:sp>
      <p:sp>
        <p:nvSpPr>
          <p:cNvPr id="3" name="Rectangle 2"/>
          <p:cNvSpPr/>
          <p:nvPr/>
        </p:nvSpPr>
        <p:spPr>
          <a:xfrm>
            <a:off x="748145" y="1908531"/>
            <a:ext cx="7637318" cy="2446824"/>
          </a:xfrm>
          <a:prstGeom prst="rect">
            <a:avLst/>
          </a:prstGeom>
        </p:spPr>
        <p:txBody>
          <a:bodyPr wrap="square">
            <a:spAutoFit/>
          </a:bodyPr>
          <a:lstStyle/>
          <a:p>
            <a:pPr lvl="0" algn="l" defTabSz="814388">
              <a:lnSpc>
                <a:spcPct val="95000"/>
              </a:lnSpc>
              <a:spcBef>
                <a:spcPct val="50000"/>
              </a:spcBef>
              <a:buClr>
                <a:srgbClr val="708CA1"/>
              </a:buClr>
            </a:pPr>
            <a:r>
              <a:rPr lang="en-US" sz="2000" kern="0" dirty="0">
                <a:solidFill>
                  <a:srgbClr val="000000"/>
                </a:solidFill>
                <a:latin typeface="Arial"/>
                <a:ea typeface="+mn-ea"/>
                <a:cs typeface="+mn-cs"/>
              </a:rPr>
              <a:t>Floating static routes have an administrative distance greater than the administrative distance of another static route or dynamic routes. </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The static route “floats” and is not used when the route with the better administrative distance is active. </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If the preferred route is lost the floating static route can take over.</a:t>
            </a:r>
          </a:p>
        </p:txBody>
      </p:sp>
    </p:spTree>
    <p:extLst>
      <p:ext uri="{BB962C8B-B14F-4D97-AF65-F5344CB8AC3E}">
        <p14:creationId xmlns:p14="http://schemas.microsoft.com/office/powerpoint/2010/main" val="1279029311"/>
      </p:ext>
    </p:extLst>
  </p:cSld>
  <p:clrMapOvr>
    <a:masterClrMapping/>
  </p:clrMapOvr>
  <p:transition spd="med">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t>Floating Static Route</a:t>
            </a:r>
          </a:p>
        </p:txBody>
      </p:sp>
      <p:pic>
        <p:nvPicPr>
          <p:cNvPr id="2" name="Picture 1"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37309" y="1472794"/>
            <a:ext cx="7954242" cy="5209670"/>
          </a:xfrm>
          <a:prstGeom prst="rect">
            <a:avLst/>
          </a:prstGeom>
        </p:spPr>
      </p:pic>
    </p:spTree>
    <p:extLst>
      <p:ext uri="{BB962C8B-B14F-4D97-AF65-F5344CB8AC3E}">
        <p14:creationId xmlns:p14="http://schemas.microsoft.com/office/powerpoint/2010/main" val="1356647487"/>
      </p:ext>
    </p:extLst>
  </p:cSld>
  <p:clrMapOvr>
    <a:masterClrMapping/>
  </p:clrMapOvr>
  <p:transition spd="med">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703262" y="530035"/>
            <a:ext cx="8042276" cy="1336956"/>
          </a:xfrm>
        </p:spPr>
        <p:txBody>
          <a:bodyPr/>
          <a:lstStyle/>
          <a:p>
            <a:r>
              <a:rPr lang="en-US" dirty="0">
                <a:ea typeface="+mj-ea"/>
                <a:cs typeface="+mj-cs"/>
              </a:rPr>
              <a:t/>
            </a:r>
            <a:br>
              <a:rPr lang="en-US" dirty="0">
                <a:ea typeface="+mj-ea"/>
                <a:cs typeface="+mj-cs"/>
              </a:rPr>
            </a:br>
            <a:r>
              <a:rPr lang="en-US" dirty="0"/>
              <a:t>Configure an IPv4 Floating Static Route</a:t>
            </a:r>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03262" y="1856243"/>
            <a:ext cx="7693316" cy="4799297"/>
          </a:xfrm>
          <a:prstGeom prst="rect">
            <a:avLst/>
          </a:prstGeom>
        </p:spPr>
      </p:pic>
    </p:spTree>
    <p:extLst>
      <p:ext uri="{BB962C8B-B14F-4D97-AF65-F5344CB8AC3E}">
        <p14:creationId xmlns:p14="http://schemas.microsoft.com/office/powerpoint/2010/main" val="4093119910"/>
      </p:ext>
    </p:extLst>
  </p:cSld>
  <p:clrMapOvr>
    <a:masterClrMapping/>
  </p:clrMapOvr>
  <p:transition spd="med">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ea typeface="+mj-ea"/>
                <a:cs typeface="+mj-cs"/>
              </a:rPr>
              <a:t/>
            </a:r>
            <a:br>
              <a:rPr lang="en-US" dirty="0">
                <a:ea typeface="+mj-ea"/>
                <a:cs typeface="+mj-cs"/>
              </a:rPr>
            </a:br>
            <a:r>
              <a:rPr lang="en-US" dirty="0"/>
              <a:t>Test the IPv4 Floating Static Route</a:t>
            </a:r>
          </a:p>
        </p:txBody>
      </p:sp>
      <p:sp>
        <p:nvSpPr>
          <p:cNvPr id="5" name="Rectangle 4"/>
          <p:cNvSpPr/>
          <p:nvPr/>
        </p:nvSpPr>
        <p:spPr>
          <a:xfrm>
            <a:off x="387927" y="1784684"/>
            <a:ext cx="8174182" cy="4078039"/>
          </a:xfrm>
          <a:prstGeom prst="rect">
            <a:avLst/>
          </a:prstGeom>
        </p:spPr>
        <p:txBody>
          <a:bodyPr wrap="square">
            <a:spAutoFit/>
          </a:bodyPr>
          <a:lstStyle/>
          <a:p>
            <a:pPr lvl="0" algn="l" defTabSz="814388">
              <a:lnSpc>
                <a:spcPct val="95000"/>
              </a:lnSpc>
              <a:spcBef>
                <a:spcPct val="50000"/>
              </a:spcBef>
              <a:buClr>
                <a:srgbClr val="708CA1"/>
              </a:buClr>
            </a:pPr>
            <a:r>
              <a:rPr lang="en-US" sz="2000" kern="0" dirty="0">
                <a:solidFill>
                  <a:srgbClr val="000000"/>
                </a:solidFill>
                <a:latin typeface="Arial"/>
                <a:ea typeface="+mn-ea"/>
                <a:cs typeface="+mn-cs"/>
              </a:rPr>
              <a:t>To test a floating static route:</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Use the </a:t>
            </a:r>
            <a:r>
              <a:rPr lang="en-US" sz="2000" b="1" kern="0" dirty="0">
                <a:solidFill>
                  <a:srgbClr val="000000"/>
                </a:solidFill>
                <a:latin typeface="Courier"/>
                <a:ea typeface="+mn-ea"/>
                <a:cs typeface="Courier"/>
              </a:rPr>
              <a:t>show </a:t>
            </a:r>
            <a:r>
              <a:rPr lang="en-US" sz="2000" b="1" kern="0" dirty="0" err="1">
                <a:solidFill>
                  <a:srgbClr val="000000"/>
                </a:solidFill>
                <a:latin typeface="Courier"/>
                <a:ea typeface="+mn-ea"/>
                <a:cs typeface="Courier"/>
              </a:rPr>
              <a:t>ip</a:t>
            </a:r>
            <a:r>
              <a:rPr lang="en-US" sz="2000" b="1" kern="0" dirty="0">
                <a:solidFill>
                  <a:srgbClr val="000000"/>
                </a:solidFill>
                <a:latin typeface="Courier"/>
                <a:ea typeface="+mn-ea"/>
                <a:cs typeface="Courier"/>
              </a:rPr>
              <a:t> route</a:t>
            </a:r>
            <a:r>
              <a:rPr lang="en-US" sz="2000" kern="0" dirty="0">
                <a:solidFill>
                  <a:srgbClr val="000000"/>
                </a:solidFill>
                <a:latin typeface="Arial"/>
                <a:ea typeface="+mn-ea"/>
                <a:cs typeface="+mn-cs"/>
              </a:rPr>
              <a:t> command to verify that the routing table is using the default static route.</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Use the </a:t>
            </a:r>
            <a:r>
              <a:rPr lang="en-US" sz="2000" b="1" kern="0" dirty="0">
                <a:solidFill>
                  <a:srgbClr val="000000"/>
                </a:solidFill>
                <a:latin typeface="Courier"/>
                <a:ea typeface="+mn-ea"/>
                <a:cs typeface="Courier"/>
              </a:rPr>
              <a:t>traceroute</a:t>
            </a:r>
            <a:r>
              <a:rPr lang="en-US" sz="2000" kern="0" dirty="0">
                <a:solidFill>
                  <a:srgbClr val="000000"/>
                </a:solidFill>
                <a:latin typeface="Arial"/>
                <a:ea typeface="+mn-ea"/>
                <a:cs typeface="+mn-cs"/>
              </a:rPr>
              <a:t> command to follow the traffic flow out the primary route.</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Disconnect the link or shutdown the primary interface(s). In the curriculum example the serial interfaces on R2 are shutdown.</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Use a </a:t>
            </a:r>
            <a:r>
              <a:rPr lang="en-US" sz="2000" b="1" kern="0" dirty="0">
                <a:solidFill>
                  <a:srgbClr val="000000"/>
                </a:solidFill>
                <a:latin typeface="Courier"/>
                <a:ea typeface="+mn-ea"/>
                <a:cs typeface="Courier"/>
              </a:rPr>
              <a:t>show </a:t>
            </a:r>
            <a:r>
              <a:rPr lang="en-US" sz="2000" b="1" kern="0" dirty="0" err="1">
                <a:solidFill>
                  <a:srgbClr val="000000"/>
                </a:solidFill>
                <a:latin typeface="Courier"/>
                <a:ea typeface="+mn-ea"/>
                <a:cs typeface="Courier"/>
              </a:rPr>
              <a:t>ip</a:t>
            </a:r>
            <a:r>
              <a:rPr lang="en-US" sz="2000" b="1" kern="0" dirty="0">
                <a:solidFill>
                  <a:srgbClr val="000000"/>
                </a:solidFill>
                <a:latin typeface="Courier"/>
                <a:ea typeface="+mn-ea"/>
                <a:cs typeface="Courier"/>
              </a:rPr>
              <a:t> route </a:t>
            </a:r>
            <a:r>
              <a:rPr lang="en-US" sz="2000" kern="0" dirty="0">
                <a:solidFill>
                  <a:srgbClr val="000000"/>
                </a:solidFill>
                <a:latin typeface="Arial"/>
                <a:ea typeface="+mn-ea"/>
                <a:cs typeface="+mn-cs"/>
              </a:rPr>
              <a:t>command to verify that the routing table is using the floating static route.</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Use a </a:t>
            </a:r>
            <a:r>
              <a:rPr lang="en-US" sz="2000" b="1" kern="0" dirty="0">
                <a:solidFill>
                  <a:srgbClr val="000000"/>
                </a:solidFill>
                <a:latin typeface="Courier"/>
                <a:ea typeface="+mn-ea"/>
                <a:cs typeface="Courier"/>
              </a:rPr>
              <a:t>traceroute</a:t>
            </a:r>
            <a:r>
              <a:rPr lang="en-US" sz="2000" kern="0" dirty="0">
                <a:solidFill>
                  <a:srgbClr val="000000"/>
                </a:solidFill>
                <a:latin typeface="Arial"/>
                <a:ea typeface="+mn-ea"/>
                <a:cs typeface="+mn-cs"/>
              </a:rPr>
              <a:t> command to follow the traffic flow out the backup route.</a:t>
            </a:r>
          </a:p>
        </p:txBody>
      </p:sp>
    </p:spTree>
    <p:extLst>
      <p:ext uri="{BB962C8B-B14F-4D97-AF65-F5344CB8AC3E}">
        <p14:creationId xmlns:p14="http://schemas.microsoft.com/office/powerpoint/2010/main" val="2705311644"/>
      </p:ext>
    </p:extLst>
  </p:cSld>
  <p:clrMapOvr>
    <a:masterClrMapping/>
  </p:clrMapOvr>
  <p:transition spd="med">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cs typeface="+mj-cs"/>
              </a:rPr>
              <a:t/>
            </a:r>
            <a:br>
              <a:rPr lang="en-US" dirty="0">
                <a:cs typeface="+mj-cs"/>
              </a:rPr>
            </a:br>
            <a:r>
              <a:rPr lang="en-US" dirty="0"/>
              <a:t>Automatically Installed Host Routes</a:t>
            </a:r>
          </a:p>
        </p:txBody>
      </p:sp>
      <p:sp>
        <p:nvSpPr>
          <p:cNvPr id="5" name="Rectangle 4"/>
          <p:cNvSpPr/>
          <p:nvPr/>
        </p:nvSpPr>
        <p:spPr>
          <a:xfrm>
            <a:off x="5854661" y="2158397"/>
            <a:ext cx="3111364" cy="3908762"/>
          </a:xfrm>
          <a:prstGeom prst="rect">
            <a:avLst/>
          </a:prstGeom>
        </p:spPr>
        <p:txBody>
          <a:bodyPr wrap="square">
            <a:spAutoFit/>
          </a:bodyPr>
          <a:lstStyle/>
          <a:p>
            <a:pPr lvl="0" algn="l" defTabSz="814388">
              <a:lnSpc>
                <a:spcPct val="95000"/>
              </a:lnSpc>
              <a:spcBef>
                <a:spcPct val="50000"/>
              </a:spcBef>
              <a:buClr>
                <a:srgbClr val="708CA1"/>
              </a:buClr>
            </a:pPr>
            <a:r>
              <a:rPr lang="en-US" sz="2000" kern="0" dirty="0">
                <a:solidFill>
                  <a:srgbClr val="000000"/>
                </a:solidFill>
                <a:latin typeface="Arial"/>
                <a:ea typeface="+mn-ea"/>
                <a:cs typeface="+mn-cs"/>
              </a:rPr>
              <a:t>A host route is an IPv4 address with a 32-bit mask or an IPv6 address with a 128-bit mask. </a:t>
            </a:r>
          </a:p>
          <a:p>
            <a:pPr marL="342900" lvl="0" indent="-342900" algn="l" defTabSz="814388">
              <a:lnSpc>
                <a:spcPct val="95000"/>
              </a:lnSpc>
              <a:spcBef>
                <a:spcPct val="50000"/>
              </a:spcBef>
              <a:buClr>
                <a:srgbClr val="708CA1"/>
              </a:buClr>
              <a:buFont typeface="Wingdings" panose="05000000000000000000" pitchFamily="2" charset="2"/>
              <a:buChar char="§"/>
            </a:pPr>
            <a:r>
              <a:rPr lang="en-US" sz="2000" kern="0" dirty="0">
                <a:solidFill>
                  <a:srgbClr val="000000"/>
                </a:solidFill>
                <a:latin typeface="Arial"/>
                <a:ea typeface="+mn-ea"/>
                <a:cs typeface="+mn-cs"/>
              </a:rPr>
              <a:t>Automatically installed when an IP address is configured on the router. </a:t>
            </a:r>
          </a:p>
          <a:p>
            <a:pPr marL="342900" lvl="0" indent="-342900" algn="l" defTabSz="814388">
              <a:lnSpc>
                <a:spcPct val="95000"/>
              </a:lnSpc>
              <a:spcBef>
                <a:spcPct val="50000"/>
              </a:spcBef>
              <a:buClr>
                <a:srgbClr val="708CA1"/>
              </a:buClr>
              <a:buFont typeface="Wingdings" panose="05000000000000000000" pitchFamily="2" charset="2"/>
              <a:buChar char="§"/>
            </a:pPr>
            <a:r>
              <a:rPr lang="en-US" sz="2000" dirty="0"/>
              <a:t>The local routes are marked with “L” in the output of the routing table.</a:t>
            </a:r>
            <a:endParaRPr lang="en-US" sz="2000" kern="0" dirty="0">
              <a:solidFill>
                <a:srgbClr val="000000"/>
              </a:solidFill>
              <a:latin typeface="Arial"/>
              <a:ea typeface="+mn-ea"/>
              <a:cs typeface="+mn-cs"/>
            </a:endParaRPr>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11432" y="2070931"/>
            <a:ext cx="5496643" cy="4358180"/>
          </a:xfrm>
          <a:prstGeom prst="rect">
            <a:avLst/>
          </a:prstGeom>
        </p:spPr>
      </p:pic>
    </p:spTree>
    <p:extLst>
      <p:ext uri="{BB962C8B-B14F-4D97-AF65-F5344CB8AC3E}">
        <p14:creationId xmlns:p14="http://schemas.microsoft.com/office/powerpoint/2010/main" val="291478851"/>
      </p:ext>
    </p:extLst>
  </p:cSld>
  <p:clrMapOvr>
    <a:masterClrMapping/>
  </p:clrMapOvr>
  <p:transition spd="med">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2800" dirty="0">
                <a:cs typeface="+mj-cs"/>
              </a:rPr>
              <a:t/>
            </a:r>
            <a:br>
              <a:rPr lang="en-US" sz="2800" dirty="0">
                <a:cs typeface="+mj-cs"/>
              </a:rPr>
            </a:br>
            <a:r>
              <a:rPr lang="en-US" sz="2800" dirty="0"/>
              <a:t>Configure IPv4 and IPv6 Static Host Routes</a:t>
            </a:r>
          </a:p>
        </p:txBody>
      </p:sp>
      <p:pic>
        <p:nvPicPr>
          <p:cNvPr id="6" name="Picture 5"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83813" y="1554094"/>
            <a:ext cx="8022866" cy="5078968"/>
          </a:xfrm>
          <a:prstGeom prst="rect">
            <a:avLst/>
          </a:prstGeom>
        </p:spPr>
      </p:pic>
    </p:spTree>
    <p:extLst>
      <p:ext uri="{BB962C8B-B14F-4D97-AF65-F5344CB8AC3E}">
        <p14:creationId xmlns:p14="http://schemas.microsoft.com/office/powerpoint/2010/main" val="1909717820"/>
      </p:ext>
    </p:extLst>
  </p:cSld>
  <p:clrMapOvr>
    <a:masterClrMapping/>
  </p:clrMapOvr>
  <p:transition spd="med">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2800" dirty="0"/>
              <a:t>Configure IPv4 and IPv6 Static Host Routes</a:t>
            </a:r>
          </a:p>
        </p:txBody>
      </p:sp>
      <p:pic>
        <p:nvPicPr>
          <p:cNvPr id="3" name="Picture 2"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08491" y="1693285"/>
            <a:ext cx="7342910" cy="5092298"/>
          </a:xfrm>
          <a:prstGeom prst="rect">
            <a:avLst/>
          </a:prstGeom>
        </p:spPr>
      </p:pic>
    </p:spTree>
    <p:extLst>
      <p:ext uri="{BB962C8B-B14F-4D97-AF65-F5344CB8AC3E}">
        <p14:creationId xmlns:p14="http://schemas.microsoft.com/office/powerpoint/2010/main" val="2538000969"/>
      </p:ext>
    </p:extLst>
  </p:cSld>
  <p:clrMapOvr>
    <a:masterClrMapping/>
  </p:clrMapOvr>
  <p:transition spd="med">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ADC3D-88A4-4748-A1A0-6D9870A12539}"/>
              </a:ext>
            </a:extLst>
          </p:cNvPr>
          <p:cNvSpPr>
            <a:spLocks noGrp="1"/>
          </p:cNvSpPr>
          <p:nvPr>
            <p:ph type="title"/>
          </p:nvPr>
        </p:nvSpPr>
        <p:spPr/>
        <p:txBody>
          <a:bodyPr/>
          <a:lstStyle/>
          <a:p>
            <a:r>
              <a:rPr lang="en-CA" sz="4800" dirty="0"/>
              <a:t>Troubleshoot Static and Default Route Issues</a:t>
            </a:r>
            <a:endParaRPr lang="en-GB" dirty="0"/>
          </a:p>
        </p:txBody>
      </p:sp>
      <p:sp>
        <p:nvSpPr>
          <p:cNvPr id="3" name="Text Placeholder 2">
            <a:extLst>
              <a:ext uri="{FF2B5EF4-FFF2-40B4-BE49-F238E27FC236}">
                <a16:creationId xmlns:a16="http://schemas.microsoft.com/office/drawing/2014/main" id="{54E5C7B9-2A0C-41B9-ACB8-38E16478C5F1}"/>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32448642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800" dirty="0">
                <a:cs typeface="+mj-cs"/>
              </a:rPr>
              <a:t>Packet Processing with Static Routes</a:t>
            </a:r>
            <a:r>
              <a:rPr lang="en-US" dirty="0">
                <a:cs typeface="+mj-cs"/>
              </a:rPr>
              <a:t/>
            </a:r>
            <a:br>
              <a:rPr lang="en-US" dirty="0">
                <a:cs typeface="+mj-cs"/>
              </a:rPr>
            </a:br>
            <a:r>
              <a:rPr lang="en-US" dirty="0"/>
              <a:t>Static Routes and Packet Forwarding</a:t>
            </a:r>
          </a:p>
        </p:txBody>
      </p:sp>
      <p:pic>
        <p:nvPicPr>
          <p:cNvPr id="5" name="Picture 4"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90253" y="1945036"/>
            <a:ext cx="6632192" cy="4205780"/>
          </a:xfrm>
          <a:prstGeom prst="rect">
            <a:avLst/>
          </a:prstGeom>
        </p:spPr>
      </p:pic>
    </p:spTree>
    <p:extLst>
      <p:ext uri="{BB962C8B-B14F-4D97-AF65-F5344CB8AC3E}">
        <p14:creationId xmlns:p14="http://schemas.microsoft.com/office/powerpoint/2010/main" val="3658568050"/>
      </p:ext>
    </p:extLst>
  </p:cSld>
  <p:clrMapOvr>
    <a:masterClrMapping/>
  </p:clrMapOvr>
  <p:transition spd="med">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cs typeface="+mj-cs"/>
              </a:rPr>
              <a:t/>
            </a:r>
            <a:br>
              <a:rPr lang="en-US" dirty="0">
                <a:cs typeface="+mj-cs"/>
              </a:rPr>
            </a:br>
            <a:r>
              <a:rPr lang="en-US" dirty="0"/>
              <a:t>Troubleshoot a Missing Route</a:t>
            </a:r>
          </a:p>
        </p:txBody>
      </p:sp>
      <p:sp>
        <p:nvSpPr>
          <p:cNvPr id="3" name="Rectangle 2"/>
          <p:cNvSpPr/>
          <p:nvPr/>
        </p:nvSpPr>
        <p:spPr>
          <a:xfrm>
            <a:off x="193868" y="1727551"/>
            <a:ext cx="3726968" cy="4524315"/>
          </a:xfrm>
          <a:prstGeom prst="rect">
            <a:avLst/>
          </a:prstGeom>
        </p:spPr>
        <p:txBody>
          <a:bodyPr wrap="square">
            <a:spAutoFit/>
          </a:bodyPr>
          <a:lstStyle/>
          <a:p>
            <a:pPr lvl="0" algn="l" defTabSz="814388">
              <a:lnSpc>
                <a:spcPct val="95000"/>
              </a:lnSpc>
              <a:spcBef>
                <a:spcPct val="50000"/>
              </a:spcBef>
              <a:buClr>
                <a:srgbClr val="708CA1"/>
              </a:buClr>
            </a:pPr>
            <a:r>
              <a:rPr lang="en-US" sz="2000" kern="0" dirty="0">
                <a:solidFill>
                  <a:srgbClr val="000000"/>
                </a:solidFill>
                <a:latin typeface="Arial"/>
                <a:ea typeface="+mn-ea"/>
                <a:cs typeface="+mn-cs"/>
              </a:rPr>
              <a:t>IOS troubleshooting commands include:</a:t>
            </a: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Courier"/>
                <a:ea typeface="+mn-ea"/>
                <a:cs typeface="Courier"/>
              </a:rPr>
              <a:t>ping</a:t>
            </a:r>
          </a:p>
          <a:p>
            <a:pPr marL="236538" lvl="0" indent="-236538" algn="l" defTabSz="814388">
              <a:lnSpc>
                <a:spcPct val="95000"/>
              </a:lnSpc>
              <a:spcBef>
                <a:spcPct val="50000"/>
              </a:spcBef>
              <a:buClr>
                <a:srgbClr val="708CA1"/>
              </a:buClr>
              <a:buFont typeface="Wingdings" pitchFamily="2" charset="2"/>
              <a:buChar char="§"/>
            </a:pPr>
            <a:r>
              <a:rPr lang="en-US" sz="2000" dirty="0"/>
              <a:t>Extended </a:t>
            </a:r>
            <a:r>
              <a:rPr lang="en-US" sz="2000" b="1" dirty="0"/>
              <a:t>ping</a:t>
            </a:r>
            <a:r>
              <a:rPr lang="en-US" sz="2000" dirty="0"/>
              <a:t> enables you to specify the source IP address for the ping packets.</a:t>
            </a:r>
            <a:r>
              <a:rPr lang="en-US" sz="2000" b="1" kern="0" dirty="0">
                <a:solidFill>
                  <a:srgbClr val="000000"/>
                </a:solidFill>
                <a:latin typeface="Courier"/>
                <a:ea typeface="+mn-ea"/>
                <a:cs typeface="Courier"/>
              </a:rPr>
              <a:t> </a:t>
            </a: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Courier"/>
                <a:ea typeface="+mn-ea"/>
                <a:cs typeface="Courier"/>
              </a:rPr>
              <a:t>traceroute</a:t>
            </a: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Courier"/>
                <a:ea typeface="+mn-ea"/>
                <a:cs typeface="Courier"/>
              </a:rPr>
              <a:t>show </a:t>
            </a:r>
            <a:r>
              <a:rPr lang="en-US" sz="2000" b="1" kern="0" dirty="0" err="1">
                <a:solidFill>
                  <a:srgbClr val="000000"/>
                </a:solidFill>
                <a:latin typeface="Courier"/>
                <a:ea typeface="+mn-ea"/>
                <a:cs typeface="Courier"/>
              </a:rPr>
              <a:t>ip</a:t>
            </a:r>
            <a:r>
              <a:rPr lang="en-US" sz="2000" b="1" kern="0" dirty="0">
                <a:solidFill>
                  <a:srgbClr val="000000"/>
                </a:solidFill>
                <a:latin typeface="Courier"/>
                <a:ea typeface="+mn-ea"/>
                <a:cs typeface="Courier"/>
              </a:rPr>
              <a:t> route</a:t>
            </a: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Courier"/>
                <a:ea typeface="+mn-ea"/>
                <a:cs typeface="Courier"/>
              </a:rPr>
              <a:t>show </a:t>
            </a:r>
            <a:r>
              <a:rPr lang="en-US" sz="2000" b="1" kern="0" dirty="0" err="1">
                <a:solidFill>
                  <a:srgbClr val="000000"/>
                </a:solidFill>
                <a:latin typeface="Courier"/>
                <a:ea typeface="+mn-ea"/>
                <a:cs typeface="Courier"/>
              </a:rPr>
              <a:t>ip</a:t>
            </a:r>
            <a:r>
              <a:rPr lang="en-US" sz="2000" b="1" kern="0" dirty="0">
                <a:solidFill>
                  <a:srgbClr val="000000"/>
                </a:solidFill>
                <a:latin typeface="Courier"/>
                <a:ea typeface="+mn-ea"/>
                <a:cs typeface="Courier"/>
              </a:rPr>
              <a:t> interface brief</a:t>
            </a:r>
          </a:p>
          <a:p>
            <a:pPr marL="236538" lvl="0" indent="-236538" algn="l" defTabSz="814388">
              <a:lnSpc>
                <a:spcPct val="95000"/>
              </a:lnSpc>
              <a:spcBef>
                <a:spcPct val="50000"/>
              </a:spcBef>
              <a:buClr>
                <a:srgbClr val="708CA1"/>
              </a:buClr>
              <a:buFont typeface="Wingdings" pitchFamily="2" charset="2"/>
              <a:buChar char="§"/>
            </a:pPr>
            <a:r>
              <a:rPr lang="en-US" sz="2000" b="1" kern="0" dirty="0">
                <a:solidFill>
                  <a:srgbClr val="000000"/>
                </a:solidFill>
                <a:latin typeface="Courier"/>
                <a:ea typeface="+mn-ea"/>
                <a:cs typeface="Courier"/>
              </a:rPr>
              <a:t>show </a:t>
            </a:r>
            <a:r>
              <a:rPr lang="en-US" sz="2000" b="1" kern="0" dirty="0" err="1">
                <a:solidFill>
                  <a:srgbClr val="000000"/>
                </a:solidFill>
                <a:latin typeface="Courier"/>
                <a:ea typeface="+mn-ea"/>
                <a:cs typeface="Courier"/>
              </a:rPr>
              <a:t>cdp</a:t>
            </a:r>
            <a:r>
              <a:rPr lang="en-US" sz="2000" b="1" kern="0" dirty="0">
                <a:solidFill>
                  <a:srgbClr val="000000"/>
                </a:solidFill>
                <a:latin typeface="Courier"/>
                <a:ea typeface="+mn-ea"/>
                <a:cs typeface="Courier"/>
              </a:rPr>
              <a:t> neighbors detail</a:t>
            </a:r>
          </a:p>
        </p:txBody>
      </p:sp>
      <p:pic>
        <p:nvPicPr>
          <p:cNvPr id="4" name="Picture 3" descr="Routing and Switching Essentials - Mozilla Firefox"/>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204020" y="2022362"/>
            <a:ext cx="4637314" cy="3934691"/>
          </a:xfrm>
          <a:prstGeom prst="rect">
            <a:avLst/>
          </a:prstGeom>
        </p:spPr>
      </p:pic>
    </p:spTree>
    <p:extLst>
      <p:ext uri="{BB962C8B-B14F-4D97-AF65-F5344CB8AC3E}">
        <p14:creationId xmlns:p14="http://schemas.microsoft.com/office/powerpoint/2010/main" val="2729891671"/>
      </p:ext>
    </p:extLst>
  </p:cSld>
  <p:clrMapOvr>
    <a:masterClrMapping/>
  </p:clrMapOvr>
  <p:transition spd="med">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dirty="0">
                <a:cs typeface="+mj-cs"/>
              </a:rPr>
              <a:t/>
            </a:r>
            <a:br>
              <a:rPr lang="en-US" dirty="0">
                <a:cs typeface="+mj-cs"/>
              </a:rPr>
            </a:br>
            <a:r>
              <a:rPr lang="en-US" dirty="0"/>
              <a:t>Solve a Connectivity Problem</a:t>
            </a:r>
          </a:p>
        </p:txBody>
      </p:sp>
      <p:sp>
        <p:nvSpPr>
          <p:cNvPr id="3" name="Rectangle 2"/>
          <p:cNvSpPr/>
          <p:nvPr/>
        </p:nvSpPr>
        <p:spPr>
          <a:xfrm>
            <a:off x="275456" y="1870676"/>
            <a:ext cx="8589914" cy="3631763"/>
          </a:xfrm>
          <a:prstGeom prst="rect">
            <a:avLst/>
          </a:prstGeom>
        </p:spPr>
        <p:txBody>
          <a:bodyPr wrap="square">
            <a:spAutoFit/>
          </a:bodyPr>
          <a:lstStyle/>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Finding a missing (or misconfigured) route requires using the right tools in a methodical manner.</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Use the </a:t>
            </a:r>
            <a:r>
              <a:rPr lang="en-US" sz="2000" b="1" kern="0" dirty="0">
                <a:solidFill>
                  <a:srgbClr val="000000"/>
                </a:solidFill>
                <a:latin typeface="+mn-lt"/>
                <a:ea typeface="+mn-ea"/>
                <a:cs typeface="Courier New" pitchFamily="49" charset="0"/>
              </a:rPr>
              <a:t>ping</a:t>
            </a:r>
            <a:r>
              <a:rPr lang="en-US" sz="2000" kern="0" dirty="0">
                <a:solidFill>
                  <a:srgbClr val="000000"/>
                </a:solidFill>
                <a:latin typeface="+mn-lt"/>
                <a:ea typeface="+mn-ea"/>
                <a:cs typeface="+mn-cs"/>
              </a:rPr>
              <a:t> </a:t>
            </a:r>
            <a:r>
              <a:rPr lang="en-US" sz="2000" kern="0" dirty="0">
                <a:solidFill>
                  <a:srgbClr val="000000"/>
                </a:solidFill>
                <a:latin typeface="Arial"/>
                <a:ea typeface="+mn-ea"/>
                <a:cs typeface="+mn-cs"/>
              </a:rPr>
              <a:t>command to confirm the destination can’t be reached.</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A </a:t>
            </a:r>
            <a:r>
              <a:rPr lang="en-US" sz="2000" b="1" kern="0" dirty="0">
                <a:solidFill>
                  <a:srgbClr val="000000"/>
                </a:solidFill>
                <a:latin typeface="+mn-lt"/>
                <a:ea typeface="+mn-ea"/>
                <a:cs typeface="Courier New" pitchFamily="49" charset="0"/>
              </a:rPr>
              <a:t>traceroute</a:t>
            </a:r>
            <a:r>
              <a:rPr lang="en-US" sz="2000" kern="0" dirty="0">
                <a:solidFill>
                  <a:srgbClr val="000000"/>
                </a:solidFill>
                <a:latin typeface="Arial"/>
                <a:ea typeface="+mn-ea"/>
                <a:cs typeface="+mn-cs"/>
              </a:rPr>
              <a:t> would also reveal the closest router (or hop) that fails to respond as expected. In this case, the router would then send an Internet Control Message Protocol (ICMP) destination unreachable message back to the source.</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The next step is to investigate the routing table</a:t>
            </a:r>
            <a:r>
              <a:rPr lang="en-US" sz="2000" dirty="0"/>
              <a:t> using the </a:t>
            </a:r>
            <a:r>
              <a:rPr lang="en-US" sz="2000" b="1" dirty="0"/>
              <a:t>show </a:t>
            </a:r>
            <a:r>
              <a:rPr lang="en-US" sz="2000" b="1" dirty="0" err="1"/>
              <a:t>ip</a:t>
            </a:r>
            <a:r>
              <a:rPr lang="en-US" sz="2000" b="1" dirty="0"/>
              <a:t> route </a:t>
            </a:r>
            <a:r>
              <a:rPr lang="en-US" sz="2000" dirty="0"/>
              <a:t>command</a:t>
            </a:r>
            <a:r>
              <a:rPr lang="en-US" sz="2000" kern="0" dirty="0">
                <a:solidFill>
                  <a:srgbClr val="000000"/>
                </a:solidFill>
                <a:latin typeface="Arial"/>
                <a:ea typeface="+mn-ea"/>
                <a:cs typeface="+mn-cs"/>
              </a:rPr>
              <a:t>. Look for missing or misconfigured routes.</a:t>
            </a:r>
          </a:p>
          <a:p>
            <a:pPr marL="236538" lvl="0" indent="-236538" algn="l" defTabSz="814388">
              <a:lnSpc>
                <a:spcPct val="95000"/>
              </a:lnSpc>
              <a:spcBef>
                <a:spcPct val="50000"/>
              </a:spcBef>
              <a:buClr>
                <a:srgbClr val="708CA1"/>
              </a:buClr>
              <a:buFont typeface="Wingdings" pitchFamily="2" charset="2"/>
              <a:buChar char="§"/>
            </a:pPr>
            <a:r>
              <a:rPr lang="en-US" sz="2000" kern="0" dirty="0">
                <a:solidFill>
                  <a:srgbClr val="000000"/>
                </a:solidFill>
                <a:latin typeface="Arial"/>
                <a:ea typeface="+mn-ea"/>
                <a:cs typeface="+mn-cs"/>
              </a:rPr>
              <a:t>Incorrect static routes are a common cause of routing problems.</a:t>
            </a:r>
          </a:p>
        </p:txBody>
      </p:sp>
    </p:spTree>
    <p:extLst>
      <p:ext uri="{BB962C8B-B14F-4D97-AF65-F5344CB8AC3E}">
        <p14:creationId xmlns:p14="http://schemas.microsoft.com/office/powerpoint/2010/main" val="518152852"/>
      </p:ext>
    </p:extLst>
  </p:cSld>
  <p:clrMapOvr>
    <a:masterClrMapping/>
  </p:clrMapOvr>
  <p:transition spd="med">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bwMode="auto">
          <a:xfrm>
            <a:off x="279687" y="1539502"/>
            <a:ext cx="8600517" cy="2485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marL="742950" lvl="1" indent="-285750">
              <a:buFont typeface="Arial" panose="020B0604020202020204" pitchFamily="34" charset="0"/>
              <a:buChar char="•"/>
            </a:pPr>
            <a:r>
              <a:rPr lang="en-US" dirty="0"/>
              <a:t>Explain the advantages and disadvantages of static routing.</a:t>
            </a:r>
          </a:p>
          <a:p>
            <a:pPr marL="742950" lvl="1" indent="-285750">
              <a:buFont typeface="Arial" panose="020B0604020202020204" pitchFamily="34" charset="0"/>
              <a:buChar char="•"/>
            </a:pPr>
            <a:r>
              <a:rPr lang="en-US" dirty="0"/>
              <a:t>Explain the purpose of different types of static routes.</a:t>
            </a:r>
          </a:p>
          <a:p>
            <a:pPr marL="742950" lvl="1" indent="-285750">
              <a:buFont typeface="Arial" panose="020B0604020202020204" pitchFamily="34" charset="0"/>
              <a:buChar char="•"/>
            </a:pPr>
            <a:r>
              <a:rPr lang="en-US" dirty="0"/>
              <a:t>Configure IPv4 and IPv6 static routes by specifying a next-hop address.</a:t>
            </a:r>
          </a:p>
          <a:p>
            <a:pPr marL="742950" lvl="1" indent="-285750">
              <a:buFont typeface="Arial" panose="020B0604020202020204" pitchFamily="34" charset="0"/>
              <a:buChar char="•"/>
            </a:pPr>
            <a:r>
              <a:rPr lang="en-US" dirty="0"/>
              <a:t>Configure IPv4 and IPv6 default routes.</a:t>
            </a:r>
          </a:p>
          <a:p>
            <a:pPr marL="742950" lvl="1" indent="-285750">
              <a:buFont typeface="Arial" panose="020B0604020202020204" pitchFamily="34" charset="0"/>
              <a:buChar char="•"/>
            </a:pPr>
            <a:r>
              <a:rPr lang="en-US" dirty="0"/>
              <a:t>Configure a floating static route to provide a backup connection.</a:t>
            </a:r>
          </a:p>
          <a:p>
            <a:pPr marL="742950" lvl="1" indent="-285750">
              <a:buFont typeface="Arial" panose="020B0604020202020204" pitchFamily="34" charset="0"/>
              <a:buChar char="•"/>
            </a:pPr>
            <a:r>
              <a:rPr lang="en-US" dirty="0"/>
              <a:t>Configure IPv4 and IPv6 static host routes that direct traffic to a specific host.</a:t>
            </a:r>
          </a:p>
          <a:p>
            <a:pPr marL="742950" lvl="1" indent="-285750">
              <a:buFont typeface="Arial" panose="020B0604020202020204" pitchFamily="34" charset="0"/>
              <a:buChar char="•"/>
            </a:pPr>
            <a:r>
              <a:rPr lang="en-US" dirty="0"/>
              <a:t>Explain how a router processes packets when a static route is configured.</a:t>
            </a:r>
          </a:p>
          <a:p>
            <a:pPr marL="742950" lvl="1" indent="-285750">
              <a:buFont typeface="Arial" panose="020B0604020202020204" pitchFamily="34" charset="0"/>
              <a:buChar char="•"/>
            </a:pPr>
            <a:r>
              <a:rPr lang="en-US" dirty="0"/>
              <a:t>Troubleshoot common static and default route configuration issues</a:t>
            </a:r>
            <a:r>
              <a:rPr lang="en-US" sz="1600" dirty="0"/>
              <a:t>.</a:t>
            </a:r>
          </a:p>
        </p:txBody>
      </p:sp>
      <p:sp>
        <p:nvSpPr>
          <p:cNvPr id="21505" name="Rectangle 2"/>
          <p:cNvSpPr>
            <a:spLocks noGrp="1" noChangeArrowheads="1"/>
          </p:cNvSpPr>
          <p:nvPr>
            <p:ph type="title"/>
          </p:nvPr>
        </p:nvSpPr>
        <p:spPr/>
        <p:txBody>
          <a:bodyPr/>
          <a:lstStyle/>
          <a:p>
            <a:pPr eaLnBrk="1" hangingPunct="1"/>
            <a:r>
              <a:rPr lang="en-US" dirty="0">
                <a:latin typeface="Arial" charset="0"/>
              </a:rPr>
              <a:t/>
            </a:r>
            <a:br>
              <a:rPr lang="en-US" dirty="0">
                <a:latin typeface="Arial" charset="0"/>
              </a:rPr>
            </a:br>
            <a:r>
              <a:rPr lang="en-US" dirty="0">
                <a:latin typeface="Arial" charset="0"/>
              </a:rPr>
              <a:t>Summary</a:t>
            </a:r>
          </a:p>
        </p:txBody>
      </p:sp>
    </p:spTree>
    <p:extLst>
      <p:ext uri="{BB962C8B-B14F-4D97-AF65-F5344CB8AC3E}">
        <p14:creationId xmlns:p14="http://schemas.microsoft.com/office/powerpoint/2010/main" val="2497760924"/>
      </p:ext>
    </p:extLst>
  </p:cSld>
  <p:clrMapOvr>
    <a:masterClrMapping/>
  </p:clrMapOvr>
  <p:transition spd="med">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p:txBody>
          <a:bodyPr/>
          <a:lstStyle/>
          <a:p>
            <a:pPr eaLnBrk="1" hangingPunct="1"/>
            <a:r>
              <a:rPr lang="en-US" dirty="0">
                <a:latin typeface="Arial" charset="0"/>
              </a:rPr>
              <a:t/>
            </a:r>
            <a:br>
              <a:rPr lang="en-US" dirty="0">
                <a:latin typeface="Arial" charset="0"/>
              </a:rPr>
            </a:br>
            <a:r>
              <a:rPr lang="en-US" dirty="0">
                <a:latin typeface="Arial" charset="0"/>
              </a:rPr>
              <a:t>Terms and Commands</a:t>
            </a:r>
          </a:p>
        </p:txBody>
      </p:sp>
      <p:sp>
        <p:nvSpPr>
          <p:cNvPr id="4" name="Content Placeholder 1"/>
          <p:cNvSpPr>
            <a:spLocks noGrp="1"/>
          </p:cNvSpPr>
          <p:nvPr>
            <p:ph idx="1"/>
          </p:nvPr>
        </p:nvSpPr>
        <p:spPr>
          <a:xfrm>
            <a:off x="276908" y="1358745"/>
            <a:ext cx="2721476" cy="4946358"/>
          </a:xfrm>
        </p:spPr>
        <p:txBody>
          <a:bodyPr>
            <a:normAutofit lnSpcReduction="10000"/>
          </a:bodyPr>
          <a:lstStyle/>
          <a:p>
            <a:pPr eaLnBrk="1" fontAlgn="b" hangingPunct="1"/>
            <a:r>
              <a:rPr lang="en-US" sz="1600" dirty="0"/>
              <a:t>static route</a:t>
            </a:r>
          </a:p>
          <a:p>
            <a:pPr eaLnBrk="1" fontAlgn="b" hangingPunct="1"/>
            <a:r>
              <a:rPr lang="en-US" sz="1600" dirty="0"/>
              <a:t>administrative distance (AD)</a:t>
            </a:r>
          </a:p>
          <a:p>
            <a:pPr eaLnBrk="1" fontAlgn="b" hangingPunct="1"/>
            <a:r>
              <a:rPr lang="en-US" sz="1600" dirty="0"/>
              <a:t>stub network</a:t>
            </a:r>
          </a:p>
          <a:p>
            <a:pPr eaLnBrk="1" fontAlgn="b" hangingPunct="1"/>
            <a:r>
              <a:rPr lang="en-US" sz="1600" dirty="0"/>
              <a:t>default route</a:t>
            </a:r>
          </a:p>
          <a:p>
            <a:pPr eaLnBrk="1" fontAlgn="b" hangingPunct="1"/>
            <a:r>
              <a:rPr lang="en-US" sz="1600"/>
              <a:t>0.0.0.0/0 </a:t>
            </a:r>
            <a:endParaRPr lang="en-US" sz="1600" dirty="0"/>
          </a:p>
          <a:p>
            <a:pPr eaLnBrk="1" fontAlgn="b" hangingPunct="1"/>
            <a:r>
              <a:rPr lang="en-US" sz="1600" dirty="0"/>
              <a:t>default static route</a:t>
            </a:r>
          </a:p>
          <a:p>
            <a:pPr eaLnBrk="1" fontAlgn="b" hangingPunct="1"/>
            <a:r>
              <a:rPr lang="en-US" sz="1600" dirty="0"/>
              <a:t>Gateway of Last Resort</a:t>
            </a:r>
          </a:p>
          <a:p>
            <a:pPr eaLnBrk="1" fontAlgn="b" hangingPunct="1"/>
            <a:r>
              <a:rPr lang="en-US" sz="1600" dirty="0"/>
              <a:t>more specific match</a:t>
            </a:r>
          </a:p>
          <a:p>
            <a:pPr eaLnBrk="1" fontAlgn="b" hangingPunct="1"/>
            <a:r>
              <a:rPr lang="en-US" sz="1600" dirty="0"/>
              <a:t>summary static route</a:t>
            </a:r>
          </a:p>
          <a:p>
            <a:pPr eaLnBrk="1" fontAlgn="b" hangingPunct="1"/>
            <a:r>
              <a:rPr lang="en-US" sz="1600" dirty="0"/>
              <a:t>floating static route</a:t>
            </a:r>
          </a:p>
        </p:txBody>
      </p:sp>
      <p:sp>
        <p:nvSpPr>
          <p:cNvPr id="6" name="Content Placeholder 1"/>
          <p:cNvSpPr txBox="1">
            <a:spLocks/>
          </p:cNvSpPr>
          <p:nvPr/>
        </p:nvSpPr>
        <p:spPr bwMode="auto">
          <a:xfrm>
            <a:off x="3008165" y="1358745"/>
            <a:ext cx="2850381" cy="49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marL="0" indent="0" eaLnBrk="1" fontAlgn="b" hangingPunct="1">
              <a:buNone/>
            </a:pPr>
            <a:endParaRPr lang="en-US" sz="1600" dirty="0"/>
          </a:p>
        </p:txBody>
      </p:sp>
      <p:sp>
        <p:nvSpPr>
          <p:cNvPr id="8" name="Content Placeholder 1"/>
          <p:cNvSpPr txBox="1">
            <a:spLocks/>
          </p:cNvSpPr>
          <p:nvPr/>
        </p:nvSpPr>
        <p:spPr bwMode="auto">
          <a:xfrm>
            <a:off x="5856379" y="1358745"/>
            <a:ext cx="2841064" cy="49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eaLnBrk="1" fontAlgn="b" hangingPunct="1"/>
            <a:endParaRPr lang="en-US" sz="1600" dirty="0"/>
          </a:p>
        </p:txBody>
      </p:sp>
    </p:spTree>
    <p:extLst>
      <p:ext uri="{BB962C8B-B14F-4D97-AF65-F5344CB8AC3E}">
        <p14:creationId xmlns:p14="http://schemas.microsoft.com/office/powerpoint/2010/main" val="3150004748"/>
      </p:ext>
    </p:extLst>
  </p:cSld>
  <p:clrMapOvr>
    <a:masterClrMapping/>
  </p:clrMapOvr>
  <p:transition spd="med">
    <p:wipe dir="r"/>
  </p:transition>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p:txBody>
          <a:bodyPr/>
          <a:lstStyle/>
          <a:p>
            <a:pPr eaLnBrk="1" hangingPunct="1"/>
            <a:r>
              <a:rPr lang="en-US" dirty="0">
                <a:latin typeface="Arial" charset="0"/>
              </a:rPr>
              <a:t/>
            </a:r>
            <a:br>
              <a:rPr lang="en-US" dirty="0">
                <a:latin typeface="Arial" charset="0"/>
              </a:rPr>
            </a:br>
            <a:r>
              <a:rPr lang="en-US" dirty="0">
                <a:latin typeface="Arial" charset="0"/>
              </a:rPr>
              <a:t>Terms and Commands</a:t>
            </a:r>
          </a:p>
        </p:txBody>
      </p:sp>
      <p:sp>
        <p:nvSpPr>
          <p:cNvPr id="4" name="Content Placeholder 1"/>
          <p:cNvSpPr>
            <a:spLocks noGrp="1"/>
          </p:cNvSpPr>
          <p:nvPr>
            <p:ph idx="1"/>
          </p:nvPr>
        </p:nvSpPr>
        <p:spPr>
          <a:xfrm>
            <a:off x="276908" y="1358745"/>
            <a:ext cx="2721476" cy="4946358"/>
          </a:xfrm>
        </p:spPr>
        <p:txBody>
          <a:bodyPr>
            <a:normAutofit fontScale="70000" lnSpcReduction="20000"/>
          </a:bodyPr>
          <a:lstStyle/>
          <a:p>
            <a:pPr eaLnBrk="1" fontAlgn="b" hangingPunct="1"/>
            <a:r>
              <a:rPr lang="en-US" sz="1600" dirty="0"/>
              <a:t>exit-</a:t>
            </a:r>
            <a:r>
              <a:rPr lang="en-US" sz="1600" dirty="0" err="1"/>
              <a:t>intf</a:t>
            </a:r>
            <a:endParaRPr lang="en-US" sz="1600" dirty="0"/>
          </a:p>
          <a:p>
            <a:pPr eaLnBrk="1" fontAlgn="b" hangingPunct="1"/>
            <a:r>
              <a:rPr lang="en-US" sz="1600" dirty="0"/>
              <a:t>next hop</a:t>
            </a:r>
          </a:p>
          <a:p>
            <a:pPr eaLnBrk="1" fontAlgn="b" hangingPunct="1"/>
            <a:r>
              <a:rPr lang="en-US" sz="1600" dirty="0"/>
              <a:t>recursive static route</a:t>
            </a:r>
          </a:p>
          <a:p>
            <a:pPr eaLnBrk="1" fontAlgn="b" hangingPunct="1"/>
            <a:r>
              <a:rPr lang="en-US" sz="1600" dirty="0"/>
              <a:t> recursive lookup</a:t>
            </a:r>
          </a:p>
          <a:p>
            <a:pPr eaLnBrk="1" fontAlgn="b" hangingPunct="1"/>
            <a:r>
              <a:rPr lang="en-US" sz="1600" dirty="0"/>
              <a:t>directly connected static route</a:t>
            </a:r>
          </a:p>
          <a:p>
            <a:pPr eaLnBrk="1" fontAlgn="b" hangingPunct="1"/>
            <a:r>
              <a:rPr lang="en-US" sz="1600" dirty="0"/>
              <a:t>CEF (Cisco Express Forwarding)</a:t>
            </a:r>
          </a:p>
          <a:p>
            <a:pPr eaLnBrk="1" fontAlgn="b" hangingPunct="1"/>
            <a:r>
              <a:rPr lang="en-US" sz="1600" dirty="0"/>
              <a:t>FIB (Forwarding Information Base)</a:t>
            </a:r>
          </a:p>
          <a:p>
            <a:pPr eaLnBrk="1" fontAlgn="b" hangingPunct="1"/>
            <a:r>
              <a:rPr lang="en-US" sz="1600" dirty="0"/>
              <a:t>fully specified static route</a:t>
            </a:r>
          </a:p>
          <a:p>
            <a:pPr eaLnBrk="1" fontAlgn="b" hangingPunct="1"/>
            <a:r>
              <a:rPr lang="en-US" sz="1600" dirty="0"/>
              <a:t>edge router</a:t>
            </a:r>
          </a:p>
          <a:p>
            <a:pPr eaLnBrk="1" fontAlgn="b" hangingPunct="1"/>
            <a:r>
              <a:rPr lang="en-US" sz="1600" dirty="0"/>
              <a:t> stub router</a:t>
            </a:r>
          </a:p>
          <a:p>
            <a:pPr eaLnBrk="1" fontAlgn="b" hangingPunct="1"/>
            <a:r>
              <a:rPr lang="en-US" sz="1600" dirty="0"/>
              <a:t> quad-zero route</a:t>
            </a:r>
          </a:p>
          <a:p>
            <a:pPr eaLnBrk="1" fontAlgn="b" hangingPunct="1"/>
            <a:r>
              <a:rPr lang="en-US" sz="1600" dirty="0"/>
              <a:t>::/0</a:t>
            </a:r>
          </a:p>
          <a:p>
            <a:pPr eaLnBrk="1" fontAlgn="b" hangingPunct="1"/>
            <a:r>
              <a:rPr lang="en-US" sz="1600" dirty="0"/>
              <a:t>destination network</a:t>
            </a:r>
          </a:p>
        </p:txBody>
      </p:sp>
      <p:sp>
        <p:nvSpPr>
          <p:cNvPr id="6" name="Content Placeholder 1"/>
          <p:cNvSpPr txBox="1">
            <a:spLocks/>
          </p:cNvSpPr>
          <p:nvPr/>
        </p:nvSpPr>
        <p:spPr bwMode="auto">
          <a:xfrm>
            <a:off x="3008165" y="1358745"/>
            <a:ext cx="2850381" cy="49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eaLnBrk="1" fontAlgn="b" hangingPunct="1"/>
            <a:r>
              <a:rPr lang="en-US" sz="1600" b="1" dirty="0"/>
              <a:t>ipv6 route </a:t>
            </a:r>
            <a:r>
              <a:rPr lang="en-US" sz="1600" dirty="0"/>
              <a:t>command</a:t>
            </a:r>
          </a:p>
          <a:p>
            <a:pPr eaLnBrk="1" fontAlgn="b" hangingPunct="1"/>
            <a:r>
              <a:rPr lang="en-US" sz="1600" dirty="0"/>
              <a:t>Fully specified static IPv6 route</a:t>
            </a:r>
          </a:p>
          <a:p>
            <a:r>
              <a:rPr lang="en-US" sz="1600" b="1" dirty="0"/>
              <a:t>show ipv6 route </a:t>
            </a:r>
            <a:endParaRPr lang="en-US" sz="1600" dirty="0"/>
          </a:p>
          <a:p>
            <a:r>
              <a:rPr lang="en-US" sz="1600" b="1" dirty="0"/>
              <a:t>show ipv6 route static</a:t>
            </a:r>
            <a:r>
              <a:rPr lang="en-US" sz="1600" dirty="0"/>
              <a:t> </a:t>
            </a:r>
          </a:p>
          <a:p>
            <a:r>
              <a:rPr lang="en-US" sz="1600" b="1" dirty="0"/>
              <a:t>show ipv6 route network</a:t>
            </a:r>
          </a:p>
          <a:p>
            <a:r>
              <a:rPr lang="en-US" sz="1600" dirty="0"/>
              <a:t>IPv4 Static Host Routes</a:t>
            </a:r>
          </a:p>
          <a:p>
            <a:r>
              <a:rPr lang="en-US" sz="1600" dirty="0"/>
              <a:t> IPv6 Static Host Routes</a:t>
            </a:r>
          </a:p>
          <a:p>
            <a:endParaRPr lang="en-US" sz="1600" dirty="0"/>
          </a:p>
          <a:p>
            <a:pPr eaLnBrk="1" fontAlgn="b" hangingPunct="1"/>
            <a:endParaRPr lang="en-US" sz="1600" dirty="0"/>
          </a:p>
        </p:txBody>
      </p:sp>
      <p:sp>
        <p:nvSpPr>
          <p:cNvPr id="8" name="Content Placeholder 1"/>
          <p:cNvSpPr txBox="1">
            <a:spLocks/>
          </p:cNvSpPr>
          <p:nvPr/>
        </p:nvSpPr>
        <p:spPr bwMode="auto">
          <a:xfrm>
            <a:off x="5856379" y="1358745"/>
            <a:ext cx="2841064" cy="49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fontAlgn="b"/>
            <a:endParaRPr lang="en-US" sz="1600" dirty="0"/>
          </a:p>
        </p:txBody>
      </p:sp>
      <p:sp>
        <p:nvSpPr>
          <p:cNvPr id="7" name="Content Placeholder 1">
            <a:extLst>
              <a:ext uri="{FF2B5EF4-FFF2-40B4-BE49-F238E27FC236}">
                <a16:creationId xmlns:a16="http://schemas.microsoft.com/office/drawing/2014/main" id="{9C3EEEA8-8BCF-4103-BFC6-C7B69F6C68A4}"/>
              </a:ext>
            </a:extLst>
          </p:cNvPr>
          <p:cNvSpPr txBox="1">
            <a:spLocks/>
          </p:cNvSpPr>
          <p:nvPr/>
        </p:nvSpPr>
        <p:spPr>
          <a:xfrm>
            <a:off x="6050875" y="1511145"/>
            <a:ext cx="2721476" cy="4946358"/>
          </a:xfrm>
          <a:prstGeom prst="rect">
            <a:avLst/>
          </a:prstGeom>
        </p:spPr>
        <p:txBody>
          <a:bodyPr vert="horz" lIns="91440" tIns="45720" rIns="91440" bIns="45720" rtlCol="0">
            <a:normAutofit/>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solidFill>
                <a:latin typeface="Arial" panose="020B0604020202020204" pitchFamily="34" charset="0"/>
                <a:ea typeface="+mn-ea"/>
                <a:cs typeface="Arial" panose="020B0604020202020204" pitchFamily="34" charset="0"/>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solidFill>
                <a:latin typeface="Arial" panose="020B0604020202020204" pitchFamily="34" charset="0"/>
                <a:ea typeface="+mn-ea"/>
                <a:cs typeface="Arial" panose="020B0604020202020204" pitchFamily="34" charset="0"/>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solidFill>
                <a:latin typeface="Arial" panose="020B0604020202020204" pitchFamily="34" charset="0"/>
                <a:ea typeface="+mn-ea"/>
                <a:cs typeface="Arial" panose="020B0604020202020204" pitchFamily="34" charset="0"/>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solidFill>
                <a:latin typeface="Arial" panose="020B0604020202020204" pitchFamily="34" charset="0"/>
                <a:ea typeface="+mn-ea"/>
                <a:cs typeface="Arial" panose="020B0604020202020204" pitchFamily="34" charset="0"/>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solidFill>
                <a:latin typeface="Arial" panose="020B0604020202020204" pitchFamily="34" charset="0"/>
                <a:ea typeface="+mn-ea"/>
                <a:cs typeface="Arial" panose="020B0604020202020204" pitchFamily="34" charset="0"/>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fontAlgn="b"/>
            <a:r>
              <a:rPr lang="en-US" sz="1600" dirty="0"/>
              <a:t>Extended ping</a:t>
            </a:r>
          </a:p>
          <a:p>
            <a:pPr fontAlgn="b"/>
            <a:endParaRPr lang="en-US" sz="1600" dirty="0"/>
          </a:p>
        </p:txBody>
      </p:sp>
    </p:spTree>
    <p:extLst>
      <p:ext uri="{BB962C8B-B14F-4D97-AF65-F5344CB8AC3E}">
        <p14:creationId xmlns:p14="http://schemas.microsoft.com/office/powerpoint/2010/main" val="1606104559"/>
      </p:ext>
    </p:extLst>
  </p:cSld>
  <p:clrMapOvr>
    <a:masterClrMapping/>
  </p:clrMapOvr>
  <p:transition spd="med">
    <p:wipe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2458</TotalTime>
  <Words>1063</Words>
  <Application>Microsoft Office PowerPoint</Application>
  <PresentationFormat>On-screen Show (4:3)</PresentationFormat>
  <Paragraphs>180</Paragraphs>
  <Slides>45</Slides>
  <Notes>39</Notes>
  <HiddenSlides>2</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ＭＳ Ｐゴシック</vt:lpstr>
      <vt:lpstr>Arial</vt:lpstr>
      <vt:lpstr>Calibri</vt:lpstr>
      <vt:lpstr>Courier</vt:lpstr>
      <vt:lpstr>Courier New</vt:lpstr>
      <vt:lpstr>News Gothic MT</vt:lpstr>
      <vt:lpstr>Wingdings</vt:lpstr>
      <vt:lpstr>Wingdings 2</vt:lpstr>
      <vt:lpstr>Breeze</vt:lpstr>
      <vt:lpstr>Static Routing Lecture 2</vt:lpstr>
      <vt:lpstr>Static Routing Implementation</vt:lpstr>
      <vt:lpstr>Static Routing Reach Remote Networks</vt:lpstr>
      <vt:lpstr> Why Use Static Routing?</vt:lpstr>
      <vt:lpstr>Comparison</vt:lpstr>
      <vt:lpstr> When to Use Static Routes</vt:lpstr>
      <vt:lpstr> Static Route Applications</vt:lpstr>
      <vt:lpstr>Standard Static Route</vt:lpstr>
      <vt:lpstr>Default Static Route</vt:lpstr>
      <vt:lpstr> Summary Static Route</vt:lpstr>
      <vt:lpstr>Configure Static and Default Routes</vt:lpstr>
      <vt:lpstr>Configure IPv4 Static Routes ip route Command</vt:lpstr>
      <vt:lpstr>Configure IPv4 Static Routes Next-Hop Options</vt:lpstr>
      <vt:lpstr>Configure IPv4 Static Routes Configure a Next-Hop Static Route</vt:lpstr>
      <vt:lpstr> Configure Directly Connected Static Route</vt:lpstr>
      <vt:lpstr>Configure Fully Specified Static Route</vt:lpstr>
      <vt:lpstr> Verify a Static Route</vt:lpstr>
      <vt:lpstr>Default Static Route</vt:lpstr>
      <vt:lpstr>Configure a Default Static Route</vt:lpstr>
      <vt:lpstr> Verify a Default Static Route</vt:lpstr>
      <vt:lpstr>IPv6 Static Routes</vt:lpstr>
      <vt:lpstr>Configure IPv6 Static Routes The ipv6 route Command</vt:lpstr>
      <vt:lpstr>Configure IPv6 Static Routes Next-Hop Options</vt:lpstr>
      <vt:lpstr> Configure Next-Hop Static IPv6 Route</vt:lpstr>
      <vt:lpstr> Directly Connected Static IPv6 Route</vt:lpstr>
      <vt:lpstr> Fully Specified Static IPv6 Route</vt:lpstr>
      <vt:lpstr> Verify IPv6 Static Routes</vt:lpstr>
      <vt:lpstr> Default Static IPv6 Route</vt:lpstr>
      <vt:lpstr> Configure a Default Static IPv6 Route</vt:lpstr>
      <vt:lpstr> Verify a Default IPv6 Static Route</vt:lpstr>
      <vt:lpstr>Floating Static Routes</vt:lpstr>
      <vt:lpstr> Floating Static Routes</vt:lpstr>
      <vt:lpstr>Floating Static Route</vt:lpstr>
      <vt:lpstr> Configure an IPv4 Floating Static Route</vt:lpstr>
      <vt:lpstr> Test the IPv4 Floating Static Route</vt:lpstr>
      <vt:lpstr> Automatically Installed Host Routes</vt:lpstr>
      <vt:lpstr> Configure IPv4 and IPv6 Static Host Routes</vt:lpstr>
      <vt:lpstr>Configure IPv4 and IPv6 Static Host Routes</vt:lpstr>
      <vt:lpstr>Troubleshoot Static and Default Route Issues</vt:lpstr>
      <vt:lpstr>Packet Processing with Static Routes Static Routes and Packet Forwarding</vt:lpstr>
      <vt:lpstr> Troubleshoot a Missing Route</vt:lpstr>
      <vt:lpstr> Solve a Connectivity Problem</vt:lpstr>
      <vt:lpstr> Summary</vt:lpstr>
      <vt:lpstr> Terms and Commands</vt:lpstr>
      <vt:lpstr> Terms and Commands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k r</cp:lastModifiedBy>
  <cp:revision>140</cp:revision>
  <dcterms:created xsi:type="dcterms:W3CDTF">2011-10-03T10:20:59Z</dcterms:created>
  <dcterms:modified xsi:type="dcterms:W3CDTF">2017-10-26T08:47:25Z</dcterms:modified>
</cp:coreProperties>
</file>