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4"/>
  </p:sldMasterIdLst>
  <p:sldIdLst>
    <p:sldId id="256" r:id="rId5"/>
    <p:sldId id="273" r:id="rId6"/>
    <p:sldId id="269" r:id="rId7"/>
    <p:sldId id="270" r:id="rId8"/>
    <p:sldId id="257" r:id="rId9"/>
    <p:sldId id="258" r:id="rId10"/>
    <p:sldId id="267" r:id="rId11"/>
    <p:sldId id="261" r:id="rId12"/>
    <p:sldId id="265" r:id="rId13"/>
    <p:sldId id="266" r:id="rId14"/>
    <p:sldId id="263" r:id="rId15"/>
    <p:sldId id="260" r:id="rId16"/>
    <p:sldId id="276" r:id="rId17"/>
    <p:sldId id="275"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CFCFE"/>
    <a:srgbClr val="5BFE0A"/>
    <a:srgbClr val="373AB9"/>
    <a:srgbClr val="1904E0"/>
    <a:srgbClr val="1B07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9902F1-949B-F5E5-C59D-9D5B754429A7}" v="7" dt="2022-10-30T13:19:23.952"/>
    <p1510:client id="{296F2D4D-AE3E-4E29-8133-DE6F932D4195}" v="1076" dt="2022-10-30T11:28:50.773"/>
    <p1510:client id="{4C29C36B-5DEA-A180-CA95-80B33ACEEAB9}" v="5" dt="2023-02-11T14:07:54.833"/>
    <p1510:client id="{4DA065D4-84A0-6B9C-7095-93C20A04B3E5}" v="15" dt="2022-10-30T13:17:17.789"/>
    <p1510:client id="{69AE4808-59BB-4524-7D48-2DBC31E3D31B}" v="625" dt="2023-02-09T08:33:33.594"/>
    <p1510:client id="{7E0B8E11-0FD7-0834-6027-0F9B6B610C39}" v="9" dt="2023-02-10T11:30:24.682"/>
    <p1510:client id="{89C88DBB-D1DF-CFDF-661B-F81CB9A9643F}" v="2" dt="2023-02-09T16:47:57.725"/>
    <p1510:client id="{8B9383F7-721C-B1E8-1137-ECB6B111F772}" v="11" dt="2022-10-30T17:42:20.546"/>
    <p1510:client id="{912DFF2C-9942-49A5-B776-2F4EFD3F684F}" v="6" dt="2022-10-30T17:43:05.537"/>
    <p1510:client id="{A60916C7-C0B2-DD90-F6FE-D9C7976F8B23}" v="292" dt="2023-02-09T09:26:31.273"/>
    <p1510:client id="{B723AC71-085C-0DF3-C380-B5DB3A1FD352}" v="26" dt="2022-10-30T13:31:27.965"/>
    <p1510:client id="{CAEDBE29-206D-AE1D-BC91-08D4467F6D6D}" v="696" dt="2023-02-08T19:26:38.545"/>
    <p1510:client id="{E112A42E-72FF-C435-D990-53E964628184}" v="35" dt="2023-02-12T09:11:08.787"/>
    <p1510:client id="{E6B6E275-4C30-C7D7-59EA-4CDA3EE64CDE}" v="119" dt="2022-10-30T18:01:52.662"/>
    <p1510:client id="{E8C608B5-DB82-F27A-26A0-5BBC88C9D991}" v="937" dt="2023-02-09T10:16:50.767"/>
    <p1510:client id="{F106DDE8-120B-8DD8-4525-CC07411190D0}" v="1" dt="2023-02-11T14:38:09.532"/>
    <p1510:client id="{FEA9E75F-CFBE-DAF7-68E6-B24361FC7CEC}" v="1" dt="2022-11-04T10:20:28.726"/>
    <p1510:client id="{FEE09720-B705-AE39-8DD2-A0B2F76EE00D}" v="350" dt="2023-02-11T13:20:27.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ata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CF7B05-7243-4FBA-B016-509AB2A4661C}"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GB"/>
        </a:p>
      </dgm:t>
    </dgm:pt>
    <dgm:pt modelId="{AC4FC6AA-4199-4E8C-841B-D3E6A9DDBD7A}">
      <dgm:prSet phldrT="[Text]" phldr="0"/>
      <dgm:spPr/>
      <dgm:t>
        <a:bodyPr/>
        <a:lstStyle/>
        <a:p>
          <a:pPr rtl="0"/>
          <a:r>
            <a:rPr lang="en-GB" dirty="0">
              <a:solidFill>
                <a:srgbClr val="000000"/>
              </a:solidFill>
              <a:latin typeface="Arial"/>
              <a:cs typeface="Arial"/>
            </a:rPr>
            <a:t>Although TM Lewin fell into administration for a second time, some of the strengths of this place is what made them stand out from other shirt companies. Some of these were as followed;</a:t>
          </a:r>
        </a:p>
      </dgm:t>
    </dgm:pt>
    <dgm:pt modelId="{61883754-C217-4A2B-B983-F3E29BE13C86}" type="parTrans" cxnId="{63575CDD-9D3C-4039-841B-2FBCB991B191}">
      <dgm:prSet/>
      <dgm:spPr/>
      <dgm:t>
        <a:bodyPr/>
        <a:lstStyle/>
        <a:p>
          <a:endParaRPr lang="en-GB"/>
        </a:p>
      </dgm:t>
    </dgm:pt>
    <dgm:pt modelId="{33DF1501-61B9-419B-BD04-8420EE1861FB}" type="sibTrans" cxnId="{63575CDD-9D3C-4039-841B-2FBCB991B191}">
      <dgm:prSet/>
      <dgm:spPr/>
      <dgm:t>
        <a:bodyPr/>
        <a:lstStyle/>
        <a:p>
          <a:endParaRPr lang="en-GB"/>
        </a:p>
      </dgm:t>
    </dgm:pt>
    <dgm:pt modelId="{042BA991-C270-4B0A-A79D-61561D406EC0}">
      <dgm:prSet phldr="0"/>
      <dgm:spPr/>
      <dgm:t>
        <a:bodyPr/>
        <a:lstStyle/>
        <a:p>
          <a:pPr rtl="0"/>
          <a:r>
            <a:rPr lang="en-GB" dirty="0">
              <a:solidFill>
                <a:srgbClr val="000000"/>
              </a:solidFill>
              <a:latin typeface="Arial"/>
              <a:cs typeface="Arial"/>
            </a:rPr>
            <a:t> </a:t>
          </a:r>
          <a:r>
            <a:rPr lang="en-GB" i="1" dirty="0">
              <a:solidFill>
                <a:srgbClr val="000000"/>
              </a:solidFill>
              <a:latin typeface="Arial"/>
              <a:cs typeface="Arial"/>
            </a:rPr>
            <a:t>There material they used for the shirts were of a high quality, </a:t>
          </a:r>
          <a:endParaRPr lang="en-GB" i="0" dirty="0">
            <a:solidFill>
              <a:srgbClr val="000000"/>
            </a:solidFill>
            <a:latin typeface="Arial"/>
            <a:cs typeface="Arial"/>
          </a:endParaRPr>
        </a:p>
      </dgm:t>
    </dgm:pt>
    <dgm:pt modelId="{AB03AF50-5BE8-45AE-B137-F819FADB1B30}" type="parTrans" cxnId="{599CA09F-A593-44CD-B978-178C3F01EB20}">
      <dgm:prSet/>
      <dgm:spPr/>
    </dgm:pt>
    <dgm:pt modelId="{470B7885-7DD9-432E-8079-ADF13FFBDFEE}" type="sibTrans" cxnId="{599CA09F-A593-44CD-B978-178C3F01EB20}">
      <dgm:prSet/>
      <dgm:spPr/>
      <dgm:t>
        <a:bodyPr/>
        <a:lstStyle/>
        <a:p>
          <a:endParaRPr lang="en-US"/>
        </a:p>
        <a:p>
          <a:endParaRPr lang="en-GB"/>
        </a:p>
      </dgm:t>
    </dgm:pt>
    <dgm:pt modelId="{CD54D1B6-2A37-4DA1-BFC8-4B391D9DDB5C}">
      <dgm:prSet phldr="0"/>
      <dgm:spPr/>
      <dgm:t>
        <a:bodyPr/>
        <a:lstStyle/>
        <a:p>
          <a:r>
            <a:rPr lang="en-GB" i="1" dirty="0">
              <a:solidFill>
                <a:srgbClr val="000000"/>
              </a:solidFill>
              <a:latin typeface="Arial"/>
              <a:cs typeface="Arial"/>
            </a:rPr>
            <a:t>The company was well known in many countries across the globe, They have 150 stores worldwide.</a:t>
          </a:r>
          <a:endParaRPr lang="en-GB" dirty="0">
            <a:solidFill>
              <a:srgbClr val="000000"/>
            </a:solidFill>
            <a:latin typeface="Arial"/>
            <a:cs typeface="Arial"/>
          </a:endParaRPr>
        </a:p>
      </dgm:t>
    </dgm:pt>
    <dgm:pt modelId="{EAC8A44E-9FB0-4EF2-9EB6-3760720613D8}" type="parTrans" cxnId="{5AD24A7E-7C4B-47F5-A14A-A755102DDF22}">
      <dgm:prSet/>
      <dgm:spPr/>
    </dgm:pt>
    <dgm:pt modelId="{CBBD3F05-2081-4A4A-9435-31E169D08964}" type="sibTrans" cxnId="{5AD24A7E-7C4B-47F5-A14A-A755102DDF22}">
      <dgm:prSet/>
      <dgm:spPr/>
    </dgm:pt>
    <dgm:pt modelId="{D06018D2-A118-4496-B715-B404BB4F494E}" type="pres">
      <dgm:prSet presAssocID="{C7CF7B05-7243-4FBA-B016-509AB2A4661C}" presName="outerComposite" presStyleCnt="0">
        <dgm:presLayoutVars>
          <dgm:chMax val="5"/>
          <dgm:dir/>
          <dgm:resizeHandles val="exact"/>
        </dgm:presLayoutVars>
      </dgm:prSet>
      <dgm:spPr/>
    </dgm:pt>
    <dgm:pt modelId="{F6E1AB0F-AE4C-4EF2-B032-790CDD995820}" type="pres">
      <dgm:prSet presAssocID="{C7CF7B05-7243-4FBA-B016-509AB2A4661C}" presName="dummyMaxCanvas" presStyleCnt="0">
        <dgm:presLayoutVars/>
      </dgm:prSet>
      <dgm:spPr/>
    </dgm:pt>
    <dgm:pt modelId="{77D7D8C8-BD30-4FBC-844D-F369FA4ADF56}" type="pres">
      <dgm:prSet presAssocID="{C7CF7B05-7243-4FBA-B016-509AB2A4661C}" presName="ThreeNodes_1" presStyleLbl="node1" presStyleIdx="0" presStyleCnt="3">
        <dgm:presLayoutVars>
          <dgm:bulletEnabled val="1"/>
        </dgm:presLayoutVars>
      </dgm:prSet>
      <dgm:spPr/>
    </dgm:pt>
    <dgm:pt modelId="{B6663598-B8C8-41C3-B4D8-17AE84E55576}" type="pres">
      <dgm:prSet presAssocID="{C7CF7B05-7243-4FBA-B016-509AB2A4661C}" presName="ThreeNodes_2" presStyleLbl="node1" presStyleIdx="1" presStyleCnt="3">
        <dgm:presLayoutVars>
          <dgm:bulletEnabled val="1"/>
        </dgm:presLayoutVars>
      </dgm:prSet>
      <dgm:spPr/>
    </dgm:pt>
    <dgm:pt modelId="{1B6902EB-3F26-4F1D-9D01-15386AE00726}" type="pres">
      <dgm:prSet presAssocID="{C7CF7B05-7243-4FBA-B016-509AB2A4661C}" presName="ThreeNodes_3" presStyleLbl="node1" presStyleIdx="2" presStyleCnt="3">
        <dgm:presLayoutVars>
          <dgm:bulletEnabled val="1"/>
        </dgm:presLayoutVars>
      </dgm:prSet>
      <dgm:spPr/>
    </dgm:pt>
    <dgm:pt modelId="{22233134-80CA-4038-A4D4-7A57147B7C4A}" type="pres">
      <dgm:prSet presAssocID="{C7CF7B05-7243-4FBA-B016-509AB2A4661C}" presName="ThreeConn_1-2" presStyleLbl="fgAccFollowNode1" presStyleIdx="0" presStyleCnt="2">
        <dgm:presLayoutVars>
          <dgm:bulletEnabled val="1"/>
        </dgm:presLayoutVars>
      </dgm:prSet>
      <dgm:spPr/>
    </dgm:pt>
    <dgm:pt modelId="{F6114171-B1F3-4A8C-95B2-D68828F9DEF6}" type="pres">
      <dgm:prSet presAssocID="{C7CF7B05-7243-4FBA-B016-509AB2A4661C}" presName="ThreeConn_2-3" presStyleLbl="fgAccFollowNode1" presStyleIdx="1" presStyleCnt="2">
        <dgm:presLayoutVars>
          <dgm:bulletEnabled val="1"/>
        </dgm:presLayoutVars>
      </dgm:prSet>
      <dgm:spPr/>
    </dgm:pt>
    <dgm:pt modelId="{7E621CFC-3DFF-4EA1-9905-759A7A6808A3}" type="pres">
      <dgm:prSet presAssocID="{C7CF7B05-7243-4FBA-B016-509AB2A4661C}" presName="ThreeNodes_1_text" presStyleLbl="node1" presStyleIdx="2" presStyleCnt="3">
        <dgm:presLayoutVars>
          <dgm:bulletEnabled val="1"/>
        </dgm:presLayoutVars>
      </dgm:prSet>
      <dgm:spPr/>
    </dgm:pt>
    <dgm:pt modelId="{032D3BFB-7951-4B1F-8DD5-C13F95A9BCFC}" type="pres">
      <dgm:prSet presAssocID="{C7CF7B05-7243-4FBA-B016-509AB2A4661C}" presName="ThreeNodes_2_text" presStyleLbl="node1" presStyleIdx="2" presStyleCnt="3">
        <dgm:presLayoutVars>
          <dgm:bulletEnabled val="1"/>
        </dgm:presLayoutVars>
      </dgm:prSet>
      <dgm:spPr/>
    </dgm:pt>
    <dgm:pt modelId="{4B1BF9C6-E86B-4C65-9D93-9D3559D51A27}" type="pres">
      <dgm:prSet presAssocID="{C7CF7B05-7243-4FBA-B016-509AB2A4661C}" presName="ThreeNodes_3_text" presStyleLbl="node1" presStyleIdx="2" presStyleCnt="3">
        <dgm:presLayoutVars>
          <dgm:bulletEnabled val="1"/>
        </dgm:presLayoutVars>
      </dgm:prSet>
      <dgm:spPr/>
    </dgm:pt>
  </dgm:ptLst>
  <dgm:cxnLst>
    <dgm:cxn modelId="{DD407100-0D36-458A-B50A-A848221D70A6}" type="presOf" srcId="{CD54D1B6-2A37-4DA1-BFC8-4B391D9DDB5C}" destId="{1B6902EB-3F26-4F1D-9D01-15386AE00726}" srcOrd="0" destOrd="0" presId="urn:microsoft.com/office/officeart/2005/8/layout/vProcess5"/>
    <dgm:cxn modelId="{9E65CE16-E406-4096-8EA6-D3B6CA18D5A3}" type="presOf" srcId="{33DF1501-61B9-419B-BD04-8420EE1861FB}" destId="{22233134-80CA-4038-A4D4-7A57147B7C4A}" srcOrd="0" destOrd="0" presId="urn:microsoft.com/office/officeart/2005/8/layout/vProcess5"/>
    <dgm:cxn modelId="{5BD25423-738B-4F23-96BE-006D18E3EA0C}" type="presOf" srcId="{042BA991-C270-4B0A-A79D-61561D406EC0}" destId="{B6663598-B8C8-41C3-B4D8-17AE84E55576}" srcOrd="0" destOrd="0" presId="urn:microsoft.com/office/officeart/2005/8/layout/vProcess5"/>
    <dgm:cxn modelId="{5AD24A7E-7C4B-47F5-A14A-A755102DDF22}" srcId="{C7CF7B05-7243-4FBA-B016-509AB2A4661C}" destId="{CD54D1B6-2A37-4DA1-BFC8-4B391D9DDB5C}" srcOrd="2" destOrd="0" parTransId="{EAC8A44E-9FB0-4EF2-9EB6-3760720613D8}" sibTransId="{CBBD3F05-2081-4A4A-9435-31E169D08964}"/>
    <dgm:cxn modelId="{96E9E391-5984-46BA-ADF8-4014FC2377BC}" type="presOf" srcId="{042BA991-C270-4B0A-A79D-61561D406EC0}" destId="{032D3BFB-7951-4B1F-8DD5-C13F95A9BCFC}" srcOrd="1" destOrd="0" presId="urn:microsoft.com/office/officeart/2005/8/layout/vProcess5"/>
    <dgm:cxn modelId="{599CA09F-A593-44CD-B978-178C3F01EB20}" srcId="{C7CF7B05-7243-4FBA-B016-509AB2A4661C}" destId="{042BA991-C270-4B0A-A79D-61561D406EC0}" srcOrd="1" destOrd="0" parTransId="{AB03AF50-5BE8-45AE-B137-F819FADB1B30}" sibTransId="{470B7885-7DD9-432E-8079-ADF13FFBDFEE}"/>
    <dgm:cxn modelId="{D6D3A2AB-E5E7-4B05-9F7D-134518E79C92}" type="presOf" srcId="{470B7885-7DD9-432E-8079-ADF13FFBDFEE}" destId="{F6114171-B1F3-4A8C-95B2-D68828F9DEF6}" srcOrd="0" destOrd="0" presId="urn:microsoft.com/office/officeart/2005/8/layout/vProcess5"/>
    <dgm:cxn modelId="{950472B8-F663-415A-B623-5CDA335C32CE}" type="presOf" srcId="{AC4FC6AA-4199-4E8C-841B-D3E6A9DDBD7A}" destId="{77D7D8C8-BD30-4FBC-844D-F369FA4ADF56}" srcOrd="0" destOrd="0" presId="urn:microsoft.com/office/officeart/2005/8/layout/vProcess5"/>
    <dgm:cxn modelId="{533799C3-570B-4BE3-8F87-9CA52C4B2D56}" type="presOf" srcId="{CD54D1B6-2A37-4DA1-BFC8-4B391D9DDB5C}" destId="{4B1BF9C6-E86B-4C65-9D93-9D3559D51A27}" srcOrd="1" destOrd="0" presId="urn:microsoft.com/office/officeart/2005/8/layout/vProcess5"/>
    <dgm:cxn modelId="{63575CDD-9D3C-4039-841B-2FBCB991B191}" srcId="{C7CF7B05-7243-4FBA-B016-509AB2A4661C}" destId="{AC4FC6AA-4199-4E8C-841B-D3E6A9DDBD7A}" srcOrd="0" destOrd="0" parTransId="{61883754-C217-4A2B-B983-F3E29BE13C86}" sibTransId="{33DF1501-61B9-419B-BD04-8420EE1861FB}"/>
    <dgm:cxn modelId="{61CA24ED-9E6E-4023-BB31-DDDC050CDFCA}" type="presOf" srcId="{AC4FC6AA-4199-4E8C-841B-D3E6A9DDBD7A}" destId="{7E621CFC-3DFF-4EA1-9905-759A7A6808A3}" srcOrd="1" destOrd="0" presId="urn:microsoft.com/office/officeart/2005/8/layout/vProcess5"/>
    <dgm:cxn modelId="{AAED35F0-AE4E-4E47-A4F3-547BAB3721A5}" type="presOf" srcId="{C7CF7B05-7243-4FBA-B016-509AB2A4661C}" destId="{D06018D2-A118-4496-B715-B404BB4F494E}" srcOrd="0" destOrd="0" presId="urn:microsoft.com/office/officeart/2005/8/layout/vProcess5"/>
    <dgm:cxn modelId="{D451A9FF-003C-4B37-9104-B837C56068C9}" type="presParOf" srcId="{D06018D2-A118-4496-B715-B404BB4F494E}" destId="{F6E1AB0F-AE4C-4EF2-B032-790CDD995820}" srcOrd="0" destOrd="0" presId="urn:microsoft.com/office/officeart/2005/8/layout/vProcess5"/>
    <dgm:cxn modelId="{93F5E1F0-91FC-4DD4-8DEA-B08791A16E7C}" type="presParOf" srcId="{D06018D2-A118-4496-B715-B404BB4F494E}" destId="{77D7D8C8-BD30-4FBC-844D-F369FA4ADF56}" srcOrd="1" destOrd="0" presId="urn:microsoft.com/office/officeart/2005/8/layout/vProcess5"/>
    <dgm:cxn modelId="{D16CA3BB-1826-4AA9-933C-2F350EC48CB5}" type="presParOf" srcId="{D06018D2-A118-4496-B715-B404BB4F494E}" destId="{B6663598-B8C8-41C3-B4D8-17AE84E55576}" srcOrd="2" destOrd="0" presId="urn:microsoft.com/office/officeart/2005/8/layout/vProcess5"/>
    <dgm:cxn modelId="{44D97435-7432-4FFB-9BF1-44CDF30EF8AF}" type="presParOf" srcId="{D06018D2-A118-4496-B715-B404BB4F494E}" destId="{1B6902EB-3F26-4F1D-9D01-15386AE00726}" srcOrd="3" destOrd="0" presId="urn:microsoft.com/office/officeart/2005/8/layout/vProcess5"/>
    <dgm:cxn modelId="{AF771D47-0A56-435F-88D1-1740A1081E56}" type="presParOf" srcId="{D06018D2-A118-4496-B715-B404BB4F494E}" destId="{22233134-80CA-4038-A4D4-7A57147B7C4A}" srcOrd="4" destOrd="0" presId="urn:microsoft.com/office/officeart/2005/8/layout/vProcess5"/>
    <dgm:cxn modelId="{6123E754-2B24-4690-AB86-FE98CD39836A}" type="presParOf" srcId="{D06018D2-A118-4496-B715-B404BB4F494E}" destId="{F6114171-B1F3-4A8C-95B2-D68828F9DEF6}" srcOrd="5" destOrd="0" presId="urn:microsoft.com/office/officeart/2005/8/layout/vProcess5"/>
    <dgm:cxn modelId="{21E295E1-9500-4024-9AAC-B2C038DE0D31}" type="presParOf" srcId="{D06018D2-A118-4496-B715-B404BB4F494E}" destId="{7E621CFC-3DFF-4EA1-9905-759A7A6808A3}" srcOrd="6" destOrd="0" presId="urn:microsoft.com/office/officeart/2005/8/layout/vProcess5"/>
    <dgm:cxn modelId="{2803BACA-23AC-485B-BACD-53FF1B336D0F}" type="presParOf" srcId="{D06018D2-A118-4496-B715-B404BB4F494E}" destId="{032D3BFB-7951-4B1F-8DD5-C13F95A9BCFC}" srcOrd="7" destOrd="0" presId="urn:microsoft.com/office/officeart/2005/8/layout/vProcess5"/>
    <dgm:cxn modelId="{1BABCFD0-1736-4518-9D8F-CC90DA7ECD13}" type="presParOf" srcId="{D06018D2-A118-4496-B715-B404BB4F494E}" destId="{4B1BF9C6-E86B-4C65-9D93-9D3559D51A27}"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293454-D242-4240-8E57-F64C47441A5A}"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24B661D-E05D-4EB7-B04E-4DF956085EA9}">
      <dgm:prSet/>
      <dgm:spPr/>
      <dgm:t>
        <a:bodyPr/>
        <a:lstStyle/>
        <a:p>
          <a:r>
            <a:rPr lang="en-GB" b="1" dirty="0">
              <a:latin typeface="Arial"/>
              <a:cs typeface="Arial"/>
            </a:rPr>
            <a:t>Resulting in such an extraordinary loss during this time TM Lewin would have had to have had a SWOT analysis put in place to also identify weaknesses, </a:t>
          </a:r>
          <a:endParaRPr lang="en-US" dirty="0">
            <a:latin typeface="Arial"/>
            <a:cs typeface="Arial"/>
          </a:endParaRPr>
        </a:p>
      </dgm:t>
    </dgm:pt>
    <dgm:pt modelId="{CD65400A-22E9-4730-BE3B-DD2A70E6EDA8}" type="parTrans" cxnId="{D3576398-F5D0-4AC8-84F5-A15DEF73C238}">
      <dgm:prSet/>
      <dgm:spPr/>
      <dgm:t>
        <a:bodyPr/>
        <a:lstStyle/>
        <a:p>
          <a:endParaRPr lang="en-US"/>
        </a:p>
      </dgm:t>
    </dgm:pt>
    <dgm:pt modelId="{765D6390-7B9C-40CE-8BC8-7E509057CE4D}" type="sibTrans" cxnId="{D3576398-F5D0-4AC8-84F5-A15DEF73C238}">
      <dgm:prSet/>
      <dgm:spPr/>
      <dgm:t>
        <a:bodyPr/>
        <a:lstStyle/>
        <a:p>
          <a:endParaRPr lang="en-US"/>
        </a:p>
      </dgm:t>
    </dgm:pt>
    <dgm:pt modelId="{69132D78-83AF-4D31-8164-004F9EE85C9F}">
      <dgm:prSet/>
      <dgm:spPr/>
      <dgm:t>
        <a:bodyPr/>
        <a:lstStyle/>
        <a:p>
          <a:r>
            <a:rPr lang="en-GB" b="1" dirty="0">
              <a:latin typeface="Arial"/>
              <a:cs typeface="Arial"/>
            </a:rPr>
            <a:t>TM Lewin faced a lot of problems when the pandemic took full force in 2020 and as a result to this forced TM Lewin to closed all stores.</a:t>
          </a:r>
          <a:endParaRPr lang="en-US" dirty="0">
            <a:latin typeface="Arial"/>
            <a:cs typeface="Arial"/>
          </a:endParaRPr>
        </a:p>
      </dgm:t>
    </dgm:pt>
    <dgm:pt modelId="{092B94B9-ED5D-4368-849A-5FF68CB62C94}" type="parTrans" cxnId="{82690134-D24F-4FA2-B11B-2AB76420611C}">
      <dgm:prSet/>
      <dgm:spPr/>
      <dgm:t>
        <a:bodyPr/>
        <a:lstStyle/>
        <a:p>
          <a:endParaRPr lang="en-US"/>
        </a:p>
      </dgm:t>
    </dgm:pt>
    <dgm:pt modelId="{2B45A96D-22EA-4A7B-8804-BDF61E1627B5}" type="sibTrans" cxnId="{82690134-D24F-4FA2-B11B-2AB76420611C}">
      <dgm:prSet/>
      <dgm:spPr/>
      <dgm:t>
        <a:bodyPr/>
        <a:lstStyle/>
        <a:p>
          <a:endParaRPr lang="en-US"/>
        </a:p>
      </dgm:t>
    </dgm:pt>
    <dgm:pt modelId="{E94F6A26-D3BA-4951-AEAD-BA64180F9B9C}">
      <dgm:prSet/>
      <dgm:spPr/>
      <dgm:t>
        <a:bodyPr/>
        <a:lstStyle/>
        <a:p>
          <a:r>
            <a:rPr lang="en-GB" b="1" dirty="0">
              <a:latin typeface="Arial"/>
              <a:cs typeface="Arial"/>
            </a:rPr>
            <a:t>In any business sector there will always be problems that are going to occur, It states the fact that it was the pandemic in this project and will now states the weakness of in which occurred during the pandemic, they are as followed;</a:t>
          </a:r>
          <a:endParaRPr lang="en-US" dirty="0">
            <a:latin typeface="Arial"/>
            <a:cs typeface="Arial"/>
          </a:endParaRPr>
        </a:p>
      </dgm:t>
    </dgm:pt>
    <dgm:pt modelId="{64D42FC7-5021-4966-94E8-19F1705F3FED}" type="parTrans" cxnId="{80793B20-607F-4467-85D2-D7FB2C274259}">
      <dgm:prSet/>
      <dgm:spPr/>
      <dgm:t>
        <a:bodyPr/>
        <a:lstStyle/>
        <a:p>
          <a:endParaRPr lang="en-US"/>
        </a:p>
      </dgm:t>
    </dgm:pt>
    <dgm:pt modelId="{19BD9D64-0451-4DBB-9EA9-CC071D67321E}" type="sibTrans" cxnId="{80793B20-607F-4467-85D2-D7FB2C274259}">
      <dgm:prSet/>
      <dgm:spPr/>
      <dgm:t>
        <a:bodyPr/>
        <a:lstStyle/>
        <a:p>
          <a:endParaRPr lang="en-US"/>
        </a:p>
      </dgm:t>
    </dgm:pt>
    <dgm:pt modelId="{42BB67BD-3952-4E89-9A77-EB288CDB5B99}">
      <dgm:prSet/>
      <dgm:spPr/>
      <dgm:t>
        <a:bodyPr/>
        <a:lstStyle/>
        <a:p>
          <a:r>
            <a:rPr lang="en-GB" dirty="0">
              <a:latin typeface="Arial"/>
              <a:cs typeface="Arial"/>
            </a:rPr>
            <a:t>The company downsized big time, and 600 employees were mad redundant.</a:t>
          </a:r>
          <a:endParaRPr lang="en-US" dirty="0">
            <a:latin typeface="Arial"/>
            <a:cs typeface="Arial"/>
          </a:endParaRPr>
        </a:p>
      </dgm:t>
    </dgm:pt>
    <dgm:pt modelId="{36BA4985-A478-43BE-8388-48F4D6F341A0}" type="parTrans" cxnId="{40E77600-1F19-48B9-8C85-4540B3A4BE3A}">
      <dgm:prSet/>
      <dgm:spPr/>
      <dgm:t>
        <a:bodyPr/>
        <a:lstStyle/>
        <a:p>
          <a:endParaRPr lang="en-US"/>
        </a:p>
      </dgm:t>
    </dgm:pt>
    <dgm:pt modelId="{968D5F18-C473-4936-8A4D-085F944CFF63}" type="sibTrans" cxnId="{40E77600-1F19-48B9-8C85-4540B3A4BE3A}">
      <dgm:prSet/>
      <dgm:spPr/>
      <dgm:t>
        <a:bodyPr/>
        <a:lstStyle/>
        <a:p>
          <a:endParaRPr lang="en-US"/>
        </a:p>
      </dgm:t>
    </dgm:pt>
    <dgm:pt modelId="{3B545B56-A874-4A06-B15C-C3CC7BAFB0B9}">
      <dgm:prSet phldr="0"/>
      <dgm:spPr/>
      <dgm:t>
        <a:bodyPr/>
        <a:lstStyle/>
        <a:p>
          <a:pPr rtl="0"/>
          <a:r>
            <a:rPr lang="en-GB" dirty="0">
              <a:latin typeface="Arial"/>
              <a:cs typeface="Arial"/>
            </a:rPr>
            <a:t>High prices </a:t>
          </a:r>
        </a:p>
      </dgm:t>
    </dgm:pt>
    <dgm:pt modelId="{4877C506-CEDA-4340-8C37-0BA22CC7DDC7}" type="parTrans" cxnId="{0D0E1744-8565-4341-B8C0-33E55EF23E39}">
      <dgm:prSet/>
      <dgm:spPr/>
      <dgm:t>
        <a:bodyPr/>
        <a:lstStyle/>
        <a:p>
          <a:endParaRPr lang="en-US"/>
        </a:p>
      </dgm:t>
    </dgm:pt>
    <dgm:pt modelId="{3063BC6C-F8AE-4CE5-87C4-A25AD27166A8}" type="sibTrans" cxnId="{0D0E1744-8565-4341-B8C0-33E55EF23E39}">
      <dgm:prSet/>
      <dgm:spPr/>
      <dgm:t>
        <a:bodyPr/>
        <a:lstStyle/>
        <a:p>
          <a:endParaRPr lang="en-US"/>
        </a:p>
      </dgm:t>
    </dgm:pt>
    <dgm:pt modelId="{289FEEC8-83D4-4183-B0A4-D0A8AFE0E69F}">
      <dgm:prSet phldr="0"/>
      <dgm:spPr/>
      <dgm:t>
        <a:bodyPr/>
        <a:lstStyle/>
        <a:p>
          <a:pPr rtl="0"/>
          <a:r>
            <a:rPr lang="en-GB" dirty="0">
              <a:latin typeface="Arial"/>
              <a:cs typeface="Arial"/>
            </a:rPr>
            <a:t>Cost of living (everything has gone up)</a:t>
          </a:r>
        </a:p>
      </dgm:t>
    </dgm:pt>
    <dgm:pt modelId="{0687BCB0-6C7C-45C3-9E08-585CCE668C1E}" type="parTrans" cxnId="{7EA868A6-9EF1-4546-9194-6D0ABCD5FD4E}">
      <dgm:prSet/>
      <dgm:spPr/>
    </dgm:pt>
    <dgm:pt modelId="{1D0D53A3-683D-4BB6-898F-507D13F02FCA}" type="sibTrans" cxnId="{7EA868A6-9EF1-4546-9194-6D0ABCD5FD4E}">
      <dgm:prSet/>
      <dgm:spPr/>
    </dgm:pt>
    <dgm:pt modelId="{B4D76955-0632-41F0-9568-6A877500165B}" type="pres">
      <dgm:prSet presAssocID="{77293454-D242-4240-8E57-F64C47441A5A}" presName="Name0" presStyleCnt="0">
        <dgm:presLayoutVars>
          <dgm:dir/>
          <dgm:animLvl val="lvl"/>
          <dgm:resizeHandles val="exact"/>
        </dgm:presLayoutVars>
      </dgm:prSet>
      <dgm:spPr/>
    </dgm:pt>
    <dgm:pt modelId="{B1AC74E6-78EA-4E09-9B70-DF574223B087}" type="pres">
      <dgm:prSet presAssocID="{E94F6A26-D3BA-4951-AEAD-BA64180F9B9C}" presName="boxAndChildren" presStyleCnt="0"/>
      <dgm:spPr/>
    </dgm:pt>
    <dgm:pt modelId="{29A44847-441E-4A01-B5B7-82E987F53271}" type="pres">
      <dgm:prSet presAssocID="{E94F6A26-D3BA-4951-AEAD-BA64180F9B9C}" presName="parentTextBox" presStyleLbl="node1" presStyleIdx="0" presStyleCnt="3"/>
      <dgm:spPr/>
    </dgm:pt>
    <dgm:pt modelId="{9DD74453-CB9E-4F15-B686-6A59D183C5FF}" type="pres">
      <dgm:prSet presAssocID="{E94F6A26-D3BA-4951-AEAD-BA64180F9B9C}" presName="entireBox" presStyleLbl="node1" presStyleIdx="0" presStyleCnt="3"/>
      <dgm:spPr/>
    </dgm:pt>
    <dgm:pt modelId="{52663F1A-27F7-49BD-BDD9-B8DD61F87BCF}" type="pres">
      <dgm:prSet presAssocID="{E94F6A26-D3BA-4951-AEAD-BA64180F9B9C}" presName="descendantBox" presStyleCnt="0"/>
      <dgm:spPr/>
    </dgm:pt>
    <dgm:pt modelId="{4D88D602-4328-4918-B01B-21F86590D56C}" type="pres">
      <dgm:prSet presAssocID="{42BB67BD-3952-4E89-9A77-EB288CDB5B99}" presName="childTextBox" presStyleLbl="fgAccFollowNode1" presStyleIdx="0" presStyleCnt="3">
        <dgm:presLayoutVars>
          <dgm:bulletEnabled val="1"/>
        </dgm:presLayoutVars>
      </dgm:prSet>
      <dgm:spPr/>
    </dgm:pt>
    <dgm:pt modelId="{6EF200FA-7010-49F3-97F8-3C182123C794}" type="pres">
      <dgm:prSet presAssocID="{3B545B56-A874-4A06-B15C-C3CC7BAFB0B9}" presName="childTextBox" presStyleLbl="fgAccFollowNode1" presStyleIdx="1" presStyleCnt="3">
        <dgm:presLayoutVars>
          <dgm:bulletEnabled val="1"/>
        </dgm:presLayoutVars>
      </dgm:prSet>
      <dgm:spPr/>
    </dgm:pt>
    <dgm:pt modelId="{F57D9773-E7E1-4A07-A187-0096014EBFDE}" type="pres">
      <dgm:prSet presAssocID="{289FEEC8-83D4-4183-B0A4-D0A8AFE0E69F}" presName="childTextBox" presStyleLbl="fgAccFollowNode1" presStyleIdx="2" presStyleCnt="3">
        <dgm:presLayoutVars>
          <dgm:bulletEnabled val="1"/>
        </dgm:presLayoutVars>
      </dgm:prSet>
      <dgm:spPr/>
    </dgm:pt>
    <dgm:pt modelId="{EBB428F8-D56C-4CF5-B173-DCE36726C92F}" type="pres">
      <dgm:prSet presAssocID="{2B45A96D-22EA-4A7B-8804-BDF61E1627B5}" presName="sp" presStyleCnt="0"/>
      <dgm:spPr/>
    </dgm:pt>
    <dgm:pt modelId="{5F575377-D714-449E-9708-0ED9A452F335}" type="pres">
      <dgm:prSet presAssocID="{69132D78-83AF-4D31-8164-004F9EE85C9F}" presName="arrowAndChildren" presStyleCnt="0"/>
      <dgm:spPr/>
    </dgm:pt>
    <dgm:pt modelId="{DC539D5A-9809-4DE3-B589-460AFE53B406}" type="pres">
      <dgm:prSet presAssocID="{69132D78-83AF-4D31-8164-004F9EE85C9F}" presName="parentTextArrow" presStyleLbl="node1" presStyleIdx="1" presStyleCnt="3"/>
      <dgm:spPr/>
    </dgm:pt>
    <dgm:pt modelId="{AF1CBBA0-F338-4EE0-87F0-A18152B8BE2F}" type="pres">
      <dgm:prSet presAssocID="{765D6390-7B9C-40CE-8BC8-7E509057CE4D}" presName="sp" presStyleCnt="0"/>
      <dgm:spPr/>
    </dgm:pt>
    <dgm:pt modelId="{153D34BC-AA8C-44E0-91E0-F5057536FE4D}" type="pres">
      <dgm:prSet presAssocID="{124B661D-E05D-4EB7-B04E-4DF956085EA9}" presName="arrowAndChildren" presStyleCnt="0"/>
      <dgm:spPr/>
    </dgm:pt>
    <dgm:pt modelId="{DC3B65B1-E671-4AB6-A3BC-BB9EAD36CC9E}" type="pres">
      <dgm:prSet presAssocID="{124B661D-E05D-4EB7-B04E-4DF956085EA9}" presName="parentTextArrow" presStyleLbl="node1" presStyleIdx="2" presStyleCnt="3"/>
      <dgm:spPr/>
    </dgm:pt>
  </dgm:ptLst>
  <dgm:cxnLst>
    <dgm:cxn modelId="{40E77600-1F19-48B9-8C85-4540B3A4BE3A}" srcId="{E94F6A26-D3BA-4951-AEAD-BA64180F9B9C}" destId="{42BB67BD-3952-4E89-9A77-EB288CDB5B99}" srcOrd="0" destOrd="0" parTransId="{36BA4985-A478-43BE-8388-48F4D6F341A0}" sibTransId="{968D5F18-C473-4936-8A4D-085F944CFF63}"/>
    <dgm:cxn modelId="{80793B20-607F-4467-85D2-D7FB2C274259}" srcId="{77293454-D242-4240-8E57-F64C47441A5A}" destId="{E94F6A26-D3BA-4951-AEAD-BA64180F9B9C}" srcOrd="2" destOrd="0" parTransId="{64D42FC7-5021-4966-94E8-19F1705F3FED}" sibTransId="{19BD9D64-0451-4DBB-9EA9-CC071D67321E}"/>
    <dgm:cxn modelId="{82690134-D24F-4FA2-B11B-2AB76420611C}" srcId="{77293454-D242-4240-8E57-F64C47441A5A}" destId="{69132D78-83AF-4D31-8164-004F9EE85C9F}" srcOrd="1" destOrd="0" parTransId="{092B94B9-ED5D-4368-849A-5FF68CB62C94}" sibTransId="{2B45A96D-22EA-4A7B-8804-BDF61E1627B5}"/>
    <dgm:cxn modelId="{3A42655C-7743-4917-BDA6-9D44B018141D}" type="presOf" srcId="{E94F6A26-D3BA-4951-AEAD-BA64180F9B9C}" destId="{9DD74453-CB9E-4F15-B686-6A59D183C5FF}" srcOrd="1" destOrd="0" presId="urn:microsoft.com/office/officeart/2005/8/layout/process4"/>
    <dgm:cxn modelId="{EB34AD5D-E7E7-475D-BBC0-B06A31FF568E}" type="presOf" srcId="{42BB67BD-3952-4E89-9A77-EB288CDB5B99}" destId="{4D88D602-4328-4918-B01B-21F86590D56C}" srcOrd="0" destOrd="0" presId="urn:microsoft.com/office/officeart/2005/8/layout/process4"/>
    <dgm:cxn modelId="{0D0E1744-8565-4341-B8C0-33E55EF23E39}" srcId="{E94F6A26-D3BA-4951-AEAD-BA64180F9B9C}" destId="{3B545B56-A874-4A06-B15C-C3CC7BAFB0B9}" srcOrd="1" destOrd="0" parTransId="{4877C506-CEDA-4340-8C37-0BA22CC7DDC7}" sibTransId="{3063BC6C-F8AE-4CE5-87C4-A25AD27166A8}"/>
    <dgm:cxn modelId="{D786B544-0F16-4BF5-8CBF-3A0FEECA1957}" type="presOf" srcId="{289FEEC8-83D4-4183-B0A4-D0A8AFE0E69F}" destId="{F57D9773-E7E1-4A07-A187-0096014EBFDE}" srcOrd="0" destOrd="0" presId="urn:microsoft.com/office/officeart/2005/8/layout/process4"/>
    <dgm:cxn modelId="{91BB5077-CC54-404D-9400-82405DE97323}" type="presOf" srcId="{3B545B56-A874-4A06-B15C-C3CC7BAFB0B9}" destId="{6EF200FA-7010-49F3-97F8-3C182123C794}" srcOrd="0" destOrd="0" presId="urn:microsoft.com/office/officeart/2005/8/layout/process4"/>
    <dgm:cxn modelId="{07290A85-DC20-4FBD-A617-F1D933C1A56D}" type="presOf" srcId="{124B661D-E05D-4EB7-B04E-4DF956085EA9}" destId="{DC3B65B1-E671-4AB6-A3BC-BB9EAD36CC9E}" srcOrd="0" destOrd="0" presId="urn:microsoft.com/office/officeart/2005/8/layout/process4"/>
    <dgm:cxn modelId="{D3576398-F5D0-4AC8-84F5-A15DEF73C238}" srcId="{77293454-D242-4240-8E57-F64C47441A5A}" destId="{124B661D-E05D-4EB7-B04E-4DF956085EA9}" srcOrd="0" destOrd="0" parTransId="{CD65400A-22E9-4730-BE3B-DD2A70E6EDA8}" sibTransId="{765D6390-7B9C-40CE-8BC8-7E509057CE4D}"/>
    <dgm:cxn modelId="{7EA868A6-9EF1-4546-9194-6D0ABCD5FD4E}" srcId="{E94F6A26-D3BA-4951-AEAD-BA64180F9B9C}" destId="{289FEEC8-83D4-4183-B0A4-D0A8AFE0E69F}" srcOrd="2" destOrd="0" parTransId="{0687BCB0-6C7C-45C3-9E08-585CCE668C1E}" sibTransId="{1D0D53A3-683D-4BB6-898F-507D13F02FCA}"/>
    <dgm:cxn modelId="{C6D3E8AA-E2C7-4C54-8900-6AADAEE64607}" type="presOf" srcId="{E94F6A26-D3BA-4951-AEAD-BA64180F9B9C}" destId="{29A44847-441E-4A01-B5B7-82E987F53271}" srcOrd="0" destOrd="0" presId="urn:microsoft.com/office/officeart/2005/8/layout/process4"/>
    <dgm:cxn modelId="{7E63A7AE-0C86-4E40-AFB7-C1E6D848AFF4}" type="presOf" srcId="{77293454-D242-4240-8E57-F64C47441A5A}" destId="{B4D76955-0632-41F0-9568-6A877500165B}" srcOrd="0" destOrd="0" presId="urn:microsoft.com/office/officeart/2005/8/layout/process4"/>
    <dgm:cxn modelId="{1FFA36CB-DCDA-487C-9E0A-E18D912B1B5D}" type="presOf" srcId="{69132D78-83AF-4D31-8164-004F9EE85C9F}" destId="{DC539D5A-9809-4DE3-B589-460AFE53B406}" srcOrd="0" destOrd="0" presId="urn:microsoft.com/office/officeart/2005/8/layout/process4"/>
    <dgm:cxn modelId="{1FD9D6F5-1D89-4876-B0F6-7359E8FF88E0}" type="presParOf" srcId="{B4D76955-0632-41F0-9568-6A877500165B}" destId="{B1AC74E6-78EA-4E09-9B70-DF574223B087}" srcOrd="0" destOrd="0" presId="urn:microsoft.com/office/officeart/2005/8/layout/process4"/>
    <dgm:cxn modelId="{996DA7CE-AF54-4252-A304-F99753811B7A}" type="presParOf" srcId="{B1AC74E6-78EA-4E09-9B70-DF574223B087}" destId="{29A44847-441E-4A01-B5B7-82E987F53271}" srcOrd="0" destOrd="0" presId="urn:microsoft.com/office/officeart/2005/8/layout/process4"/>
    <dgm:cxn modelId="{83872E0E-269D-442D-9A94-B5E4A2303B24}" type="presParOf" srcId="{B1AC74E6-78EA-4E09-9B70-DF574223B087}" destId="{9DD74453-CB9E-4F15-B686-6A59D183C5FF}" srcOrd="1" destOrd="0" presId="urn:microsoft.com/office/officeart/2005/8/layout/process4"/>
    <dgm:cxn modelId="{71BC23AE-7052-4D91-87EB-132D6E6AAA2A}" type="presParOf" srcId="{B1AC74E6-78EA-4E09-9B70-DF574223B087}" destId="{52663F1A-27F7-49BD-BDD9-B8DD61F87BCF}" srcOrd="2" destOrd="0" presId="urn:microsoft.com/office/officeart/2005/8/layout/process4"/>
    <dgm:cxn modelId="{4AA6EBEC-AB47-44B5-89A7-D0A353109F90}" type="presParOf" srcId="{52663F1A-27F7-49BD-BDD9-B8DD61F87BCF}" destId="{4D88D602-4328-4918-B01B-21F86590D56C}" srcOrd="0" destOrd="0" presId="urn:microsoft.com/office/officeart/2005/8/layout/process4"/>
    <dgm:cxn modelId="{D7F3C74C-F088-4BF6-B171-1976BD697567}" type="presParOf" srcId="{52663F1A-27F7-49BD-BDD9-B8DD61F87BCF}" destId="{6EF200FA-7010-49F3-97F8-3C182123C794}" srcOrd="1" destOrd="0" presId="urn:microsoft.com/office/officeart/2005/8/layout/process4"/>
    <dgm:cxn modelId="{FADF672F-0B93-44EE-9A04-607B18D6C48C}" type="presParOf" srcId="{52663F1A-27F7-49BD-BDD9-B8DD61F87BCF}" destId="{F57D9773-E7E1-4A07-A187-0096014EBFDE}" srcOrd="2" destOrd="0" presId="urn:microsoft.com/office/officeart/2005/8/layout/process4"/>
    <dgm:cxn modelId="{43BAB4BE-AAE6-4D88-A920-6AEC9EE6B711}" type="presParOf" srcId="{B4D76955-0632-41F0-9568-6A877500165B}" destId="{EBB428F8-D56C-4CF5-B173-DCE36726C92F}" srcOrd="1" destOrd="0" presId="urn:microsoft.com/office/officeart/2005/8/layout/process4"/>
    <dgm:cxn modelId="{F9415276-F60E-4417-B315-56ADE181DB04}" type="presParOf" srcId="{B4D76955-0632-41F0-9568-6A877500165B}" destId="{5F575377-D714-449E-9708-0ED9A452F335}" srcOrd="2" destOrd="0" presId="urn:microsoft.com/office/officeart/2005/8/layout/process4"/>
    <dgm:cxn modelId="{350CB94B-3958-4085-BE1E-99A754B325F0}" type="presParOf" srcId="{5F575377-D714-449E-9708-0ED9A452F335}" destId="{DC539D5A-9809-4DE3-B589-460AFE53B406}" srcOrd="0" destOrd="0" presId="urn:microsoft.com/office/officeart/2005/8/layout/process4"/>
    <dgm:cxn modelId="{1EE4E2F7-CC37-4494-BA6F-EC3205402E1C}" type="presParOf" srcId="{B4D76955-0632-41F0-9568-6A877500165B}" destId="{AF1CBBA0-F338-4EE0-87F0-A18152B8BE2F}" srcOrd="3" destOrd="0" presId="urn:microsoft.com/office/officeart/2005/8/layout/process4"/>
    <dgm:cxn modelId="{2A144D43-14E1-4FB5-9C1C-AD8B6E93657A}" type="presParOf" srcId="{B4D76955-0632-41F0-9568-6A877500165B}" destId="{153D34BC-AA8C-44E0-91E0-F5057536FE4D}" srcOrd="4" destOrd="0" presId="urn:microsoft.com/office/officeart/2005/8/layout/process4"/>
    <dgm:cxn modelId="{3DD4C6F6-6D24-4AB7-BB3A-053D5AF0C953}" type="presParOf" srcId="{153D34BC-AA8C-44E0-91E0-F5057536FE4D}" destId="{DC3B65B1-E671-4AB6-A3BC-BB9EAD36CC9E}"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5F40F5-6877-47CF-9031-97CB1BE475A8}" type="doc">
      <dgm:prSet loTypeId="urn:microsoft.com/office/officeart/2018/5/layout/IconCircleLabelList" loCatId="icon" qsTypeId="urn:microsoft.com/office/officeart/2005/8/quickstyle/simple1" qsCatId="simple" csTypeId="urn:microsoft.com/office/officeart/2005/8/colors/colorful2" csCatId="colorful" phldr="1"/>
      <dgm:spPr/>
      <dgm:t>
        <a:bodyPr/>
        <a:lstStyle/>
        <a:p>
          <a:endParaRPr lang="en-GB"/>
        </a:p>
      </dgm:t>
    </dgm:pt>
    <dgm:pt modelId="{78697E8A-5851-47A7-B1AA-33420F68A825}">
      <dgm:prSet phldrT="[Text]"/>
      <dgm:spPr/>
      <dgm:t>
        <a:bodyPr/>
        <a:lstStyle/>
        <a:p>
          <a:pPr>
            <a:lnSpc>
              <a:spcPct val="100000"/>
            </a:lnSpc>
            <a:defRPr cap="all"/>
          </a:pPr>
          <a:r>
            <a:rPr lang="en-US">
              <a:latin typeface="Arial"/>
              <a:ea typeface="+mj-ea"/>
              <a:cs typeface="+mj-cs"/>
            </a:rPr>
            <a:t>Online business</a:t>
          </a:r>
          <a:endParaRPr lang="en-GB">
            <a:latin typeface="Arial"/>
            <a:cs typeface="Arial"/>
          </a:endParaRPr>
        </a:p>
      </dgm:t>
    </dgm:pt>
    <dgm:pt modelId="{4CA4130B-80C8-4AC7-B8BD-3FAB9E473508}" type="parTrans" cxnId="{52A0F176-EF4E-4ECB-8C77-D177D49A681D}">
      <dgm:prSet/>
      <dgm:spPr/>
      <dgm:t>
        <a:bodyPr/>
        <a:lstStyle/>
        <a:p>
          <a:endParaRPr lang="en-GB"/>
        </a:p>
      </dgm:t>
    </dgm:pt>
    <dgm:pt modelId="{93A81082-DFDD-453F-A69E-C8DDEC712AA2}" type="sibTrans" cxnId="{52A0F176-EF4E-4ECB-8C77-D177D49A681D}">
      <dgm:prSet/>
      <dgm:spPr/>
      <dgm:t>
        <a:bodyPr/>
        <a:lstStyle/>
        <a:p>
          <a:pPr>
            <a:lnSpc>
              <a:spcPct val="100000"/>
            </a:lnSpc>
          </a:pPr>
          <a:endParaRPr lang="en-GB"/>
        </a:p>
      </dgm:t>
    </dgm:pt>
    <dgm:pt modelId="{1781CD41-A27F-48E2-BB8C-814A9B085169}">
      <dgm:prSet/>
      <dgm:spPr/>
      <dgm:t>
        <a:bodyPr/>
        <a:lstStyle/>
        <a:p>
          <a:pPr>
            <a:lnSpc>
              <a:spcPct val="100000"/>
            </a:lnSpc>
            <a:defRPr cap="all"/>
          </a:pPr>
          <a:r>
            <a:rPr lang="en-US">
              <a:latin typeface="Arial"/>
              <a:ea typeface="+mj-ea"/>
              <a:cs typeface="+mj-cs"/>
            </a:rPr>
            <a:t>Social media </a:t>
          </a:r>
        </a:p>
      </dgm:t>
    </dgm:pt>
    <dgm:pt modelId="{3A170892-8914-4FA1-AA58-9EEA5A8BD992}" type="parTrans" cxnId="{2D7BB539-1B66-47CC-8D45-055129BE2423}">
      <dgm:prSet/>
      <dgm:spPr/>
      <dgm:t>
        <a:bodyPr/>
        <a:lstStyle/>
        <a:p>
          <a:endParaRPr lang="en-GB"/>
        </a:p>
      </dgm:t>
    </dgm:pt>
    <dgm:pt modelId="{82FB445A-5301-4C83-A7A7-1E623765EFD7}" type="sibTrans" cxnId="{2D7BB539-1B66-47CC-8D45-055129BE2423}">
      <dgm:prSet/>
      <dgm:spPr/>
      <dgm:t>
        <a:bodyPr/>
        <a:lstStyle/>
        <a:p>
          <a:pPr>
            <a:lnSpc>
              <a:spcPct val="100000"/>
            </a:lnSpc>
          </a:pPr>
          <a:endParaRPr lang="en-GB"/>
        </a:p>
      </dgm:t>
    </dgm:pt>
    <dgm:pt modelId="{B4FF76C5-3B99-41F1-B708-794E9B8F2C0B}">
      <dgm:prSet/>
      <dgm:spPr/>
      <dgm:t>
        <a:bodyPr/>
        <a:lstStyle/>
        <a:p>
          <a:pPr>
            <a:lnSpc>
              <a:spcPct val="100000"/>
            </a:lnSpc>
            <a:defRPr cap="all"/>
          </a:pPr>
          <a:r>
            <a:rPr lang="en-US">
              <a:latin typeface="Arial"/>
              <a:ea typeface="+mj-ea"/>
              <a:cs typeface="+mj-cs"/>
            </a:rPr>
            <a:t>Out-sourcing the job</a:t>
          </a:r>
        </a:p>
      </dgm:t>
    </dgm:pt>
    <dgm:pt modelId="{11FAB536-9999-48EB-AE50-F4ECC81D3DB2}" type="parTrans" cxnId="{1D4CE14D-5806-440E-9D67-04A92E3F008C}">
      <dgm:prSet/>
      <dgm:spPr/>
      <dgm:t>
        <a:bodyPr/>
        <a:lstStyle/>
        <a:p>
          <a:endParaRPr lang="en-GB"/>
        </a:p>
      </dgm:t>
    </dgm:pt>
    <dgm:pt modelId="{5B81853E-2E39-487E-A9D5-5BC4261F4FCF}" type="sibTrans" cxnId="{1D4CE14D-5806-440E-9D67-04A92E3F008C}">
      <dgm:prSet/>
      <dgm:spPr/>
      <dgm:t>
        <a:bodyPr/>
        <a:lstStyle/>
        <a:p>
          <a:endParaRPr lang="en-GB"/>
        </a:p>
      </dgm:t>
    </dgm:pt>
    <dgm:pt modelId="{16772AC7-7D6D-4B27-A000-EED2B0F6A17E}" type="pres">
      <dgm:prSet presAssocID="{485F40F5-6877-47CF-9031-97CB1BE475A8}" presName="root" presStyleCnt="0">
        <dgm:presLayoutVars>
          <dgm:dir/>
          <dgm:resizeHandles val="exact"/>
        </dgm:presLayoutVars>
      </dgm:prSet>
      <dgm:spPr/>
    </dgm:pt>
    <dgm:pt modelId="{1AD03536-61F3-4AAD-879F-A0E72C25A798}" type="pres">
      <dgm:prSet presAssocID="{78697E8A-5851-47A7-B1AA-33420F68A825}" presName="compNode" presStyleCnt="0"/>
      <dgm:spPr/>
    </dgm:pt>
    <dgm:pt modelId="{7FAFDE51-C7C4-42D4-918F-B147ED7845CA}" type="pres">
      <dgm:prSet presAssocID="{78697E8A-5851-47A7-B1AA-33420F68A825}" presName="iconBgRect" presStyleLbl="bgShp" presStyleIdx="0" presStyleCnt="3"/>
      <dgm:spPr/>
    </dgm:pt>
    <dgm:pt modelId="{26EB00C3-1DF4-4039-BB12-689E6024568B}" type="pres">
      <dgm:prSet presAssocID="{78697E8A-5851-47A7-B1AA-33420F68A8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aptop"/>
        </a:ext>
      </dgm:extLst>
    </dgm:pt>
    <dgm:pt modelId="{12E785B2-FB1F-4A33-9E7D-E9E2085BE8FD}" type="pres">
      <dgm:prSet presAssocID="{78697E8A-5851-47A7-B1AA-33420F68A825}" presName="spaceRect" presStyleCnt="0"/>
      <dgm:spPr/>
    </dgm:pt>
    <dgm:pt modelId="{22FC4A3D-F130-4D91-B686-8982D3A9C90C}" type="pres">
      <dgm:prSet presAssocID="{78697E8A-5851-47A7-B1AA-33420F68A825}" presName="textRect" presStyleLbl="revTx" presStyleIdx="0" presStyleCnt="3">
        <dgm:presLayoutVars>
          <dgm:chMax val="1"/>
          <dgm:chPref val="1"/>
        </dgm:presLayoutVars>
      </dgm:prSet>
      <dgm:spPr/>
    </dgm:pt>
    <dgm:pt modelId="{61DAF50B-33CC-449A-84B5-FD99421F201F}" type="pres">
      <dgm:prSet presAssocID="{93A81082-DFDD-453F-A69E-C8DDEC712AA2}" presName="sibTrans" presStyleCnt="0"/>
      <dgm:spPr/>
    </dgm:pt>
    <dgm:pt modelId="{B48454DB-88E2-4752-9BDE-E79D10C452D9}" type="pres">
      <dgm:prSet presAssocID="{1781CD41-A27F-48E2-BB8C-814A9B085169}" presName="compNode" presStyleCnt="0"/>
      <dgm:spPr/>
    </dgm:pt>
    <dgm:pt modelId="{3D62E5D6-4FA2-4205-B919-A4D837D32FE5}" type="pres">
      <dgm:prSet presAssocID="{1781CD41-A27F-48E2-BB8C-814A9B085169}" presName="iconBgRect" presStyleLbl="bgShp" presStyleIdx="1" presStyleCnt="3"/>
      <dgm:spPr/>
    </dgm:pt>
    <dgm:pt modelId="{06DEBBAE-D9A8-40AF-9496-15267D703FE8}" type="pres">
      <dgm:prSet presAssocID="{1781CD41-A27F-48E2-BB8C-814A9B0851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DC547997-5977-4063-AF13-246A10FA73EC}" type="pres">
      <dgm:prSet presAssocID="{1781CD41-A27F-48E2-BB8C-814A9B085169}" presName="spaceRect" presStyleCnt="0"/>
      <dgm:spPr/>
    </dgm:pt>
    <dgm:pt modelId="{F4ED5C4F-AE0B-4A20-8CE1-290F85C34777}" type="pres">
      <dgm:prSet presAssocID="{1781CD41-A27F-48E2-BB8C-814A9B085169}" presName="textRect" presStyleLbl="revTx" presStyleIdx="1" presStyleCnt="3">
        <dgm:presLayoutVars>
          <dgm:chMax val="1"/>
          <dgm:chPref val="1"/>
        </dgm:presLayoutVars>
      </dgm:prSet>
      <dgm:spPr/>
    </dgm:pt>
    <dgm:pt modelId="{C9780DE4-EB4F-47B1-A3E9-EDDC01AFD0A0}" type="pres">
      <dgm:prSet presAssocID="{82FB445A-5301-4C83-A7A7-1E623765EFD7}" presName="sibTrans" presStyleCnt="0"/>
      <dgm:spPr/>
    </dgm:pt>
    <dgm:pt modelId="{FFE867D3-550C-46F4-B755-6B35D9738294}" type="pres">
      <dgm:prSet presAssocID="{B4FF76C5-3B99-41F1-B708-794E9B8F2C0B}" presName="compNode" presStyleCnt="0"/>
      <dgm:spPr/>
    </dgm:pt>
    <dgm:pt modelId="{6D01DCAC-C4E4-4AF2-A871-528B532509EF}" type="pres">
      <dgm:prSet presAssocID="{B4FF76C5-3B99-41F1-B708-794E9B8F2C0B}" presName="iconBgRect" presStyleLbl="bgShp" presStyleIdx="2" presStyleCnt="3"/>
      <dgm:spPr/>
    </dgm:pt>
    <dgm:pt modelId="{8C7151A0-EC31-42AA-8849-9308CC1B4F76}" type="pres">
      <dgm:prSet presAssocID="{B4FF76C5-3B99-41F1-B708-794E9B8F2C0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lder"/>
        </a:ext>
      </dgm:extLst>
    </dgm:pt>
    <dgm:pt modelId="{D93D9C58-92AF-4B6E-9488-9C6B4ACE9D59}" type="pres">
      <dgm:prSet presAssocID="{B4FF76C5-3B99-41F1-B708-794E9B8F2C0B}" presName="spaceRect" presStyleCnt="0"/>
      <dgm:spPr/>
    </dgm:pt>
    <dgm:pt modelId="{604F2780-FF9D-4653-8D5C-B8729023DBF0}" type="pres">
      <dgm:prSet presAssocID="{B4FF76C5-3B99-41F1-B708-794E9B8F2C0B}" presName="textRect" presStyleLbl="revTx" presStyleIdx="2" presStyleCnt="3">
        <dgm:presLayoutVars>
          <dgm:chMax val="1"/>
          <dgm:chPref val="1"/>
        </dgm:presLayoutVars>
      </dgm:prSet>
      <dgm:spPr/>
    </dgm:pt>
  </dgm:ptLst>
  <dgm:cxnLst>
    <dgm:cxn modelId="{23F9C933-9957-490C-AE32-F0DD6D1698C3}" type="presOf" srcId="{485F40F5-6877-47CF-9031-97CB1BE475A8}" destId="{16772AC7-7D6D-4B27-A000-EED2B0F6A17E}" srcOrd="0" destOrd="0" presId="urn:microsoft.com/office/officeart/2018/5/layout/IconCircleLabelList"/>
    <dgm:cxn modelId="{19D79336-714C-4E49-AE55-DFD139CCDD33}" type="presOf" srcId="{78697E8A-5851-47A7-B1AA-33420F68A825}" destId="{22FC4A3D-F130-4D91-B686-8982D3A9C90C}" srcOrd="0" destOrd="0" presId="urn:microsoft.com/office/officeart/2018/5/layout/IconCircleLabelList"/>
    <dgm:cxn modelId="{2D7BB539-1B66-47CC-8D45-055129BE2423}" srcId="{485F40F5-6877-47CF-9031-97CB1BE475A8}" destId="{1781CD41-A27F-48E2-BB8C-814A9B085169}" srcOrd="1" destOrd="0" parTransId="{3A170892-8914-4FA1-AA58-9EEA5A8BD992}" sibTransId="{82FB445A-5301-4C83-A7A7-1E623765EFD7}"/>
    <dgm:cxn modelId="{1D4CE14D-5806-440E-9D67-04A92E3F008C}" srcId="{485F40F5-6877-47CF-9031-97CB1BE475A8}" destId="{B4FF76C5-3B99-41F1-B708-794E9B8F2C0B}" srcOrd="2" destOrd="0" parTransId="{11FAB536-9999-48EB-AE50-F4ECC81D3DB2}" sibTransId="{5B81853E-2E39-487E-A9D5-5BC4261F4FCF}"/>
    <dgm:cxn modelId="{52A0F176-EF4E-4ECB-8C77-D177D49A681D}" srcId="{485F40F5-6877-47CF-9031-97CB1BE475A8}" destId="{78697E8A-5851-47A7-B1AA-33420F68A825}" srcOrd="0" destOrd="0" parTransId="{4CA4130B-80C8-4AC7-B8BD-3FAB9E473508}" sibTransId="{93A81082-DFDD-453F-A69E-C8DDEC712AA2}"/>
    <dgm:cxn modelId="{684C7A87-F6FF-41F0-9022-1663556D5B26}" type="presOf" srcId="{B4FF76C5-3B99-41F1-B708-794E9B8F2C0B}" destId="{604F2780-FF9D-4653-8D5C-B8729023DBF0}" srcOrd="0" destOrd="0" presId="urn:microsoft.com/office/officeart/2018/5/layout/IconCircleLabelList"/>
    <dgm:cxn modelId="{D1E4A4D6-F2DE-4F38-A76C-BD2F0F03FFF7}" type="presOf" srcId="{1781CD41-A27F-48E2-BB8C-814A9B085169}" destId="{F4ED5C4F-AE0B-4A20-8CE1-290F85C34777}" srcOrd="0" destOrd="0" presId="urn:microsoft.com/office/officeart/2018/5/layout/IconCircleLabelList"/>
    <dgm:cxn modelId="{2B379AE9-3942-4942-821B-89D8266BD6CB}" type="presParOf" srcId="{16772AC7-7D6D-4B27-A000-EED2B0F6A17E}" destId="{1AD03536-61F3-4AAD-879F-A0E72C25A798}" srcOrd="0" destOrd="0" presId="urn:microsoft.com/office/officeart/2018/5/layout/IconCircleLabelList"/>
    <dgm:cxn modelId="{0C9294A4-FA52-4FD4-862F-8F5506BDFEEC}" type="presParOf" srcId="{1AD03536-61F3-4AAD-879F-A0E72C25A798}" destId="{7FAFDE51-C7C4-42D4-918F-B147ED7845CA}" srcOrd="0" destOrd="0" presId="urn:microsoft.com/office/officeart/2018/5/layout/IconCircleLabelList"/>
    <dgm:cxn modelId="{1731E57F-B098-4FB7-B1CD-D2697D5E9223}" type="presParOf" srcId="{1AD03536-61F3-4AAD-879F-A0E72C25A798}" destId="{26EB00C3-1DF4-4039-BB12-689E6024568B}" srcOrd="1" destOrd="0" presId="urn:microsoft.com/office/officeart/2018/5/layout/IconCircleLabelList"/>
    <dgm:cxn modelId="{48C2FE69-4F69-49B3-9F5D-8C627FBB166E}" type="presParOf" srcId="{1AD03536-61F3-4AAD-879F-A0E72C25A798}" destId="{12E785B2-FB1F-4A33-9E7D-E9E2085BE8FD}" srcOrd="2" destOrd="0" presId="urn:microsoft.com/office/officeart/2018/5/layout/IconCircleLabelList"/>
    <dgm:cxn modelId="{719D0F8D-8E6E-4CD5-AB44-AB660ADA0C34}" type="presParOf" srcId="{1AD03536-61F3-4AAD-879F-A0E72C25A798}" destId="{22FC4A3D-F130-4D91-B686-8982D3A9C90C}" srcOrd="3" destOrd="0" presId="urn:microsoft.com/office/officeart/2018/5/layout/IconCircleLabelList"/>
    <dgm:cxn modelId="{82A3B4A6-932E-461B-B9A4-581718F0B0F1}" type="presParOf" srcId="{16772AC7-7D6D-4B27-A000-EED2B0F6A17E}" destId="{61DAF50B-33CC-449A-84B5-FD99421F201F}" srcOrd="1" destOrd="0" presId="urn:microsoft.com/office/officeart/2018/5/layout/IconCircleLabelList"/>
    <dgm:cxn modelId="{6D7AD947-3439-409A-AA5C-1122687C409F}" type="presParOf" srcId="{16772AC7-7D6D-4B27-A000-EED2B0F6A17E}" destId="{B48454DB-88E2-4752-9BDE-E79D10C452D9}" srcOrd="2" destOrd="0" presId="urn:microsoft.com/office/officeart/2018/5/layout/IconCircleLabelList"/>
    <dgm:cxn modelId="{AC817084-9682-4E2D-A882-42E62416B5D9}" type="presParOf" srcId="{B48454DB-88E2-4752-9BDE-E79D10C452D9}" destId="{3D62E5D6-4FA2-4205-B919-A4D837D32FE5}" srcOrd="0" destOrd="0" presId="urn:microsoft.com/office/officeart/2018/5/layout/IconCircleLabelList"/>
    <dgm:cxn modelId="{0594F59D-C37E-4F5D-98FF-6E93A8C99B63}" type="presParOf" srcId="{B48454DB-88E2-4752-9BDE-E79D10C452D9}" destId="{06DEBBAE-D9A8-40AF-9496-15267D703FE8}" srcOrd="1" destOrd="0" presId="urn:microsoft.com/office/officeart/2018/5/layout/IconCircleLabelList"/>
    <dgm:cxn modelId="{DE9C4810-E588-45C6-A52C-34396C77BBD6}" type="presParOf" srcId="{B48454DB-88E2-4752-9BDE-E79D10C452D9}" destId="{DC547997-5977-4063-AF13-246A10FA73EC}" srcOrd="2" destOrd="0" presId="urn:microsoft.com/office/officeart/2018/5/layout/IconCircleLabelList"/>
    <dgm:cxn modelId="{CD43AB11-7F8C-4EA3-B1EC-C6A50AD6AD9D}" type="presParOf" srcId="{B48454DB-88E2-4752-9BDE-E79D10C452D9}" destId="{F4ED5C4F-AE0B-4A20-8CE1-290F85C34777}" srcOrd="3" destOrd="0" presId="urn:microsoft.com/office/officeart/2018/5/layout/IconCircleLabelList"/>
    <dgm:cxn modelId="{89ACE830-251C-4056-B1C2-9229B0AB6EC9}" type="presParOf" srcId="{16772AC7-7D6D-4B27-A000-EED2B0F6A17E}" destId="{C9780DE4-EB4F-47B1-A3E9-EDDC01AFD0A0}" srcOrd="3" destOrd="0" presId="urn:microsoft.com/office/officeart/2018/5/layout/IconCircleLabelList"/>
    <dgm:cxn modelId="{2715D3A2-FB2F-4911-9F30-2D81F5FBD51D}" type="presParOf" srcId="{16772AC7-7D6D-4B27-A000-EED2B0F6A17E}" destId="{FFE867D3-550C-46F4-B755-6B35D9738294}" srcOrd="4" destOrd="0" presId="urn:microsoft.com/office/officeart/2018/5/layout/IconCircleLabelList"/>
    <dgm:cxn modelId="{740360C9-54F4-4D92-8B4B-2412880CFD64}" type="presParOf" srcId="{FFE867D3-550C-46F4-B755-6B35D9738294}" destId="{6D01DCAC-C4E4-4AF2-A871-528B532509EF}" srcOrd="0" destOrd="0" presId="urn:microsoft.com/office/officeart/2018/5/layout/IconCircleLabelList"/>
    <dgm:cxn modelId="{4DC80340-10DB-4E6A-88A7-A987FC5B59FA}" type="presParOf" srcId="{FFE867D3-550C-46F4-B755-6B35D9738294}" destId="{8C7151A0-EC31-42AA-8849-9308CC1B4F76}" srcOrd="1" destOrd="0" presId="urn:microsoft.com/office/officeart/2018/5/layout/IconCircleLabelList"/>
    <dgm:cxn modelId="{3FB99BC8-808D-4086-89F8-38E7EBD0DEF8}" type="presParOf" srcId="{FFE867D3-550C-46F4-B755-6B35D9738294}" destId="{D93D9C58-92AF-4B6E-9488-9C6B4ACE9D59}" srcOrd="2" destOrd="0" presId="urn:microsoft.com/office/officeart/2018/5/layout/IconCircleLabelList"/>
    <dgm:cxn modelId="{4B125E9A-A9A8-49B8-B7EA-3474BBC238E6}" type="presParOf" srcId="{FFE867D3-550C-46F4-B755-6B35D9738294}" destId="{604F2780-FF9D-4653-8D5C-B8729023DBF0}"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FED37D-4899-410A-92B7-BCEDF0955181}" type="doc">
      <dgm:prSet loTypeId="urn:microsoft.com/office/officeart/2018/2/layout/IconVerticalSolidList" loCatId="icon" qsTypeId="urn:microsoft.com/office/officeart/2005/8/quickstyle/simple5" qsCatId="simple" csTypeId="urn:microsoft.com/office/officeart/2005/8/colors/accent3_2" csCatId="accent3" phldr="1"/>
      <dgm:spPr/>
      <dgm:t>
        <a:bodyPr/>
        <a:lstStyle/>
        <a:p>
          <a:endParaRPr lang="en-US"/>
        </a:p>
      </dgm:t>
    </dgm:pt>
    <dgm:pt modelId="{C00649C4-EF10-48E5-9097-6D14DD8F9A2F}">
      <dgm:prSet/>
      <dgm:spPr/>
      <dgm:t>
        <a:bodyPr/>
        <a:lstStyle/>
        <a:p>
          <a:pPr>
            <a:lnSpc>
              <a:spcPct val="100000"/>
            </a:lnSpc>
          </a:pPr>
          <a:r>
            <a:rPr lang="en-GB" b="0" i="0" dirty="0">
              <a:solidFill>
                <a:schemeClr val="bg1"/>
              </a:solidFill>
              <a:latin typeface="Arial"/>
              <a:cs typeface="Arial"/>
            </a:rPr>
            <a:t>The pandemic </a:t>
          </a:r>
          <a:r>
            <a:rPr lang="en-GB" dirty="0">
              <a:solidFill>
                <a:schemeClr val="bg1"/>
              </a:solidFill>
              <a:latin typeface="Arial"/>
              <a:cs typeface="Arial"/>
            </a:rPr>
            <a:t>- A crisis that hit the world in 2020</a:t>
          </a:r>
          <a:endParaRPr lang="en-US" dirty="0">
            <a:solidFill>
              <a:schemeClr val="bg1"/>
            </a:solidFill>
            <a:latin typeface="Arial"/>
            <a:cs typeface="Arial"/>
          </a:endParaRPr>
        </a:p>
      </dgm:t>
    </dgm:pt>
    <dgm:pt modelId="{710025A5-D5DD-4693-BC23-49879D8AD06E}" type="parTrans" cxnId="{54D39E52-5F43-4A1C-891E-55D23DCB9E24}">
      <dgm:prSet/>
      <dgm:spPr/>
      <dgm:t>
        <a:bodyPr/>
        <a:lstStyle/>
        <a:p>
          <a:endParaRPr lang="en-US"/>
        </a:p>
      </dgm:t>
    </dgm:pt>
    <dgm:pt modelId="{C736A1F8-F846-4312-90E4-1DCCBAF46004}" type="sibTrans" cxnId="{54D39E52-5F43-4A1C-891E-55D23DCB9E24}">
      <dgm:prSet/>
      <dgm:spPr/>
      <dgm:t>
        <a:bodyPr/>
        <a:lstStyle/>
        <a:p>
          <a:endParaRPr lang="en-US"/>
        </a:p>
      </dgm:t>
    </dgm:pt>
    <dgm:pt modelId="{4E2A9BD9-CE3A-44C8-AB9A-B72FDEAE3624}">
      <dgm:prSet/>
      <dgm:spPr/>
      <dgm:t>
        <a:bodyPr/>
        <a:lstStyle/>
        <a:p>
          <a:pPr>
            <a:lnSpc>
              <a:spcPct val="100000"/>
            </a:lnSpc>
          </a:pPr>
          <a:r>
            <a:rPr lang="en-GB" b="0" i="0" dirty="0">
              <a:solidFill>
                <a:schemeClr val="bg1"/>
              </a:solidFill>
              <a:latin typeface="Arial"/>
              <a:cs typeface="Arial"/>
            </a:rPr>
            <a:t>1400 stores went bust – </a:t>
          </a:r>
          <a:r>
            <a:rPr lang="en-GB" dirty="0">
              <a:solidFill>
                <a:schemeClr val="bg1"/>
              </a:solidFill>
              <a:latin typeface="Arial"/>
              <a:cs typeface="Arial"/>
            </a:rPr>
            <a:t>They were forced to close down business.</a:t>
          </a:r>
          <a:endParaRPr lang="en-US" dirty="0">
            <a:solidFill>
              <a:schemeClr val="bg1"/>
            </a:solidFill>
            <a:latin typeface="Arial"/>
            <a:cs typeface="Arial"/>
          </a:endParaRPr>
        </a:p>
      </dgm:t>
    </dgm:pt>
    <dgm:pt modelId="{CF03393F-99DD-4BD1-980F-ADDCDE7E6FE1}" type="parTrans" cxnId="{8C702682-7F35-48F2-B2CD-B829DD14CB63}">
      <dgm:prSet/>
      <dgm:spPr/>
      <dgm:t>
        <a:bodyPr/>
        <a:lstStyle/>
        <a:p>
          <a:endParaRPr lang="en-US"/>
        </a:p>
      </dgm:t>
    </dgm:pt>
    <dgm:pt modelId="{FAD16A1C-EA34-49F5-BA05-45840F2193A8}" type="sibTrans" cxnId="{8C702682-7F35-48F2-B2CD-B829DD14CB63}">
      <dgm:prSet/>
      <dgm:spPr/>
      <dgm:t>
        <a:bodyPr/>
        <a:lstStyle/>
        <a:p>
          <a:endParaRPr lang="en-US"/>
        </a:p>
      </dgm:t>
    </dgm:pt>
    <dgm:pt modelId="{9CB77C88-3D5C-475C-98C8-13AAE029217A}">
      <dgm:prSet/>
      <dgm:spPr/>
      <dgm:t>
        <a:bodyPr/>
        <a:lstStyle/>
        <a:p>
          <a:pPr>
            <a:lnSpc>
              <a:spcPct val="100000"/>
            </a:lnSpc>
          </a:pPr>
          <a:r>
            <a:rPr lang="en-GB" b="0" i="0" dirty="0">
              <a:solidFill>
                <a:schemeClr val="bg1"/>
              </a:solidFill>
              <a:latin typeface="Arial"/>
              <a:cs typeface="Arial"/>
            </a:rPr>
            <a:t>Supply chain issues -</a:t>
          </a:r>
          <a:r>
            <a:rPr lang="en-GB" dirty="0">
              <a:solidFill>
                <a:schemeClr val="bg1"/>
              </a:solidFill>
              <a:latin typeface="Arial"/>
              <a:cs typeface="Arial"/>
            </a:rPr>
            <a:t> Because of most businesses closing there would most likely be an issues in the supplies, shipping's goods. A lot of businesses were unable to get stock delivered. So that meant there were issues in delivery too.</a:t>
          </a:r>
          <a:endParaRPr lang="en-US" dirty="0">
            <a:solidFill>
              <a:schemeClr val="bg1"/>
            </a:solidFill>
            <a:latin typeface="Arial" panose="020B0604020202020204" pitchFamily="34" charset="0"/>
            <a:cs typeface="Arial" panose="020B0604020202020204" pitchFamily="34" charset="0"/>
          </a:endParaRPr>
        </a:p>
      </dgm:t>
    </dgm:pt>
    <dgm:pt modelId="{A6E78898-E2F5-42E4-AA8B-7749D1D7773A}" type="parTrans" cxnId="{DE0D863D-460F-42FF-8EC3-1B8C21E4F517}">
      <dgm:prSet/>
      <dgm:spPr/>
      <dgm:t>
        <a:bodyPr/>
        <a:lstStyle/>
        <a:p>
          <a:endParaRPr lang="en-US"/>
        </a:p>
      </dgm:t>
    </dgm:pt>
    <dgm:pt modelId="{A928E3E8-4074-48CC-BA69-0AC9BE95F00D}" type="sibTrans" cxnId="{DE0D863D-460F-42FF-8EC3-1B8C21E4F517}">
      <dgm:prSet/>
      <dgm:spPr/>
      <dgm:t>
        <a:bodyPr/>
        <a:lstStyle/>
        <a:p>
          <a:endParaRPr lang="en-US"/>
        </a:p>
      </dgm:t>
    </dgm:pt>
    <dgm:pt modelId="{63BFD9B3-E777-4F0F-AB67-9CECBA4BE141}" type="pres">
      <dgm:prSet presAssocID="{F5FED37D-4899-410A-92B7-BCEDF0955181}" presName="root" presStyleCnt="0">
        <dgm:presLayoutVars>
          <dgm:dir/>
          <dgm:resizeHandles val="exact"/>
        </dgm:presLayoutVars>
      </dgm:prSet>
      <dgm:spPr/>
    </dgm:pt>
    <dgm:pt modelId="{B6C0D376-A782-43F7-8188-D294991FA2A6}" type="pres">
      <dgm:prSet presAssocID="{C00649C4-EF10-48E5-9097-6D14DD8F9A2F}" presName="compNode" presStyleCnt="0"/>
      <dgm:spPr/>
    </dgm:pt>
    <dgm:pt modelId="{5C1F9AA7-BA0D-426F-A42A-B3C0030C01D4}" type="pres">
      <dgm:prSet presAssocID="{C00649C4-EF10-48E5-9097-6D14DD8F9A2F}" presName="bgRect" presStyleLbl="bgShp" presStyleIdx="0" presStyleCnt="3"/>
      <dgm:spPr/>
    </dgm:pt>
    <dgm:pt modelId="{1A848BCC-502E-4BFB-A0C3-26336C6730E1}" type="pres">
      <dgm:prSet presAssocID="{C00649C4-EF10-48E5-9097-6D14DD8F9A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5F7B8507-AE54-4D8B-9A36-C1A60E4B7847}" type="pres">
      <dgm:prSet presAssocID="{C00649C4-EF10-48E5-9097-6D14DD8F9A2F}" presName="spaceRect" presStyleCnt="0"/>
      <dgm:spPr/>
    </dgm:pt>
    <dgm:pt modelId="{FB6FB1A7-5FB7-4177-8E93-208956B59BC6}" type="pres">
      <dgm:prSet presAssocID="{C00649C4-EF10-48E5-9097-6D14DD8F9A2F}" presName="parTx" presStyleLbl="revTx" presStyleIdx="0" presStyleCnt="3">
        <dgm:presLayoutVars>
          <dgm:chMax val="0"/>
          <dgm:chPref val="0"/>
        </dgm:presLayoutVars>
      </dgm:prSet>
      <dgm:spPr/>
    </dgm:pt>
    <dgm:pt modelId="{507F0CE9-5343-4526-9CE1-DAD66CE3857C}" type="pres">
      <dgm:prSet presAssocID="{C736A1F8-F846-4312-90E4-1DCCBAF46004}" presName="sibTrans" presStyleCnt="0"/>
      <dgm:spPr/>
    </dgm:pt>
    <dgm:pt modelId="{C41BE69E-DE62-4E9E-903F-93557379C302}" type="pres">
      <dgm:prSet presAssocID="{4E2A9BD9-CE3A-44C8-AB9A-B72FDEAE3624}" presName="compNode" presStyleCnt="0"/>
      <dgm:spPr/>
    </dgm:pt>
    <dgm:pt modelId="{B403ADEF-F5C3-4A5B-8758-5C503993E0A1}" type="pres">
      <dgm:prSet presAssocID="{4E2A9BD9-CE3A-44C8-AB9A-B72FDEAE3624}" presName="bgRect" presStyleLbl="bgShp" presStyleIdx="1" presStyleCnt="3"/>
      <dgm:spPr/>
    </dgm:pt>
    <dgm:pt modelId="{25B401FE-80E3-4DD2-B958-0F9432A28D7A}" type="pres">
      <dgm:prSet presAssocID="{4E2A9BD9-CE3A-44C8-AB9A-B72FDEAE362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old bars"/>
        </a:ext>
      </dgm:extLst>
    </dgm:pt>
    <dgm:pt modelId="{61C79905-2450-44CD-9F0C-C65BCDD31490}" type="pres">
      <dgm:prSet presAssocID="{4E2A9BD9-CE3A-44C8-AB9A-B72FDEAE3624}" presName="spaceRect" presStyleCnt="0"/>
      <dgm:spPr/>
    </dgm:pt>
    <dgm:pt modelId="{71C6E5D0-C32E-4A0A-8FA7-64FED78BF658}" type="pres">
      <dgm:prSet presAssocID="{4E2A9BD9-CE3A-44C8-AB9A-B72FDEAE3624}" presName="parTx" presStyleLbl="revTx" presStyleIdx="1" presStyleCnt="3">
        <dgm:presLayoutVars>
          <dgm:chMax val="0"/>
          <dgm:chPref val="0"/>
        </dgm:presLayoutVars>
      </dgm:prSet>
      <dgm:spPr/>
    </dgm:pt>
    <dgm:pt modelId="{2494585F-FFE2-47BE-AA37-C588AC196AE4}" type="pres">
      <dgm:prSet presAssocID="{FAD16A1C-EA34-49F5-BA05-45840F2193A8}" presName="sibTrans" presStyleCnt="0"/>
      <dgm:spPr/>
    </dgm:pt>
    <dgm:pt modelId="{0951DBA1-18F5-4DA7-B596-89C30C469049}" type="pres">
      <dgm:prSet presAssocID="{9CB77C88-3D5C-475C-98C8-13AAE029217A}" presName="compNode" presStyleCnt="0"/>
      <dgm:spPr/>
    </dgm:pt>
    <dgm:pt modelId="{F46512C2-1D92-459C-88D5-89ED1D68CF45}" type="pres">
      <dgm:prSet presAssocID="{9CB77C88-3D5C-475C-98C8-13AAE029217A}" presName="bgRect" presStyleLbl="bgShp" presStyleIdx="2" presStyleCnt="3"/>
      <dgm:spPr/>
    </dgm:pt>
    <dgm:pt modelId="{E10FADC5-B393-4578-8476-6EF5E260FDF8}" type="pres">
      <dgm:prSet presAssocID="{9CB77C88-3D5C-475C-98C8-13AAE029217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x trolley"/>
        </a:ext>
      </dgm:extLst>
    </dgm:pt>
    <dgm:pt modelId="{FC6A1C90-7A6E-4D2A-B430-B689E76D3829}" type="pres">
      <dgm:prSet presAssocID="{9CB77C88-3D5C-475C-98C8-13AAE029217A}" presName="spaceRect" presStyleCnt="0"/>
      <dgm:spPr/>
    </dgm:pt>
    <dgm:pt modelId="{FCBBF0D3-94D9-4FF8-A081-CC92A03F6E89}" type="pres">
      <dgm:prSet presAssocID="{9CB77C88-3D5C-475C-98C8-13AAE029217A}" presName="parTx" presStyleLbl="revTx" presStyleIdx="2" presStyleCnt="3">
        <dgm:presLayoutVars>
          <dgm:chMax val="0"/>
          <dgm:chPref val="0"/>
        </dgm:presLayoutVars>
      </dgm:prSet>
      <dgm:spPr/>
    </dgm:pt>
  </dgm:ptLst>
  <dgm:cxnLst>
    <dgm:cxn modelId="{37E28908-16F2-466B-BB0C-FB3E9A69604E}" type="presOf" srcId="{4E2A9BD9-CE3A-44C8-AB9A-B72FDEAE3624}" destId="{71C6E5D0-C32E-4A0A-8FA7-64FED78BF658}" srcOrd="0" destOrd="0" presId="urn:microsoft.com/office/officeart/2018/2/layout/IconVerticalSolidList"/>
    <dgm:cxn modelId="{DE0D863D-460F-42FF-8EC3-1B8C21E4F517}" srcId="{F5FED37D-4899-410A-92B7-BCEDF0955181}" destId="{9CB77C88-3D5C-475C-98C8-13AAE029217A}" srcOrd="2" destOrd="0" parTransId="{A6E78898-E2F5-42E4-AA8B-7749D1D7773A}" sibTransId="{A928E3E8-4074-48CC-BA69-0AC9BE95F00D}"/>
    <dgm:cxn modelId="{54D39E52-5F43-4A1C-891E-55D23DCB9E24}" srcId="{F5FED37D-4899-410A-92B7-BCEDF0955181}" destId="{C00649C4-EF10-48E5-9097-6D14DD8F9A2F}" srcOrd="0" destOrd="0" parTransId="{710025A5-D5DD-4693-BC23-49879D8AD06E}" sibTransId="{C736A1F8-F846-4312-90E4-1DCCBAF46004}"/>
    <dgm:cxn modelId="{8C702682-7F35-48F2-B2CD-B829DD14CB63}" srcId="{F5FED37D-4899-410A-92B7-BCEDF0955181}" destId="{4E2A9BD9-CE3A-44C8-AB9A-B72FDEAE3624}" srcOrd="1" destOrd="0" parTransId="{CF03393F-99DD-4BD1-980F-ADDCDE7E6FE1}" sibTransId="{FAD16A1C-EA34-49F5-BA05-45840F2193A8}"/>
    <dgm:cxn modelId="{D3ABAB9D-5A8C-479B-8545-510D73653F9F}" type="presOf" srcId="{F5FED37D-4899-410A-92B7-BCEDF0955181}" destId="{63BFD9B3-E777-4F0F-AB67-9CECBA4BE141}" srcOrd="0" destOrd="0" presId="urn:microsoft.com/office/officeart/2018/2/layout/IconVerticalSolidList"/>
    <dgm:cxn modelId="{25E784CA-2F33-4ED8-AC5F-2776A483544D}" type="presOf" srcId="{9CB77C88-3D5C-475C-98C8-13AAE029217A}" destId="{FCBBF0D3-94D9-4FF8-A081-CC92A03F6E89}" srcOrd="0" destOrd="0" presId="urn:microsoft.com/office/officeart/2018/2/layout/IconVerticalSolidList"/>
    <dgm:cxn modelId="{CDE95DEA-DCDD-42DD-8D79-2C32259FC177}" type="presOf" srcId="{C00649C4-EF10-48E5-9097-6D14DD8F9A2F}" destId="{FB6FB1A7-5FB7-4177-8E93-208956B59BC6}" srcOrd="0" destOrd="0" presId="urn:microsoft.com/office/officeart/2018/2/layout/IconVerticalSolidList"/>
    <dgm:cxn modelId="{51123D83-4161-4747-BF66-9CA51082BA0C}" type="presParOf" srcId="{63BFD9B3-E777-4F0F-AB67-9CECBA4BE141}" destId="{B6C0D376-A782-43F7-8188-D294991FA2A6}" srcOrd="0" destOrd="0" presId="urn:microsoft.com/office/officeart/2018/2/layout/IconVerticalSolidList"/>
    <dgm:cxn modelId="{424DA8B7-F113-49F3-BF6B-D9DA73A20ECB}" type="presParOf" srcId="{B6C0D376-A782-43F7-8188-D294991FA2A6}" destId="{5C1F9AA7-BA0D-426F-A42A-B3C0030C01D4}" srcOrd="0" destOrd="0" presId="urn:microsoft.com/office/officeart/2018/2/layout/IconVerticalSolidList"/>
    <dgm:cxn modelId="{97F019D4-F27E-4CEC-924E-BFA427912FDB}" type="presParOf" srcId="{B6C0D376-A782-43F7-8188-D294991FA2A6}" destId="{1A848BCC-502E-4BFB-A0C3-26336C6730E1}" srcOrd="1" destOrd="0" presId="urn:microsoft.com/office/officeart/2018/2/layout/IconVerticalSolidList"/>
    <dgm:cxn modelId="{7FA49FB0-6B05-4B6D-A644-B08B421D88C4}" type="presParOf" srcId="{B6C0D376-A782-43F7-8188-D294991FA2A6}" destId="{5F7B8507-AE54-4D8B-9A36-C1A60E4B7847}" srcOrd="2" destOrd="0" presId="urn:microsoft.com/office/officeart/2018/2/layout/IconVerticalSolidList"/>
    <dgm:cxn modelId="{973EE6DB-19F1-4463-A1FF-C88CE815BF2C}" type="presParOf" srcId="{B6C0D376-A782-43F7-8188-D294991FA2A6}" destId="{FB6FB1A7-5FB7-4177-8E93-208956B59BC6}" srcOrd="3" destOrd="0" presId="urn:microsoft.com/office/officeart/2018/2/layout/IconVerticalSolidList"/>
    <dgm:cxn modelId="{507E2633-7CF3-485B-8FDA-7B2989DCD3B0}" type="presParOf" srcId="{63BFD9B3-E777-4F0F-AB67-9CECBA4BE141}" destId="{507F0CE9-5343-4526-9CE1-DAD66CE3857C}" srcOrd="1" destOrd="0" presId="urn:microsoft.com/office/officeart/2018/2/layout/IconVerticalSolidList"/>
    <dgm:cxn modelId="{906E341E-7982-42B8-8694-484D9BC92933}" type="presParOf" srcId="{63BFD9B3-E777-4F0F-AB67-9CECBA4BE141}" destId="{C41BE69E-DE62-4E9E-903F-93557379C302}" srcOrd="2" destOrd="0" presId="urn:microsoft.com/office/officeart/2018/2/layout/IconVerticalSolidList"/>
    <dgm:cxn modelId="{540F44CA-F64D-4D2A-8029-AB248BAE108D}" type="presParOf" srcId="{C41BE69E-DE62-4E9E-903F-93557379C302}" destId="{B403ADEF-F5C3-4A5B-8758-5C503993E0A1}" srcOrd="0" destOrd="0" presId="urn:microsoft.com/office/officeart/2018/2/layout/IconVerticalSolidList"/>
    <dgm:cxn modelId="{209DF401-19B4-4EF8-A100-DE0380A3C0C4}" type="presParOf" srcId="{C41BE69E-DE62-4E9E-903F-93557379C302}" destId="{25B401FE-80E3-4DD2-B958-0F9432A28D7A}" srcOrd="1" destOrd="0" presId="urn:microsoft.com/office/officeart/2018/2/layout/IconVerticalSolidList"/>
    <dgm:cxn modelId="{6252632B-2F36-4E77-810F-075D605DA9CE}" type="presParOf" srcId="{C41BE69E-DE62-4E9E-903F-93557379C302}" destId="{61C79905-2450-44CD-9F0C-C65BCDD31490}" srcOrd="2" destOrd="0" presId="urn:microsoft.com/office/officeart/2018/2/layout/IconVerticalSolidList"/>
    <dgm:cxn modelId="{16E9FD85-7DDC-4BEE-A403-15ACF321090E}" type="presParOf" srcId="{C41BE69E-DE62-4E9E-903F-93557379C302}" destId="{71C6E5D0-C32E-4A0A-8FA7-64FED78BF658}" srcOrd="3" destOrd="0" presId="urn:microsoft.com/office/officeart/2018/2/layout/IconVerticalSolidList"/>
    <dgm:cxn modelId="{917EC653-F6B3-484D-8610-91DF4A77FEB6}" type="presParOf" srcId="{63BFD9B3-E777-4F0F-AB67-9CECBA4BE141}" destId="{2494585F-FFE2-47BE-AA37-C588AC196AE4}" srcOrd="3" destOrd="0" presId="urn:microsoft.com/office/officeart/2018/2/layout/IconVerticalSolidList"/>
    <dgm:cxn modelId="{711C3BAB-FB04-4EFD-81B7-9808239E43B9}" type="presParOf" srcId="{63BFD9B3-E777-4F0F-AB67-9CECBA4BE141}" destId="{0951DBA1-18F5-4DA7-B596-89C30C469049}" srcOrd="4" destOrd="0" presId="urn:microsoft.com/office/officeart/2018/2/layout/IconVerticalSolidList"/>
    <dgm:cxn modelId="{7886DF6D-18A9-4813-860D-F1178E4E7A64}" type="presParOf" srcId="{0951DBA1-18F5-4DA7-B596-89C30C469049}" destId="{F46512C2-1D92-459C-88D5-89ED1D68CF45}" srcOrd="0" destOrd="0" presId="urn:microsoft.com/office/officeart/2018/2/layout/IconVerticalSolidList"/>
    <dgm:cxn modelId="{44B94DF7-5B81-426E-8A80-D776D12C9FB7}" type="presParOf" srcId="{0951DBA1-18F5-4DA7-B596-89C30C469049}" destId="{E10FADC5-B393-4578-8476-6EF5E260FDF8}" srcOrd="1" destOrd="0" presId="urn:microsoft.com/office/officeart/2018/2/layout/IconVerticalSolidList"/>
    <dgm:cxn modelId="{9ACBEFF0-B769-46AD-88B6-966B5E6775CB}" type="presParOf" srcId="{0951DBA1-18F5-4DA7-B596-89C30C469049}" destId="{FC6A1C90-7A6E-4D2A-B430-B689E76D3829}" srcOrd="2" destOrd="0" presId="urn:microsoft.com/office/officeart/2018/2/layout/IconVerticalSolidList"/>
    <dgm:cxn modelId="{2E4000C1-E7E4-4819-BDA1-C1C4289E6E7F}" type="presParOf" srcId="{0951DBA1-18F5-4DA7-B596-89C30C469049}" destId="{FCBBF0D3-94D9-4FF8-A081-CC92A03F6E8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AB4820-30A5-4401-AD6C-C61D09513A84}" type="doc">
      <dgm:prSet loTypeId="urn:microsoft.com/office/officeart/2008/layout/LinedList" loCatId="list" qsTypeId="urn:microsoft.com/office/officeart/2005/8/quickstyle/simple1" qsCatId="simple" csTypeId="urn:microsoft.com/office/officeart/2005/8/colors/accent3_2" csCatId="accent3" phldr="1"/>
      <dgm:spPr/>
    </dgm:pt>
    <dgm:pt modelId="{6097F3D6-2861-4E0A-B2EA-CC0BAAFA44DE}">
      <dgm:prSet phldr="0"/>
      <dgm:spPr/>
      <dgm:t>
        <a:bodyPr/>
        <a:lstStyle/>
        <a:p>
          <a:pPr rtl="0"/>
          <a:r>
            <a:rPr lang="en-GB" b="1" dirty="0">
              <a:latin typeface="Arial"/>
              <a:cs typeface="Arial"/>
            </a:rPr>
            <a:t>Social </a:t>
          </a:r>
        </a:p>
      </dgm:t>
    </dgm:pt>
    <dgm:pt modelId="{2DC7AAAA-E8B4-439D-A60A-6B66CB805388}" type="parTrans" cxnId="{FD22CEAB-B8C7-4AC4-AAE1-00C8406A921C}">
      <dgm:prSet/>
      <dgm:spPr/>
      <dgm:t>
        <a:bodyPr/>
        <a:lstStyle/>
        <a:p>
          <a:endParaRPr lang="en-GB"/>
        </a:p>
      </dgm:t>
    </dgm:pt>
    <dgm:pt modelId="{C176E10A-C42A-4F71-9015-3084D1F1F224}" type="sibTrans" cxnId="{FD22CEAB-B8C7-4AC4-AAE1-00C8406A921C}">
      <dgm:prSet/>
      <dgm:spPr/>
      <dgm:t>
        <a:bodyPr/>
        <a:lstStyle/>
        <a:p>
          <a:endParaRPr lang="en-GB"/>
        </a:p>
      </dgm:t>
    </dgm:pt>
    <dgm:pt modelId="{9408E87D-D3AF-43C9-B753-20307B1A6580}">
      <dgm:prSet phldr="0"/>
      <dgm:spPr/>
      <dgm:t>
        <a:bodyPr/>
        <a:lstStyle/>
        <a:p>
          <a:pPr rtl="0"/>
          <a:r>
            <a:rPr lang="en-GB" dirty="0">
              <a:latin typeface="Arial"/>
              <a:cs typeface="Arial"/>
            </a:rPr>
            <a:t>Lifestyle  Factors - Peoples lifestyle changed they had to stay indoors and isolate because of covid 19.</a:t>
          </a:r>
          <a:endParaRPr lang="en-GB" dirty="0"/>
        </a:p>
      </dgm:t>
    </dgm:pt>
    <dgm:pt modelId="{06E1B22F-490F-46B2-8235-6A73075446F3}" type="parTrans" cxnId="{AD012ACC-1275-49F4-9AF2-AAA38299D6C2}">
      <dgm:prSet/>
      <dgm:spPr/>
    </dgm:pt>
    <dgm:pt modelId="{092F38D0-45D5-4CB8-9418-3BAEEDEFA82D}" type="sibTrans" cxnId="{AD012ACC-1275-49F4-9AF2-AAA38299D6C2}">
      <dgm:prSet/>
      <dgm:spPr/>
    </dgm:pt>
    <dgm:pt modelId="{FA398978-3F6E-4676-8BC0-E7161121917D}">
      <dgm:prSet phldr="0"/>
      <dgm:spPr/>
      <dgm:t>
        <a:bodyPr/>
        <a:lstStyle/>
        <a:p>
          <a:r>
            <a:rPr lang="en-GB" dirty="0">
              <a:latin typeface="Arial"/>
              <a:cs typeface="Arial"/>
            </a:rPr>
            <a:t>Demographic's</a:t>
          </a:r>
          <a:endParaRPr lang="en-GB" dirty="0"/>
        </a:p>
      </dgm:t>
    </dgm:pt>
    <dgm:pt modelId="{4A1B70B1-59A1-4AF1-BAC0-6B5879D813C2}" type="parTrans" cxnId="{06A4473C-6A54-4E12-B175-156E697332DC}">
      <dgm:prSet/>
      <dgm:spPr/>
    </dgm:pt>
    <dgm:pt modelId="{698569FA-86DE-4910-9344-000E8C965AAE}" type="sibTrans" cxnId="{06A4473C-6A54-4E12-B175-156E697332DC}">
      <dgm:prSet/>
      <dgm:spPr/>
    </dgm:pt>
    <dgm:pt modelId="{65CD1142-E761-40DD-96EF-004DF71CACD5}" type="pres">
      <dgm:prSet presAssocID="{C5AB4820-30A5-4401-AD6C-C61D09513A84}" presName="vert0" presStyleCnt="0">
        <dgm:presLayoutVars>
          <dgm:dir/>
          <dgm:animOne val="branch"/>
          <dgm:animLvl val="lvl"/>
        </dgm:presLayoutVars>
      </dgm:prSet>
      <dgm:spPr/>
    </dgm:pt>
    <dgm:pt modelId="{EAB07A75-8238-4461-9DE2-32E3D10215AE}" type="pres">
      <dgm:prSet presAssocID="{6097F3D6-2861-4E0A-B2EA-CC0BAAFA44DE}" presName="thickLine" presStyleLbl="alignNode1" presStyleIdx="0" presStyleCnt="3"/>
      <dgm:spPr/>
    </dgm:pt>
    <dgm:pt modelId="{1DD34817-3881-497D-940A-15535A98B065}" type="pres">
      <dgm:prSet presAssocID="{6097F3D6-2861-4E0A-B2EA-CC0BAAFA44DE}" presName="horz1" presStyleCnt="0"/>
      <dgm:spPr/>
    </dgm:pt>
    <dgm:pt modelId="{F874C368-4A13-4514-8783-268B3CEB2835}" type="pres">
      <dgm:prSet presAssocID="{6097F3D6-2861-4E0A-B2EA-CC0BAAFA44DE}" presName="tx1" presStyleLbl="revTx" presStyleIdx="0" presStyleCnt="3"/>
      <dgm:spPr/>
    </dgm:pt>
    <dgm:pt modelId="{7B89E4A2-5832-4CD4-9B53-D74E23B368F2}" type="pres">
      <dgm:prSet presAssocID="{6097F3D6-2861-4E0A-B2EA-CC0BAAFA44DE}" presName="vert1" presStyleCnt="0"/>
      <dgm:spPr/>
    </dgm:pt>
    <dgm:pt modelId="{F3B28237-6D33-4998-8E3A-4E1FA318B948}" type="pres">
      <dgm:prSet presAssocID="{FA398978-3F6E-4676-8BC0-E7161121917D}" presName="thickLine" presStyleLbl="alignNode1" presStyleIdx="1" presStyleCnt="3"/>
      <dgm:spPr/>
    </dgm:pt>
    <dgm:pt modelId="{9E2358BB-1160-4A3A-BEC8-149BC3C32178}" type="pres">
      <dgm:prSet presAssocID="{FA398978-3F6E-4676-8BC0-E7161121917D}" presName="horz1" presStyleCnt="0"/>
      <dgm:spPr/>
    </dgm:pt>
    <dgm:pt modelId="{8A6DC62B-5665-455F-9802-5A4CFC88FEC5}" type="pres">
      <dgm:prSet presAssocID="{FA398978-3F6E-4676-8BC0-E7161121917D}" presName="tx1" presStyleLbl="revTx" presStyleIdx="1" presStyleCnt="3"/>
      <dgm:spPr/>
    </dgm:pt>
    <dgm:pt modelId="{3F19ACEB-6D8D-4A74-A62C-9F41B70F21D2}" type="pres">
      <dgm:prSet presAssocID="{FA398978-3F6E-4676-8BC0-E7161121917D}" presName="vert1" presStyleCnt="0"/>
      <dgm:spPr/>
    </dgm:pt>
    <dgm:pt modelId="{2255765B-3CC9-4D6F-ACE9-073AB96B126F}" type="pres">
      <dgm:prSet presAssocID="{9408E87D-D3AF-43C9-B753-20307B1A6580}" presName="thickLine" presStyleLbl="alignNode1" presStyleIdx="2" presStyleCnt="3"/>
      <dgm:spPr/>
    </dgm:pt>
    <dgm:pt modelId="{4A8579FF-ABD1-4437-87B3-6378CFAC515B}" type="pres">
      <dgm:prSet presAssocID="{9408E87D-D3AF-43C9-B753-20307B1A6580}" presName="horz1" presStyleCnt="0"/>
      <dgm:spPr/>
    </dgm:pt>
    <dgm:pt modelId="{409EC9C7-77C9-4B93-AF2E-E3F315461FC7}" type="pres">
      <dgm:prSet presAssocID="{9408E87D-D3AF-43C9-B753-20307B1A6580}" presName="tx1" presStyleLbl="revTx" presStyleIdx="2" presStyleCnt="3"/>
      <dgm:spPr/>
    </dgm:pt>
    <dgm:pt modelId="{2083BD75-9032-437F-AC88-09022260DD9B}" type="pres">
      <dgm:prSet presAssocID="{9408E87D-D3AF-43C9-B753-20307B1A6580}" presName="vert1" presStyleCnt="0"/>
      <dgm:spPr/>
    </dgm:pt>
  </dgm:ptLst>
  <dgm:cxnLst>
    <dgm:cxn modelId="{06A4473C-6A54-4E12-B175-156E697332DC}" srcId="{C5AB4820-30A5-4401-AD6C-C61D09513A84}" destId="{FA398978-3F6E-4676-8BC0-E7161121917D}" srcOrd="1" destOrd="0" parTransId="{4A1B70B1-59A1-4AF1-BAC0-6B5879D813C2}" sibTransId="{698569FA-86DE-4910-9344-000E8C965AAE}"/>
    <dgm:cxn modelId="{BDA2A15B-F955-477A-8382-62638C85D0C0}" type="presOf" srcId="{C5AB4820-30A5-4401-AD6C-C61D09513A84}" destId="{65CD1142-E761-40DD-96EF-004DF71CACD5}" srcOrd="0" destOrd="0" presId="urn:microsoft.com/office/officeart/2008/layout/LinedList"/>
    <dgm:cxn modelId="{F5D28C82-C854-4F48-8C11-9FC98DBB0E71}" type="presOf" srcId="{FA398978-3F6E-4676-8BC0-E7161121917D}" destId="{8A6DC62B-5665-455F-9802-5A4CFC88FEC5}" srcOrd="0" destOrd="0" presId="urn:microsoft.com/office/officeart/2008/layout/LinedList"/>
    <dgm:cxn modelId="{FD22CEAB-B8C7-4AC4-AAE1-00C8406A921C}" srcId="{C5AB4820-30A5-4401-AD6C-C61D09513A84}" destId="{6097F3D6-2861-4E0A-B2EA-CC0BAAFA44DE}" srcOrd="0" destOrd="0" parTransId="{2DC7AAAA-E8B4-439D-A60A-6B66CB805388}" sibTransId="{C176E10A-C42A-4F71-9015-3084D1F1F224}"/>
    <dgm:cxn modelId="{AD012ACC-1275-49F4-9AF2-AAA38299D6C2}" srcId="{C5AB4820-30A5-4401-AD6C-C61D09513A84}" destId="{9408E87D-D3AF-43C9-B753-20307B1A6580}" srcOrd="2" destOrd="0" parTransId="{06E1B22F-490F-46B2-8235-6A73075446F3}" sibTransId="{092F38D0-45D5-4CB8-9418-3BAEEDEFA82D}"/>
    <dgm:cxn modelId="{F27162D7-4709-4BB0-86F9-65467F0D5FD6}" type="presOf" srcId="{9408E87D-D3AF-43C9-B753-20307B1A6580}" destId="{409EC9C7-77C9-4B93-AF2E-E3F315461FC7}" srcOrd="0" destOrd="0" presId="urn:microsoft.com/office/officeart/2008/layout/LinedList"/>
    <dgm:cxn modelId="{371556E1-E494-49E1-8832-AE75FF2296ED}" type="presOf" srcId="{6097F3D6-2861-4E0A-B2EA-CC0BAAFA44DE}" destId="{F874C368-4A13-4514-8783-268B3CEB2835}" srcOrd="0" destOrd="0" presId="urn:microsoft.com/office/officeart/2008/layout/LinedList"/>
    <dgm:cxn modelId="{CE01DA19-DD15-43BA-9E90-861C1771A222}" type="presParOf" srcId="{65CD1142-E761-40DD-96EF-004DF71CACD5}" destId="{EAB07A75-8238-4461-9DE2-32E3D10215AE}" srcOrd="0" destOrd="0" presId="urn:microsoft.com/office/officeart/2008/layout/LinedList"/>
    <dgm:cxn modelId="{6D69C251-6EAA-4387-89DF-05BDACA95B41}" type="presParOf" srcId="{65CD1142-E761-40DD-96EF-004DF71CACD5}" destId="{1DD34817-3881-497D-940A-15535A98B065}" srcOrd="1" destOrd="0" presId="urn:microsoft.com/office/officeart/2008/layout/LinedList"/>
    <dgm:cxn modelId="{693DE99B-F2F6-4A18-A8D3-1D1E727C816E}" type="presParOf" srcId="{1DD34817-3881-497D-940A-15535A98B065}" destId="{F874C368-4A13-4514-8783-268B3CEB2835}" srcOrd="0" destOrd="0" presId="urn:microsoft.com/office/officeart/2008/layout/LinedList"/>
    <dgm:cxn modelId="{68B0F8A9-6B91-4086-B91F-649C3FBB3A6B}" type="presParOf" srcId="{1DD34817-3881-497D-940A-15535A98B065}" destId="{7B89E4A2-5832-4CD4-9B53-D74E23B368F2}" srcOrd="1" destOrd="0" presId="urn:microsoft.com/office/officeart/2008/layout/LinedList"/>
    <dgm:cxn modelId="{A167346A-0379-4951-B42D-F6CA016B0A35}" type="presParOf" srcId="{65CD1142-E761-40DD-96EF-004DF71CACD5}" destId="{F3B28237-6D33-4998-8E3A-4E1FA318B948}" srcOrd="2" destOrd="0" presId="urn:microsoft.com/office/officeart/2008/layout/LinedList"/>
    <dgm:cxn modelId="{65A1B17C-7595-437E-9DE8-BD3C9B422E96}" type="presParOf" srcId="{65CD1142-E761-40DD-96EF-004DF71CACD5}" destId="{9E2358BB-1160-4A3A-BEC8-149BC3C32178}" srcOrd="3" destOrd="0" presId="urn:microsoft.com/office/officeart/2008/layout/LinedList"/>
    <dgm:cxn modelId="{16FD5E0A-C7A1-4921-BC8D-D330BB7C6DC4}" type="presParOf" srcId="{9E2358BB-1160-4A3A-BEC8-149BC3C32178}" destId="{8A6DC62B-5665-455F-9802-5A4CFC88FEC5}" srcOrd="0" destOrd="0" presId="urn:microsoft.com/office/officeart/2008/layout/LinedList"/>
    <dgm:cxn modelId="{80C33107-79A6-41AD-818B-F0D49107059B}" type="presParOf" srcId="{9E2358BB-1160-4A3A-BEC8-149BC3C32178}" destId="{3F19ACEB-6D8D-4A74-A62C-9F41B70F21D2}" srcOrd="1" destOrd="0" presId="urn:microsoft.com/office/officeart/2008/layout/LinedList"/>
    <dgm:cxn modelId="{C5FBA985-CEAF-4D3D-BCD5-0332FE067CBC}" type="presParOf" srcId="{65CD1142-E761-40DD-96EF-004DF71CACD5}" destId="{2255765B-3CC9-4D6F-ACE9-073AB96B126F}" srcOrd="4" destOrd="0" presId="urn:microsoft.com/office/officeart/2008/layout/LinedList"/>
    <dgm:cxn modelId="{7F82C785-F61F-4FD7-8657-6468F3677955}" type="presParOf" srcId="{65CD1142-E761-40DD-96EF-004DF71CACD5}" destId="{4A8579FF-ABD1-4437-87B3-6378CFAC515B}" srcOrd="5" destOrd="0" presId="urn:microsoft.com/office/officeart/2008/layout/LinedList"/>
    <dgm:cxn modelId="{7843201D-1633-4D26-9996-6B66961F7718}" type="presParOf" srcId="{4A8579FF-ABD1-4437-87B3-6378CFAC515B}" destId="{409EC9C7-77C9-4B93-AF2E-E3F315461FC7}" srcOrd="0" destOrd="0" presId="urn:microsoft.com/office/officeart/2008/layout/LinedList"/>
    <dgm:cxn modelId="{B9035F12-DE4F-40DB-8B49-9AF1A00D7BB1}" type="presParOf" srcId="{4A8579FF-ABD1-4437-87B3-6378CFAC515B}" destId="{2083BD75-9032-437F-AC88-09022260DD9B}"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1455C1-4C0A-4330-BD03-B6181F8ED83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GB"/>
        </a:p>
      </dgm:t>
    </dgm:pt>
    <dgm:pt modelId="{1D014087-E02B-431B-AA4C-98FE83719DB0}">
      <dgm:prSet custT="1"/>
      <dgm:spPr/>
      <dgm:t>
        <a:bodyPr/>
        <a:lstStyle/>
        <a:p>
          <a:pPr>
            <a:lnSpc>
              <a:spcPct val="100000"/>
            </a:lnSpc>
          </a:pPr>
          <a:r>
            <a:rPr lang="en-GB" sz="1600" b="1" dirty="0">
              <a:latin typeface="Arial"/>
              <a:cs typeface="Arial"/>
            </a:rPr>
            <a:t>Environment:</a:t>
          </a:r>
          <a:endParaRPr lang="en-GB" sz="1600" dirty="0">
            <a:latin typeface="Arial"/>
            <a:cs typeface="Arial"/>
          </a:endParaRPr>
        </a:p>
      </dgm:t>
    </dgm:pt>
    <dgm:pt modelId="{3BBDAB67-2EE8-467F-9C69-6186F7056693}" type="parTrans" cxnId="{3B8F936E-2E48-48E4-88C0-C0A7BEB67A3C}">
      <dgm:prSet/>
      <dgm:spPr/>
      <dgm:t>
        <a:bodyPr/>
        <a:lstStyle/>
        <a:p>
          <a:pPr algn="l"/>
          <a:endParaRPr lang="en-GB"/>
        </a:p>
      </dgm:t>
    </dgm:pt>
    <dgm:pt modelId="{6793E0B2-3AD7-47DE-B911-9586E184DC71}" type="sibTrans" cxnId="{3B8F936E-2E48-48E4-88C0-C0A7BEB67A3C}">
      <dgm:prSet/>
      <dgm:spPr/>
      <dgm:t>
        <a:bodyPr/>
        <a:lstStyle/>
        <a:p>
          <a:pPr algn="l"/>
          <a:endParaRPr lang="en-GB"/>
        </a:p>
      </dgm:t>
    </dgm:pt>
    <dgm:pt modelId="{C905F31C-D90C-4772-82E9-2343ED77A5DA}">
      <dgm:prSet custT="1"/>
      <dgm:spPr/>
      <dgm:t>
        <a:bodyPr/>
        <a:lstStyle/>
        <a:p>
          <a:pPr>
            <a:lnSpc>
              <a:spcPct val="100000"/>
            </a:lnSpc>
          </a:pPr>
          <a:r>
            <a:rPr lang="en-GB" sz="1600" dirty="0">
              <a:latin typeface="Arial"/>
              <a:cs typeface="Arial"/>
            </a:rPr>
            <a:t>Supply chain</a:t>
          </a:r>
        </a:p>
      </dgm:t>
    </dgm:pt>
    <dgm:pt modelId="{F8E6CABA-CB49-4CFF-9A64-424F6C099755}" type="parTrans" cxnId="{49D23B77-EFE9-455E-A6D4-B77E569B59E4}">
      <dgm:prSet/>
      <dgm:spPr/>
      <dgm:t>
        <a:bodyPr/>
        <a:lstStyle/>
        <a:p>
          <a:pPr algn="l"/>
          <a:endParaRPr lang="en-GB"/>
        </a:p>
      </dgm:t>
    </dgm:pt>
    <dgm:pt modelId="{901108DC-77A7-4F61-B0E1-C129344A2B17}" type="sibTrans" cxnId="{49D23B77-EFE9-455E-A6D4-B77E569B59E4}">
      <dgm:prSet/>
      <dgm:spPr/>
      <dgm:t>
        <a:bodyPr/>
        <a:lstStyle/>
        <a:p>
          <a:pPr algn="l"/>
          <a:endParaRPr lang="en-GB"/>
        </a:p>
      </dgm:t>
    </dgm:pt>
    <dgm:pt modelId="{5A8B3AC3-E5C5-43C5-86FE-502AC28ABE08}" type="pres">
      <dgm:prSet presAssocID="{FF1455C1-4C0A-4330-BD03-B6181F8ED838}" presName="root" presStyleCnt="0">
        <dgm:presLayoutVars>
          <dgm:dir/>
          <dgm:resizeHandles val="exact"/>
        </dgm:presLayoutVars>
      </dgm:prSet>
      <dgm:spPr/>
    </dgm:pt>
    <dgm:pt modelId="{98364A20-11EA-4127-9F4A-A84CFB87632C}" type="pres">
      <dgm:prSet presAssocID="{1D014087-E02B-431B-AA4C-98FE83719DB0}" presName="compNode" presStyleCnt="0"/>
      <dgm:spPr/>
    </dgm:pt>
    <dgm:pt modelId="{B8AFEA15-8105-466D-B9AA-986481D8E20D}" type="pres">
      <dgm:prSet presAssocID="{1D014087-E02B-431B-AA4C-98FE83719D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stainability"/>
        </a:ext>
      </dgm:extLst>
    </dgm:pt>
    <dgm:pt modelId="{B8EF1FA8-B365-4BAE-826F-6FC61850FF1A}" type="pres">
      <dgm:prSet presAssocID="{1D014087-E02B-431B-AA4C-98FE83719DB0}" presName="spaceRect" presStyleCnt="0"/>
      <dgm:spPr/>
    </dgm:pt>
    <dgm:pt modelId="{F8255B8D-3F8C-4BAF-B709-70D46D125F55}" type="pres">
      <dgm:prSet presAssocID="{1D014087-E02B-431B-AA4C-98FE83719DB0}" presName="textRect" presStyleLbl="revTx" presStyleIdx="0" presStyleCnt="2">
        <dgm:presLayoutVars>
          <dgm:chMax val="1"/>
          <dgm:chPref val="1"/>
        </dgm:presLayoutVars>
      </dgm:prSet>
      <dgm:spPr/>
    </dgm:pt>
    <dgm:pt modelId="{A06A2B05-B029-4C28-8C4C-31D35F7EF170}" type="pres">
      <dgm:prSet presAssocID="{6793E0B2-3AD7-47DE-B911-9586E184DC71}" presName="sibTrans" presStyleCnt="0"/>
      <dgm:spPr/>
    </dgm:pt>
    <dgm:pt modelId="{4222C4E2-489A-47A2-BF49-1362EF162D89}" type="pres">
      <dgm:prSet presAssocID="{C905F31C-D90C-4772-82E9-2343ED77A5DA}" presName="compNode" presStyleCnt="0"/>
      <dgm:spPr/>
    </dgm:pt>
    <dgm:pt modelId="{FC2A0CD7-98C4-402F-ACCE-54B4A53891C9}" type="pres">
      <dgm:prSet presAssocID="{C905F31C-D90C-4772-82E9-2343ED77A5D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uck"/>
        </a:ext>
      </dgm:extLst>
    </dgm:pt>
    <dgm:pt modelId="{A6E308DC-9677-4CA1-99D1-BF494A8CEC59}" type="pres">
      <dgm:prSet presAssocID="{C905F31C-D90C-4772-82E9-2343ED77A5DA}" presName="spaceRect" presStyleCnt="0"/>
      <dgm:spPr/>
    </dgm:pt>
    <dgm:pt modelId="{E1B94F03-C89A-4BA4-BE97-517E22254995}" type="pres">
      <dgm:prSet presAssocID="{C905F31C-D90C-4772-82E9-2343ED77A5DA}" presName="textRect" presStyleLbl="revTx" presStyleIdx="1" presStyleCnt="2">
        <dgm:presLayoutVars>
          <dgm:chMax val="1"/>
          <dgm:chPref val="1"/>
        </dgm:presLayoutVars>
      </dgm:prSet>
      <dgm:spPr/>
    </dgm:pt>
  </dgm:ptLst>
  <dgm:cxnLst>
    <dgm:cxn modelId="{3B8F936E-2E48-48E4-88C0-C0A7BEB67A3C}" srcId="{FF1455C1-4C0A-4330-BD03-B6181F8ED838}" destId="{1D014087-E02B-431B-AA4C-98FE83719DB0}" srcOrd="0" destOrd="0" parTransId="{3BBDAB67-2EE8-467F-9C69-6186F7056693}" sibTransId="{6793E0B2-3AD7-47DE-B911-9586E184DC71}"/>
    <dgm:cxn modelId="{EA4EF452-2ECD-4811-8A11-EECE5F427D66}" type="presOf" srcId="{1D014087-E02B-431B-AA4C-98FE83719DB0}" destId="{F8255B8D-3F8C-4BAF-B709-70D46D125F55}" srcOrd="0" destOrd="0" presId="urn:microsoft.com/office/officeart/2018/2/layout/IconLabelList"/>
    <dgm:cxn modelId="{49D23B77-EFE9-455E-A6D4-B77E569B59E4}" srcId="{FF1455C1-4C0A-4330-BD03-B6181F8ED838}" destId="{C905F31C-D90C-4772-82E9-2343ED77A5DA}" srcOrd="1" destOrd="0" parTransId="{F8E6CABA-CB49-4CFF-9A64-424F6C099755}" sibTransId="{901108DC-77A7-4F61-B0E1-C129344A2B17}"/>
    <dgm:cxn modelId="{68A93A5A-9C07-4FE2-AE57-A6DB1440F735}" type="presOf" srcId="{FF1455C1-4C0A-4330-BD03-B6181F8ED838}" destId="{5A8B3AC3-E5C5-43C5-86FE-502AC28ABE08}" srcOrd="0" destOrd="0" presId="urn:microsoft.com/office/officeart/2018/2/layout/IconLabelList"/>
    <dgm:cxn modelId="{00C3DCE9-3462-4DE7-A196-E06719992CDC}" type="presOf" srcId="{C905F31C-D90C-4772-82E9-2343ED77A5DA}" destId="{E1B94F03-C89A-4BA4-BE97-517E22254995}" srcOrd="0" destOrd="0" presId="urn:microsoft.com/office/officeart/2018/2/layout/IconLabelList"/>
    <dgm:cxn modelId="{FE1099B9-B531-425F-9EF0-A424FCAA0A5D}" type="presParOf" srcId="{5A8B3AC3-E5C5-43C5-86FE-502AC28ABE08}" destId="{98364A20-11EA-4127-9F4A-A84CFB87632C}" srcOrd="0" destOrd="0" presId="urn:microsoft.com/office/officeart/2018/2/layout/IconLabelList"/>
    <dgm:cxn modelId="{E0D0F005-BD15-4C2F-88A0-ADB4A59AFD3B}" type="presParOf" srcId="{98364A20-11EA-4127-9F4A-A84CFB87632C}" destId="{B8AFEA15-8105-466D-B9AA-986481D8E20D}" srcOrd="0" destOrd="0" presId="urn:microsoft.com/office/officeart/2018/2/layout/IconLabelList"/>
    <dgm:cxn modelId="{A0F707C6-A751-456F-A802-D2E4D75E7FC3}" type="presParOf" srcId="{98364A20-11EA-4127-9F4A-A84CFB87632C}" destId="{B8EF1FA8-B365-4BAE-826F-6FC61850FF1A}" srcOrd="1" destOrd="0" presId="urn:microsoft.com/office/officeart/2018/2/layout/IconLabelList"/>
    <dgm:cxn modelId="{FB7C6DEB-A852-4453-A3CC-305157C8EC13}" type="presParOf" srcId="{98364A20-11EA-4127-9F4A-A84CFB87632C}" destId="{F8255B8D-3F8C-4BAF-B709-70D46D125F55}" srcOrd="2" destOrd="0" presId="urn:microsoft.com/office/officeart/2018/2/layout/IconLabelList"/>
    <dgm:cxn modelId="{2E53F40C-0258-4ECE-B7D0-8F61FBBF0626}" type="presParOf" srcId="{5A8B3AC3-E5C5-43C5-86FE-502AC28ABE08}" destId="{A06A2B05-B029-4C28-8C4C-31D35F7EF170}" srcOrd="1" destOrd="0" presId="urn:microsoft.com/office/officeart/2018/2/layout/IconLabelList"/>
    <dgm:cxn modelId="{E4382C9E-12BD-4BB7-8D27-C9DB39C841A6}" type="presParOf" srcId="{5A8B3AC3-E5C5-43C5-86FE-502AC28ABE08}" destId="{4222C4E2-489A-47A2-BF49-1362EF162D89}" srcOrd="2" destOrd="0" presId="urn:microsoft.com/office/officeart/2018/2/layout/IconLabelList"/>
    <dgm:cxn modelId="{795BCED2-104B-41BE-AA01-663C8BD2F59F}" type="presParOf" srcId="{4222C4E2-489A-47A2-BF49-1362EF162D89}" destId="{FC2A0CD7-98C4-402F-ACCE-54B4A53891C9}" srcOrd="0" destOrd="0" presId="urn:microsoft.com/office/officeart/2018/2/layout/IconLabelList"/>
    <dgm:cxn modelId="{68C283C7-4FF4-4B50-9EFE-2D827AA25467}" type="presParOf" srcId="{4222C4E2-489A-47A2-BF49-1362EF162D89}" destId="{A6E308DC-9677-4CA1-99D1-BF494A8CEC59}" srcOrd="1" destOrd="0" presId="urn:microsoft.com/office/officeart/2018/2/layout/IconLabelList"/>
    <dgm:cxn modelId="{2EDD9D8C-1777-441A-8D2A-85639EF375C0}" type="presParOf" srcId="{4222C4E2-489A-47A2-BF49-1362EF162D89}" destId="{E1B94F03-C89A-4BA4-BE97-517E2225499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CD23E1C-0421-4D3A-A68C-E1A29839EAC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GB"/>
        </a:p>
      </dgm:t>
    </dgm:pt>
    <dgm:pt modelId="{11FDE0AB-685B-4DE6-8CEA-A8A1C8FDCB9C}">
      <dgm:prSet custT="1"/>
      <dgm:spPr/>
      <dgm:t>
        <a:bodyPr/>
        <a:lstStyle/>
        <a:p>
          <a:pPr>
            <a:lnSpc>
              <a:spcPct val="100000"/>
            </a:lnSpc>
          </a:pPr>
          <a:r>
            <a:rPr lang="en-GB" sz="1600" b="1">
              <a:latin typeface="Arial" panose="020B0604020202020204" pitchFamily="34" charset="0"/>
              <a:cs typeface="Arial" panose="020B0604020202020204" pitchFamily="34" charset="0"/>
            </a:rPr>
            <a:t>Technology: </a:t>
          </a:r>
        </a:p>
      </dgm:t>
    </dgm:pt>
    <dgm:pt modelId="{DFF9CAD5-AD98-4B9C-9061-9AB32342C48F}" type="parTrans" cxnId="{3A653514-2B09-42F1-B837-0C4EDE2C6381}">
      <dgm:prSet/>
      <dgm:spPr/>
      <dgm:t>
        <a:bodyPr/>
        <a:lstStyle/>
        <a:p>
          <a:endParaRPr lang="en-GB"/>
        </a:p>
      </dgm:t>
    </dgm:pt>
    <dgm:pt modelId="{98EDB036-C224-4808-BA30-1957B3ED5367}" type="sibTrans" cxnId="{3A653514-2B09-42F1-B837-0C4EDE2C6381}">
      <dgm:prSet/>
      <dgm:spPr/>
      <dgm:t>
        <a:bodyPr/>
        <a:lstStyle/>
        <a:p>
          <a:endParaRPr lang="en-GB"/>
        </a:p>
      </dgm:t>
    </dgm:pt>
    <dgm:pt modelId="{A27C4329-FA18-4697-B727-5EF5BDAFFEE4}">
      <dgm:prSet custT="1"/>
      <dgm:spPr/>
      <dgm:t>
        <a:bodyPr/>
        <a:lstStyle/>
        <a:p>
          <a:pPr>
            <a:lnSpc>
              <a:spcPct val="100000"/>
            </a:lnSpc>
          </a:pPr>
          <a:r>
            <a:rPr lang="en-GB" sz="1600">
              <a:latin typeface="Arial" panose="020B0604020202020204" pitchFamily="34" charset="0"/>
              <a:cs typeface="Arial" panose="020B0604020202020204" pitchFamily="34" charset="0"/>
            </a:rPr>
            <a:t>Advertisement- </a:t>
          </a:r>
          <a:r>
            <a:rPr lang="en-GB" sz="1600" err="1">
              <a:latin typeface="Arial" panose="020B0604020202020204" pitchFamily="34" charset="0"/>
              <a:cs typeface="Arial" panose="020B0604020202020204" pitchFamily="34" charset="0"/>
            </a:rPr>
            <a:t>Linkedin</a:t>
          </a:r>
          <a:r>
            <a:rPr lang="en-GB" sz="1600">
              <a:latin typeface="Arial" panose="020B0604020202020204" pitchFamily="34" charset="0"/>
              <a:cs typeface="Arial" panose="020B0604020202020204" pitchFamily="34" charset="0"/>
            </a:rPr>
            <a:t> </a:t>
          </a:r>
        </a:p>
      </dgm:t>
    </dgm:pt>
    <dgm:pt modelId="{825C374D-B7CC-49A3-A335-6D549FC174CC}" type="parTrans" cxnId="{17B5219E-54AA-42B4-B881-DF70F4A9852E}">
      <dgm:prSet/>
      <dgm:spPr/>
      <dgm:t>
        <a:bodyPr/>
        <a:lstStyle/>
        <a:p>
          <a:endParaRPr lang="en-GB"/>
        </a:p>
      </dgm:t>
    </dgm:pt>
    <dgm:pt modelId="{860F2EE8-F7DA-46C9-ADAB-35A492FA2F9B}" type="sibTrans" cxnId="{17B5219E-54AA-42B4-B881-DF70F4A9852E}">
      <dgm:prSet/>
      <dgm:spPr/>
      <dgm:t>
        <a:bodyPr/>
        <a:lstStyle/>
        <a:p>
          <a:endParaRPr lang="en-GB"/>
        </a:p>
      </dgm:t>
    </dgm:pt>
    <dgm:pt modelId="{564B1524-E804-4C1B-90F2-D6233F435218}" type="pres">
      <dgm:prSet presAssocID="{7CD23E1C-0421-4D3A-A68C-E1A29839EACB}" presName="root" presStyleCnt="0">
        <dgm:presLayoutVars>
          <dgm:dir/>
          <dgm:resizeHandles val="exact"/>
        </dgm:presLayoutVars>
      </dgm:prSet>
      <dgm:spPr/>
    </dgm:pt>
    <dgm:pt modelId="{AABEDABD-5635-43CD-BC08-30F9A8CC0B65}" type="pres">
      <dgm:prSet presAssocID="{11FDE0AB-685B-4DE6-8CEA-A8A1C8FDCB9C}" presName="compNode" presStyleCnt="0"/>
      <dgm:spPr/>
    </dgm:pt>
    <dgm:pt modelId="{C8407ED6-14C4-4605-9257-A8AF03A65240}" type="pres">
      <dgm:prSet presAssocID="{11FDE0AB-685B-4DE6-8CEA-A8A1C8FDCB9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14595A43-CDD4-46D0-B866-14D89B78070B}" type="pres">
      <dgm:prSet presAssocID="{11FDE0AB-685B-4DE6-8CEA-A8A1C8FDCB9C}" presName="spaceRect" presStyleCnt="0"/>
      <dgm:spPr/>
    </dgm:pt>
    <dgm:pt modelId="{0B895755-2F4E-4FC2-873A-27339045BFC6}" type="pres">
      <dgm:prSet presAssocID="{11FDE0AB-685B-4DE6-8CEA-A8A1C8FDCB9C}" presName="textRect" presStyleLbl="revTx" presStyleIdx="0" presStyleCnt="2">
        <dgm:presLayoutVars>
          <dgm:chMax val="1"/>
          <dgm:chPref val="1"/>
        </dgm:presLayoutVars>
      </dgm:prSet>
      <dgm:spPr/>
    </dgm:pt>
    <dgm:pt modelId="{C266D141-6272-4E07-9639-B761D072F831}" type="pres">
      <dgm:prSet presAssocID="{98EDB036-C224-4808-BA30-1957B3ED5367}" presName="sibTrans" presStyleCnt="0"/>
      <dgm:spPr/>
    </dgm:pt>
    <dgm:pt modelId="{152F6939-E59E-4967-88B7-C15E2640FCA5}" type="pres">
      <dgm:prSet presAssocID="{A27C4329-FA18-4697-B727-5EF5BDAFFEE4}" presName="compNode" presStyleCnt="0"/>
      <dgm:spPr/>
    </dgm:pt>
    <dgm:pt modelId="{E12CDD4E-FF20-456F-9754-012C2B4DC68F}" type="pres">
      <dgm:prSet presAssocID="{A27C4329-FA18-4697-B727-5EF5BDAFFEE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nk"/>
        </a:ext>
      </dgm:extLst>
    </dgm:pt>
    <dgm:pt modelId="{36FE05E5-7164-44DC-B857-0773DC9D8AB9}" type="pres">
      <dgm:prSet presAssocID="{A27C4329-FA18-4697-B727-5EF5BDAFFEE4}" presName="spaceRect" presStyleCnt="0"/>
      <dgm:spPr/>
    </dgm:pt>
    <dgm:pt modelId="{D9982A68-8838-447E-986F-EDC3B9528C75}" type="pres">
      <dgm:prSet presAssocID="{A27C4329-FA18-4697-B727-5EF5BDAFFEE4}" presName="textRect" presStyleLbl="revTx" presStyleIdx="1" presStyleCnt="2">
        <dgm:presLayoutVars>
          <dgm:chMax val="1"/>
          <dgm:chPref val="1"/>
        </dgm:presLayoutVars>
      </dgm:prSet>
      <dgm:spPr/>
    </dgm:pt>
  </dgm:ptLst>
  <dgm:cxnLst>
    <dgm:cxn modelId="{3A653514-2B09-42F1-B837-0C4EDE2C6381}" srcId="{7CD23E1C-0421-4D3A-A68C-E1A29839EACB}" destId="{11FDE0AB-685B-4DE6-8CEA-A8A1C8FDCB9C}" srcOrd="0" destOrd="0" parTransId="{DFF9CAD5-AD98-4B9C-9061-9AB32342C48F}" sibTransId="{98EDB036-C224-4808-BA30-1957B3ED5367}"/>
    <dgm:cxn modelId="{D436113F-CBDF-45CB-93F3-FC084F62A477}" type="presOf" srcId="{7CD23E1C-0421-4D3A-A68C-E1A29839EACB}" destId="{564B1524-E804-4C1B-90F2-D6233F435218}" srcOrd="0" destOrd="0" presId="urn:microsoft.com/office/officeart/2018/2/layout/IconLabelList"/>
    <dgm:cxn modelId="{231E7B49-F310-43C3-895F-1F0B2CB2DC58}" type="presOf" srcId="{11FDE0AB-685B-4DE6-8CEA-A8A1C8FDCB9C}" destId="{0B895755-2F4E-4FC2-873A-27339045BFC6}" srcOrd="0" destOrd="0" presId="urn:microsoft.com/office/officeart/2018/2/layout/IconLabelList"/>
    <dgm:cxn modelId="{271B924C-DCE9-45F7-91E4-AD88F80BE593}" type="presOf" srcId="{A27C4329-FA18-4697-B727-5EF5BDAFFEE4}" destId="{D9982A68-8838-447E-986F-EDC3B9528C75}" srcOrd="0" destOrd="0" presId="urn:microsoft.com/office/officeart/2018/2/layout/IconLabelList"/>
    <dgm:cxn modelId="{17B5219E-54AA-42B4-B881-DF70F4A9852E}" srcId="{7CD23E1C-0421-4D3A-A68C-E1A29839EACB}" destId="{A27C4329-FA18-4697-B727-5EF5BDAFFEE4}" srcOrd="1" destOrd="0" parTransId="{825C374D-B7CC-49A3-A335-6D549FC174CC}" sibTransId="{860F2EE8-F7DA-46C9-ADAB-35A492FA2F9B}"/>
    <dgm:cxn modelId="{2D545219-BF4C-451C-98A6-01CBCD239F65}" type="presParOf" srcId="{564B1524-E804-4C1B-90F2-D6233F435218}" destId="{AABEDABD-5635-43CD-BC08-30F9A8CC0B65}" srcOrd="0" destOrd="0" presId="urn:microsoft.com/office/officeart/2018/2/layout/IconLabelList"/>
    <dgm:cxn modelId="{4F7C03FD-633F-4EDF-B3BF-7E263C58C70E}" type="presParOf" srcId="{AABEDABD-5635-43CD-BC08-30F9A8CC0B65}" destId="{C8407ED6-14C4-4605-9257-A8AF03A65240}" srcOrd="0" destOrd="0" presId="urn:microsoft.com/office/officeart/2018/2/layout/IconLabelList"/>
    <dgm:cxn modelId="{D8160A87-D000-4D51-93C5-1C84E954D2B3}" type="presParOf" srcId="{AABEDABD-5635-43CD-BC08-30F9A8CC0B65}" destId="{14595A43-CDD4-46D0-B866-14D89B78070B}" srcOrd="1" destOrd="0" presId="urn:microsoft.com/office/officeart/2018/2/layout/IconLabelList"/>
    <dgm:cxn modelId="{639672D8-95FC-4C8D-B57C-AC3CE355CCF1}" type="presParOf" srcId="{AABEDABD-5635-43CD-BC08-30F9A8CC0B65}" destId="{0B895755-2F4E-4FC2-873A-27339045BFC6}" srcOrd="2" destOrd="0" presId="urn:microsoft.com/office/officeart/2018/2/layout/IconLabelList"/>
    <dgm:cxn modelId="{C10723B3-D435-431C-A584-59111B5468E2}" type="presParOf" srcId="{564B1524-E804-4C1B-90F2-D6233F435218}" destId="{C266D141-6272-4E07-9639-B761D072F831}" srcOrd="1" destOrd="0" presId="urn:microsoft.com/office/officeart/2018/2/layout/IconLabelList"/>
    <dgm:cxn modelId="{54E6E0C5-EDA2-4AA8-9609-F3BBEBB67122}" type="presParOf" srcId="{564B1524-E804-4C1B-90F2-D6233F435218}" destId="{152F6939-E59E-4967-88B7-C15E2640FCA5}" srcOrd="2" destOrd="0" presId="urn:microsoft.com/office/officeart/2018/2/layout/IconLabelList"/>
    <dgm:cxn modelId="{97B4B1E2-04D7-45A5-BCA2-DC90A3848F70}" type="presParOf" srcId="{152F6939-E59E-4967-88B7-C15E2640FCA5}" destId="{E12CDD4E-FF20-456F-9754-012C2B4DC68F}" srcOrd="0" destOrd="0" presId="urn:microsoft.com/office/officeart/2018/2/layout/IconLabelList"/>
    <dgm:cxn modelId="{68D5926E-A3CE-4EE8-AE78-C21F834FED34}" type="presParOf" srcId="{152F6939-E59E-4967-88B7-C15E2640FCA5}" destId="{36FE05E5-7164-44DC-B857-0773DC9D8AB9}" srcOrd="1" destOrd="0" presId="urn:microsoft.com/office/officeart/2018/2/layout/IconLabelList"/>
    <dgm:cxn modelId="{40E1F956-0806-4F09-A8CC-510D353451BD}" type="presParOf" srcId="{152F6939-E59E-4967-88B7-C15E2640FCA5}" destId="{D9982A68-8838-447E-986F-EDC3B9528C75}"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7D8C8-BD30-4FBC-844D-F369FA4ADF56}">
      <dsp:nvSpPr>
        <dsp:cNvPr id="0" name=""/>
        <dsp:cNvSpPr/>
      </dsp:nvSpPr>
      <dsp:spPr>
        <a:xfrm>
          <a:off x="0" y="0"/>
          <a:ext cx="7604559" cy="1258644"/>
        </a:xfrm>
        <a:prstGeom prst="roundRect">
          <a:avLst>
            <a:gd name="adj" fmla="val 10000"/>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solidFill>
                <a:srgbClr val="000000"/>
              </a:solidFill>
              <a:latin typeface="Arial"/>
              <a:cs typeface="Arial"/>
            </a:rPr>
            <a:t>Although TM Lewin fell into administration for a second time, some of the strengths of this place is what made them stand out from other shirt companies. Some of these were as followed;</a:t>
          </a:r>
        </a:p>
      </dsp:txBody>
      <dsp:txXfrm>
        <a:off x="36864" y="36864"/>
        <a:ext cx="6246385" cy="1184916"/>
      </dsp:txXfrm>
    </dsp:sp>
    <dsp:sp modelId="{B6663598-B8C8-41C3-B4D8-17AE84E55576}">
      <dsp:nvSpPr>
        <dsp:cNvPr id="0" name=""/>
        <dsp:cNvSpPr/>
      </dsp:nvSpPr>
      <dsp:spPr>
        <a:xfrm>
          <a:off x="670990" y="1468418"/>
          <a:ext cx="7604559" cy="1258644"/>
        </a:xfrm>
        <a:prstGeom prst="roundRect">
          <a:avLst>
            <a:gd name="adj" fmla="val 10000"/>
          </a:avLst>
        </a:prstGeom>
        <a:gradFill rotWithShape="0">
          <a:gsLst>
            <a:gs pos="0">
              <a:schemeClr val="accent5">
                <a:hueOff val="10077129"/>
                <a:satOff val="-4709"/>
                <a:lumOff val="-5294"/>
                <a:alphaOff val="0"/>
                <a:tint val="98000"/>
                <a:hueMod val="94000"/>
                <a:satMod val="130000"/>
                <a:lumMod val="128000"/>
              </a:schemeClr>
            </a:gs>
            <a:gs pos="100000">
              <a:schemeClr val="accent5">
                <a:hueOff val="10077129"/>
                <a:satOff val="-4709"/>
                <a:lumOff val="-5294"/>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solidFill>
                <a:srgbClr val="000000"/>
              </a:solidFill>
              <a:latin typeface="Arial"/>
              <a:cs typeface="Arial"/>
            </a:rPr>
            <a:t> </a:t>
          </a:r>
          <a:r>
            <a:rPr lang="en-GB" sz="1900" i="1" kern="1200" dirty="0">
              <a:solidFill>
                <a:srgbClr val="000000"/>
              </a:solidFill>
              <a:latin typeface="Arial"/>
              <a:cs typeface="Arial"/>
            </a:rPr>
            <a:t>There material they used for the shirts were of a high quality, </a:t>
          </a:r>
          <a:endParaRPr lang="en-GB" sz="1900" i="0" kern="1200" dirty="0">
            <a:solidFill>
              <a:srgbClr val="000000"/>
            </a:solidFill>
            <a:latin typeface="Arial"/>
            <a:cs typeface="Arial"/>
          </a:endParaRPr>
        </a:p>
      </dsp:txBody>
      <dsp:txXfrm>
        <a:off x="707854" y="1505282"/>
        <a:ext cx="6041722" cy="1184916"/>
      </dsp:txXfrm>
    </dsp:sp>
    <dsp:sp modelId="{1B6902EB-3F26-4F1D-9D01-15386AE00726}">
      <dsp:nvSpPr>
        <dsp:cNvPr id="0" name=""/>
        <dsp:cNvSpPr/>
      </dsp:nvSpPr>
      <dsp:spPr>
        <a:xfrm>
          <a:off x="1341981" y="2936836"/>
          <a:ext cx="7604559" cy="1258644"/>
        </a:xfrm>
        <a:prstGeom prst="roundRect">
          <a:avLst>
            <a:gd name="adj" fmla="val 10000"/>
          </a:avLst>
        </a:prstGeom>
        <a:gradFill rotWithShape="0">
          <a:gsLst>
            <a:gs pos="0">
              <a:schemeClr val="accent5">
                <a:hueOff val="20154258"/>
                <a:satOff val="-9417"/>
                <a:lumOff val="-10587"/>
                <a:alphaOff val="0"/>
                <a:tint val="98000"/>
                <a:hueMod val="94000"/>
                <a:satMod val="130000"/>
                <a:lumMod val="128000"/>
              </a:schemeClr>
            </a:gs>
            <a:gs pos="100000">
              <a:schemeClr val="accent5">
                <a:hueOff val="20154258"/>
                <a:satOff val="-9417"/>
                <a:lumOff val="-10587"/>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1" kern="1200" dirty="0">
              <a:solidFill>
                <a:srgbClr val="000000"/>
              </a:solidFill>
              <a:latin typeface="Arial"/>
              <a:cs typeface="Arial"/>
            </a:rPr>
            <a:t>The company was well known in many countries across the globe, They have 150 stores worldwide.</a:t>
          </a:r>
          <a:endParaRPr lang="en-GB" sz="1900" kern="1200" dirty="0">
            <a:solidFill>
              <a:srgbClr val="000000"/>
            </a:solidFill>
            <a:latin typeface="Arial"/>
            <a:cs typeface="Arial"/>
          </a:endParaRPr>
        </a:p>
      </dsp:txBody>
      <dsp:txXfrm>
        <a:off x="1378845" y="2973700"/>
        <a:ext cx="6041722" cy="1184916"/>
      </dsp:txXfrm>
    </dsp:sp>
    <dsp:sp modelId="{22233134-80CA-4038-A4D4-7A57147B7C4A}">
      <dsp:nvSpPr>
        <dsp:cNvPr id="0" name=""/>
        <dsp:cNvSpPr/>
      </dsp:nvSpPr>
      <dsp:spPr>
        <a:xfrm>
          <a:off x="6786441" y="954471"/>
          <a:ext cx="818118" cy="818118"/>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970518" y="954471"/>
        <a:ext cx="449964" cy="615634"/>
      </dsp:txXfrm>
    </dsp:sp>
    <dsp:sp modelId="{F6114171-B1F3-4A8C-95B2-D68828F9DEF6}">
      <dsp:nvSpPr>
        <dsp:cNvPr id="0" name=""/>
        <dsp:cNvSpPr/>
      </dsp:nvSpPr>
      <dsp:spPr>
        <a:xfrm>
          <a:off x="7457431" y="2414499"/>
          <a:ext cx="818118" cy="818118"/>
        </a:xfrm>
        <a:prstGeom prst="downArrow">
          <a:avLst>
            <a:gd name="adj1" fmla="val 55000"/>
            <a:gd name="adj2" fmla="val 45000"/>
          </a:avLst>
        </a:prstGeom>
        <a:solidFill>
          <a:schemeClr val="accent5">
            <a:tint val="40000"/>
            <a:alpha val="90000"/>
            <a:hueOff val="20735850"/>
            <a:satOff val="-27444"/>
            <a:lumOff val="-2555"/>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a:p>
          <a:pPr marL="0" lvl="0" indent="0" algn="ctr" defTabSz="755650">
            <a:lnSpc>
              <a:spcPct val="90000"/>
            </a:lnSpc>
            <a:spcBef>
              <a:spcPct val="0"/>
            </a:spcBef>
            <a:spcAft>
              <a:spcPct val="35000"/>
            </a:spcAft>
            <a:buNone/>
          </a:pPr>
          <a:endParaRPr lang="en-GB" sz="1700" kern="1200"/>
        </a:p>
      </dsp:txBody>
      <dsp:txXfrm>
        <a:off x="7641508" y="2414499"/>
        <a:ext cx="449964" cy="6156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74453-CB9E-4F15-B686-6A59D183C5FF}">
      <dsp:nvSpPr>
        <dsp:cNvPr id="0" name=""/>
        <dsp:cNvSpPr/>
      </dsp:nvSpPr>
      <dsp:spPr>
        <a:xfrm>
          <a:off x="0" y="4474882"/>
          <a:ext cx="7627076" cy="1468756"/>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a:cs typeface="Arial"/>
            </a:rPr>
            <a:t>In any business sector there will always be problems that are going to occur, It states the fact that it was the pandemic in this project and will now states the weakness of in which occurred during the pandemic, they are as followed;</a:t>
          </a:r>
          <a:endParaRPr lang="en-US" sz="1400" kern="1200" dirty="0">
            <a:latin typeface="Arial"/>
            <a:cs typeface="Arial"/>
          </a:endParaRPr>
        </a:p>
      </dsp:txBody>
      <dsp:txXfrm>
        <a:off x="0" y="4474882"/>
        <a:ext cx="7627076" cy="793128"/>
      </dsp:txXfrm>
    </dsp:sp>
    <dsp:sp modelId="{4D88D602-4328-4918-B01B-21F86590D56C}">
      <dsp:nvSpPr>
        <dsp:cNvPr id="0" name=""/>
        <dsp:cNvSpPr/>
      </dsp:nvSpPr>
      <dsp:spPr>
        <a:xfrm>
          <a:off x="3724" y="5238636"/>
          <a:ext cx="2539875" cy="675627"/>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a:cs typeface="Arial"/>
            </a:rPr>
            <a:t>The company downsized big time, and 600 employees were mad redundant.</a:t>
          </a:r>
          <a:endParaRPr lang="en-US" sz="1400" kern="1200" dirty="0">
            <a:latin typeface="Arial"/>
            <a:cs typeface="Arial"/>
          </a:endParaRPr>
        </a:p>
      </dsp:txBody>
      <dsp:txXfrm>
        <a:off x="3724" y="5238636"/>
        <a:ext cx="2539875" cy="675627"/>
      </dsp:txXfrm>
    </dsp:sp>
    <dsp:sp modelId="{6EF200FA-7010-49F3-97F8-3C182123C794}">
      <dsp:nvSpPr>
        <dsp:cNvPr id="0" name=""/>
        <dsp:cNvSpPr/>
      </dsp:nvSpPr>
      <dsp:spPr>
        <a:xfrm>
          <a:off x="2543600" y="5238636"/>
          <a:ext cx="2539875" cy="675627"/>
        </a:xfrm>
        <a:prstGeom prst="rect">
          <a:avLst/>
        </a:prstGeom>
        <a:solidFill>
          <a:schemeClr val="accent2">
            <a:tint val="40000"/>
            <a:alpha val="90000"/>
            <a:hueOff val="-4916723"/>
            <a:satOff val="-2883"/>
            <a:lumOff val="-359"/>
            <a:alphaOff val="0"/>
          </a:schemeClr>
        </a:solidFill>
        <a:ln w="15875" cap="rnd" cmpd="sng" algn="ctr">
          <a:solidFill>
            <a:schemeClr val="accent2">
              <a:tint val="40000"/>
              <a:alpha val="90000"/>
              <a:hueOff val="-4916723"/>
              <a:satOff val="-2883"/>
              <a:lumOff val="-3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a:cs typeface="Arial"/>
            </a:rPr>
            <a:t>High prices </a:t>
          </a:r>
        </a:p>
      </dsp:txBody>
      <dsp:txXfrm>
        <a:off x="2543600" y="5238636"/>
        <a:ext cx="2539875" cy="675627"/>
      </dsp:txXfrm>
    </dsp:sp>
    <dsp:sp modelId="{F57D9773-E7E1-4A07-A187-0096014EBFDE}">
      <dsp:nvSpPr>
        <dsp:cNvPr id="0" name=""/>
        <dsp:cNvSpPr/>
      </dsp:nvSpPr>
      <dsp:spPr>
        <a:xfrm>
          <a:off x="5083475" y="5238636"/>
          <a:ext cx="2539875" cy="675627"/>
        </a:xfrm>
        <a:prstGeom prst="rect">
          <a:avLst/>
        </a:prstGeom>
        <a:solidFill>
          <a:schemeClr val="accent2">
            <a:tint val="40000"/>
            <a:alpha val="90000"/>
            <a:hueOff val="-9833447"/>
            <a:satOff val="-5766"/>
            <a:lumOff val="-718"/>
            <a:alphaOff val="0"/>
          </a:schemeClr>
        </a:solidFill>
        <a:ln w="15875" cap="rnd" cmpd="sng" algn="ctr">
          <a:solidFill>
            <a:schemeClr val="accent2">
              <a:tint val="40000"/>
              <a:alpha val="90000"/>
              <a:hueOff val="-9833447"/>
              <a:satOff val="-5766"/>
              <a:lumOff val="-71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a:cs typeface="Arial"/>
            </a:rPr>
            <a:t>Cost of living (everything has gone up)</a:t>
          </a:r>
        </a:p>
      </dsp:txBody>
      <dsp:txXfrm>
        <a:off x="5083475" y="5238636"/>
        <a:ext cx="2539875" cy="675627"/>
      </dsp:txXfrm>
    </dsp:sp>
    <dsp:sp modelId="{DC539D5A-9809-4DE3-B589-460AFE53B406}">
      <dsp:nvSpPr>
        <dsp:cNvPr id="0" name=""/>
        <dsp:cNvSpPr/>
      </dsp:nvSpPr>
      <dsp:spPr>
        <a:xfrm rot="10800000">
          <a:off x="0" y="2237966"/>
          <a:ext cx="7627076" cy="2258947"/>
        </a:xfrm>
        <a:prstGeom prst="upArrowCallou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a:cs typeface="Arial"/>
            </a:rPr>
            <a:t>TM Lewin faced a lot of problems when the pandemic took full force in 2020 and as a result to this forced TM Lewin to closed all stores.</a:t>
          </a:r>
          <a:endParaRPr lang="en-US" sz="1400" kern="1200" dirty="0">
            <a:latin typeface="Arial"/>
            <a:cs typeface="Arial"/>
          </a:endParaRPr>
        </a:p>
      </dsp:txBody>
      <dsp:txXfrm rot="10800000">
        <a:off x="0" y="2237966"/>
        <a:ext cx="7627076" cy="1467796"/>
      </dsp:txXfrm>
    </dsp:sp>
    <dsp:sp modelId="{DC3B65B1-E671-4AB6-A3BC-BB9EAD36CC9E}">
      <dsp:nvSpPr>
        <dsp:cNvPr id="0" name=""/>
        <dsp:cNvSpPr/>
      </dsp:nvSpPr>
      <dsp:spPr>
        <a:xfrm rot="10800000">
          <a:off x="0" y="1050"/>
          <a:ext cx="7627076" cy="2258947"/>
        </a:xfrm>
        <a:prstGeom prst="upArrowCallou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a:cs typeface="Arial"/>
            </a:rPr>
            <a:t>Resulting in such an extraordinary loss during this time TM Lewin would have had to have had a SWOT analysis put in place to also identify weaknesses, </a:t>
          </a:r>
          <a:endParaRPr lang="en-US" sz="1400" kern="1200" dirty="0">
            <a:latin typeface="Arial"/>
            <a:cs typeface="Arial"/>
          </a:endParaRPr>
        </a:p>
      </dsp:txBody>
      <dsp:txXfrm rot="10800000">
        <a:off x="0" y="1050"/>
        <a:ext cx="7627076" cy="1467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FDE51-C7C4-42D4-918F-B147ED7845CA}">
      <dsp:nvSpPr>
        <dsp:cNvPr id="0" name=""/>
        <dsp:cNvSpPr/>
      </dsp:nvSpPr>
      <dsp:spPr>
        <a:xfrm>
          <a:off x="560520" y="680240"/>
          <a:ext cx="1612687" cy="1612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B00C3-1DF4-4039-BB12-689E6024568B}">
      <dsp:nvSpPr>
        <dsp:cNvPr id="0" name=""/>
        <dsp:cNvSpPr/>
      </dsp:nvSpPr>
      <dsp:spPr>
        <a:xfrm>
          <a:off x="904208" y="10239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FC4A3D-F130-4D91-B686-8982D3A9C90C}">
      <dsp:nvSpPr>
        <dsp:cNvPr id="0" name=""/>
        <dsp:cNvSpPr/>
      </dsp:nvSpPr>
      <dsp:spPr>
        <a:xfrm>
          <a:off x="44989" y="2795240"/>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a:latin typeface="Arial"/>
              <a:ea typeface="+mj-ea"/>
              <a:cs typeface="+mj-cs"/>
            </a:rPr>
            <a:t>Online business</a:t>
          </a:r>
          <a:endParaRPr lang="en-GB" sz="2400" kern="1200">
            <a:latin typeface="Arial"/>
            <a:cs typeface="Arial"/>
          </a:endParaRPr>
        </a:p>
      </dsp:txBody>
      <dsp:txXfrm>
        <a:off x="44989" y="2795240"/>
        <a:ext cx="2643750" cy="720000"/>
      </dsp:txXfrm>
    </dsp:sp>
    <dsp:sp modelId="{3D62E5D6-4FA2-4205-B919-A4D837D32FE5}">
      <dsp:nvSpPr>
        <dsp:cNvPr id="0" name=""/>
        <dsp:cNvSpPr/>
      </dsp:nvSpPr>
      <dsp:spPr>
        <a:xfrm>
          <a:off x="3666926" y="680240"/>
          <a:ext cx="1612687" cy="1612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EBBAE-D9A8-40AF-9496-15267D703FE8}">
      <dsp:nvSpPr>
        <dsp:cNvPr id="0" name=""/>
        <dsp:cNvSpPr/>
      </dsp:nvSpPr>
      <dsp:spPr>
        <a:xfrm>
          <a:off x="4010614" y="10239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ED5C4F-AE0B-4A20-8CE1-290F85C34777}">
      <dsp:nvSpPr>
        <dsp:cNvPr id="0" name=""/>
        <dsp:cNvSpPr/>
      </dsp:nvSpPr>
      <dsp:spPr>
        <a:xfrm>
          <a:off x="3151395" y="2795240"/>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a:latin typeface="Arial"/>
              <a:ea typeface="+mj-ea"/>
              <a:cs typeface="+mj-cs"/>
            </a:rPr>
            <a:t>Social media </a:t>
          </a:r>
        </a:p>
      </dsp:txBody>
      <dsp:txXfrm>
        <a:off x="3151395" y="2795240"/>
        <a:ext cx="2643750" cy="720000"/>
      </dsp:txXfrm>
    </dsp:sp>
    <dsp:sp modelId="{6D01DCAC-C4E4-4AF2-A871-528B532509EF}">
      <dsp:nvSpPr>
        <dsp:cNvPr id="0" name=""/>
        <dsp:cNvSpPr/>
      </dsp:nvSpPr>
      <dsp:spPr>
        <a:xfrm>
          <a:off x="6773333" y="680240"/>
          <a:ext cx="1612687" cy="1612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7151A0-EC31-42AA-8849-9308CC1B4F76}">
      <dsp:nvSpPr>
        <dsp:cNvPr id="0" name=""/>
        <dsp:cNvSpPr/>
      </dsp:nvSpPr>
      <dsp:spPr>
        <a:xfrm>
          <a:off x="7117020" y="102392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4F2780-FF9D-4653-8D5C-B8729023DBF0}">
      <dsp:nvSpPr>
        <dsp:cNvPr id="0" name=""/>
        <dsp:cNvSpPr/>
      </dsp:nvSpPr>
      <dsp:spPr>
        <a:xfrm>
          <a:off x="6257801" y="2795240"/>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a:latin typeface="Arial"/>
              <a:ea typeface="+mj-ea"/>
              <a:cs typeface="+mj-cs"/>
            </a:rPr>
            <a:t>Out-sourcing the job</a:t>
          </a:r>
        </a:p>
      </dsp:txBody>
      <dsp:txXfrm>
        <a:off x="6257801" y="2795240"/>
        <a:ext cx="2643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F9AA7-BA0D-426F-A42A-B3C0030C01D4}">
      <dsp:nvSpPr>
        <dsp:cNvPr id="0" name=""/>
        <dsp:cNvSpPr/>
      </dsp:nvSpPr>
      <dsp:spPr>
        <a:xfrm>
          <a:off x="0" y="1963"/>
          <a:ext cx="6188188" cy="1100618"/>
        </a:xfrm>
        <a:prstGeom prst="roundRect">
          <a:avLst>
            <a:gd name="adj" fmla="val 10000"/>
          </a:avLst>
        </a:prstGeom>
        <a:solidFill>
          <a:schemeClr val="accent3">
            <a:tint val="4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1A848BCC-502E-4BFB-A0C3-26336C6730E1}">
      <dsp:nvSpPr>
        <dsp:cNvPr id="0" name=""/>
        <dsp:cNvSpPr/>
      </dsp:nvSpPr>
      <dsp:spPr>
        <a:xfrm>
          <a:off x="332937" y="249602"/>
          <a:ext cx="605931" cy="6053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sp>
    <dsp:sp modelId="{FB6FB1A7-5FB7-4177-8E93-208956B59BC6}">
      <dsp:nvSpPr>
        <dsp:cNvPr id="0" name=""/>
        <dsp:cNvSpPr/>
      </dsp:nvSpPr>
      <dsp:spPr>
        <a:xfrm>
          <a:off x="1271806" y="1963"/>
          <a:ext cx="4798825" cy="110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6" tIns="116596" rIns="116596" bIns="116596" numCol="1" spcCol="1270" anchor="ctr" anchorCtr="0">
          <a:noAutofit/>
        </a:bodyPr>
        <a:lstStyle/>
        <a:p>
          <a:pPr marL="0" lvl="0" indent="0" algn="l" defTabSz="622300">
            <a:lnSpc>
              <a:spcPct val="100000"/>
            </a:lnSpc>
            <a:spcBef>
              <a:spcPct val="0"/>
            </a:spcBef>
            <a:spcAft>
              <a:spcPct val="35000"/>
            </a:spcAft>
            <a:buNone/>
          </a:pPr>
          <a:r>
            <a:rPr lang="en-GB" sz="1400" b="0" i="0" kern="1200" dirty="0">
              <a:solidFill>
                <a:schemeClr val="bg1"/>
              </a:solidFill>
              <a:latin typeface="Arial"/>
              <a:cs typeface="Arial"/>
            </a:rPr>
            <a:t>The pandemic </a:t>
          </a:r>
          <a:r>
            <a:rPr lang="en-GB" sz="1400" kern="1200" dirty="0">
              <a:solidFill>
                <a:schemeClr val="bg1"/>
              </a:solidFill>
              <a:latin typeface="Arial"/>
              <a:cs typeface="Arial"/>
            </a:rPr>
            <a:t>- A crisis that hit the world in 2020</a:t>
          </a:r>
          <a:endParaRPr lang="en-US" sz="1400" kern="1200" dirty="0">
            <a:solidFill>
              <a:schemeClr val="bg1"/>
            </a:solidFill>
            <a:latin typeface="Arial"/>
            <a:cs typeface="Arial"/>
          </a:endParaRPr>
        </a:p>
      </dsp:txBody>
      <dsp:txXfrm>
        <a:off x="1271806" y="1963"/>
        <a:ext cx="4798825" cy="1101694"/>
      </dsp:txXfrm>
    </dsp:sp>
    <dsp:sp modelId="{B403ADEF-F5C3-4A5B-8758-5C503993E0A1}">
      <dsp:nvSpPr>
        <dsp:cNvPr id="0" name=""/>
        <dsp:cNvSpPr/>
      </dsp:nvSpPr>
      <dsp:spPr>
        <a:xfrm>
          <a:off x="0" y="1341862"/>
          <a:ext cx="6188188" cy="1100618"/>
        </a:xfrm>
        <a:prstGeom prst="roundRect">
          <a:avLst>
            <a:gd name="adj" fmla="val 10000"/>
          </a:avLst>
        </a:prstGeom>
        <a:solidFill>
          <a:schemeClr val="accent3">
            <a:tint val="4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25B401FE-80E3-4DD2-B958-0F9432A28D7A}">
      <dsp:nvSpPr>
        <dsp:cNvPr id="0" name=""/>
        <dsp:cNvSpPr/>
      </dsp:nvSpPr>
      <dsp:spPr>
        <a:xfrm>
          <a:off x="332937" y="1589501"/>
          <a:ext cx="605931" cy="6053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sp>
    <dsp:sp modelId="{71C6E5D0-C32E-4A0A-8FA7-64FED78BF658}">
      <dsp:nvSpPr>
        <dsp:cNvPr id="0" name=""/>
        <dsp:cNvSpPr/>
      </dsp:nvSpPr>
      <dsp:spPr>
        <a:xfrm>
          <a:off x="1271806" y="1341862"/>
          <a:ext cx="4798825" cy="110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6" tIns="116596" rIns="116596" bIns="116596" numCol="1" spcCol="1270" anchor="ctr" anchorCtr="0">
          <a:noAutofit/>
        </a:bodyPr>
        <a:lstStyle/>
        <a:p>
          <a:pPr marL="0" lvl="0" indent="0" algn="l" defTabSz="622300">
            <a:lnSpc>
              <a:spcPct val="100000"/>
            </a:lnSpc>
            <a:spcBef>
              <a:spcPct val="0"/>
            </a:spcBef>
            <a:spcAft>
              <a:spcPct val="35000"/>
            </a:spcAft>
            <a:buNone/>
          </a:pPr>
          <a:r>
            <a:rPr lang="en-GB" sz="1400" b="0" i="0" kern="1200" dirty="0">
              <a:solidFill>
                <a:schemeClr val="bg1"/>
              </a:solidFill>
              <a:latin typeface="Arial"/>
              <a:cs typeface="Arial"/>
            </a:rPr>
            <a:t>1400 stores went bust – </a:t>
          </a:r>
          <a:r>
            <a:rPr lang="en-GB" sz="1400" kern="1200" dirty="0">
              <a:solidFill>
                <a:schemeClr val="bg1"/>
              </a:solidFill>
              <a:latin typeface="Arial"/>
              <a:cs typeface="Arial"/>
            </a:rPr>
            <a:t>They were forced to close down business.</a:t>
          </a:r>
          <a:endParaRPr lang="en-US" sz="1400" kern="1200" dirty="0">
            <a:solidFill>
              <a:schemeClr val="bg1"/>
            </a:solidFill>
            <a:latin typeface="Arial"/>
            <a:cs typeface="Arial"/>
          </a:endParaRPr>
        </a:p>
      </dsp:txBody>
      <dsp:txXfrm>
        <a:off x="1271806" y="1341862"/>
        <a:ext cx="4798825" cy="1101694"/>
      </dsp:txXfrm>
    </dsp:sp>
    <dsp:sp modelId="{F46512C2-1D92-459C-88D5-89ED1D68CF45}">
      <dsp:nvSpPr>
        <dsp:cNvPr id="0" name=""/>
        <dsp:cNvSpPr/>
      </dsp:nvSpPr>
      <dsp:spPr>
        <a:xfrm>
          <a:off x="0" y="2681760"/>
          <a:ext cx="6188188" cy="1100618"/>
        </a:xfrm>
        <a:prstGeom prst="roundRect">
          <a:avLst>
            <a:gd name="adj" fmla="val 10000"/>
          </a:avLst>
        </a:prstGeom>
        <a:solidFill>
          <a:schemeClr val="accent3">
            <a:tint val="4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E10FADC5-B393-4578-8476-6EF5E260FDF8}">
      <dsp:nvSpPr>
        <dsp:cNvPr id="0" name=""/>
        <dsp:cNvSpPr/>
      </dsp:nvSpPr>
      <dsp:spPr>
        <a:xfrm>
          <a:off x="333262" y="2929400"/>
          <a:ext cx="605931" cy="6053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sp>
    <dsp:sp modelId="{FCBBF0D3-94D9-4FF8-A081-CC92A03F6E89}">
      <dsp:nvSpPr>
        <dsp:cNvPr id="0" name=""/>
        <dsp:cNvSpPr/>
      </dsp:nvSpPr>
      <dsp:spPr>
        <a:xfrm>
          <a:off x="1272456" y="2681760"/>
          <a:ext cx="4798825" cy="110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6" tIns="116596" rIns="116596" bIns="116596" numCol="1" spcCol="1270" anchor="ctr" anchorCtr="0">
          <a:noAutofit/>
        </a:bodyPr>
        <a:lstStyle/>
        <a:p>
          <a:pPr marL="0" lvl="0" indent="0" algn="l" defTabSz="622300">
            <a:lnSpc>
              <a:spcPct val="100000"/>
            </a:lnSpc>
            <a:spcBef>
              <a:spcPct val="0"/>
            </a:spcBef>
            <a:spcAft>
              <a:spcPct val="35000"/>
            </a:spcAft>
            <a:buNone/>
          </a:pPr>
          <a:r>
            <a:rPr lang="en-GB" sz="1400" b="0" i="0" kern="1200" dirty="0">
              <a:solidFill>
                <a:schemeClr val="bg1"/>
              </a:solidFill>
              <a:latin typeface="Arial"/>
              <a:cs typeface="Arial"/>
            </a:rPr>
            <a:t>Supply chain issues -</a:t>
          </a:r>
          <a:r>
            <a:rPr lang="en-GB" sz="1400" kern="1200" dirty="0">
              <a:solidFill>
                <a:schemeClr val="bg1"/>
              </a:solidFill>
              <a:latin typeface="Arial"/>
              <a:cs typeface="Arial"/>
            </a:rPr>
            <a:t> Because of most businesses closing there would most likely be an issues in the supplies, shipping's goods. A lot of businesses were unable to get stock delivered. So that meant there were issues in delivery too.</a:t>
          </a:r>
          <a:endParaRPr lang="en-US" sz="1400" kern="1200" dirty="0">
            <a:solidFill>
              <a:schemeClr val="bg1"/>
            </a:solidFill>
            <a:latin typeface="Arial" panose="020B0604020202020204" pitchFamily="34" charset="0"/>
            <a:cs typeface="Arial" panose="020B0604020202020204" pitchFamily="34" charset="0"/>
          </a:endParaRPr>
        </a:p>
      </dsp:txBody>
      <dsp:txXfrm>
        <a:off x="1272456" y="2681760"/>
        <a:ext cx="4798825" cy="1101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07A75-8238-4461-9DE2-32E3D10215AE}">
      <dsp:nvSpPr>
        <dsp:cNvPr id="0" name=""/>
        <dsp:cNvSpPr/>
      </dsp:nvSpPr>
      <dsp:spPr>
        <a:xfrm>
          <a:off x="0" y="2048"/>
          <a:ext cx="4165146"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74C368-4A13-4514-8783-268B3CEB2835}">
      <dsp:nvSpPr>
        <dsp:cNvPr id="0" name=""/>
        <dsp:cNvSpPr/>
      </dsp:nvSpPr>
      <dsp:spPr>
        <a:xfrm>
          <a:off x="0" y="2048"/>
          <a:ext cx="4165146" cy="139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b="1" kern="1200" dirty="0">
              <a:latin typeface="Arial"/>
              <a:cs typeface="Arial"/>
            </a:rPr>
            <a:t>Social </a:t>
          </a:r>
        </a:p>
      </dsp:txBody>
      <dsp:txXfrm>
        <a:off x="0" y="2048"/>
        <a:ext cx="4165146" cy="1397127"/>
      </dsp:txXfrm>
    </dsp:sp>
    <dsp:sp modelId="{F3B28237-6D33-4998-8E3A-4E1FA318B948}">
      <dsp:nvSpPr>
        <dsp:cNvPr id="0" name=""/>
        <dsp:cNvSpPr/>
      </dsp:nvSpPr>
      <dsp:spPr>
        <a:xfrm>
          <a:off x="0" y="1399176"/>
          <a:ext cx="4165146"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6DC62B-5665-455F-9802-5A4CFC88FEC5}">
      <dsp:nvSpPr>
        <dsp:cNvPr id="0" name=""/>
        <dsp:cNvSpPr/>
      </dsp:nvSpPr>
      <dsp:spPr>
        <a:xfrm>
          <a:off x="0" y="1399176"/>
          <a:ext cx="4165146" cy="139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Arial"/>
              <a:cs typeface="Arial"/>
            </a:rPr>
            <a:t>Demographic's</a:t>
          </a:r>
          <a:endParaRPr lang="en-GB" sz="2300" kern="1200" dirty="0"/>
        </a:p>
      </dsp:txBody>
      <dsp:txXfrm>
        <a:off x="0" y="1399176"/>
        <a:ext cx="4165146" cy="1397127"/>
      </dsp:txXfrm>
    </dsp:sp>
    <dsp:sp modelId="{2255765B-3CC9-4D6F-ACE9-073AB96B126F}">
      <dsp:nvSpPr>
        <dsp:cNvPr id="0" name=""/>
        <dsp:cNvSpPr/>
      </dsp:nvSpPr>
      <dsp:spPr>
        <a:xfrm>
          <a:off x="0" y="2796304"/>
          <a:ext cx="4165146"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9EC9C7-77C9-4B93-AF2E-E3F315461FC7}">
      <dsp:nvSpPr>
        <dsp:cNvPr id="0" name=""/>
        <dsp:cNvSpPr/>
      </dsp:nvSpPr>
      <dsp:spPr>
        <a:xfrm>
          <a:off x="0" y="2796304"/>
          <a:ext cx="4165146" cy="139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latin typeface="Arial"/>
              <a:cs typeface="Arial"/>
            </a:rPr>
            <a:t>Lifestyle  Factors - Peoples lifestyle changed they had to stay indoors and isolate because of covid 19.</a:t>
          </a:r>
          <a:endParaRPr lang="en-GB" sz="2300" kern="1200" dirty="0"/>
        </a:p>
      </dsp:txBody>
      <dsp:txXfrm>
        <a:off x="0" y="2796304"/>
        <a:ext cx="4165146" cy="13971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FEA15-8105-466D-B9AA-986481D8E20D}">
      <dsp:nvSpPr>
        <dsp:cNvPr id="0" name=""/>
        <dsp:cNvSpPr/>
      </dsp:nvSpPr>
      <dsp:spPr>
        <a:xfrm>
          <a:off x="2671570" y="104061"/>
          <a:ext cx="951750" cy="951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255B8D-3F8C-4BAF-B709-70D46D125F55}">
      <dsp:nvSpPr>
        <dsp:cNvPr id="0" name=""/>
        <dsp:cNvSpPr/>
      </dsp:nvSpPr>
      <dsp:spPr>
        <a:xfrm>
          <a:off x="2089945"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dirty="0">
              <a:latin typeface="Arial"/>
              <a:cs typeface="Arial"/>
            </a:rPr>
            <a:t>Environment:</a:t>
          </a:r>
          <a:endParaRPr lang="en-GB" sz="1600" kern="1200" dirty="0">
            <a:latin typeface="Arial"/>
            <a:cs typeface="Arial"/>
          </a:endParaRPr>
        </a:p>
      </dsp:txBody>
      <dsp:txXfrm>
        <a:off x="2089945" y="1350969"/>
        <a:ext cx="2115000" cy="720000"/>
      </dsp:txXfrm>
    </dsp:sp>
    <dsp:sp modelId="{FC2A0CD7-98C4-402F-ACCE-54B4A53891C9}">
      <dsp:nvSpPr>
        <dsp:cNvPr id="0" name=""/>
        <dsp:cNvSpPr/>
      </dsp:nvSpPr>
      <dsp:spPr>
        <a:xfrm>
          <a:off x="5156696" y="104061"/>
          <a:ext cx="951750" cy="951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B94F03-C89A-4BA4-BE97-517E22254995}">
      <dsp:nvSpPr>
        <dsp:cNvPr id="0" name=""/>
        <dsp:cNvSpPr/>
      </dsp:nvSpPr>
      <dsp:spPr>
        <a:xfrm>
          <a:off x="4575071"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a:cs typeface="Arial"/>
            </a:rPr>
            <a:t>Supply chain</a:t>
          </a:r>
        </a:p>
      </dsp:txBody>
      <dsp:txXfrm>
        <a:off x="4575071" y="1350969"/>
        <a:ext cx="2115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407ED6-14C4-4605-9257-A8AF03A65240}">
      <dsp:nvSpPr>
        <dsp:cNvPr id="0" name=""/>
        <dsp:cNvSpPr/>
      </dsp:nvSpPr>
      <dsp:spPr>
        <a:xfrm>
          <a:off x="2671570" y="104061"/>
          <a:ext cx="951750" cy="951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95755-2F4E-4FC2-873A-27339045BFC6}">
      <dsp:nvSpPr>
        <dsp:cNvPr id="0" name=""/>
        <dsp:cNvSpPr/>
      </dsp:nvSpPr>
      <dsp:spPr>
        <a:xfrm>
          <a:off x="2089945"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latin typeface="Arial" panose="020B0604020202020204" pitchFamily="34" charset="0"/>
              <a:cs typeface="Arial" panose="020B0604020202020204" pitchFamily="34" charset="0"/>
            </a:rPr>
            <a:t>Technology: </a:t>
          </a:r>
        </a:p>
      </dsp:txBody>
      <dsp:txXfrm>
        <a:off x="2089945" y="1350969"/>
        <a:ext cx="2115000" cy="720000"/>
      </dsp:txXfrm>
    </dsp:sp>
    <dsp:sp modelId="{E12CDD4E-FF20-456F-9754-012C2B4DC68F}">
      <dsp:nvSpPr>
        <dsp:cNvPr id="0" name=""/>
        <dsp:cNvSpPr/>
      </dsp:nvSpPr>
      <dsp:spPr>
        <a:xfrm>
          <a:off x="5156696" y="104061"/>
          <a:ext cx="951750" cy="951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982A68-8838-447E-986F-EDC3B9528C75}">
      <dsp:nvSpPr>
        <dsp:cNvPr id="0" name=""/>
        <dsp:cNvSpPr/>
      </dsp:nvSpPr>
      <dsp:spPr>
        <a:xfrm>
          <a:off x="4575071"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Advertisement- </a:t>
          </a:r>
          <a:r>
            <a:rPr lang="en-GB" sz="1600" kern="1200" err="1">
              <a:latin typeface="Arial" panose="020B0604020202020204" pitchFamily="34" charset="0"/>
              <a:cs typeface="Arial" panose="020B0604020202020204" pitchFamily="34" charset="0"/>
            </a:rPr>
            <a:t>Linkedin</a:t>
          </a:r>
          <a:r>
            <a:rPr lang="en-GB" sz="1600" kern="1200">
              <a:latin typeface="Arial" panose="020B0604020202020204" pitchFamily="34" charset="0"/>
              <a:cs typeface="Arial" panose="020B0604020202020204" pitchFamily="34" charset="0"/>
            </a:rPr>
            <a:t> </a:t>
          </a:r>
        </a:p>
      </dsp:txBody>
      <dsp:txXfrm>
        <a:off x="4575071" y="1350969"/>
        <a:ext cx="2115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565370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913903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666074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875814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954902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57417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395500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881806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75090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6234564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531629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173369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9284291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7434146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6721161"/>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1047705"/>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095550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2/16/2023</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0579326"/>
      </p:ext>
    </p:extLst>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7"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boagworld.com/digital-strategy/swot-analysis/"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jpe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hyperlink" Target="https://creativecommons.org/licenses/by-nc-nd/3.0/" TargetMode="External"/><Relationship Id="rId4" Type="http://schemas.openxmlformats.org/officeDocument/2006/relationships/hyperlink" Target="http://groupcoaching.blogspot.com/2012/08/what-are-your-strengths-as-coach.html" TargetMode="Externa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5.jpeg"/><Relationship Id="rId7" Type="http://schemas.openxmlformats.org/officeDocument/2006/relationships/diagramLayout" Target="../diagrams/layout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hyperlink" Target="https://creativecommons.org/licenses/by-nc-nd/3.0/" TargetMode="External"/><Relationship Id="rId10" Type="http://schemas.microsoft.com/office/2007/relationships/diagramDrawing" Target="../diagrams/drawing2.xml"/><Relationship Id="rId4" Type="http://schemas.openxmlformats.org/officeDocument/2006/relationships/hyperlink" Target="http://functionalintegratedtraining360.blogspot.com/2012/03/pre-habilitacion-vs-re-habilitacion-ii.html" TargetMode="External"/><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jpe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21.jpeg"/><Relationship Id="rId7" Type="http://schemas.openxmlformats.org/officeDocument/2006/relationships/diagramLayout" Target="../diagrams/layout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5.xml"/><Relationship Id="rId11" Type="http://schemas.openxmlformats.org/officeDocument/2006/relationships/hyperlink" Target="https://creativecommons.org/licenses/by-nc-nd/3.0/" TargetMode="External"/><Relationship Id="rId5" Type="http://schemas.openxmlformats.org/officeDocument/2006/relationships/image" Target="../media/image22.jpeg"/><Relationship Id="rId10" Type="http://schemas.microsoft.com/office/2007/relationships/diagramDrawing" Target="../diagrams/drawing5.xml"/><Relationship Id="rId4" Type="http://schemas.openxmlformats.org/officeDocument/2006/relationships/hyperlink" Target="https://www.cnwintech.com/blog/best-ways-to-maintain-a-healthy-lifestyle/" TargetMode="External"/><Relationship Id="rId9" Type="http://schemas.openxmlformats.org/officeDocument/2006/relationships/diagramColors" Target="../diagrams/colors5.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image" Target="../media/image34.jpeg"/><Relationship Id="rId3" Type="http://schemas.openxmlformats.org/officeDocument/2006/relationships/diagramLayout" Target="../diagrams/layout6.xml"/><Relationship Id="rId7" Type="http://schemas.openxmlformats.org/officeDocument/2006/relationships/diagramData" Target="../diagrams/data7.xml"/><Relationship Id="rId12" Type="http://schemas.openxmlformats.org/officeDocument/2006/relationships/image" Target="../media/image33.jpeg"/><Relationship Id="rId2" Type="http://schemas.openxmlformats.org/officeDocument/2006/relationships/diagramData" Target="../diagrams/data6.xml"/><Relationship Id="rId16" Type="http://schemas.openxmlformats.org/officeDocument/2006/relationships/image" Target="../media/image36.png"/><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5" Type="http://schemas.microsoft.com/office/2017/06/relationships/model3d" Target="../media/model3d1.glb"/><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 Id="rId14" Type="http://schemas.openxmlformats.org/officeDocument/2006/relationships/image" Target="../media/image35.jpeg"/></Relationships>
</file>

<file path=ppt/slides/_rels/slide1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0.svg"/></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tmlewin.co.uk/?utm_source=bing&amp;utm_medium=cpc&amp;utm_campaign=B%7CUK%7CPH%3A%20Brand%20Head%20Term&amp;utm_term=tm%20lewin&amp;utm_content=Head%20Ter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26587-F498-079B-2F54-EFE2F387BCB1}"/>
              </a:ext>
            </a:extLst>
          </p:cNvPr>
          <p:cNvSpPr>
            <a:spLocks noGrp="1"/>
          </p:cNvSpPr>
          <p:nvPr>
            <p:ph type="ctrTitle"/>
          </p:nvPr>
        </p:nvSpPr>
        <p:spPr/>
        <p:txBody>
          <a:bodyPr>
            <a:normAutofit/>
          </a:bodyPr>
          <a:lstStyle/>
          <a:p>
            <a:pPr marL="457200" indent="-457200" algn="l">
              <a:buFont typeface="Arial" panose="020B0604020202020204" pitchFamily="34" charset="0"/>
              <a:buChar char="•"/>
            </a:pPr>
            <a:r>
              <a:rPr lang="en-GB" sz="2800" b="1">
                <a:latin typeface="Arial" panose="020B0604020202020204" pitchFamily="34" charset="0"/>
                <a:cs typeface="Arial" panose="020B0604020202020204" pitchFamily="34" charset="0"/>
              </a:rPr>
              <a:t>Jayne Stead  2126373</a:t>
            </a:r>
          </a:p>
        </p:txBody>
      </p:sp>
      <p:sp>
        <p:nvSpPr>
          <p:cNvPr id="4" name="TextBox 3">
            <a:extLst>
              <a:ext uri="{FF2B5EF4-FFF2-40B4-BE49-F238E27FC236}">
                <a16:creationId xmlns:a16="http://schemas.microsoft.com/office/drawing/2014/main" id="{00261EF3-E185-42B0-D173-A5115261E008}"/>
              </a:ext>
            </a:extLst>
          </p:cNvPr>
          <p:cNvSpPr txBox="1"/>
          <p:nvPr/>
        </p:nvSpPr>
        <p:spPr>
          <a:xfrm>
            <a:off x="9260114" y="2023776"/>
            <a:ext cx="6081486" cy="400110"/>
          </a:xfrm>
          <a:prstGeom prst="rect">
            <a:avLst/>
          </a:prstGeom>
          <a:noFill/>
        </p:spPr>
        <p:txBody>
          <a:bodyPr wrap="square" lIns="91440" tIns="45720" rIns="91440" bIns="45720" rtlCol="0" anchor="t">
            <a:spAutoFit/>
          </a:bodyPr>
          <a:lstStyle/>
          <a:p>
            <a:r>
              <a:rPr lang="en-GB" sz="2000" b="1" dirty="0">
                <a:latin typeface="Arial"/>
                <a:cs typeface="Arial"/>
              </a:rPr>
              <a:t>Mohammed Islam </a:t>
            </a:r>
            <a:endParaRPr lang="en-GB" sz="200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F34DCF3-B32E-FEE1-FEFE-EE7270282860}"/>
              </a:ext>
            </a:extLst>
          </p:cNvPr>
          <p:cNvSpPr/>
          <p:nvPr/>
        </p:nvSpPr>
        <p:spPr>
          <a:xfrm>
            <a:off x="867871" y="895961"/>
            <a:ext cx="10794475" cy="1754326"/>
          </a:xfrm>
          <a:prstGeom prst="rect">
            <a:avLst/>
          </a:prstGeom>
          <a:noFill/>
        </p:spPr>
        <p:txBody>
          <a:bodyPr wrap="square" lIns="91440" tIns="45720" rIns="91440" bIns="45720" anchor="t">
            <a:spAutoFit/>
          </a:bodyPr>
          <a:lstStyle/>
          <a:p>
            <a:pPr algn="ctr"/>
            <a:r>
              <a:rPr lang="en-US" sz="5400" dirty="0">
                <a:ln w="0"/>
                <a:effectLst>
                  <a:outerShdw blurRad="38100" dist="19050" dir="2700000" algn="tl" rotWithShape="0">
                    <a:schemeClr val="dk1">
                      <a:alpha val="40000"/>
                    </a:schemeClr>
                  </a:outerShdw>
                </a:effectLst>
                <a:latin typeface="Arial"/>
                <a:cs typeface="Arial"/>
              </a:rPr>
              <a:t>Problem solving and decision making</a:t>
            </a:r>
            <a:endParaRPr lang="en-US" dirty="0"/>
          </a:p>
        </p:txBody>
      </p:sp>
      <p:sp>
        <p:nvSpPr>
          <p:cNvPr id="8" name="TextBox 7">
            <a:extLst>
              <a:ext uri="{FF2B5EF4-FFF2-40B4-BE49-F238E27FC236}">
                <a16:creationId xmlns:a16="http://schemas.microsoft.com/office/drawing/2014/main" id="{04E53783-EAEB-9302-0057-FB14DED9703E}"/>
              </a:ext>
            </a:extLst>
          </p:cNvPr>
          <p:cNvSpPr txBox="1"/>
          <p:nvPr/>
        </p:nvSpPr>
        <p:spPr>
          <a:xfrm>
            <a:off x="7518681" y="1709142"/>
            <a:ext cx="5979886" cy="378193"/>
          </a:xfrm>
          <a:prstGeom prst="rect">
            <a:avLst/>
          </a:prstGeom>
          <a:noFill/>
        </p:spPr>
        <p:txBody>
          <a:bodyPr wrap="square" rtlCol="0">
            <a:spAutoFit/>
          </a:bodyPr>
          <a:lstStyle/>
          <a:p>
            <a:pPr algn="ctr"/>
            <a:r>
              <a:rPr lang="en-GB" b="1">
                <a:solidFill>
                  <a:srgbClr val="FF0000"/>
                </a:solidFill>
                <a:highlight>
                  <a:srgbClr val="000000"/>
                </a:highlight>
                <a:latin typeface="Arial" panose="020B0604020202020204" pitchFamily="34" charset="0"/>
                <a:cs typeface="Arial" panose="020B0604020202020204" pitchFamily="34" charset="0"/>
              </a:rPr>
              <a:t>BMSW4004</a:t>
            </a:r>
          </a:p>
        </p:txBody>
      </p:sp>
      <p:sp>
        <p:nvSpPr>
          <p:cNvPr id="3" name="Slide Number Placeholder 2">
            <a:extLst>
              <a:ext uri="{FF2B5EF4-FFF2-40B4-BE49-F238E27FC236}">
                <a16:creationId xmlns:a16="http://schemas.microsoft.com/office/drawing/2014/main" id="{56FAFE60-5D93-1B97-DBA5-58ECB71CCBD8}"/>
              </a:ext>
            </a:extLst>
          </p:cNvPr>
          <p:cNvSpPr>
            <a:spLocks noGrp="1"/>
          </p:cNvSpPr>
          <p:nvPr>
            <p:ph type="sldNum" sz="quarter" idx="12"/>
          </p:nvPr>
        </p:nvSpPr>
        <p:spPr/>
        <p:txBody>
          <a:bodyPr/>
          <a:lstStyle/>
          <a:p>
            <a:fld id="{D57F1E4F-1CFF-5643-939E-217C01CDF565}" type="slidenum">
              <a:rPr lang="en-US" dirty="0"/>
              <a:pPr/>
              <a:t>1</a:t>
            </a:fld>
            <a:endParaRPr lang="en-GB"/>
          </a:p>
        </p:txBody>
      </p:sp>
    </p:spTree>
    <p:extLst>
      <p:ext uri="{BB962C8B-B14F-4D97-AF65-F5344CB8AC3E}">
        <p14:creationId xmlns:p14="http://schemas.microsoft.com/office/powerpoint/2010/main" val="17631968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1270CE-C528-2FE1-3A8E-61888A2A8372}"/>
              </a:ext>
            </a:extLst>
          </p:cNvPr>
          <p:cNvSpPr/>
          <p:nvPr/>
        </p:nvSpPr>
        <p:spPr>
          <a:xfrm>
            <a:off x="7879571" y="3834601"/>
            <a:ext cx="184730" cy="923330"/>
          </a:xfrm>
          <a:prstGeom prst="rect">
            <a:avLst/>
          </a:prstGeom>
          <a:noFill/>
        </p:spPr>
        <p:txBody>
          <a:bodyPr wrap="none" lIns="91440" tIns="45720" rIns="91440" bIns="45720" anchor="t">
            <a:spAutoFit/>
          </a:bodyPr>
          <a:lstStyle/>
          <a:p>
            <a:pPr algn="ctr"/>
            <a:endParaRPr lang="en-US"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6" name="Picture 4" descr="A picture containing text, outdoor, sign, dark&#10;&#10;Description automatically generated">
            <a:extLst>
              <a:ext uri="{FF2B5EF4-FFF2-40B4-BE49-F238E27FC236}">
                <a16:creationId xmlns:a16="http://schemas.microsoft.com/office/drawing/2014/main" id="{E1A8EB7F-406B-9055-CD6D-D695E4D4D20A}"/>
              </a:ext>
            </a:extLst>
          </p:cNvPr>
          <p:cNvPicPr>
            <a:picLocks noChangeAspect="1"/>
          </p:cNvPicPr>
          <p:nvPr/>
        </p:nvPicPr>
        <p:blipFill>
          <a:blip r:embed="rId3"/>
          <a:stretch>
            <a:fillRect/>
          </a:stretch>
        </p:blipFill>
        <p:spPr>
          <a:xfrm>
            <a:off x="138173" y="66735"/>
            <a:ext cx="2857500" cy="962025"/>
          </a:xfrm>
          <a:prstGeom prst="rect">
            <a:avLst/>
          </a:prstGeom>
        </p:spPr>
      </p:pic>
      <p:sp>
        <p:nvSpPr>
          <p:cNvPr id="5" name="TextBox 4">
            <a:extLst>
              <a:ext uri="{FF2B5EF4-FFF2-40B4-BE49-F238E27FC236}">
                <a16:creationId xmlns:a16="http://schemas.microsoft.com/office/drawing/2014/main" id="{7838E28A-D61D-3DEE-38A2-2148DA55C184}"/>
              </a:ext>
            </a:extLst>
          </p:cNvPr>
          <p:cNvSpPr txBox="1"/>
          <p:nvPr/>
        </p:nvSpPr>
        <p:spPr>
          <a:xfrm>
            <a:off x="8589682" y="3086100"/>
            <a:ext cx="2819400" cy="261610"/>
          </a:xfrm>
          <a:prstGeom prst="rect">
            <a:avLst/>
          </a:prstGeom>
          <a:noFill/>
        </p:spPr>
        <p:txBody>
          <a:bodyPr wrap="square" lIns="91440" tIns="45720" rIns="91440" bIns="45720" rtlCol="0" anchor="t">
            <a:spAutoFit/>
          </a:bodyPr>
          <a:lstStyle/>
          <a:p>
            <a:endParaRPr lang="en-GB" sz="1100"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6FD61AB-C91B-2E6C-FA7F-73856E50407D}"/>
              </a:ext>
            </a:extLst>
          </p:cNvPr>
          <p:cNvSpPr txBox="1"/>
          <p:nvPr/>
        </p:nvSpPr>
        <p:spPr>
          <a:xfrm>
            <a:off x="8642681" y="4034656"/>
            <a:ext cx="2189527" cy="261610"/>
          </a:xfrm>
          <a:prstGeom prst="rect">
            <a:avLst/>
          </a:prstGeom>
          <a:noFill/>
        </p:spPr>
        <p:txBody>
          <a:bodyPr wrap="square" lIns="91440" tIns="45720" rIns="91440" bIns="45720" rtlCol="0" anchor="t">
            <a:spAutoFit/>
          </a:bodyPr>
          <a:lstStyle/>
          <a:p>
            <a:endParaRPr lang="en-GB" sz="11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DAF0057-2400-70DF-B8AD-8A8B71108672}"/>
              </a:ext>
            </a:extLst>
          </p:cNvPr>
          <p:cNvSpPr txBox="1"/>
          <p:nvPr/>
        </p:nvSpPr>
        <p:spPr>
          <a:xfrm flipV="1">
            <a:off x="8613927" y="4672833"/>
            <a:ext cx="2427816" cy="261610"/>
          </a:xfrm>
          <a:prstGeom prst="rect">
            <a:avLst/>
          </a:prstGeom>
          <a:noFill/>
        </p:spPr>
        <p:txBody>
          <a:bodyPr wrap="square" lIns="91440" tIns="45720" rIns="91440" bIns="45720" rtlCol="0" anchor="t">
            <a:spAutoFit/>
          </a:bodyPr>
          <a:lstStyle/>
          <a:p>
            <a:endParaRPr lang="en-GB" sz="1100" dirty="0">
              <a:solidFill>
                <a:schemeClr val="bg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8BC1E69-242F-05AA-A65D-CA95EEBBBC56}"/>
              </a:ext>
            </a:extLst>
          </p:cNvPr>
          <p:cNvSpPr txBox="1"/>
          <p:nvPr/>
        </p:nvSpPr>
        <p:spPr>
          <a:xfrm>
            <a:off x="8823960" y="5593080"/>
            <a:ext cx="2727959" cy="6705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18CCA84B-B272-509A-8629-CBC37052636E}"/>
              </a:ext>
            </a:extLst>
          </p:cNvPr>
          <p:cNvSpPr txBox="1"/>
          <p:nvPr/>
        </p:nvSpPr>
        <p:spPr>
          <a:xfrm>
            <a:off x="9022080" y="5334000"/>
            <a:ext cx="2941320" cy="929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TextBox 14">
            <a:extLst>
              <a:ext uri="{FF2B5EF4-FFF2-40B4-BE49-F238E27FC236}">
                <a16:creationId xmlns:a16="http://schemas.microsoft.com/office/drawing/2014/main" id="{043561FB-BFC1-E28E-B87A-56F363FCE9D2}"/>
              </a:ext>
            </a:extLst>
          </p:cNvPr>
          <p:cNvSpPr txBox="1"/>
          <p:nvPr/>
        </p:nvSpPr>
        <p:spPr>
          <a:xfrm>
            <a:off x="9128760" y="5516880"/>
            <a:ext cx="2788920" cy="9753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7" name="TextBox 16">
            <a:extLst>
              <a:ext uri="{FF2B5EF4-FFF2-40B4-BE49-F238E27FC236}">
                <a16:creationId xmlns:a16="http://schemas.microsoft.com/office/drawing/2014/main" id="{930D7C5F-C87D-ECFF-BF9A-B598E9113550}"/>
              </a:ext>
            </a:extLst>
          </p:cNvPr>
          <p:cNvSpPr txBox="1"/>
          <p:nvPr/>
        </p:nvSpPr>
        <p:spPr>
          <a:xfrm>
            <a:off x="9448800" y="5379719"/>
            <a:ext cx="2438400" cy="701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DBD3A8EF-3E13-10E4-2245-205097953C07}"/>
              </a:ext>
            </a:extLst>
          </p:cNvPr>
          <p:cNvSpPr txBox="1"/>
          <p:nvPr/>
        </p:nvSpPr>
        <p:spPr>
          <a:xfrm>
            <a:off x="5517173" y="1164980"/>
            <a:ext cx="48797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Arial"/>
            </a:endParaRPr>
          </a:p>
        </p:txBody>
      </p:sp>
      <p:sp>
        <p:nvSpPr>
          <p:cNvPr id="10" name="TextBox 9">
            <a:extLst>
              <a:ext uri="{FF2B5EF4-FFF2-40B4-BE49-F238E27FC236}">
                <a16:creationId xmlns:a16="http://schemas.microsoft.com/office/drawing/2014/main" id="{C4F0FE4F-B6B7-1716-8B08-582C45A8733C}"/>
              </a:ext>
            </a:extLst>
          </p:cNvPr>
          <p:cNvSpPr txBox="1"/>
          <p:nvPr/>
        </p:nvSpPr>
        <p:spPr>
          <a:xfrm>
            <a:off x="3876494" y="1425708"/>
            <a:ext cx="444011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This presentation is about a company called TM Lewin; it is a company that sells shirts. It has many stores across the country and is a very high-quality shirt making company. During the beginning of 2020 it is known that the entire world fell into a crisis, which we know as a pandemic. Which forced a lot of big companies to close their business, 1 was this company in this presentation ‘TM Lewin’. Which went in administration for not only the first time, a second time too. And was forced to close over 1400 firms in 2021. They faced many problems during this time and as a consultant of this presentation I will be describing and pointing out the many problems that occurred.</a:t>
            </a:r>
            <a:endParaRPr lang="en-US" dirty="0"/>
          </a:p>
        </p:txBody>
      </p:sp>
      <p:sp>
        <p:nvSpPr>
          <p:cNvPr id="12" name="TextBox 11">
            <a:extLst>
              <a:ext uri="{FF2B5EF4-FFF2-40B4-BE49-F238E27FC236}">
                <a16:creationId xmlns:a16="http://schemas.microsoft.com/office/drawing/2014/main" id="{F71EE02D-DC93-130C-DC51-AA77616F537F}"/>
              </a:ext>
            </a:extLst>
          </p:cNvPr>
          <p:cNvSpPr txBox="1"/>
          <p:nvPr/>
        </p:nvSpPr>
        <p:spPr>
          <a:xfrm>
            <a:off x="4863417" y="672418"/>
            <a:ext cx="70778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Introduction</a:t>
            </a:r>
          </a:p>
        </p:txBody>
      </p:sp>
      <p:sp>
        <p:nvSpPr>
          <p:cNvPr id="2" name="Slide Number Placeholder 1">
            <a:extLst>
              <a:ext uri="{FF2B5EF4-FFF2-40B4-BE49-F238E27FC236}">
                <a16:creationId xmlns:a16="http://schemas.microsoft.com/office/drawing/2014/main" id="{9BA32EC9-7B41-E5D2-BE52-D1119BDED26F}"/>
              </a:ext>
            </a:extLst>
          </p:cNvPr>
          <p:cNvSpPr>
            <a:spLocks noGrp="1"/>
          </p:cNvSpPr>
          <p:nvPr>
            <p:ph type="sldNum" sz="quarter" idx="12"/>
          </p:nvPr>
        </p:nvSpPr>
        <p:spPr/>
        <p:txBody>
          <a:bodyPr/>
          <a:lstStyle/>
          <a:p>
            <a:fld id="{D57F1E4F-1CFF-5643-939E-217C01CDF565}" type="slidenum">
              <a:rPr lang="en-US" dirty="0"/>
              <a:pPr/>
              <a:t>2</a:t>
            </a:fld>
            <a:endParaRPr lang="en-GB"/>
          </a:p>
        </p:txBody>
      </p:sp>
    </p:spTree>
    <p:extLst>
      <p:ext uri="{BB962C8B-B14F-4D97-AF65-F5344CB8AC3E}">
        <p14:creationId xmlns:p14="http://schemas.microsoft.com/office/powerpoint/2010/main" val="3692890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imeline&#10;&#10;Description automatically generated">
            <a:extLst>
              <a:ext uri="{FF2B5EF4-FFF2-40B4-BE49-F238E27FC236}">
                <a16:creationId xmlns:a16="http://schemas.microsoft.com/office/drawing/2014/main" id="{5F08ED13-2C0B-BCD0-2E96-E5A9F7969C8E}"/>
              </a:ext>
            </a:extLst>
          </p:cNvPr>
          <p:cNvPicPr>
            <a:picLocks noChangeAspect="1"/>
          </p:cNvPicPr>
          <p:nvPr/>
        </p:nvPicPr>
        <p:blipFill rotWithShape="1">
          <a:blip r:embed="rId2">
            <a:grayscl/>
            <a:extLst>
              <a:ext uri="{837473B0-CC2E-450A-ABE3-18F120FF3D39}">
                <a1611:picAttrSrcUrl xmlns:a1611="http://schemas.microsoft.com/office/drawing/2016/11/main" r:id="rId3"/>
              </a:ext>
            </a:extLst>
          </a:blip>
          <a:srcRect l="11111"/>
          <a:stretch/>
        </p:blipFill>
        <p:spPr>
          <a:xfrm>
            <a:off x="-12700" y="10"/>
            <a:ext cx="12192000" cy="6857990"/>
          </a:xfrm>
          <a:prstGeom prst="rect">
            <a:avLst/>
          </a:prstGeom>
        </p:spPr>
      </p:pic>
      <p:sp>
        <p:nvSpPr>
          <p:cNvPr id="7" name="Rectangle 9">
            <a:extLst>
              <a:ext uri="{FF2B5EF4-FFF2-40B4-BE49-F238E27FC236}">
                <a16:creationId xmlns:a16="http://schemas.microsoft.com/office/drawing/2014/main" id="{8735A508-2662-409F-B5A3-AEA22CE92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rgbClr val="00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nip Single Corner Rectangle 17">
            <a:extLst>
              <a:ext uri="{FF2B5EF4-FFF2-40B4-BE49-F238E27FC236}">
                <a16:creationId xmlns:a16="http://schemas.microsoft.com/office/drawing/2014/main" id="{CB8B592B-E5AA-4055-8CB3-6AEDB35AD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38352"/>
            </a:avLst>
          </a:prstGeom>
          <a:gradFill>
            <a:gsLst>
              <a:gs pos="10000">
                <a:schemeClr val="dk2">
                  <a:tint val="97000"/>
                  <a:hueMod val="92000"/>
                  <a:satMod val="169000"/>
                  <a:lumMod val="164000"/>
                  <a:alpha val="70000"/>
                </a:schemeClr>
              </a:gs>
              <a:gs pos="100000">
                <a:schemeClr val="dk2">
                  <a:shade val="96000"/>
                  <a:satMod val="120000"/>
                  <a:lumMod val="90000"/>
                  <a:alpha val="80000"/>
                </a:schemeClr>
              </a:gs>
            </a:gsLst>
          </a:gradFill>
          <a:ln>
            <a:noFill/>
          </a:ln>
          <a:effectLst/>
        </p:spPr>
        <p:style>
          <a:lnRef idx="2">
            <a:schemeClr val="accent1">
              <a:shade val="50000"/>
            </a:schemeClr>
          </a:lnRef>
          <a:fillRef idx="1002">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A0E263-8221-0675-D2A2-D5B8B05CF0CC}"/>
              </a:ext>
            </a:extLst>
          </p:cNvPr>
          <p:cNvSpPr>
            <a:spLocks noGrp="1"/>
          </p:cNvSpPr>
          <p:nvPr>
            <p:ph type="title"/>
          </p:nvPr>
        </p:nvSpPr>
        <p:spPr>
          <a:xfrm>
            <a:off x="684212" y="4487332"/>
            <a:ext cx="8534400" cy="1507067"/>
          </a:xfrm>
        </p:spPr>
        <p:txBody>
          <a:bodyPr>
            <a:normAutofit/>
          </a:bodyPr>
          <a:lstStyle/>
          <a:p>
            <a:r>
              <a:rPr lang="en-GB">
                <a:latin typeface="Arial" panose="020B0604020202020204" pitchFamily="34" charset="0"/>
                <a:cs typeface="Arial" panose="020B0604020202020204" pitchFamily="34" charset="0"/>
              </a:rPr>
              <a:t>S.W.O.T</a:t>
            </a:r>
          </a:p>
        </p:txBody>
      </p:sp>
      <p:sp>
        <p:nvSpPr>
          <p:cNvPr id="3" name="Content Placeholder 2">
            <a:extLst>
              <a:ext uri="{FF2B5EF4-FFF2-40B4-BE49-F238E27FC236}">
                <a16:creationId xmlns:a16="http://schemas.microsoft.com/office/drawing/2014/main" id="{88C47710-4D4C-B6C8-29CA-5D36902E93CF}"/>
              </a:ext>
            </a:extLst>
          </p:cNvPr>
          <p:cNvSpPr>
            <a:spLocks noGrp="1"/>
          </p:cNvSpPr>
          <p:nvPr>
            <p:ph idx="1"/>
          </p:nvPr>
        </p:nvSpPr>
        <p:spPr>
          <a:xfrm>
            <a:off x="813608" y="96328"/>
            <a:ext cx="8534400" cy="3615267"/>
          </a:xfrm>
        </p:spPr>
        <p:txBody>
          <a:bodyPr vert="horz" lIns="91440" tIns="45720" rIns="91440" bIns="45720" rtlCol="0">
            <a:normAutofit/>
          </a:bodyPr>
          <a:lstStyle/>
          <a:p>
            <a:r>
              <a:rPr lang="en-GB" dirty="0">
                <a:solidFill>
                  <a:schemeClr val="tx1"/>
                </a:solidFill>
                <a:latin typeface="Arial"/>
                <a:ea typeface="+mj-lt"/>
                <a:cs typeface="+mj-lt"/>
              </a:rPr>
              <a:t>The basic concept According to (Jia G,. Jiwei Z,. Xin W,. Jie Z </a:t>
            </a:r>
            <a:r>
              <a:rPr lang="en-GB" dirty="0" err="1">
                <a:solidFill>
                  <a:schemeClr val="tx1"/>
                </a:solidFill>
                <a:latin typeface="Arial"/>
                <a:ea typeface="+mj-lt"/>
                <a:cs typeface="+mj-lt"/>
              </a:rPr>
              <a:t>at,.et</a:t>
            </a:r>
            <a:r>
              <a:rPr lang="en-GB" dirty="0">
                <a:solidFill>
                  <a:schemeClr val="tx1"/>
                </a:solidFill>
                <a:latin typeface="Arial"/>
                <a:ea typeface="+mj-lt"/>
                <a:cs typeface="+mj-lt"/>
              </a:rPr>
              <a:t>) (2023) SWOT Is that it is a method of strategic analysis of internal and external competitive environment and conditions, combined with its own internal conditions, to find strengths, weaknesses, opportunities and threats related to the subject. </a:t>
            </a:r>
            <a:endParaRPr lang="en-GB" dirty="0">
              <a:solidFill>
                <a:schemeClr val="tx1"/>
              </a:solidFill>
              <a:latin typeface="Arial" panose="020B0604020202020204" pitchFamily="34" charset="0"/>
              <a:ea typeface="+mj-lt"/>
              <a:cs typeface="Arial" panose="020B0604020202020204" pitchFamily="34" charset="0"/>
            </a:endParaRPr>
          </a:p>
          <a:p>
            <a:pPr>
              <a:buClr>
                <a:srgbClr val="EF53A5"/>
              </a:buClr>
            </a:pPr>
            <a:endParaRPr lang="en-GB">
              <a:solidFill>
                <a:schemeClr val="tx1"/>
              </a:solidFill>
              <a:latin typeface="Arial" panose="020B0604020202020204" pitchFamily="34" charset="0"/>
              <a:cs typeface="Arial" panose="020B0604020202020204" pitchFamily="34" charset="0"/>
            </a:endParaRPr>
          </a:p>
        </p:txBody>
      </p:sp>
      <p:grpSp>
        <p:nvGrpSpPr>
          <p:cNvPr id="11" name="Group 13">
            <a:extLst>
              <a:ext uri="{FF2B5EF4-FFF2-40B4-BE49-F238E27FC236}">
                <a16:creationId xmlns:a16="http://schemas.microsoft.com/office/drawing/2014/main" id="{6E8443E6-406A-4E9D-BBDF-18D82C7E57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97444" y="2963333"/>
            <a:ext cx="2981858" cy="3208867"/>
            <a:chOff x="9206969" y="2963333"/>
            <a:chExt cx="2981858" cy="3208867"/>
          </a:xfrm>
        </p:grpSpPr>
        <p:cxnSp>
          <p:nvCxnSpPr>
            <p:cNvPr id="15" name="Straight Connector 14">
              <a:extLst>
                <a:ext uri="{FF2B5EF4-FFF2-40B4-BE49-F238E27FC236}">
                  <a16:creationId xmlns:a16="http://schemas.microsoft.com/office/drawing/2014/main" id="{31BA182A-2104-4C55-A000-6A17CB398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5">
              <a:extLst>
                <a:ext uri="{FF2B5EF4-FFF2-40B4-BE49-F238E27FC236}">
                  <a16:creationId xmlns:a16="http://schemas.microsoft.com/office/drawing/2014/main" id="{E7FCCA59-6939-4760-9F82-2FC2E686F5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FB56C56-4387-44BD-B03A-5191625A5E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B2F6CE9C-E697-4BCF-9715-53021444C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5D51363-57A9-46E1-8441-64EAF401C3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986FB597-DBA2-DDD8-63A0-7A5437D45130}"/>
              </a:ext>
            </a:extLst>
          </p:cNvPr>
          <p:cNvSpPr txBox="1"/>
          <p:nvPr/>
        </p:nvSpPr>
        <p:spPr>
          <a:xfrm>
            <a:off x="9477919" y="6657945"/>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6" name="Slide Number Placeholder 5">
            <a:extLst>
              <a:ext uri="{FF2B5EF4-FFF2-40B4-BE49-F238E27FC236}">
                <a16:creationId xmlns:a16="http://schemas.microsoft.com/office/drawing/2014/main" id="{56AF8C39-4C18-52EE-C290-5C736A85FF8C}"/>
              </a:ext>
            </a:extLst>
          </p:cNvPr>
          <p:cNvSpPr>
            <a:spLocks noGrp="1"/>
          </p:cNvSpPr>
          <p:nvPr>
            <p:ph type="sldNum" sz="quarter" idx="12"/>
          </p:nvPr>
        </p:nvSpPr>
        <p:spPr/>
        <p:txBody>
          <a:bodyPr/>
          <a:lstStyle/>
          <a:p>
            <a:fld id="{D57F1E4F-1CFF-5643-939E-217C01CDF565}" type="slidenum">
              <a:rPr lang="en-US" dirty="0"/>
              <a:pPr/>
              <a:t>3</a:t>
            </a:fld>
            <a:endParaRPr lang="en-GB"/>
          </a:p>
        </p:txBody>
      </p:sp>
    </p:spTree>
    <p:extLst>
      <p:ext uri="{BB962C8B-B14F-4D97-AF65-F5344CB8AC3E}">
        <p14:creationId xmlns:p14="http://schemas.microsoft.com/office/powerpoint/2010/main" val="3862242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25">
            <a:extLst>
              <a:ext uri="{FF2B5EF4-FFF2-40B4-BE49-F238E27FC236}">
                <a16:creationId xmlns:a16="http://schemas.microsoft.com/office/drawing/2014/main" id="{6A78D962-A649-6EFC-E4C0-8405A42F5661}"/>
              </a:ext>
            </a:extLst>
          </p:cNvPr>
          <p:cNvPicPr>
            <a:picLocks noChangeAspect="1"/>
          </p:cNvPicPr>
          <p:nvPr/>
        </p:nvPicPr>
        <p:blipFill rotWithShape="1">
          <a:blip r:embed="rId3">
            <a:duotone>
              <a:prstClr val="black"/>
              <a:schemeClr val="accent5">
                <a:tint val="45000"/>
                <a:satMod val="400000"/>
              </a:schemeClr>
            </a:duotone>
            <a:alphaModFix amt="15000"/>
            <a:extLst>
              <a:ext uri="{837473B0-CC2E-450A-ABE3-18F120FF3D39}">
                <a1611:picAttrSrcUrl xmlns:a1611="http://schemas.microsoft.com/office/drawing/2016/11/main" r:id="rId4"/>
              </a:ext>
            </a:extLst>
          </a:blip>
          <a:srcRect l="4803" r="1864"/>
          <a:stretch/>
        </p:blipFill>
        <p:spPr>
          <a:xfrm>
            <a:off x="20" y="10"/>
            <a:ext cx="12191980" cy="6857990"/>
          </a:xfrm>
          <a:prstGeom prst="rect">
            <a:avLst/>
          </a:prstGeom>
        </p:spPr>
      </p:pic>
      <p:sp>
        <p:nvSpPr>
          <p:cNvPr id="2" name="Rectangle 1">
            <a:extLst>
              <a:ext uri="{FF2B5EF4-FFF2-40B4-BE49-F238E27FC236}">
                <a16:creationId xmlns:a16="http://schemas.microsoft.com/office/drawing/2014/main" id="{0FF60B7C-92CA-33F9-7140-DF418CB53767}"/>
              </a:ext>
            </a:extLst>
          </p:cNvPr>
          <p:cNvSpPr/>
          <p:nvPr/>
        </p:nvSpPr>
        <p:spPr>
          <a:xfrm>
            <a:off x="646111" y="452718"/>
            <a:ext cx="9404723" cy="1400530"/>
          </a:xfrm>
          <a:prstGeom prst="rect">
            <a:avLst/>
          </a:prstGeom>
        </p:spPr>
        <p:txBody>
          <a:bodyPr vert="horz" lIns="91440" tIns="45720" rIns="91440" bIns="45720" rtlCol="0" anchor="t">
            <a:normAutofit/>
          </a:bodyPr>
          <a:lstStyle/>
          <a:p>
            <a:pPr>
              <a:spcBef>
                <a:spcPct val="0"/>
              </a:spcBef>
              <a:spcAft>
                <a:spcPts val="600"/>
              </a:spcAft>
            </a:pPr>
            <a:r>
              <a:rPr lang="en-US" sz="4200" cap="none" spc="0">
                <a:ln w="0"/>
                <a:solidFill>
                  <a:schemeClr val="tx2"/>
                </a:solidFill>
                <a:effectLst>
                  <a:reflection blurRad="6350" stA="53000" endA="300" endPos="35500" dir="5400000" sy="-90000" algn="bl" rotWithShape="0"/>
                </a:effectLst>
                <a:latin typeface="+mj-lt"/>
                <a:ea typeface="+mj-ea"/>
                <a:cs typeface="+mj-cs"/>
              </a:rPr>
              <a:t>Strengths</a:t>
            </a:r>
            <a:r>
              <a:rPr lang="en-US" sz="4200" dirty="0">
                <a:ln w="0"/>
                <a:solidFill>
                  <a:schemeClr val="tx2"/>
                </a:solidFill>
                <a:effectLst>
                  <a:reflection blurRad="6350" stA="53000" endA="300" endPos="35500" dir="5400000" sy="-90000" algn="bl" rotWithShape="0"/>
                </a:effectLst>
                <a:latin typeface="+mj-lt"/>
                <a:ea typeface="+mj-ea"/>
                <a:cs typeface="+mj-cs"/>
              </a:rPr>
              <a:t> </a:t>
            </a:r>
            <a:endParaRPr lang="en-US" sz="4200" cap="none" spc="0">
              <a:ln w="0"/>
              <a:solidFill>
                <a:schemeClr val="tx2"/>
              </a:solidFill>
              <a:effectLst>
                <a:reflection blurRad="6350" stA="53000" endA="300" endPos="35500" dir="5400000" sy="-90000" algn="bl" rotWithShape="0"/>
              </a:effectLst>
              <a:latin typeface="+mj-lt"/>
              <a:ea typeface="+mj-ea"/>
              <a:cs typeface="+mj-cs"/>
            </a:endParaRPr>
          </a:p>
        </p:txBody>
      </p:sp>
      <p:graphicFrame>
        <p:nvGraphicFramePr>
          <p:cNvPr id="5" name="Diagram 5">
            <a:extLst>
              <a:ext uri="{FF2B5EF4-FFF2-40B4-BE49-F238E27FC236}">
                <a16:creationId xmlns:a16="http://schemas.microsoft.com/office/drawing/2014/main" id="{B425F5FB-F8B0-E158-985D-18197959799A}"/>
              </a:ext>
            </a:extLst>
          </p:cNvPr>
          <p:cNvGraphicFramePr/>
          <p:nvPr>
            <p:extLst>
              <p:ext uri="{D42A27DB-BD31-4B8C-83A1-F6EECF244321}">
                <p14:modId xmlns:p14="http://schemas.microsoft.com/office/powerpoint/2010/main" val="2362125796"/>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6" name="TextBox 25">
            <a:extLst>
              <a:ext uri="{FF2B5EF4-FFF2-40B4-BE49-F238E27FC236}">
                <a16:creationId xmlns:a16="http://schemas.microsoft.com/office/drawing/2014/main" id="{F6F37A1B-565A-8F6A-6B5B-6AEBD05CF852}"/>
              </a:ext>
            </a:extLst>
          </p:cNvPr>
          <p:cNvSpPr txBox="1"/>
          <p:nvPr/>
        </p:nvSpPr>
        <p:spPr>
          <a:xfrm>
            <a:off x="9298259" y="6657945"/>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74" name="Slide Number Placeholder 73">
            <a:extLst>
              <a:ext uri="{FF2B5EF4-FFF2-40B4-BE49-F238E27FC236}">
                <a16:creationId xmlns:a16="http://schemas.microsoft.com/office/drawing/2014/main" id="{9799A29B-0A79-F3A5-8C06-3F66365CDAB5}"/>
              </a:ext>
            </a:extLst>
          </p:cNvPr>
          <p:cNvSpPr>
            <a:spLocks noGrp="1"/>
          </p:cNvSpPr>
          <p:nvPr>
            <p:ph type="sldNum" sz="quarter" idx="12"/>
          </p:nvPr>
        </p:nvSpPr>
        <p:spPr/>
        <p:txBody>
          <a:bodyPr/>
          <a:lstStyle/>
          <a:p>
            <a:fld id="{D57F1E4F-1CFF-5643-939E-217C01CDF565}" type="slidenum">
              <a:rPr lang="en-US" dirty="0"/>
              <a:pPr/>
              <a:t>4</a:t>
            </a:fld>
            <a:endParaRPr lang="en-GB"/>
          </a:p>
        </p:txBody>
      </p:sp>
    </p:spTree>
    <p:extLst>
      <p:ext uri="{BB962C8B-B14F-4D97-AF65-F5344CB8AC3E}">
        <p14:creationId xmlns:p14="http://schemas.microsoft.com/office/powerpoint/2010/main" val="1115327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94BE97C-2078-476A-BB7E-6ED808263C5D}"/>
              </a:ext>
            </a:extLst>
          </p:cNvPr>
          <p:cNvSpPr/>
          <p:nvPr/>
        </p:nvSpPr>
        <p:spPr>
          <a:xfrm>
            <a:off x="348744" y="68549"/>
            <a:ext cx="6828512" cy="1641986"/>
          </a:xfrm>
          <a:prstGeom prst="rect">
            <a:avLst/>
          </a:prstGeom>
        </p:spPr>
        <p:txBody>
          <a:bodyPr vert="horz" lIns="91440" tIns="45720" rIns="91440" bIns="45720" rtlCol="0" anchor="t">
            <a:normAutofit/>
          </a:bodyPr>
          <a:lstStyle/>
          <a:p>
            <a:pPr>
              <a:spcBef>
                <a:spcPct val="0"/>
              </a:spcBef>
              <a:spcAft>
                <a:spcPts val="600"/>
              </a:spcAft>
            </a:pPr>
            <a:endParaRPr lang="en-US" sz="4200" cap="none" spc="0" dirty="0">
              <a:ln w="0"/>
              <a:solidFill>
                <a:schemeClr val="tx2"/>
              </a:solidFill>
              <a:effectLst>
                <a:reflection blurRad="6350" stA="53000" endA="300" endPos="35500" dir="5400000" sy="-90000" algn="bl" rotWithShape="0"/>
              </a:effectLst>
              <a:latin typeface="Arial"/>
              <a:ea typeface="+mj-ea"/>
              <a:cs typeface="Arial"/>
            </a:endParaRPr>
          </a:p>
        </p:txBody>
      </p:sp>
      <p:pic>
        <p:nvPicPr>
          <p:cNvPr id="13" name="Picture 13">
            <a:extLst>
              <a:ext uri="{FF2B5EF4-FFF2-40B4-BE49-F238E27FC236}">
                <a16:creationId xmlns:a16="http://schemas.microsoft.com/office/drawing/2014/main" id="{90A651C3-7E3B-357C-FF0A-C27BD6E0BE7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298" r="31199" b="-2"/>
          <a:stretch/>
        </p:blipFill>
        <p:spPr>
          <a:xfrm>
            <a:off x="8135860" y="10"/>
            <a:ext cx="4058949" cy="6857990"/>
          </a:xfrm>
          <a:prstGeom prst="rect">
            <a:avLst/>
          </a:prstGeom>
        </p:spPr>
      </p:pic>
      <p:sp>
        <p:nvSpPr>
          <p:cNvPr id="3" name="Content Placeholder 2">
            <a:extLst>
              <a:ext uri="{FF2B5EF4-FFF2-40B4-BE49-F238E27FC236}">
                <a16:creationId xmlns:a16="http://schemas.microsoft.com/office/drawing/2014/main" id="{25F305E2-7969-8A9E-1791-02DACA17717B}"/>
              </a:ext>
            </a:extLst>
          </p:cNvPr>
          <p:cNvSpPr>
            <a:spLocks noGrp="1"/>
          </p:cNvSpPr>
          <p:nvPr>
            <p:ph idx="1"/>
          </p:nvPr>
        </p:nvSpPr>
        <p:spPr>
          <a:xfrm>
            <a:off x="650668" y="2438400"/>
            <a:ext cx="6828512" cy="3809999"/>
          </a:xfrm>
        </p:spPr>
        <p:txBody>
          <a:bodyPr vert="horz" lIns="91440" tIns="45720" rIns="91440" bIns="45720" rtlCol="0">
            <a:normAutofit/>
          </a:bodyPr>
          <a:lstStyle/>
          <a:p>
            <a:pPr>
              <a:buClr>
                <a:schemeClr val="bg2">
                  <a:lumMod val="40000"/>
                  <a:lumOff val="60000"/>
                </a:schemeClr>
              </a:buClr>
            </a:pPr>
            <a:endParaRPr lang="en-US">
              <a:highlight>
                <a:srgbClr val="FCFCFE"/>
              </a:highlight>
            </a:endParaRPr>
          </a:p>
          <a:p>
            <a:pPr>
              <a:buClr>
                <a:schemeClr val="bg2">
                  <a:lumMod val="40000"/>
                  <a:lumOff val="60000"/>
                </a:schemeClr>
              </a:buClr>
            </a:pPr>
            <a:endParaRPr lang="en-US"/>
          </a:p>
        </p:txBody>
      </p:sp>
      <p:sp>
        <p:nvSpPr>
          <p:cNvPr id="18" name="TextBox 17">
            <a:extLst>
              <a:ext uri="{FF2B5EF4-FFF2-40B4-BE49-F238E27FC236}">
                <a16:creationId xmlns:a16="http://schemas.microsoft.com/office/drawing/2014/main" id="{CB7D4776-E645-BDB8-D803-2E9C7C88063F}"/>
              </a:ext>
            </a:extLst>
          </p:cNvPr>
          <p:cNvSpPr txBox="1"/>
          <p:nvPr/>
        </p:nvSpPr>
        <p:spPr>
          <a:xfrm>
            <a:off x="2402114" y="5376894"/>
            <a:ext cx="7387771" cy="369332"/>
          </a:xfrm>
          <a:prstGeom prst="rect">
            <a:avLst/>
          </a:prstGeom>
          <a:noFill/>
        </p:spPr>
        <p:txBody>
          <a:bodyPr wrap="square" lIns="91440" tIns="45720" rIns="91440" bIns="45720" rtlCol="0" anchor="t">
            <a:spAutoFit/>
          </a:bodyPr>
          <a:lstStyle/>
          <a:p>
            <a:endParaRPr lang="en-GB"/>
          </a:p>
        </p:txBody>
      </p:sp>
      <p:sp>
        <p:nvSpPr>
          <p:cNvPr id="2" name="TextBox 1">
            <a:extLst>
              <a:ext uri="{FF2B5EF4-FFF2-40B4-BE49-F238E27FC236}">
                <a16:creationId xmlns:a16="http://schemas.microsoft.com/office/drawing/2014/main" id="{DF99FDDD-5885-F9E7-A004-F0311AB20B50}"/>
              </a:ext>
            </a:extLst>
          </p:cNvPr>
          <p:cNvSpPr txBox="1"/>
          <p:nvPr/>
        </p:nvSpPr>
        <p:spPr>
          <a:xfrm>
            <a:off x="6451169" y="1982491"/>
            <a:ext cx="14529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6" name="TextBox 5">
            <a:extLst>
              <a:ext uri="{FF2B5EF4-FFF2-40B4-BE49-F238E27FC236}">
                <a16:creationId xmlns:a16="http://schemas.microsoft.com/office/drawing/2014/main" id="{6D9E0DAD-1C0A-BB90-B702-92CD0FDB1CED}"/>
              </a:ext>
            </a:extLst>
          </p:cNvPr>
          <p:cNvSpPr txBox="1"/>
          <p:nvPr/>
        </p:nvSpPr>
        <p:spPr>
          <a:xfrm>
            <a:off x="6881812" y="1928812"/>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F555B319-1650-A168-801A-EE29DF33C7BF}"/>
              </a:ext>
            </a:extLst>
          </p:cNvPr>
          <p:cNvSpPr txBox="1"/>
          <p:nvPr/>
        </p:nvSpPr>
        <p:spPr>
          <a:xfrm>
            <a:off x="9301068" y="6657945"/>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graphicFrame>
        <p:nvGraphicFramePr>
          <p:cNvPr id="48" name="TextBox 38">
            <a:extLst>
              <a:ext uri="{FF2B5EF4-FFF2-40B4-BE49-F238E27FC236}">
                <a16:creationId xmlns:a16="http://schemas.microsoft.com/office/drawing/2014/main" id="{F1C9238E-D524-F48D-D1B8-EC44DFABD0B7}"/>
              </a:ext>
            </a:extLst>
          </p:cNvPr>
          <p:cNvGraphicFramePr/>
          <p:nvPr>
            <p:extLst>
              <p:ext uri="{D42A27DB-BD31-4B8C-83A1-F6EECF244321}">
                <p14:modId xmlns:p14="http://schemas.microsoft.com/office/powerpoint/2010/main" val="2169251251"/>
              </p:ext>
            </p:extLst>
          </p:nvPr>
        </p:nvGraphicFramePr>
        <p:xfrm>
          <a:off x="256844" y="712617"/>
          <a:ext cx="7627076" cy="594469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3" name="Slide Number Placeholder 32">
            <a:extLst>
              <a:ext uri="{FF2B5EF4-FFF2-40B4-BE49-F238E27FC236}">
                <a16:creationId xmlns:a16="http://schemas.microsoft.com/office/drawing/2014/main" id="{89653C26-05E9-64F2-CC66-421CE57B9B68}"/>
              </a:ext>
            </a:extLst>
          </p:cNvPr>
          <p:cNvSpPr>
            <a:spLocks noGrp="1"/>
          </p:cNvSpPr>
          <p:nvPr>
            <p:ph type="sldNum" sz="quarter" idx="12"/>
          </p:nvPr>
        </p:nvSpPr>
        <p:spPr/>
        <p:txBody>
          <a:bodyPr/>
          <a:lstStyle/>
          <a:p>
            <a:fld id="{D57F1E4F-1CFF-5643-939E-217C01CDF565}" type="slidenum">
              <a:rPr lang="en-US" dirty="0"/>
              <a:pPr/>
              <a:t>5</a:t>
            </a:fld>
            <a:endParaRPr lang="en-GB"/>
          </a:p>
        </p:txBody>
      </p:sp>
    </p:spTree>
    <p:extLst>
      <p:ext uri="{BB962C8B-B14F-4D97-AF65-F5344CB8AC3E}">
        <p14:creationId xmlns:p14="http://schemas.microsoft.com/office/powerpoint/2010/main" val="303171625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4" name="Picture 48" descr="Blue arrows pointing at a red button">
            <a:extLst>
              <a:ext uri="{FF2B5EF4-FFF2-40B4-BE49-F238E27FC236}">
                <a16:creationId xmlns:a16="http://schemas.microsoft.com/office/drawing/2014/main" id="{C6073062-5F62-9331-ED4E-005DF54E603D}"/>
              </a:ext>
            </a:extLst>
          </p:cNvPr>
          <p:cNvPicPr>
            <a:picLocks noChangeAspect="1"/>
          </p:cNvPicPr>
          <p:nvPr/>
        </p:nvPicPr>
        <p:blipFill rotWithShape="1">
          <a:blip r:embed="rId3">
            <a:duotone>
              <a:prstClr val="black"/>
              <a:schemeClr val="accent5">
                <a:tint val="45000"/>
                <a:satMod val="400000"/>
              </a:schemeClr>
            </a:duotone>
            <a:alphaModFix amt="15000"/>
          </a:blip>
          <a:srcRect t="10838" b="4892"/>
          <a:stretch/>
        </p:blipFill>
        <p:spPr>
          <a:xfrm>
            <a:off x="20" y="13378"/>
            <a:ext cx="12191980" cy="6857990"/>
          </a:xfrm>
          <a:prstGeom prst="rect">
            <a:avLst/>
          </a:prstGeom>
        </p:spPr>
      </p:pic>
      <p:sp>
        <p:nvSpPr>
          <p:cNvPr id="14" name="Rectangle 13">
            <a:extLst>
              <a:ext uri="{FF2B5EF4-FFF2-40B4-BE49-F238E27FC236}">
                <a16:creationId xmlns:a16="http://schemas.microsoft.com/office/drawing/2014/main" id="{2666B695-8606-9B5C-2118-02900D9DE2CF}"/>
              </a:ext>
            </a:extLst>
          </p:cNvPr>
          <p:cNvSpPr/>
          <p:nvPr/>
        </p:nvSpPr>
        <p:spPr>
          <a:xfrm>
            <a:off x="646111" y="452718"/>
            <a:ext cx="9404723" cy="1400530"/>
          </a:xfrm>
          <a:prstGeom prst="rect">
            <a:avLst/>
          </a:prstGeom>
        </p:spPr>
        <p:txBody>
          <a:bodyPr vert="horz" lIns="91440" tIns="45720" rIns="91440" bIns="45720" rtlCol="0" anchor="t">
            <a:normAutofit/>
          </a:bodyPr>
          <a:lstStyle/>
          <a:p>
            <a:pPr>
              <a:spcBef>
                <a:spcPct val="0"/>
              </a:spcBef>
              <a:spcAft>
                <a:spcPts val="600"/>
              </a:spcAft>
            </a:pPr>
            <a:r>
              <a:rPr lang="en-US" sz="4200" cap="none" spc="0">
                <a:ln w="0"/>
                <a:solidFill>
                  <a:schemeClr val="tx2"/>
                </a:solidFill>
                <a:effectLst>
                  <a:reflection blurRad="6350" stA="53000" endA="300" endPos="35500" dir="5400000" sy="-90000" algn="bl" rotWithShape="0"/>
                </a:effectLst>
                <a:latin typeface="+mj-lt"/>
                <a:ea typeface="+mj-ea"/>
                <a:cs typeface="+mj-cs"/>
              </a:rPr>
              <a:t>Opportunities</a:t>
            </a:r>
          </a:p>
        </p:txBody>
      </p:sp>
      <p:sp>
        <p:nvSpPr>
          <p:cNvPr id="2" name="Rectangle 1">
            <a:extLst>
              <a:ext uri="{FF2B5EF4-FFF2-40B4-BE49-F238E27FC236}">
                <a16:creationId xmlns:a16="http://schemas.microsoft.com/office/drawing/2014/main" id="{4E44B560-5871-C5B9-AB69-034073014873}"/>
              </a:ext>
            </a:extLst>
          </p:cNvPr>
          <p:cNvSpPr/>
          <p:nvPr/>
        </p:nvSpPr>
        <p:spPr>
          <a:xfrm>
            <a:off x="650669" y="629266"/>
            <a:ext cx="3330328" cy="1641986"/>
          </a:xfrm>
          <a:prstGeom prst="rect">
            <a:avLst/>
          </a:prstGeom>
        </p:spPr>
        <p:txBody>
          <a:bodyPr vert="horz" lIns="91440" tIns="45720" rIns="91440" bIns="45720" rtlCol="0" anchor="t">
            <a:normAutofit/>
          </a:bodyPr>
          <a:lstStyle/>
          <a:p>
            <a:pPr>
              <a:spcBef>
                <a:spcPct val="0"/>
              </a:spcBef>
              <a:spcAft>
                <a:spcPts val="600"/>
              </a:spcAft>
            </a:pPr>
            <a:endParaRPr lang="en-US" sz="2000" cap="none" spc="0">
              <a:ln w="0"/>
              <a:solidFill>
                <a:schemeClr val="tx2"/>
              </a:solidFill>
              <a:effectLst>
                <a:reflection blurRad="6350" stA="53000" endA="300" endPos="35500" dir="5400000" sy="-90000" algn="bl" rotWithShape="0"/>
              </a:effectLst>
              <a:latin typeface="Arial"/>
              <a:ea typeface="+mj-ea"/>
              <a:cs typeface="Arial"/>
            </a:endParaRPr>
          </a:p>
        </p:txBody>
      </p:sp>
      <p:sp>
        <p:nvSpPr>
          <p:cNvPr id="48" name="TextBox 47">
            <a:extLst>
              <a:ext uri="{FF2B5EF4-FFF2-40B4-BE49-F238E27FC236}">
                <a16:creationId xmlns:a16="http://schemas.microsoft.com/office/drawing/2014/main" id="{DC611846-BBDF-6C9A-3399-896C7F47D59D}"/>
              </a:ext>
            </a:extLst>
          </p:cNvPr>
          <p:cNvSpPr txBox="1"/>
          <p:nvPr/>
        </p:nvSpPr>
        <p:spPr>
          <a:xfrm>
            <a:off x="650669" y="2438400"/>
            <a:ext cx="3330328" cy="380999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buClr>
                <a:schemeClr val="accent1">
                  <a:lumMod val="60000"/>
                  <a:lumOff val="40000"/>
                </a:schemeClr>
              </a:buClr>
              <a:buSzPct val="80000"/>
              <a:buFont typeface="Wingdings 3" charset="2"/>
              <a:buChar char=""/>
            </a:pPr>
            <a:endParaRPr lang="en-US">
              <a:latin typeface="+mj-lt"/>
              <a:ea typeface="+mj-ea"/>
              <a:cs typeface="+mj-cs"/>
            </a:endParaRPr>
          </a:p>
        </p:txBody>
      </p:sp>
      <p:sp>
        <p:nvSpPr>
          <p:cNvPr id="76" name="TextBox 75">
            <a:extLst>
              <a:ext uri="{FF2B5EF4-FFF2-40B4-BE49-F238E27FC236}">
                <a16:creationId xmlns:a16="http://schemas.microsoft.com/office/drawing/2014/main" id="{7201E127-B533-C4E5-CE3C-C195DA761919}"/>
              </a:ext>
            </a:extLst>
          </p:cNvPr>
          <p:cNvSpPr txBox="1"/>
          <p:nvPr/>
        </p:nvSpPr>
        <p:spPr>
          <a:xfrm>
            <a:off x="5846055" y="1599757"/>
            <a:ext cx="5605096" cy="1582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10" name="Diagram 9">
            <a:extLst>
              <a:ext uri="{FF2B5EF4-FFF2-40B4-BE49-F238E27FC236}">
                <a16:creationId xmlns:a16="http://schemas.microsoft.com/office/drawing/2014/main" id="{999F7FB8-0B3D-BC67-2A00-C0A91A070B92}"/>
              </a:ext>
            </a:extLst>
          </p:cNvPr>
          <p:cNvGraphicFramePr/>
          <p:nvPr>
            <p:extLst>
              <p:ext uri="{D42A27DB-BD31-4B8C-83A1-F6EECF244321}">
                <p14:modId xmlns:p14="http://schemas.microsoft.com/office/powerpoint/2010/main" val="3265983852"/>
              </p:ext>
            </p:extLst>
          </p:nvPr>
        </p:nvGraphicFramePr>
        <p:xfrm>
          <a:off x="1500076" y="1789838"/>
          <a:ext cx="8946541" cy="41954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7" name="TextBox 86">
            <a:extLst>
              <a:ext uri="{FF2B5EF4-FFF2-40B4-BE49-F238E27FC236}">
                <a16:creationId xmlns:a16="http://schemas.microsoft.com/office/drawing/2014/main" id="{DC84AA95-AF46-47FE-E2B9-E47D2459D02D}"/>
              </a:ext>
            </a:extLst>
          </p:cNvPr>
          <p:cNvSpPr txBox="1"/>
          <p:nvPr/>
        </p:nvSpPr>
        <p:spPr>
          <a:xfrm>
            <a:off x="7518579" y="2803254"/>
            <a:ext cx="4901711" cy="2176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8" name="TextBox 87">
            <a:extLst>
              <a:ext uri="{FF2B5EF4-FFF2-40B4-BE49-F238E27FC236}">
                <a16:creationId xmlns:a16="http://schemas.microsoft.com/office/drawing/2014/main" id="{A2D9B426-67AA-E19B-23A4-BDD382E1B52D}"/>
              </a:ext>
            </a:extLst>
          </p:cNvPr>
          <p:cNvSpPr txBox="1"/>
          <p:nvPr/>
        </p:nvSpPr>
        <p:spPr>
          <a:xfrm>
            <a:off x="5844934" y="570486"/>
            <a:ext cx="461596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The Opportunities forecast the strengths and weaknesses. Along with the external initiatives that will put you in a stronger competitive position. Some of these opportunities for TM Lewin are the following; </a:t>
            </a:r>
            <a:endParaRPr lang="en-US" dirty="0">
              <a:latin typeface="Arial"/>
            </a:endParaRPr>
          </a:p>
        </p:txBody>
      </p:sp>
      <p:sp>
        <p:nvSpPr>
          <p:cNvPr id="122" name="TextBox 121">
            <a:extLst>
              <a:ext uri="{FF2B5EF4-FFF2-40B4-BE49-F238E27FC236}">
                <a16:creationId xmlns:a16="http://schemas.microsoft.com/office/drawing/2014/main" id="{68699380-B94B-B1CF-8B80-9C4AE9A596B6}"/>
              </a:ext>
            </a:extLst>
          </p:cNvPr>
          <p:cNvSpPr txBox="1"/>
          <p:nvPr/>
        </p:nvSpPr>
        <p:spPr>
          <a:xfrm>
            <a:off x="2626894" y="5313947"/>
            <a:ext cx="7680157" cy="10226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6" name="Slide Number Placeholder 55">
            <a:extLst>
              <a:ext uri="{FF2B5EF4-FFF2-40B4-BE49-F238E27FC236}">
                <a16:creationId xmlns:a16="http://schemas.microsoft.com/office/drawing/2014/main" id="{B71734FC-BC7E-8DF1-8460-8EFA8BDB93CE}"/>
              </a:ext>
            </a:extLst>
          </p:cNvPr>
          <p:cNvSpPr>
            <a:spLocks noGrp="1"/>
          </p:cNvSpPr>
          <p:nvPr>
            <p:ph type="sldNum" sz="quarter" idx="12"/>
          </p:nvPr>
        </p:nvSpPr>
        <p:spPr/>
        <p:txBody>
          <a:bodyPr/>
          <a:lstStyle/>
          <a:p>
            <a:fld id="{D57F1E4F-1CFF-5643-939E-217C01CDF565}" type="slidenum">
              <a:rPr lang="en-US" dirty="0"/>
              <a:pPr/>
              <a:t>6</a:t>
            </a:fld>
            <a:endParaRPr lang="en-GB"/>
          </a:p>
        </p:txBody>
      </p:sp>
    </p:spTree>
    <p:extLst>
      <p:ext uri="{BB962C8B-B14F-4D97-AF65-F5344CB8AC3E}">
        <p14:creationId xmlns:p14="http://schemas.microsoft.com/office/powerpoint/2010/main" val="240702398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A03208A-14CA-E151-B28F-39C16CFDAE56}"/>
              </a:ext>
            </a:extLst>
          </p:cNvPr>
          <p:cNvSpPr/>
          <p:nvPr/>
        </p:nvSpPr>
        <p:spPr>
          <a:xfrm>
            <a:off x="648930" y="629266"/>
            <a:ext cx="6188190" cy="1622321"/>
          </a:xfrm>
          <a:prstGeom prst="rect">
            <a:avLst/>
          </a:prstGeom>
        </p:spPr>
        <p:txBody>
          <a:bodyPr vert="horz" lIns="91440" tIns="45720" rIns="91440" bIns="45720" rtlCol="0" anchor="t">
            <a:normAutofit/>
          </a:bodyPr>
          <a:lstStyle/>
          <a:p>
            <a:pPr>
              <a:spcBef>
                <a:spcPct val="0"/>
              </a:spcBef>
              <a:spcAft>
                <a:spcPts val="600"/>
              </a:spcAft>
            </a:pPr>
            <a:r>
              <a:rPr lang="en-US" sz="4200" cap="none" spc="0">
                <a:ln w="0"/>
                <a:solidFill>
                  <a:srgbClr val="EBEBEB"/>
                </a:solidFill>
                <a:effectLst>
                  <a:reflection blurRad="6350" stA="53000" endA="300" endPos="35500" dir="5400000" sy="-90000" algn="bl" rotWithShape="0"/>
                </a:effectLst>
                <a:latin typeface="+mj-lt"/>
                <a:ea typeface="+mj-ea"/>
                <a:cs typeface="+mj-cs"/>
              </a:rPr>
              <a:t>Threats</a:t>
            </a:r>
          </a:p>
        </p:txBody>
      </p:sp>
      <p:pic>
        <p:nvPicPr>
          <p:cNvPr id="5" name="Picture 4" descr="Tiger on a rock">
            <a:extLst>
              <a:ext uri="{FF2B5EF4-FFF2-40B4-BE49-F238E27FC236}">
                <a16:creationId xmlns:a16="http://schemas.microsoft.com/office/drawing/2014/main" id="{899B75CA-9455-FD22-6A8F-92F1C71BB2A8}"/>
              </a:ext>
            </a:extLst>
          </p:cNvPr>
          <p:cNvPicPr>
            <a:picLocks noChangeAspect="1"/>
          </p:cNvPicPr>
          <p:nvPr/>
        </p:nvPicPr>
        <p:blipFill rotWithShape="1">
          <a:blip r:embed="rId3">
            <a:extLst>
              <a:ext uri="{28A0092B-C50C-407E-A947-70E740481C1C}">
                <a14:useLocalDpi xmlns:a14="http://schemas.microsoft.com/office/drawing/2010/main" val="0"/>
              </a:ext>
            </a:extLst>
          </a:blip>
          <a:srcRect l="46516" r="6804"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graphicFrame>
        <p:nvGraphicFramePr>
          <p:cNvPr id="25" name="Content Placeholder 2">
            <a:extLst>
              <a:ext uri="{FF2B5EF4-FFF2-40B4-BE49-F238E27FC236}">
                <a16:creationId xmlns:a16="http://schemas.microsoft.com/office/drawing/2014/main" id="{4860F53E-B5B2-E99D-CD12-D2735D848431}"/>
              </a:ext>
            </a:extLst>
          </p:cNvPr>
          <p:cNvGraphicFramePr>
            <a:graphicFrameLocks noGrp="1"/>
          </p:cNvGraphicFramePr>
          <p:nvPr>
            <p:ph idx="1"/>
            <p:extLst>
              <p:ext uri="{D42A27DB-BD31-4B8C-83A1-F6EECF244321}">
                <p14:modId xmlns:p14="http://schemas.microsoft.com/office/powerpoint/2010/main" val="2371207571"/>
              </p:ext>
            </p:extLst>
          </p:nvPr>
        </p:nvGraphicFramePr>
        <p:xfrm>
          <a:off x="648930" y="2438400"/>
          <a:ext cx="61881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5" name="Slide Number Placeholder 44">
            <a:extLst>
              <a:ext uri="{FF2B5EF4-FFF2-40B4-BE49-F238E27FC236}">
                <a16:creationId xmlns:a16="http://schemas.microsoft.com/office/drawing/2014/main" id="{CA49D280-823B-70BF-B24D-8745B944913D}"/>
              </a:ext>
            </a:extLst>
          </p:cNvPr>
          <p:cNvSpPr>
            <a:spLocks noGrp="1"/>
          </p:cNvSpPr>
          <p:nvPr>
            <p:ph type="sldNum" sz="quarter" idx="12"/>
          </p:nvPr>
        </p:nvSpPr>
        <p:spPr/>
        <p:txBody>
          <a:bodyPr/>
          <a:lstStyle/>
          <a:p>
            <a:fld id="{D57F1E4F-1CFF-5643-939E-217C01CDF565}" type="slidenum">
              <a:rPr lang="en-US" dirty="0"/>
              <a:pPr/>
              <a:t>7</a:t>
            </a:fld>
            <a:endParaRPr lang="en-GB"/>
          </a:p>
        </p:txBody>
      </p:sp>
    </p:spTree>
    <p:extLst>
      <p:ext uri="{BB962C8B-B14F-4D97-AF65-F5344CB8AC3E}">
        <p14:creationId xmlns:p14="http://schemas.microsoft.com/office/powerpoint/2010/main" val="3163047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 name="Picture 7" descr="Solar panels in field">
            <a:extLst>
              <a:ext uri="{FF2B5EF4-FFF2-40B4-BE49-F238E27FC236}">
                <a16:creationId xmlns:a16="http://schemas.microsoft.com/office/drawing/2014/main" id="{9F065352-BD73-E38D-720E-67CB0E768B55}"/>
              </a:ext>
            </a:extLst>
          </p:cNvPr>
          <p:cNvPicPr>
            <a:picLocks noChangeAspect="1"/>
          </p:cNvPicPr>
          <p:nvPr/>
        </p:nvPicPr>
        <p:blipFill rotWithShape="1">
          <a:blip r:embed="rId3">
            <a:duotone>
              <a:prstClr val="black"/>
              <a:schemeClr val="accent5">
                <a:tint val="45000"/>
                <a:satMod val="400000"/>
              </a:schemeClr>
            </a:duotone>
            <a:alphaModFix amt="15000"/>
          </a:blip>
          <a:srcRect t="13462"/>
          <a:stretch/>
        </p:blipFill>
        <p:spPr>
          <a:xfrm>
            <a:off x="166885" y="-62242"/>
            <a:ext cx="12191980" cy="6857990"/>
          </a:xfrm>
          <a:prstGeom prst="rect">
            <a:avLst/>
          </a:prstGeom>
        </p:spPr>
      </p:pic>
      <p:sp>
        <p:nvSpPr>
          <p:cNvPr id="42" name="TextBox 41">
            <a:extLst>
              <a:ext uri="{FF2B5EF4-FFF2-40B4-BE49-F238E27FC236}">
                <a16:creationId xmlns:a16="http://schemas.microsoft.com/office/drawing/2014/main" id="{C3D9DA08-C8C5-5A91-A6E7-9CD6D36C1E65}"/>
              </a:ext>
            </a:extLst>
          </p:cNvPr>
          <p:cNvSpPr txBox="1"/>
          <p:nvPr/>
        </p:nvSpPr>
        <p:spPr>
          <a:xfrm>
            <a:off x="1103312" y="2052918"/>
            <a:ext cx="8946541" cy="41954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ts val="1000"/>
              </a:spcBef>
              <a:buClr>
                <a:schemeClr val="accent1">
                  <a:lumMod val="60000"/>
                  <a:lumOff val="40000"/>
                </a:schemeClr>
              </a:buClr>
              <a:buSzPct val="80000"/>
              <a:buFont typeface="Wingdings 3" charset="2"/>
              <a:buChar char=""/>
            </a:pPr>
            <a:endParaRPr lang="en-US">
              <a:latin typeface="+mj-lt"/>
              <a:ea typeface="+mj-ea"/>
              <a:cs typeface="+mj-cs"/>
            </a:endParaRPr>
          </a:p>
        </p:txBody>
      </p:sp>
      <p:sp>
        <p:nvSpPr>
          <p:cNvPr id="43" name="TextBox 42">
            <a:extLst>
              <a:ext uri="{FF2B5EF4-FFF2-40B4-BE49-F238E27FC236}">
                <a16:creationId xmlns:a16="http://schemas.microsoft.com/office/drawing/2014/main" id="{9B9947EB-6B36-2AB0-D5F9-39B55ACAFB8A}"/>
              </a:ext>
            </a:extLst>
          </p:cNvPr>
          <p:cNvSpPr txBox="1"/>
          <p:nvPr/>
        </p:nvSpPr>
        <p:spPr>
          <a:xfrm>
            <a:off x="5986220" y="2828440"/>
            <a:ext cx="49788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182" name="TextBox 1181">
            <a:extLst>
              <a:ext uri="{FF2B5EF4-FFF2-40B4-BE49-F238E27FC236}">
                <a16:creationId xmlns:a16="http://schemas.microsoft.com/office/drawing/2014/main" id="{581088CC-6332-4024-355C-E0BFADF44C42}"/>
              </a:ext>
            </a:extLst>
          </p:cNvPr>
          <p:cNvSpPr txBox="1"/>
          <p:nvPr/>
        </p:nvSpPr>
        <p:spPr>
          <a:xfrm>
            <a:off x="6296525" y="4030578"/>
            <a:ext cx="549442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     Economic </a:t>
            </a:r>
            <a:endParaRPr lang="en-US" dirty="0">
              <a:latin typeface="Arial"/>
              <a:ea typeface="+mn-lt"/>
              <a:cs typeface="+mn-lt"/>
            </a:endParaRPr>
          </a:p>
          <a:p>
            <a:endParaRPr lang="en-GB" b="1" dirty="0">
              <a:latin typeface="Arial"/>
              <a:ea typeface="+mn-lt"/>
              <a:cs typeface="+mn-lt"/>
            </a:endParaRPr>
          </a:p>
          <a:p>
            <a:pPr marL="285750" indent="-285750">
              <a:buFont typeface="Arial"/>
              <a:buChar char="•"/>
            </a:pPr>
            <a:r>
              <a:rPr lang="en-GB" dirty="0">
                <a:latin typeface="Arial"/>
                <a:ea typeface="+mn-lt"/>
                <a:cs typeface="+mn-lt"/>
              </a:rPr>
              <a:t> Inflation (cost of living everything went and is still currently going up </a:t>
            </a:r>
            <a:endParaRPr lang="en-US">
              <a:latin typeface="Arial"/>
              <a:ea typeface="+mn-lt"/>
              <a:cs typeface="+mn-lt"/>
            </a:endParaRPr>
          </a:p>
          <a:p>
            <a:pPr marL="285750" indent="-285750">
              <a:buFont typeface="Arial"/>
              <a:buChar char="•"/>
            </a:pPr>
            <a:r>
              <a:rPr lang="en-GB" dirty="0">
                <a:latin typeface="Arial"/>
                <a:ea typeface="+mn-lt"/>
                <a:cs typeface="+mn-lt"/>
              </a:rPr>
              <a:t>Profit/Losses</a:t>
            </a:r>
            <a:endParaRPr lang="en-US" dirty="0">
              <a:latin typeface="Arial"/>
              <a:ea typeface="+mn-lt"/>
              <a:cs typeface="+mn-lt"/>
            </a:endParaRPr>
          </a:p>
          <a:p>
            <a:pPr marL="285750" indent="-285750">
              <a:buFont typeface="Arial"/>
              <a:buChar char="•"/>
            </a:pPr>
            <a:r>
              <a:rPr lang="en-GB" dirty="0">
                <a:latin typeface="Arial"/>
                <a:ea typeface="+mn-lt"/>
                <a:cs typeface="+mn-lt"/>
              </a:rPr>
              <a:t>Rates have gone u</a:t>
            </a:r>
            <a:r>
              <a:rPr lang="en-GB" dirty="0">
                <a:ea typeface="+mn-lt"/>
                <a:cs typeface="+mn-lt"/>
              </a:rPr>
              <a:t>p</a:t>
            </a:r>
            <a:endParaRPr lang="en-GB" dirty="0"/>
          </a:p>
        </p:txBody>
      </p:sp>
      <p:sp>
        <p:nvSpPr>
          <p:cNvPr id="1213" name="TextBox 1212">
            <a:extLst>
              <a:ext uri="{FF2B5EF4-FFF2-40B4-BE49-F238E27FC236}">
                <a16:creationId xmlns:a16="http://schemas.microsoft.com/office/drawing/2014/main" id="{394EBF6F-9719-1D2D-94EC-D8D97AF53FE1}"/>
              </a:ext>
            </a:extLst>
          </p:cNvPr>
          <p:cNvSpPr txBox="1"/>
          <p:nvPr/>
        </p:nvSpPr>
        <p:spPr>
          <a:xfrm>
            <a:off x="6613527" y="1105327"/>
            <a:ext cx="506627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Political </a:t>
            </a:r>
            <a:endParaRPr lang="en-US" dirty="0"/>
          </a:p>
          <a:p>
            <a:endParaRPr lang="en-GB" b="1" dirty="0">
              <a:latin typeface="Arial"/>
              <a:ea typeface="+mn-lt"/>
              <a:cs typeface="+mn-lt"/>
            </a:endParaRPr>
          </a:p>
          <a:p>
            <a:pPr marL="285750" indent="-285750">
              <a:buFont typeface="Arial"/>
              <a:buChar char="•"/>
            </a:pPr>
            <a:r>
              <a:rPr lang="en-GB" dirty="0">
                <a:latin typeface="Arial"/>
                <a:ea typeface="+mn-lt"/>
                <a:cs typeface="+mn-lt"/>
              </a:rPr>
              <a:t>The Pandemic which resulted in 150 stores closing </a:t>
            </a:r>
            <a:endParaRPr lang="en-GB"/>
          </a:p>
          <a:p>
            <a:pPr marL="285750" indent="-285750">
              <a:buFont typeface="Arial"/>
              <a:buChar char="•"/>
            </a:pPr>
            <a:r>
              <a:rPr lang="en-GB" dirty="0">
                <a:latin typeface="Arial"/>
              </a:rPr>
              <a:t>Trade restrictions </a:t>
            </a:r>
          </a:p>
          <a:p>
            <a:pPr marL="285750" indent="-285750">
              <a:buFont typeface="Arial"/>
              <a:buChar char="•"/>
            </a:pPr>
            <a:endParaRPr lang="en-GB" dirty="0">
              <a:latin typeface="Arial"/>
              <a:cs typeface="Arial"/>
            </a:endParaRPr>
          </a:p>
          <a:p>
            <a:endParaRPr lang="en-GB" dirty="0">
              <a:latin typeface="Arial"/>
              <a:cs typeface="Arial"/>
            </a:endParaRPr>
          </a:p>
          <a:p>
            <a:pPr marL="285750" indent="-285750">
              <a:buFont typeface="Arial"/>
              <a:buChar char="•"/>
            </a:pPr>
            <a:endParaRPr lang="en-GB" dirty="0">
              <a:latin typeface="Arial"/>
              <a:cs typeface="Arial"/>
            </a:endParaRPr>
          </a:p>
        </p:txBody>
      </p:sp>
      <p:sp>
        <p:nvSpPr>
          <p:cNvPr id="2" name="TextBox 1">
            <a:extLst>
              <a:ext uri="{FF2B5EF4-FFF2-40B4-BE49-F238E27FC236}">
                <a16:creationId xmlns:a16="http://schemas.microsoft.com/office/drawing/2014/main" id="{D12DD04E-CFEE-CC52-BF5D-89F27A8EAEF1}"/>
              </a:ext>
            </a:extLst>
          </p:cNvPr>
          <p:cNvSpPr txBox="1"/>
          <p:nvPr/>
        </p:nvSpPr>
        <p:spPr>
          <a:xfrm>
            <a:off x="331724" y="1104441"/>
            <a:ext cx="585536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The PESTLE </a:t>
            </a:r>
            <a:r>
              <a:rPr lang="en-GB" dirty="0">
                <a:latin typeface="Arial"/>
                <a:ea typeface="+mn-lt"/>
                <a:cs typeface="+mn-lt"/>
              </a:rPr>
              <a:t>analysis will be used to evaluate the external influences on the TM Lewin company. According to (Spyridon A,. Johan H,. Vasileios A,. Gerrit J W E </a:t>
            </a:r>
            <a:r>
              <a:rPr lang="en-GB" dirty="0" err="1">
                <a:latin typeface="Arial"/>
                <a:ea typeface="+mn-lt"/>
                <a:cs typeface="+mn-lt"/>
              </a:rPr>
              <a:t>at,.et</a:t>
            </a:r>
            <a:r>
              <a:rPr lang="en-GB" dirty="0">
                <a:latin typeface="Arial"/>
                <a:ea typeface="+mn-lt"/>
                <a:cs typeface="+mn-lt"/>
              </a:rPr>
              <a:t> ) (2019) It originates from marketing analysis, but these external influences on the industry will be used to determine the factors influencing the long-term sustainability of the industry. PESTLE stands for Political, Economic, Social, Technological, Legal, and Environmental. It provides a broad view of the complete environment of the retail industry. It provides the framework for the correlation with the production technologies to determine the strength and weaknesses of the different production pathways.</a:t>
            </a:r>
            <a:endParaRPr lang="en-US" dirty="0">
              <a:latin typeface="Arial"/>
            </a:endParaRPr>
          </a:p>
        </p:txBody>
      </p:sp>
      <p:sp>
        <p:nvSpPr>
          <p:cNvPr id="3" name="Slide Number Placeholder 2">
            <a:extLst>
              <a:ext uri="{FF2B5EF4-FFF2-40B4-BE49-F238E27FC236}">
                <a16:creationId xmlns:a16="http://schemas.microsoft.com/office/drawing/2014/main" id="{ED0BDB90-3F20-9910-726F-11091C070620}"/>
              </a:ext>
            </a:extLst>
          </p:cNvPr>
          <p:cNvSpPr>
            <a:spLocks noGrp="1"/>
          </p:cNvSpPr>
          <p:nvPr>
            <p:ph type="sldNum" sz="quarter" idx="12"/>
          </p:nvPr>
        </p:nvSpPr>
        <p:spPr/>
        <p:txBody>
          <a:bodyPr/>
          <a:lstStyle/>
          <a:p>
            <a:fld id="{D57F1E4F-1CFF-5643-939E-217C01CDF565}" type="slidenum">
              <a:rPr lang="en-US" dirty="0"/>
              <a:pPr/>
              <a:t>8</a:t>
            </a:fld>
            <a:endParaRPr lang="en-GB"/>
          </a:p>
        </p:txBody>
      </p:sp>
    </p:spTree>
    <p:extLst>
      <p:ext uri="{BB962C8B-B14F-4D97-AF65-F5344CB8AC3E}">
        <p14:creationId xmlns:p14="http://schemas.microsoft.com/office/powerpoint/2010/main" val="1095694834"/>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3" descr="Diagram, engineering drawing&#10;&#10;Description automatically generated">
            <a:extLst>
              <a:ext uri="{FF2B5EF4-FFF2-40B4-BE49-F238E27FC236}">
                <a16:creationId xmlns:a16="http://schemas.microsoft.com/office/drawing/2014/main" id="{54D37B94-042D-3BA9-7387-6E2EF02A0AE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004" r="18760" b="2"/>
          <a:stretch/>
        </p:blipFill>
        <p:spPr>
          <a:xfrm>
            <a:off x="7839082" y="647699"/>
            <a:ext cx="1960127" cy="3242202"/>
          </a:xfrm>
          <a:prstGeom prst="rect">
            <a:avLst/>
          </a:prstGeom>
          <a:effectLst/>
        </p:spPr>
      </p:pic>
      <p:pic>
        <p:nvPicPr>
          <p:cNvPr id="12" name="Picture 11" descr="Green dialogue boxes">
            <a:extLst>
              <a:ext uri="{FF2B5EF4-FFF2-40B4-BE49-F238E27FC236}">
                <a16:creationId xmlns:a16="http://schemas.microsoft.com/office/drawing/2014/main" id="{EAC10297-8E9E-BF68-9DF0-ACC23EC750FC}"/>
              </a:ext>
            </a:extLst>
          </p:cNvPr>
          <p:cNvPicPr>
            <a:picLocks noChangeAspect="1"/>
          </p:cNvPicPr>
          <p:nvPr/>
        </p:nvPicPr>
        <p:blipFill rotWithShape="1">
          <a:blip r:embed="rId5"/>
          <a:srcRect l="22746" r="26922" b="-2"/>
          <a:stretch/>
        </p:blipFill>
        <p:spPr>
          <a:xfrm>
            <a:off x="8165430" y="4085841"/>
            <a:ext cx="1307431" cy="2162557"/>
          </a:xfrm>
          <a:prstGeom prst="rect">
            <a:avLst/>
          </a:prstGeom>
          <a:effectLst/>
        </p:spPr>
      </p:pic>
      <p:sp>
        <p:nvSpPr>
          <p:cNvPr id="4" name="TextBox 3">
            <a:extLst>
              <a:ext uri="{FF2B5EF4-FFF2-40B4-BE49-F238E27FC236}">
                <a16:creationId xmlns:a16="http://schemas.microsoft.com/office/drawing/2014/main" id="{BEC46EDE-2F2B-7AAD-BB0F-CBBD1ED4FD82}"/>
              </a:ext>
            </a:extLst>
          </p:cNvPr>
          <p:cNvSpPr txBox="1"/>
          <p:nvPr/>
        </p:nvSpPr>
        <p:spPr>
          <a:xfrm>
            <a:off x="1103312" y="2052918"/>
            <a:ext cx="8946541" cy="41954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ts val="1000"/>
              </a:spcBef>
              <a:buClr>
                <a:schemeClr val="accent1">
                  <a:lumMod val="60000"/>
                  <a:lumOff val="40000"/>
                </a:schemeClr>
              </a:buClr>
              <a:buSzPct val="80000"/>
            </a:pPr>
            <a:endParaRPr lang="en-US">
              <a:latin typeface="+mj-lt"/>
              <a:ea typeface="+mj-ea"/>
              <a:cs typeface="+mj-cs"/>
            </a:endParaRPr>
          </a:p>
        </p:txBody>
      </p:sp>
      <p:sp>
        <p:nvSpPr>
          <p:cNvPr id="5" name="TextBox 4">
            <a:extLst>
              <a:ext uri="{FF2B5EF4-FFF2-40B4-BE49-F238E27FC236}">
                <a16:creationId xmlns:a16="http://schemas.microsoft.com/office/drawing/2014/main" id="{6622E6F7-C10F-6E8C-8072-E15B3AC135A3}"/>
              </a:ext>
            </a:extLst>
          </p:cNvPr>
          <p:cNvSpPr txBox="1"/>
          <p:nvPr/>
        </p:nvSpPr>
        <p:spPr>
          <a:xfrm>
            <a:off x="2712203" y="3952067"/>
            <a:ext cx="23828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6" name="Diagram 6">
            <a:extLst>
              <a:ext uri="{FF2B5EF4-FFF2-40B4-BE49-F238E27FC236}">
                <a16:creationId xmlns:a16="http://schemas.microsoft.com/office/drawing/2014/main" id="{A66E8D8B-C00C-706C-151B-04B13CFCBE60}"/>
              </a:ext>
            </a:extLst>
          </p:cNvPr>
          <p:cNvGraphicFramePr/>
          <p:nvPr>
            <p:extLst>
              <p:ext uri="{D42A27DB-BD31-4B8C-83A1-F6EECF244321}">
                <p14:modId xmlns:p14="http://schemas.microsoft.com/office/powerpoint/2010/main" val="236852025"/>
              </p:ext>
            </p:extLst>
          </p:nvPr>
        </p:nvGraphicFramePr>
        <p:xfrm>
          <a:off x="646113" y="2052918"/>
          <a:ext cx="4165146" cy="419548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4" name="TextBox 13">
            <a:extLst>
              <a:ext uri="{FF2B5EF4-FFF2-40B4-BE49-F238E27FC236}">
                <a16:creationId xmlns:a16="http://schemas.microsoft.com/office/drawing/2014/main" id="{435506B1-F372-F245-9425-FAAA635FCD97}"/>
              </a:ext>
            </a:extLst>
          </p:cNvPr>
          <p:cNvSpPr txBox="1"/>
          <p:nvPr/>
        </p:nvSpPr>
        <p:spPr>
          <a:xfrm>
            <a:off x="9298259" y="6657945"/>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36" name="Slide Number Placeholder 35">
            <a:extLst>
              <a:ext uri="{FF2B5EF4-FFF2-40B4-BE49-F238E27FC236}">
                <a16:creationId xmlns:a16="http://schemas.microsoft.com/office/drawing/2014/main" id="{5EBD6074-2596-D8AA-4E2E-28A262533245}"/>
              </a:ext>
            </a:extLst>
          </p:cNvPr>
          <p:cNvSpPr>
            <a:spLocks noGrp="1"/>
          </p:cNvSpPr>
          <p:nvPr>
            <p:ph type="sldNum" sz="quarter" idx="12"/>
          </p:nvPr>
        </p:nvSpPr>
        <p:spPr/>
        <p:txBody>
          <a:bodyPr/>
          <a:lstStyle/>
          <a:p>
            <a:fld id="{D57F1E4F-1CFF-5643-939E-217C01CDF565}" type="slidenum">
              <a:rPr lang="en-US" dirty="0"/>
              <a:pPr/>
              <a:t>9</a:t>
            </a:fld>
            <a:endParaRPr lang="en-GB"/>
          </a:p>
        </p:txBody>
      </p:sp>
    </p:spTree>
    <p:extLst>
      <p:ext uri="{BB962C8B-B14F-4D97-AF65-F5344CB8AC3E}">
        <p14:creationId xmlns:p14="http://schemas.microsoft.com/office/powerpoint/2010/main" val="1916450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79092282-2AFC-4A5D-BA0F-C2C194122E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79750-6987-B1D5-50A6-9402C6DA6CFC}"/>
              </a:ext>
            </a:extLst>
          </p:cNvPr>
          <p:cNvSpPr>
            <a:spLocks noGrp="1"/>
          </p:cNvSpPr>
          <p:nvPr>
            <p:ph type="title"/>
          </p:nvPr>
        </p:nvSpPr>
        <p:spPr>
          <a:xfrm>
            <a:off x="6084114" y="4487332"/>
            <a:ext cx="4205003" cy="1507067"/>
          </a:xfrm>
        </p:spPr>
        <p:txBody>
          <a:bodyPr vert="horz" lIns="91440" tIns="45720" rIns="91440" bIns="45720" rtlCol="0" anchor="ctr">
            <a:normAutofit/>
          </a:bodyPr>
          <a:lstStyle/>
          <a:p>
            <a:r>
              <a:rPr lang="en-US" sz="3200" dirty="0">
                <a:latin typeface="Arial"/>
                <a:cs typeface="Arial"/>
              </a:rPr>
              <a:t>Legal</a:t>
            </a:r>
          </a:p>
        </p:txBody>
      </p:sp>
      <p:sp>
        <p:nvSpPr>
          <p:cNvPr id="18" name="Freeform 20">
            <a:extLst>
              <a:ext uri="{FF2B5EF4-FFF2-40B4-BE49-F238E27FC236}">
                <a16:creationId xmlns:a16="http://schemas.microsoft.com/office/drawing/2014/main" id="{9CC80F9B-59F5-442E-9361-F959ECF9A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139" y="685800"/>
            <a:ext cx="2492252" cy="1859119"/>
          </a:xfrm>
          <a:custGeom>
            <a:avLst/>
            <a:gdLst>
              <a:gd name="connsiteX0" fmla="*/ 474471 w 2492252"/>
              <a:gd name="connsiteY0" fmla="*/ 0 h 1859119"/>
              <a:gd name="connsiteX1" fmla="*/ 2492252 w 2492252"/>
              <a:gd name="connsiteY1" fmla="*/ 0 h 1859119"/>
              <a:gd name="connsiteX2" fmla="*/ 2492252 w 2492252"/>
              <a:gd name="connsiteY2" fmla="*/ 1859119 h 1859119"/>
              <a:gd name="connsiteX3" fmla="*/ 0 w 2492252"/>
              <a:gd name="connsiteY3" fmla="*/ 1859119 h 1859119"/>
              <a:gd name="connsiteX4" fmla="*/ 0 w 2492252"/>
              <a:gd name="connsiteY4" fmla="*/ 474471 h 1859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92252" h="1859119">
                <a:moveTo>
                  <a:pt x="474471" y="0"/>
                </a:moveTo>
                <a:lnTo>
                  <a:pt x="2492252" y="0"/>
                </a:lnTo>
                <a:lnTo>
                  <a:pt x="2492252" y="1859119"/>
                </a:lnTo>
                <a:lnTo>
                  <a:pt x="0" y="1859119"/>
                </a:lnTo>
                <a:lnTo>
                  <a:pt x="0" y="474471"/>
                </a:lnTo>
                <a:close/>
              </a:path>
            </a:pathLst>
          </a:cu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4">
            <a:extLst>
              <a:ext uri="{FF2B5EF4-FFF2-40B4-BE49-F238E27FC236}">
                <a16:creationId xmlns:a16="http://schemas.microsoft.com/office/drawing/2014/main" id="{46DADFB3-630E-41C0-895B-B55F713730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964" y="2722720"/>
            <a:ext cx="2495426" cy="301944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Gavel resting on block">
            <a:extLst>
              <a:ext uri="{FF2B5EF4-FFF2-40B4-BE49-F238E27FC236}">
                <a16:creationId xmlns:a16="http://schemas.microsoft.com/office/drawing/2014/main" id="{89385FCF-597A-95ED-E8CA-36D216078BD6}"/>
              </a:ext>
            </a:extLst>
          </p:cNvPr>
          <p:cNvPicPr>
            <a:picLocks noChangeAspect="1"/>
          </p:cNvPicPr>
          <p:nvPr/>
        </p:nvPicPr>
        <p:blipFill rotWithShape="1">
          <a:blip r:embed="rId2"/>
          <a:srcRect l="3407" r="2" b="2"/>
          <a:stretch/>
        </p:blipFill>
        <p:spPr>
          <a:xfrm>
            <a:off x="963827" y="3474615"/>
            <a:ext cx="2164859" cy="1496013"/>
          </a:xfrm>
          <a:prstGeom prst="rect">
            <a:avLst/>
          </a:prstGeom>
        </p:spPr>
      </p:pic>
      <p:sp>
        <p:nvSpPr>
          <p:cNvPr id="27" name="Rectangle 16">
            <a:extLst>
              <a:ext uri="{FF2B5EF4-FFF2-40B4-BE49-F238E27FC236}">
                <a16:creationId xmlns:a16="http://schemas.microsoft.com/office/drawing/2014/main" id="{7BF94477-BDFD-472E-8891-D84F1953E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4529" y="685800"/>
            <a:ext cx="2151487" cy="32229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8B59E824-878E-FF31-D337-5EEA43CE532B}"/>
              </a:ext>
            </a:extLst>
          </p:cNvPr>
          <p:cNvPicPr>
            <a:picLocks noChangeAspect="1"/>
          </p:cNvPicPr>
          <p:nvPr/>
        </p:nvPicPr>
        <p:blipFill rotWithShape="1">
          <a:blip r:embed="rId3"/>
          <a:srcRect l="3384" r="2" b="2"/>
          <a:stretch/>
        </p:blipFill>
        <p:spPr>
          <a:xfrm>
            <a:off x="3616233" y="1665543"/>
            <a:ext cx="1845453" cy="1274986"/>
          </a:xfrm>
          <a:prstGeom prst="rect">
            <a:avLst/>
          </a:prstGeom>
        </p:spPr>
      </p:pic>
      <p:sp>
        <p:nvSpPr>
          <p:cNvPr id="29" name="Freeform 21">
            <a:extLst>
              <a:ext uri="{FF2B5EF4-FFF2-40B4-BE49-F238E27FC236}">
                <a16:creationId xmlns:a16="http://schemas.microsoft.com/office/drawing/2014/main" id="{E843BA35-4A42-4EDC-BC92-43E4C558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4529" y="4074131"/>
            <a:ext cx="2151487" cy="1668032"/>
          </a:xfrm>
          <a:custGeom>
            <a:avLst/>
            <a:gdLst>
              <a:gd name="connsiteX0" fmla="*/ 0 w 2151487"/>
              <a:gd name="connsiteY0" fmla="*/ 0 h 1668032"/>
              <a:gd name="connsiteX1" fmla="*/ 2151487 w 2151487"/>
              <a:gd name="connsiteY1" fmla="*/ 0 h 1668032"/>
              <a:gd name="connsiteX2" fmla="*/ 2151487 w 2151487"/>
              <a:gd name="connsiteY2" fmla="*/ 1190204 h 1668032"/>
              <a:gd name="connsiteX3" fmla="*/ 1673659 w 2151487"/>
              <a:gd name="connsiteY3" fmla="*/ 1668032 h 1668032"/>
              <a:gd name="connsiteX4" fmla="*/ 0 w 2151487"/>
              <a:gd name="connsiteY4" fmla="*/ 1668032 h 1668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1487" h="1668032">
                <a:moveTo>
                  <a:pt x="0" y="0"/>
                </a:moveTo>
                <a:lnTo>
                  <a:pt x="2151487" y="0"/>
                </a:lnTo>
                <a:lnTo>
                  <a:pt x="2151487" y="1190204"/>
                </a:lnTo>
                <a:lnTo>
                  <a:pt x="1673659" y="1668032"/>
                </a:lnTo>
                <a:lnTo>
                  <a:pt x="0" y="1668032"/>
                </a:lnTo>
                <a:close/>
              </a:path>
            </a:pathLst>
          </a:custGeom>
          <a:solidFill>
            <a:schemeClr val="bg2">
              <a:lumMod val="5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C38DE28-7763-7B34-96AF-EB86180DE243}"/>
              </a:ext>
            </a:extLst>
          </p:cNvPr>
          <p:cNvSpPr txBox="1"/>
          <p:nvPr/>
        </p:nvSpPr>
        <p:spPr>
          <a:xfrm>
            <a:off x="6095998" y="685800"/>
            <a:ext cx="4819653"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20000"/>
              </a:spcBef>
              <a:spcAft>
                <a:spcPts val="600"/>
              </a:spcAft>
              <a:buClr>
                <a:schemeClr val="tx1"/>
              </a:buClr>
              <a:buSzPct val="80000"/>
              <a:buFont typeface="Wingdings 3" panose="05040102010807070707" pitchFamily="18" charset="2"/>
              <a:buChar char=""/>
            </a:pPr>
            <a:r>
              <a:rPr lang="en-US" dirty="0">
                <a:solidFill>
                  <a:schemeClr val="bg2">
                    <a:lumMod val="75000"/>
                  </a:schemeClr>
                </a:solidFill>
                <a:latin typeface="Arial"/>
                <a:cs typeface="Arial"/>
              </a:rPr>
              <a:t>Government rules and regulations – Everybody had to follow government rules and regulations as follows  </a:t>
            </a:r>
          </a:p>
          <a:p>
            <a:pPr>
              <a:spcBef>
                <a:spcPct val="20000"/>
              </a:spcBef>
              <a:spcAft>
                <a:spcPts val="600"/>
              </a:spcAft>
              <a:buClr>
                <a:schemeClr val="tx1"/>
              </a:buClr>
              <a:buSzPct val="80000"/>
              <a:buFont typeface="Wingdings 3" panose="05040102010807070707" pitchFamily="18" charset="2"/>
              <a:buChar char=""/>
            </a:pPr>
            <a:r>
              <a:rPr lang="en-US" dirty="0">
                <a:solidFill>
                  <a:schemeClr val="bg2">
                    <a:lumMod val="75000"/>
                  </a:schemeClr>
                </a:solidFill>
                <a:latin typeface="Arial"/>
                <a:cs typeface="Arial"/>
              </a:rPr>
              <a:t> lock down</a:t>
            </a:r>
          </a:p>
          <a:p>
            <a:pPr>
              <a:spcBef>
                <a:spcPct val="20000"/>
              </a:spcBef>
              <a:spcAft>
                <a:spcPts val="600"/>
              </a:spcAft>
              <a:buClr>
                <a:schemeClr val="tx1"/>
              </a:buClr>
              <a:buSzPct val="80000"/>
              <a:buFont typeface="Wingdings 3" panose="05040102010807070707" pitchFamily="18" charset="2"/>
              <a:buChar char=""/>
            </a:pPr>
            <a:r>
              <a:rPr lang="en-US" dirty="0">
                <a:solidFill>
                  <a:schemeClr val="bg2">
                    <a:lumMod val="75000"/>
                  </a:schemeClr>
                </a:solidFill>
                <a:latin typeface="Arial"/>
                <a:cs typeface="Arial"/>
              </a:rPr>
              <a:t>the 6-meter apart rule</a:t>
            </a:r>
          </a:p>
          <a:p>
            <a:pPr>
              <a:spcBef>
                <a:spcPct val="20000"/>
              </a:spcBef>
              <a:spcAft>
                <a:spcPts val="600"/>
              </a:spcAft>
              <a:buClr>
                <a:schemeClr val="tx1"/>
              </a:buClr>
              <a:buSzPct val="80000"/>
              <a:buFont typeface="Wingdings 3" panose="05040102010807070707" pitchFamily="18" charset="2"/>
              <a:buChar char=""/>
            </a:pPr>
            <a:r>
              <a:rPr lang="en-US" dirty="0">
                <a:solidFill>
                  <a:schemeClr val="bg2">
                    <a:lumMod val="75000"/>
                  </a:schemeClr>
                </a:solidFill>
                <a:latin typeface="Arial"/>
                <a:cs typeface="Arial"/>
              </a:rPr>
              <a:t>Isolating </a:t>
            </a:r>
          </a:p>
          <a:p>
            <a:pPr>
              <a:spcBef>
                <a:spcPct val="20000"/>
              </a:spcBef>
              <a:spcAft>
                <a:spcPts val="600"/>
              </a:spcAft>
              <a:buClr>
                <a:schemeClr val="tx1"/>
              </a:buClr>
              <a:buSzPct val="80000"/>
              <a:buFont typeface="Wingdings 3" panose="05040102010807070707" pitchFamily="18" charset="2"/>
              <a:buChar char=""/>
            </a:pPr>
            <a:endParaRPr lang="en-US">
              <a:solidFill>
                <a:schemeClr val="bg2">
                  <a:lumMod val="75000"/>
                </a:schemeClr>
              </a:solidFill>
            </a:endParaRPr>
          </a:p>
        </p:txBody>
      </p:sp>
      <p:sp>
        <p:nvSpPr>
          <p:cNvPr id="6" name="Slide Number Placeholder 5">
            <a:extLst>
              <a:ext uri="{FF2B5EF4-FFF2-40B4-BE49-F238E27FC236}">
                <a16:creationId xmlns:a16="http://schemas.microsoft.com/office/drawing/2014/main" id="{FF35D684-2140-7513-8D5D-5E07AF45F48B}"/>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914400">
              <a:spcAft>
                <a:spcPts val="600"/>
              </a:spcAft>
            </a:pPr>
            <a:fld id="{D57F1E4F-1CFF-5643-939E-217C01CDF565}" type="slidenum">
              <a:rPr lang="en-US" dirty="0"/>
              <a:pPr defTabSz="914400">
                <a:spcAft>
                  <a:spcPts val="600"/>
                </a:spcAft>
              </a:pPr>
              <a:t>10</a:t>
            </a:fld>
            <a:endParaRPr lang="en-US"/>
          </a:p>
        </p:txBody>
      </p:sp>
      <p:grpSp>
        <p:nvGrpSpPr>
          <p:cNvPr id="31" name="Group 20">
            <a:extLst>
              <a:ext uri="{FF2B5EF4-FFF2-40B4-BE49-F238E27FC236}">
                <a16:creationId xmlns:a16="http://schemas.microsoft.com/office/drawing/2014/main" id="{B0B24607-03C0-4C93-9A94-AA6E5D751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CCC9ACBC-AE96-4E70-BA47-F895454DB0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74EA26C0-0390-42E3-884F-1CF836D1B6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DADCC28A-C9BC-4BD2-A914-348F7AEA9D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EFD98412-54C9-4063-904F-DAE2CE553A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25">
              <a:extLst>
                <a:ext uri="{FF2B5EF4-FFF2-40B4-BE49-F238E27FC236}">
                  <a16:creationId xmlns:a16="http://schemas.microsoft.com/office/drawing/2014/main" id="{303F949B-1BD9-45C4-98DC-B0E071301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41900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E4E99BCD-C17C-CD19-038B-2C571C725BB7}"/>
              </a:ext>
            </a:extLst>
          </p:cNvPr>
          <p:cNvGraphicFramePr/>
          <p:nvPr>
            <p:extLst>
              <p:ext uri="{D42A27DB-BD31-4B8C-83A1-F6EECF244321}">
                <p14:modId xmlns:p14="http://schemas.microsoft.com/office/powerpoint/2010/main" val="2372254618"/>
              </p:ext>
            </p:extLst>
          </p:nvPr>
        </p:nvGraphicFramePr>
        <p:xfrm>
          <a:off x="-1882067" y="1109707"/>
          <a:ext cx="8780017" cy="21750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C61F464A-484D-5922-2248-9E2C34C81B0D}"/>
              </a:ext>
            </a:extLst>
          </p:cNvPr>
          <p:cNvGraphicFramePr/>
          <p:nvPr>
            <p:extLst>
              <p:ext uri="{D42A27DB-BD31-4B8C-83A1-F6EECF244321}">
                <p14:modId xmlns:p14="http://schemas.microsoft.com/office/powerpoint/2010/main" val="3871268297"/>
              </p:ext>
            </p:extLst>
          </p:nvPr>
        </p:nvGraphicFramePr>
        <p:xfrm>
          <a:off x="4239763" y="3744419"/>
          <a:ext cx="8780017" cy="21750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1" name="Picture 11" descr="Hand typing on keyboard">
            <a:extLst>
              <a:ext uri="{FF2B5EF4-FFF2-40B4-BE49-F238E27FC236}">
                <a16:creationId xmlns:a16="http://schemas.microsoft.com/office/drawing/2014/main" id="{F09A42BF-C87B-0174-8515-784CE7CE9AF4}"/>
              </a:ext>
            </a:extLst>
          </p:cNvPr>
          <p:cNvPicPr>
            <a:picLocks noChangeAspect="1"/>
          </p:cNvPicPr>
          <p:nvPr/>
        </p:nvPicPr>
        <p:blipFill>
          <a:blip r:embed="rId12"/>
          <a:stretch>
            <a:fillRect/>
          </a:stretch>
        </p:blipFill>
        <p:spPr>
          <a:xfrm>
            <a:off x="3415047" y="4510825"/>
            <a:ext cx="2743200" cy="1828800"/>
          </a:xfrm>
          <a:prstGeom prst="rect">
            <a:avLst/>
          </a:prstGeom>
        </p:spPr>
      </p:pic>
      <p:pic>
        <p:nvPicPr>
          <p:cNvPr id="68" name="Picture 68" descr="Aerial view of green treetops">
            <a:extLst>
              <a:ext uri="{FF2B5EF4-FFF2-40B4-BE49-F238E27FC236}">
                <a16:creationId xmlns:a16="http://schemas.microsoft.com/office/drawing/2014/main" id="{2F8B9502-28A6-27AD-2B81-24A7D3BD7D78}"/>
              </a:ext>
            </a:extLst>
          </p:cNvPr>
          <p:cNvPicPr>
            <a:picLocks noChangeAspect="1"/>
          </p:cNvPicPr>
          <p:nvPr/>
        </p:nvPicPr>
        <p:blipFill>
          <a:blip r:embed="rId13"/>
          <a:stretch>
            <a:fillRect/>
          </a:stretch>
        </p:blipFill>
        <p:spPr>
          <a:xfrm>
            <a:off x="8263423" y="1455711"/>
            <a:ext cx="2743199" cy="1828353"/>
          </a:xfrm>
          <a:prstGeom prst="rect">
            <a:avLst/>
          </a:prstGeom>
        </p:spPr>
      </p:pic>
      <p:pic>
        <p:nvPicPr>
          <p:cNvPr id="3" name="Picture 10" descr="Digital graph of stock market">
            <a:extLst>
              <a:ext uri="{FF2B5EF4-FFF2-40B4-BE49-F238E27FC236}">
                <a16:creationId xmlns:a16="http://schemas.microsoft.com/office/drawing/2014/main" id="{25EB53AF-CB90-E58B-5890-51202B55865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726649" y="885534"/>
            <a:ext cx="2734322" cy="2050742"/>
          </a:xfrm>
          <a:prstGeom prst="rect">
            <a:avLst/>
          </a:prstGeom>
        </p:spPr>
      </p:pic>
      <mc:AlternateContent xmlns:mc="http://schemas.openxmlformats.org/markup-compatibility/2006">
        <mc:Choice xmlns:am3d="http://schemas.microsoft.com/office/drawing/2017/model3d" Requires="am3d">
          <p:graphicFrame>
            <p:nvGraphicFramePr>
              <p:cNvPr id="14" name="3D Model 13" descr="Solar Panel On Stand">
                <a:extLst>
                  <a:ext uri="{FF2B5EF4-FFF2-40B4-BE49-F238E27FC236}">
                    <a16:creationId xmlns:a16="http://schemas.microsoft.com/office/drawing/2014/main" id="{7C2844AD-A9B2-D694-A291-0702EBCC9E0E}"/>
                  </a:ext>
                </a:extLst>
              </p:cNvPr>
              <p:cNvGraphicFramePr/>
              <p:nvPr>
                <p:extLst>
                  <p:ext uri="{D42A27DB-BD31-4B8C-83A1-F6EECF244321}">
                    <p14:modId xmlns:p14="http://schemas.microsoft.com/office/powerpoint/2010/main" val="1104711325"/>
                  </p:ext>
                </p:extLst>
              </p:nvPr>
            </p:nvGraphicFramePr>
            <p:xfrm>
              <a:off x="670066" y="3205153"/>
              <a:ext cx="1712870" cy="2705645"/>
            </p:xfrm>
            <a:graphic>
              <a:graphicData uri="http://schemas.microsoft.com/office/drawing/2017/model3d">
                <am3d:model3d r:embed="rId15">
                  <am3d:spPr>
                    <a:xfrm>
                      <a:off x="0" y="0"/>
                      <a:ext cx="1712870" cy="2705645"/>
                    </a:xfrm>
                    <a:prstGeom prst="rect">
                      <a:avLst/>
                    </a:prstGeom>
                  </am3d:spPr>
                  <am3d:camera>
                    <am3d:pos x="0" y="0" z="77812359"/>
                    <am3d:up dx="0" dy="36000000" dz="0"/>
                    <am3d:lookAt x="0" y="0" z="0"/>
                    <am3d:perspective fov="2700000"/>
                  </am3d:camera>
                  <am3d:trans>
                    <am3d:meterPerModelUnit n="800992" d="1000000"/>
                    <am3d:preTrans dx="0" dy="-18000000" dz="0"/>
                    <am3d:scale>
                      <am3d:sx n="1000000" d="1000000"/>
                      <am3d:sy n="1000000" d="1000000"/>
                      <am3d:sz n="1000000" d="1000000"/>
                    </am3d:scale>
                    <am3d:rot/>
                    <am3d:postTrans dx="0" dy="0" dz="0"/>
                  </am3d:trans>
                  <am3d:raster rName="Office3DRenderer" rVer="16.0.8326">
                    <am3d:blip r:embed="rId16"/>
                  </am3d:raster>
                  <am3d:objViewport viewportSz="252263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4" name="3D Model 13" descr="Solar Panel On Stand">
                <a:extLst>
                  <a:ext uri="{FF2B5EF4-FFF2-40B4-BE49-F238E27FC236}">
                    <a16:creationId xmlns:a16="http://schemas.microsoft.com/office/drawing/2014/main" id="{7C2844AD-A9B2-D694-A291-0702EBCC9E0E}"/>
                  </a:ext>
                </a:extLst>
              </p:cNvPr>
              <p:cNvPicPr>
                <a:picLocks noGrp="1" noRot="1" noChangeAspect="1" noMove="1" noResize="1" noEditPoints="1" noAdjustHandles="1" noChangeArrowheads="1" noChangeShapeType="1" noCrop="1"/>
              </p:cNvPicPr>
              <p:nvPr/>
            </p:nvPicPr>
            <p:blipFill>
              <a:blip r:embed="rId16"/>
              <a:stretch>
                <a:fillRect/>
              </a:stretch>
            </p:blipFill>
            <p:spPr>
              <a:xfrm>
                <a:off x="670066" y="3205153"/>
                <a:ext cx="1712870" cy="2705645"/>
              </a:xfrm>
              <a:prstGeom prst="rect">
                <a:avLst/>
              </a:prstGeom>
            </p:spPr>
          </p:pic>
        </mc:Fallback>
      </mc:AlternateContent>
      <p:sp>
        <p:nvSpPr>
          <p:cNvPr id="47" name="Slide Number Placeholder 46">
            <a:extLst>
              <a:ext uri="{FF2B5EF4-FFF2-40B4-BE49-F238E27FC236}">
                <a16:creationId xmlns:a16="http://schemas.microsoft.com/office/drawing/2014/main" id="{A6B3C7C4-6F20-9E95-C40E-5AC3002953A7}"/>
              </a:ext>
            </a:extLst>
          </p:cNvPr>
          <p:cNvSpPr>
            <a:spLocks noGrp="1"/>
          </p:cNvSpPr>
          <p:nvPr>
            <p:ph type="sldNum" sz="quarter" idx="12"/>
          </p:nvPr>
        </p:nvSpPr>
        <p:spPr/>
        <p:txBody>
          <a:bodyPr/>
          <a:lstStyle/>
          <a:p>
            <a:fld id="{D57F1E4F-1CFF-5643-939E-217C01CDF565}" type="slidenum">
              <a:rPr lang="en-US" dirty="0"/>
              <a:pPr/>
              <a:t>11</a:t>
            </a:fld>
            <a:endParaRPr lang="en-GB"/>
          </a:p>
        </p:txBody>
      </p:sp>
    </p:spTree>
    <p:extLst>
      <p:ext uri="{BB962C8B-B14F-4D97-AF65-F5344CB8AC3E}">
        <p14:creationId xmlns:p14="http://schemas.microsoft.com/office/powerpoint/2010/main" val="4170896404"/>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9835EE2B-8039-FAE7-9B15-E31EC14B53B8}"/>
              </a:ext>
            </a:extLst>
          </p:cNvPr>
          <p:cNvCxnSpPr>
            <a:cxnSpLocks/>
          </p:cNvCxnSpPr>
          <p:nvPr/>
        </p:nvCxnSpPr>
        <p:spPr>
          <a:xfrm>
            <a:off x="1997324" y="3948929"/>
            <a:ext cx="8747760"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FF712457-71BE-4CB9-7752-BBAE76DE629A}"/>
              </a:ext>
            </a:extLst>
          </p:cNvPr>
          <p:cNvCxnSpPr>
            <a:cxnSpLocks/>
          </p:cNvCxnSpPr>
          <p:nvPr/>
        </p:nvCxnSpPr>
        <p:spPr>
          <a:xfrm flipH="1" flipV="1">
            <a:off x="1534646" y="1841617"/>
            <a:ext cx="2263484" cy="2088468"/>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7593BF6A-5FA4-BEEB-7702-3B01B0CC9B5C}"/>
              </a:ext>
            </a:extLst>
          </p:cNvPr>
          <p:cNvCxnSpPr>
            <a:cxnSpLocks/>
          </p:cNvCxnSpPr>
          <p:nvPr/>
        </p:nvCxnSpPr>
        <p:spPr>
          <a:xfrm flipH="1" flipV="1">
            <a:off x="4417678" y="1804350"/>
            <a:ext cx="2021778" cy="2127933"/>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B8B9218A-BDF5-A30A-09C4-2F303FCC2B3A}"/>
              </a:ext>
            </a:extLst>
          </p:cNvPr>
          <p:cNvCxnSpPr>
            <a:cxnSpLocks/>
          </p:cNvCxnSpPr>
          <p:nvPr/>
        </p:nvCxnSpPr>
        <p:spPr>
          <a:xfrm flipH="1" flipV="1">
            <a:off x="8335101" y="1834208"/>
            <a:ext cx="1600436" cy="2129718"/>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F33885C4-EAE5-5FB0-F898-39231CCD8BB7}"/>
              </a:ext>
            </a:extLst>
          </p:cNvPr>
          <p:cNvCxnSpPr>
            <a:cxnSpLocks/>
          </p:cNvCxnSpPr>
          <p:nvPr/>
        </p:nvCxnSpPr>
        <p:spPr>
          <a:xfrm flipH="1">
            <a:off x="2573263" y="3961993"/>
            <a:ext cx="1193313" cy="2180717"/>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7A8C98CD-6FAC-AA2B-8B2C-847CFDD3EB94}"/>
              </a:ext>
            </a:extLst>
          </p:cNvPr>
          <p:cNvCxnSpPr>
            <a:cxnSpLocks/>
          </p:cNvCxnSpPr>
          <p:nvPr/>
        </p:nvCxnSpPr>
        <p:spPr>
          <a:xfrm flipH="1">
            <a:off x="5465176" y="3947279"/>
            <a:ext cx="1010951" cy="2027508"/>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BF88AD02-F9A5-DDA3-5718-CEE31C61B0A4}"/>
              </a:ext>
            </a:extLst>
          </p:cNvPr>
          <p:cNvCxnSpPr>
            <a:cxnSpLocks/>
          </p:cNvCxnSpPr>
          <p:nvPr/>
        </p:nvCxnSpPr>
        <p:spPr>
          <a:xfrm flipH="1">
            <a:off x="8879028" y="3958933"/>
            <a:ext cx="1071754" cy="2080446"/>
          </a:xfrm>
          <a:prstGeom prst="line">
            <a:avLst/>
          </a:prstGeom>
        </p:spPr>
        <p:style>
          <a:lnRef idx="1">
            <a:schemeClr val="dk1"/>
          </a:lnRef>
          <a:fillRef idx="0">
            <a:schemeClr val="dk1"/>
          </a:fillRef>
          <a:effectRef idx="0">
            <a:schemeClr val="dk1"/>
          </a:effectRef>
          <a:fontRef idx="minor">
            <a:schemeClr val="tx1"/>
          </a:fontRef>
        </p:style>
      </p:cxnSp>
      <p:sp>
        <p:nvSpPr>
          <p:cNvPr id="23" name="Rectangle 22">
            <a:extLst>
              <a:ext uri="{FF2B5EF4-FFF2-40B4-BE49-F238E27FC236}">
                <a16:creationId xmlns:a16="http://schemas.microsoft.com/office/drawing/2014/main" id="{E779AF5B-F51C-15A1-9014-A7219248BE03}"/>
              </a:ext>
            </a:extLst>
          </p:cNvPr>
          <p:cNvSpPr/>
          <p:nvPr/>
        </p:nvSpPr>
        <p:spPr>
          <a:xfrm>
            <a:off x="1159539" y="289839"/>
            <a:ext cx="9791332" cy="646331"/>
          </a:xfrm>
          <a:prstGeom prst="rect">
            <a:avLst/>
          </a:prstGeom>
          <a:noFill/>
        </p:spPr>
        <p:txBody>
          <a:bodyPr wrap="square" lIns="91440" tIns="45720" rIns="91440" bIns="45720">
            <a:spAutoFit/>
          </a:bodyPr>
          <a:lstStyle/>
          <a:p>
            <a:pPr algn="ctr"/>
            <a:r>
              <a:rPr lang="en-US" sz="3600" b="1" cap="none" spc="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Cause and Effect (fishbone) Diagram</a:t>
            </a:r>
          </a:p>
        </p:txBody>
      </p:sp>
      <p:sp>
        <p:nvSpPr>
          <p:cNvPr id="25" name="TextBox 24">
            <a:extLst>
              <a:ext uri="{FF2B5EF4-FFF2-40B4-BE49-F238E27FC236}">
                <a16:creationId xmlns:a16="http://schemas.microsoft.com/office/drawing/2014/main" id="{AD92EDCF-7A04-CC74-2325-ACF7F7D4BC15}"/>
              </a:ext>
            </a:extLst>
          </p:cNvPr>
          <p:cNvSpPr txBox="1"/>
          <p:nvPr/>
        </p:nvSpPr>
        <p:spPr>
          <a:xfrm>
            <a:off x="698416" y="1358348"/>
            <a:ext cx="2590800"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Environment</a:t>
            </a:r>
            <a:r>
              <a:rPr lang="en-GB">
                <a:latin typeface="Arial" panose="020B0604020202020204" pitchFamily="34" charset="0"/>
                <a:cs typeface="Arial" panose="020B0604020202020204" pitchFamily="34" charset="0"/>
              </a:rPr>
              <a:t> </a:t>
            </a:r>
          </a:p>
        </p:txBody>
      </p:sp>
      <p:sp>
        <p:nvSpPr>
          <p:cNvPr id="26" name="TextBox 25">
            <a:extLst>
              <a:ext uri="{FF2B5EF4-FFF2-40B4-BE49-F238E27FC236}">
                <a16:creationId xmlns:a16="http://schemas.microsoft.com/office/drawing/2014/main" id="{C8D69ACE-A3D0-BDF4-256D-2CCF8CD1C508}"/>
              </a:ext>
            </a:extLst>
          </p:cNvPr>
          <p:cNvSpPr txBox="1"/>
          <p:nvPr/>
        </p:nvSpPr>
        <p:spPr>
          <a:xfrm>
            <a:off x="3262268" y="1325942"/>
            <a:ext cx="2387600" cy="369328"/>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Supply chain</a:t>
            </a:r>
          </a:p>
        </p:txBody>
      </p:sp>
      <p:sp>
        <p:nvSpPr>
          <p:cNvPr id="28" name="TextBox 27">
            <a:extLst>
              <a:ext uri="{FF2B5EF4-FFF2-40B4-BE49-F238E27FC236}">
                <a16:creationId xmlns:a16="http://schemas.microsoft.com/office/drawing/2014/main" id="{4D619AE5-2224-AE3D-8843-30ED719D4E24}"/>
              </a:ext>
            </a:extLst>
          </p:cNvPr>
          <p:cNvSpPr txBox="1"/>
          <p:nvPr/>
        </p:nvSpPr>
        <p:spPr>
          <a:xfrm>
            <a:off x="2051553" y="6131943"/>
            <a:ext cx="1798320"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People</a:t>
            </a:r>
          </a:p>
        </p:txBody>
      </p:sp>
      <p:cxnSp>
        <p:nvCxnSpPr>
          <p:cNvPr id="32" name="Straight Arrow Connector 31">
            <a:extLst>
              <a:ext uri="{FF2B5EF4-FFF2-40B4-BE49-F238E27FC236}">
                <a16:creationId xmlns:a16="http://schemas.microsoft.com/office/drawing/2014/main" id="{9F6ED6B2-1F3F-C6E9-8E02-456E46BE5502}"/>
              </a:ext>
            </a:extLst>
          </p:cNvPr>
          <p:cNvCxnSpPr>
            <a:cxnSpLocks/>
          </p:cNvCxnSpPr>
          <p:nvPr/>
        </p:nvCxnSpPr>
        <p:spPr>
          <a:xfrm>
            <a:off x="1795697" y="2469370"/>
            <a:ext cx="39624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6" name="Straight Arrow Connector 35">
            <a:extLst>
              <a:ext uri="{FF2B5EF4-FFF2-40B4-BE49-F238E27FC236}">
                <a16:creationId xmlns:a16="http://schemas.microsoft.com/office/drawing/2014/main" id="{1A0AD2BD-B318-5E72-1CBC-D2A4EA3E7042}"/>
              </a:ext>
            </a:extLst>
          </p:cNvPr>
          <p:cNvCxnSpPr>
            <a:cxnSpLocks/>
          </p:cNvCxnSpPr>
          <p:nvPr/>
        </p:nvCxnSpPr>
        <p:spPr>
          <a:xfrm>
            <a:off x="2270760" y="3011319"/>
            <a:ext cx="39116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2B3AC5E7-DC56-EB0D-A7E7-B517078F9121}"/>
              </a:ext>
            </a:extLst>
          </p:cNvPr>
          <p:cNvCxnSpPr>
            <a:cxnSpLocks/>
          </p:cNvCxnSpPr>
          <p:nvPr/>
        </p:nvCxnSpPr>
        <p:spPr>
          <a:xfrm>
            <a:off x="2829164" y="3495411"/>
            <a:ext cx="47791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3" name="TextBox 42">
            <a:extLst>
              <a:ext uri="{FF2B5EF4-FFF2-40B4-BE49-F238E27FC236}">
                <a16:creationId xmlns:a16="http://schemas.microsoft.com/office/drawing/2014/main" id="{BE67CA1E-A3A9-005D-DD4E-D170C0F5EBB7}"/>
              </a:ext>
            </a:extLst>
          </p:cNvPr>
          <p:cNvSpPr txBox="1"/>
          <p:nvPr/>
        </p:nvSpPr>
        <p:spPr>
          <a:xfrm>
            <a:off x="239828" y="2257883"/>
            <a:ext cx="121758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Pandemic </a:t>
            </a:r>
          </a:p>
        </p:txBody>
      </p:sp>
      <p:sp>
        <p:nvSpPr>
          <p:cNvPr id="44" name="TextBox 43">
            <a:extLst>
              <a:ext uri="{FF2B5EF4-FFF2-40B4-BE49-F238E27FC236}">
                <a16:creationId xmlns:a16="http://schemas.microsoft.com/office/drawing/2014/main" id="{CC9EA817-7E52-BDF9-C73A-712805EAD93F}"/>
              </a:ext>
            </a:extLst>
          </p:cNvPr>
          <p:cNvSpPr txBox="1"/>
          <p:nvPr/>
        </p:nvSpPr>
        <p:spPr>
          <a:xfrm>
            <a:off x="300238" y="2826084"/>
            <a:ext cx="158242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Credit crunch </a:t>
            </a:r>
          </a:p>
        </p:txBody>
      </p:sp>
      <p:sp>
        <p:nvSpPr>
          <p:cNvPr id="45" name="TextBox 44">
            <a:extLst>
              <a:ext uri="{FF2B5EF4-FFF2-40B4-BE49-F238E27FC236}">
                <a16:creationId xmlns:a16="http://schemas.microsoft.com/office/drawing/2014/main" id="{D06C1192-F235-87DE-F2FE-08EB2263EC4C}"/>
              </a:ext>
            </a:extLst>
          </p:cNvPr>
          <p:cNvSpPr txBox="1"/>
          <p:nvPr/>
        </p:nvSpPr>
        <p:spPr>
          <a:xfrm rot="10800000" flipH="1" flipV="1">
            <a:off x="1217276" y="3269741"/>
            <a:ext cx="166855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Inflation</a:t>
            </a:r>
          </a:p>
        </p:txBody>
      </p:sp>
      <p:cxnSp>
        <p:nvCxnSpPr>
          <p:cNvPr id="47" name="Straight Arrow Connector 46">
            <a:extLst>
              <a:ext uri="{FF2B5EF4-FFF2-40B4-BE49-F238E27FC236}">
                <a16:creationId xmlns:a16="http://schemas.microsoft.com/office/drawing/2014/main" id="{38D60B74-9EDA-2155-815F-21BDF155F737}"/>
              </a:ext>
            </a:extLst>
          </p:cNvPr>
          <p:cNvCxnSpPr>
            <a:cxnSpLocks/>
          </p:cNvCxnSpPr>
          <p:nvPr/>
        </p:nvCxnSpPr>
        <p:spPr>
          <a:xfrm>
            <a:off x="4572144" y="2469370"/>
            <a:ext cx="44537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Straight Arrow Connector 48">
            <a:extLst>
              <a:ext uri="{FF2B5EF4-FFF2-40B4-BE49-F238E27FC236}">
                <a16:creationId xmlns:a16="http://schemas.microsoft.com/office/drawing/2014/main" id="{DE6DD0C5-56B4-5802-63DF-9C91F42ED22F}"/>
              </a:ext>
            </a:extLst>
          </p:cNvPr>
          <p:cNvCxnSpPr>
            <a:cxnSpLocks/>
          </p:cNvCxnSpPr>
          <p:nvPr/>
        </p:nvCxnSpPr>
        <p:spPr>
          <a:xfrm>
            <a:off x="4954934" y="2964811"/>
            <a:ext cx="56542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1" name="Straight Arrow Connector 50">
            <a:extLst>
              <a:ext uri="{FF2B5EF4-FFF2-40B4-BE49-F238E27FC236}">
                <a16:creationId xmlns:a16="http://schemas.microsoft.com/office/drawing/2014/main" id="{984C2955-53A0-EDC6-0B74-9CD27299FD99}"/>
              </a:ext>
            </a:extLst>
          </p:cNvPr>
          <p:cNvCxnSpPr>
            <a:cxnSpLocks/>
          </p:cNvCxnSpPr>
          <p:nvPr/>
        </p:nvCxnSpPr>
        <p:spPr>
          <a:xfrm flipV="1">
            <a:off x="5408997" y="3426031"/>
            <a:ext cx="527394" cy="296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314928B2-749F-65FB-8C19-C9F113FA1C34}"/>
              </a:ext>
            </a:extLst>
          </p:cNvPr>
          <p:cNvCxnSpPr>
            <a:cxnSpLocks/>
          </p:cNvCxnSpPr>
          <p:nvPr/>
        </p:nvCxnSpPr>
        <p:spPr>
          <a:xfrm>
            <a:off x="8384359" y="2427643"/>
            <a:ext cx="37696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AF9A3513-9E03-0780-F090-9DFD29096532}"/>
              </a:ext>
            </a:extLst>
          </p:cNvPr>
          <p:cNvCxnSpPr>
            <a:cxnSpLocks/>
          </p:cNvCxnSpPr>
          <p:nvPr/>
        </p:nvCxnSpPr>
        <p:spPr>
          <a:xfrm>
            <a:off x="9135319" y="3489746"/>
            <a:ext cx="48284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7E399BC9-89BB-FEF5-3E30-2AA9245399A3}"/>
              </a:ext>
            </a:extLst>
          </p:cNvPr>
          <p:cNvSpPr txBox="1"/>
          <p:nvPr/>
        </p:nvSpPr>
        <p:spPr>
          <a:xfrm>
            <a:off x="2763243" y="2242977"/>
            <a:ext cx="201661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Delivery issues </a:t>
            </a:r>
          </a:p>
        </p:txBody>
      </p:sp>
      <p:sp>
        <p:nvSpPr>
          <p:cNvPr id="3" name="TextBox 2">
            <a:extLst>
              <a:ext uri="{FF2B5EF4-FFF2-40B4-BE49-F238E27FC236}">
                <a16:creationId xmlns:a16="http://schemas.microsoft.com/office/drawing/2014/main" id="{D00FF5EE-F759-243A-9994-E89A5F9E71C4}"/>
              </a:ext>
            </a:extLst>
          </p:cNvPr>
          <p:cNvSpPr txBox="1"/>
          <p:nvPr/>
        </p:nvSpPr>
        <p:spPr>
          <a:xfrm>
            <a:off x="3704586" y="2818294"/>
            <a:ext cx="139569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Supplies </a:t>
            </a:r>
          </a:p>
        </p:txBody>
      </p:sp>
      <p:sp>
        <p:nvSpPr>
          <p:cNvPr id="6" name="TextBox 5">
            <a:extLst>
              <a:ext uri="{FF2B5EF4-FFF2-40B4-BE49-F238E27FC236}">
                <a16:creationId xmlns:a16="http://schemas.microsoft.com/office/drawing/2014/main" id="{6893619E-EF4B-F136-B635-201040677A2C}"/>
              </a:ext>
            </a:extLst>
          </p:cNvPr>
          <p:cNvSpPr txBox="1"/>
          <p:nvPr/>
        </p:nvSpPr>
        <p:spPr>
          <a:xfrm>
            <a:off x="6175330" y="2156485"/>
            <a:ext cx="2184400"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Equipment Sowing Machines </a:t>
            </a:r>
          </a:p>
        </p:txBody>
      </p:sp>
      <p:sp>
        <p:nvSpPr>
          <p:cNvPr id="10" name="TextBox 9">
            <a:extLst>
              <a:ext uri="{FF2B5EF4-FFF2-40B4-BE49-F238E27FC236}">
                <a16:creationId xmlns:a16="http://schemas.microsoft.com/office/drawing/2014/main" id="{E563EC8F-D385-C3B3-5490-966AF0FD4262}"/>
              </a:ext>
            </a:extLst>
          </p:cNvPr>
          <p:cNvSpPr txBox="1"/>
          <p:nvPr/>
        </p:nvSpPr>
        <p:spPr>
          <a:xfrm>
            <a:off x="6439456" y="2828117"/>
            <a:ext cx="2021840" cy="37741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Clothes/Shirts etc </a:t>
            </a:r>
          </a:p>
        </p:txBody>
      </p:sp>
      <p:cxnSp>
        <p:nvCxnSpPr>
          <p:cNvPr id="22" name="Straight Arrow Connector 21">
            <a:extLst>
              <a:ext uri="{FF2B5EF4-FFF2-40B4-BE49-F238E27FC236}">
                <a16:creationId xmlns:a16="http://schemas.microsoft.com/office/drawing/2014/main" id="{BB573974-8444-69EC-9835-91EA79A13D91}"/>
              </a:ext>
            </a:extLst>
          </p:cNvPr>
          <p:cNvCxnSpPr>
            <a:cxnSpLocks/>
          </p:cNvCxnSpPr>
          <p:nvPr/>
        </p:nvCxnSpPr>
        <p:spPr>
          <a:xfrm>
            <a:off x="8761322" y="3010750"/>
            <a:ext cx="39313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20B324FC-72B9-15BF-CDB8-51D36D3F1EF3}"/>
              </a:ext>
            </a:extLst>
          </p:cNvPr>
          <p:cNvSpPr txBox="1"/>
          <p:nvPr/>
        </p:nvSpPr>
        <p:spPr>
          <a:xfrm>
            <a:off x="7618768" y="3305080"/>
            <a:ext cx="107603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Fabrics</a:t>
            </a:r>
          </a:p>
        </p:txBody>
      </p:sp>
      <p:sp>
        <p:nvSpPr>
          <p:cNvPr id="59" name="TextBox 58">
            <a:extLst>
              <a:ext uri="{FF2B5EF4-FFF2-40B4-BE49-F238E27FC236}">
                <a16:creationId xmlns:a16="http://schemas.microsoft.com/office/drawing/2014/main" id="{8A4B9E2F-79C4-4BB6-91BB-F182EF97AB5C}"/>
              </a:ext>
            </a:extLst>
          </p:cNvPr>
          <p:cNvSpPr txBox="1"/>
          <p:nvPr/>
        </p:nvSpPr>
        <p:spPr>
          <a:xfrm>
            <a:off x="7750402" y="1486846"/>
            <a:ext cx="2021840"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Materials </a:t>
            </a:r>
          </a:p>
        </p:txBody>
      </p:sp>
      <p:sp>
        <p:nvSpPr>
          <p:cNvPr id="66" name="TextBox 65">
            <a:extLst>
              <a:ext uri="{FF2B5EF4-FFF2-40B4-BE49-F238E27FC236}">
                <a16:creationId xmlns:a16="http://schemas.microsoft.com/office/drawing/2014/main" id="{C023134D-938C-5D54-438B-AB7915DF939D}"/>
              </a:ext>
            </a:extLst>
          </p:cNvPr>
          <p:cNvSpPr txBox="1"/>
          <p:nvPr/>
        </p:nvSpPr>
        <p:spPr>
          <a:xfrm>
            <a:off x="391261" y="4144144"/>
            <a:ext cx="2982793"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Less Highly qualified people</a:t>
            </a:r>
          </a:p>
        </p:txBody>
      </p:sp>
      <p:cxnSp>
        <p:nvCxnSpPr>
          <p:cNvPr id="68" name="Straight Arrow Connector 67">
            <a:extLst>
              <a:ext uri="{FF2B5EF4-FFF2-40B4-BE49-F238E27FC236}">
                <a16:creationId xmlns:a16="http://schemas.microsoft.com/office/drawing/2014/main" id="{0C2AFB18-3836-ECB0-6D9B-3D98614EC7B8}"/>
              </a:ext>
            </a:extLst>
          </p:cNvPr>
          <p:cNvCxnSpPr>
            <a:cxnSpLocks/>
          </p:cNvCxnSpPr>
          <p:nvPr/>
        </p:nvCxnSpPr>
        <p:spPr>
          <a:xfrm>
            <a:off x="3068122" y="4362604"/>
            <a:ext cx="47791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89" name="Graphic 88" descr="Dead Fish Skeleton outline">
            <a:extLst>
              <a:ext uri="{FF2B5EF4-FFF2-40B4-BE49-F238E27FC236}">
                <a16:creationId xmlns:a16="http://schemas.microsoft.com/office/drawing/2014/main" id="{10593FDE-9BB7-8BD1-C26E-9C42BFB035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287884" y="155804"/>
            <a:ext cx="914400" cy="914400"/>
          </a:xfrm>
          <a:prstGeom prst="rect">
            <a:avLst/>
          </a:prstGeom>
        </p:spPr>
      </p:pic>
      <p:sp>
        <p:nvSpPr>
          <p:cNvPr id="14" name="TextBox 13">
            <a:extLst>
              <a:ext uri="{FF2B5EF4-FFF2-40B4-BE49-F238E27FC236}">
                <a16:creationId xmlns:a16="http://schemas.microsoft.com/office/drawing/2014/main" id="{711F91EF-BD38-4320-E190-A5A878DA5431}"/>
              </a:ext>
            </a:extLst>
          </p:cNvPr>
          <p:cNvSpPr txBox="1"/>
          <p:nvPr/>
        </p:nvSpPr>
        <p:spPr>
          <a:xfrm>
            <a:off x="10745084" y="3624113"/>
            <a:ext cx="1579941"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pandemic </a:t>
            </a:r>
          </a:p>
        </p:txBody>
      </p:sp>
      <p:sp>
        <p:nvSpPr>
          <p:cNvPr id="4" name="TextBox 3">
            <a:extLst>
              <a:ext uri="{FF2B5EF4-FFF2-40B4-BE49-F238E27FC236}">
                <a16:creationId xmlns:a16="http://schemas.microsoft.com/office/drawing/2014/main" id="{C005BF07-6FD2-DB45-C663-7AC3CFB7B5BE}"/>
              </a:ext>
            </a:extLst>
          </p:cNvPr>
          <p:cNvSpPr txBox="1"/>
          <p:nvPr/>
        </p:nvSpPr>
        <p:spPr>
          <a:xfrm>
            <a:off x="7748005" y="1970511"/>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8A56E098-1A6E-306E-7419-9A07D901047C}"/>
              </a:ext>
            </a:extLst>
          </p:cNvPr>
          <p:cNvSpPr txBox="1"/>
          <p:nvPr/>
        </p:nvSpPr>
        <p:spPr>
          <a:xfrm>
            <a:off x="6665979" y="4107914"/>
            <a:ext cx="263769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The fish bone diagram is a Indepth root to the problem, showing an overview of where the problems occurred.</a:t>
            </a:r>
          </a:p>
        </p:txBody>
      </p:sp>
      <p:sp>
        <p:nvSpPr>
          <p:cNvPr id="12" name="Slide Number Placeholder 11">
            <a:extLst>
              <a:ext uri="{FF2B5EF4-FFF2-40B4-BE49-F238E27FC236}">
                <a16:creationId xmlns:a16="http://schemas.microsoft.com/office/drawing/2014/main" id="{535829A4-DC7E-F79B-5156-0E606C96C80A}"/>
              </a:ext>
            </a:extLst>
          </p:cNvPr>
          <p:cNvSpPr>
            <a:spLocks noGrp="1"/>
          </p:cNvSpPr>
          <p:nvPr>
            <p:ph type="sldNum" sz="quarter" idx="12"/>
          </p:nvPr>
        </p:nvSpPr>
        <p:spPr/>
        <p:txBody>
          <a:bodyPr/>
          <a:lstStyle/>
          <a:p>
            <a:fld id="{D57F1E4F-1CFF-5643-939E-217C01CDF565}" type="slidenum">
              <a:rPr lang="en-US" dirty="0"/>
              <a:pPr/>
              <a:t>12</a:t>
            </a:fld>
            <a:endParaRPr lang="en-GB"/>
          </a:p>
        </p:txBody>
      </p:sp>
    </p:spTree>
    <p:extLst>
      <p:ext uri="{BB962C8B-B14F-4D97-AF65-F5344CB8AC3E}">
        <p14:creationId xmlns:p14="http://schemas.microsoft.com/office/powerpoint/2010/main" val="233833980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A7C60D-DFE7-BC75-FDA6-417EF67AD71E}"/>
              </a:ext>
            </a:extLst>
          </p:cNvPr>
          <p:cNvSpPr txBox="1"/>
          <p:nvPr/>
        </p:nvSpPr>
        <p:spPr>
          <a:xfrm>
            <a:off x="648931" y="629266"/>
            <a:ext cx="4166510" cy="16223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200">
                <a:solidFill>
                  <a:schemeClr val="tx2"/>
                </a:solidFill>
                <a:latin typeface="+mj-lt"/>
                <a:ea typeface="+mj-ea"/>
                <a:cs typeface="+mj-cs"/>
              </a:rPr>
              <a:t>Evaluation</a:t>
            </a:r>
          </a:p>
        </p:txBody>
      </p:sp>
      <p:sp>
        <p:nvSpPr>
          <p:cNvPr id="3" name="TextBox 2">
            <a:extLst>
              <a:ext uri="{FF2B5EF4-FFF2-40B4-BE49-F238E27FC236}">
                <a16:creationId xmlns:a16="http://schemas.microsoft.com/office/drawing/2014/main" id="{820598CD-736F-A8E1-468F-DB1798EEEFE8}"/>
              </a:ext>
            </a:extLst>
          </p:cNvPr>
          <p:cNvSpPr txBox="1"/>
          <p:nvPr/>
        </p:nvSpPr>
        <p:spPr>
          <a:xfrm>
            <a:off x="648931" y="3688726"/>
            <a:ext cx="4166509"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buClr>
                <a:schemeClr val="accent1"/>
              </a:buClr>
              <a:buSzPct val="80000"/>
              <a:buFont typeface="Wingdings 3" charset="2"/>
              <a:buChar char=""/>
            </a:pPr>
            <a:r>
              <a:rPr lang="en-US" sz="1500" dirty="0">
                <a:latin typeface="Arial"/>
                <a:ea typeface="+mj-ea"/>
                <a:cs typeface="Arial"/>
              </a:rPr>
              <a:t>Overall, it is quite clear that the crisis problem was that we had a pandemic that hit the entire world. Which resulted in a lot of businesses temporary closing. </a:t>
            </a:r>
          </a:p>
          <a:p>
            <a:pPr>
              <a:lnSpc>
                <a:spcPct val="90000"/>
              </a:lnSpc>
              <a:spcBef>
                <a:spcPts val="1000"/>
              </a:spcBef>
              <a:buClr>
                <a:schemeClr val="accent1"/>
              </a:buClr>
              <a:buSzPct val="80000"/>
              <a:buFont typeface="Wingdings 3" charset="2"/>
              <a:buChar char=""/>
            </a:pPr>
            <a:r>
              <a:rPr lang="en-US" sz="1500" dirty="0">
                <a:latin typeface="Arial"/>
                <a:ea typeface="+mj-ea"/>
                <a:cs typeface="Arial"/>
              </a:rPr>
              <a:t>In business it is vital you use such methods like the SWOT and Pestle analysis to get an Indepth description of the problems which may be occurring in your business</a:t>
            </a:r>
          </a:p>
          <a:p>
            <a:pPr>
              <a:lnSpc>
                <a:spcPct val="90000"/>
              </a:lnSpc>
              <a:spcBef>
                <a:spcPts val="1000"/>
              </a:spcBef>
              <a:buClr>
                <a:schemeClr val="accent1"/>
              </a:buClr>
              <a:buSzPct val="80000"/>
              <a:buFont typeface="Wingdings 3" charset="2"/>
              <a:buChar char=""/>
            </a:pPr>
            <a:r>
              <a:rPr lang="en-US" sz="1500" dirty="0">
                <a:latin typeface="Arial"/>
                <a:ea typeface="+mj-ea"/>
                <a:cs typeface="Arial"/>
              </a:rPr>
              <a:t>In this situation a fishbone diagram is very much needed in this situation to give you the bigger picture of what is needed throughout the company and the root to each problem.</a:t>
            </a:r>
          </a:p>
        </p:txBody>
      </p:sp>
      <p:pic>
        <p:nvPicPr>
          <p:cNvPr id="6" name="Graphic 5" descr="CheckList">
            <a:extLst>
              <a:ext uri="{FF2B5EF4-FFF2-40B4-BE49-F238E27FC236}">
                <a16:creationId xmlns:a16="http://schemas.microsoft.com/office/drawing/2014/main" id="{3DD7A714-C48C-41F6-BB67-19536DC85B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3992" y="704054"/>
            <a:ext cx="5449889" cy="5449889"/>
          </a:xfrm>
          <a:prstGeom prst="rect">
            <a:avLst/>
          </a:prstGeom>
          <a:effectLst/>
        </p:spPr>
      </p:pic>
      <p:sp>
        <p:nvSpPr>
          <p:cNvPr id="4" name="TextBox 3">
            <a:extLst>
              <a:ext uri="{FF2B5EF4-FFF2-40B4-BE49-F238E27FC236}">
                <a16:creationId xmlns:a16="http://schemas.microsoft.com/office/drawing/2014/main" id="{8FA15B99-CF0C-DAF8-82FC-1EC0CD6ED330}"/>
              </a:ext>
            </a:extLst>
          </p:cNvPr>
          <p:cNvSpPr txBox="1"/>
          <p:nvPr/>
        </p:nvSpPr>
        <p:spPr>
          <a:xfrm>
            <a:off x="653477" y="1285121"/>
            <a:ext cx="523142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Understanding Tm Lewin in which it was looking to succeed it had to been accompanied by the Pestle analysis.</a:t>
            </a:r>
            <a:endParaRPr lang="en-US" dirty="0" err="1">
              <a:latin typeface="Arial"/>
              <a:cs typeface="Arial"/>
            </a:endParaRPr>
          </a:p>
          <a:p>
            <a:endParaRPr lang="en-GB" dirty="0">
              <a:latin typeface="Arial"/>
              <a:cs typeface="Arial"/>
            </a:endParaRPr>
          </a:p>
          <a:p>
            <a:r>
              <a:rPr lang="en-GB" dirty="0">
                <a:latin typeface="Arial"/>
                <a:cs typeface="Arial"/>
              </a:rPr>
              <a:t>The senior manager of Torque brands recognised that, if the cause of declining profitability are not understood and addressed properly then this would also be a Major problem.</a:t>
            </a:r>
            <a:endParaRPr lang="en-GB" dirty="0"/>
          </a:p>
        </p:txBody>
      </p:sp>
      <p:sp>
        <p:nvSpPr>
          <p:cNvPr id="5" name="Slide Number Placeholder 4">
            <a:extLst>
              <a:ext uri="{FF2B5EF4-FFF2-40B4-BE49-F238E27FC236}">
                <a16:creationId xmlns:a16="http://schemas.microsoft.com/office/drawing/2014/main" id="{52FC4D4C-1877-FD83-B23E-06B4BAB674ED}"/>
              </a:ext>
            </a:extLst>
          </p:cNvPr>
          <p:cNvSpPr>
            <a:spLocks noGrp="1"/>
          </p:cNvSpPr>
          <p:nvPr>
            <p:ph type="sldNum" sz="quarter" idx="12"/>
          </p:nvPr>
        </p:nvSpPr>
        <p:spPr/>
        <p:txBody>
          <a:bodyPr/>
          <a:lstStyle/>
          <a:p>
            <a:fld id="{D57F1E4F-1CFF-5643-939E-217C01CDF565}" type="slidenum">
              <a:rPr lang="en-US" dirty="0"/>
              <a:pPr/>
              <a:t>13</a:t>
            </a:fld>
            <a:endParaRPr lang="en-GB"/>
          </a:p>
        </p:txBody>
      </p:sp>
    </p:spTree>
    <p:extLst>
      <p:ext uri="{BB962C8B-B14F-4D97-AF65-F5344CB8AC3E}">
        <p14:creationId xmlns:p14="http://schemas.microsoft.com/office/powerpoint/2010/main" val="1988519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2B6082F-520D-6C89-7C97-2F37A97CDD21}"/>
              </a:ext>
            </a:extLst>
          </p:cNvPr>
          <p:cNvSpPr/>
          <p:nvPr/>
        </p:nvSpPr>
        <p:spPr>
          <a:xfrm>
            <a:off x="983231" y="938953"/>
            <a:ext cx="6630143" cy="4980094"/>
          </a:xfrm>
          <a:prstGeom prst="rect">
            <a:avLst/>
          </a:prstGeom>
        </p:spPr>
        <p:txBody>
          <a:bodyPr vert="horz" lIns="91440" tIns="45720" rIns="91440" bIns="45720" rtlCol="0" anchor="ctr">
            <a:normAutofit/>
          </a:bodyPr>
          <a:lstStyle/>
          <a:p>
            <a:pPr algn="r">
              <a:spcBef>
                <a:spcPct val="0"/>
              </a:spcBef>
              <a:spcAft>
                <a:spcPts val="600"/>
              </a:spcAft>
            </a:pPr>
            <a:r>
              <a:rPr lang="en-US" sz="7200" cap="none" spc="0">
                <a:ln w="0"/>
                <a:solidFill>
                  <a:schemeClr val="tx2"/>
                </a:solidFill>
                <a:effectLst>
                  <a:reflection blurRad="6350" stA="53000" endA="300" endPos="35500" dir="5400000" sy="-90000" algn="bl" rotWithShape="0"/>
                </a:effectLst>
                <a:latin typeface="Arial" panose="020B0604020202020204" pitchFamily="34" charset="0"/>
                <a:ea typeface="+mj-ea"/>
                <a:cs typeface="Arial" panose="020B0604020202020204" pitchFamily="34" charset="0"/>
              </a:rPr>
              <a:t>Thank you for your time </a:t>
            </a:r>
          </a:p>
        </p:txBody>
      </p:sp>
      <p:sp>
        <p:nvSpPr>
          <p:cNvPr id="3" name="TextBox 2">
            <a:extLst>
              <a:ext uri="{FF2B5EF4-FFF2-40B4-BE49-F238E27FC236}">
                <a16:creationId xmlns:a16="http://schemas.microsoft.com/office/drawing/2014/main" id="{3F868439-F92D-9CA4-00A3-67DB28AEE85F}"/>
              </a:ext>
            </a:extLst>
          </p:cNvPr>
          <p:cNvSpPr txBox="1"/>
          <p:nvPr/>
        </p:nvSpPr>
        <p:spPr>
          <a:xfrm>
            <a:off x="9475213" y="5026595"/>
            <a:ext cx="1925197" cy="538609"/>
          </a:xfrm>
          <a:prstGeom prst="rect">
            <a:avLst/>
          </a:prstGeom>
          <a:noFill/>
        </p:spPr>
        <p:txBody>
          <a:bodyPr wrap="square" rtlCol="0">
            <a:spAutoFit/>
          </a:bodyPr>
          <a:lstStyle/>
          <a:p>
            <a:r>
              <a:rPr lang="en-GB" sz="1100">
                <a:solidFill>
                  <a:schemeClr val="bg1"/>
                </a:solidFill>
                <a:latin typeface="Arial" panose="020B0604020202020204" pitchFamily="34" charset="0"/>
                <a:cs typeface="Arial" panose="020B0604020202020204" pitchFamily="34" charset="0"/>
              </a:rPr>
              <a:t>Any questions, feel free to ask</a:t>
            </a:r>
            <a:r>
              <a:rPr lang="en-GB">
                <a:solidFill>
                  <a:schemeClr val="bg1"/>
                </a:solidFill>
              </a:rPr>
              <a:t>.</a:t>
            </a:r>
          </a:p>
        </p:txBody>
      </p:sp>
      <p:sp>
        <p:nvSpPr>
          <p:cNvPr id="4" name="Slide Number Placeholder 3">
            <a:extLst>
              <a:ext uri="{FF2B5EF4-FFF2-40B4-BE49-F238E27FC236}">
                <a16:creationId xmlns:a16="http://schemas.microsoft.com/office/drawing/2014/main" id="{B6A6B25D-55E0-C332-666E-ED8A25780BCB}"/>
              </a:ext>
            </a:extLst>
          </p:cNvPr>
          <p:cNvSpPr>
            <a:spLocks noGrp="1"/>
          </p:cNvSpPr>
          <p:nvPr>
            <p:ph type="sldNum" sz="quarter" idx="12"/>
          </p:nvPr>
        </p:nvSpPr>
        <p:spPr/>
        <p:txBody>
          <a:bodyPr/>
          <a:lstStyle/>
          <a:p>
            <a:fld id="{D57F1E4F-1CFF-5643-939E-217C01CDF565}" type="slidenum">
              <a:rPr lang="en-US" dirty="0"/>
              <a:pPr/>
              <a:t>14</a:t>
            </a:fld>
            <a:endParaRPr lang="en-GB"/>
          </a:p>
        </p:txBody>
      </p:sp>
    </p:spTree>
    <p:extLst>
      <p:ext uri="{BB962C8B-B14F-4D97-AF65-F5344CB8AC3E}">
        <p14:creationId xmlns:p14="http://schemas.microsoft.com/office/powerpoint/2010/main" val="2787308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7924CC-1D2C-3A50-675E-383CB963F352}"/>
              </a:ext>
            </a:extLst>
          </p:cNvPr>
          <p:cNvSpPr/>
          <p:nvPr/>
        </p:nvSpPr>
        <p:spPr>
          <a:xfrm>
            <a:off x="3758704" y="469941"/>
            <a:ext cx="4163320" cy="923330"/>
          </a:xfrm>
          <a:prstGeom prst="rect">
            <a:avLst/>
          </a:prstGeom>
          <a:noFill/>
        </p:spPr>
        <p:txBody>
          <a:bodyPr wrap="none" lIns="91440" tIns="45720" rIns="91440" bIns="45720">
            <a:spAutoFit/>
          </a:bodyPr>
          <a:lstStyle/>
          <a:p>
            <a:pPr algn="ctr"/>
            <a:r>
              <a:rPr lang="en-US"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References </a:t>
            </a:r>
          </a:p>
        </p:txBody>
      </p:sp>
      <p:sp>
        <p:nvSpPr>
          <p:cNvPr id="3" name="TextBox 2">
            <a:extLst>
              <a:ext uri="{FF2B5EF4-FFF2-40B4-BE49-F238E27FC236}">
                <a16:creationId xmlns:a16="http://schemas.microsoft.com/office/drawing/2014/main" id="{0552516C-1314-7651-F18F-F4DDAF89C257}"/>
              </a:ext>
            </a:extLst>
          </p:cNvPr>
          <p:cNvSpPr txBox="1"/>
          <p:nvPr/>
        </p:nvSpPr>
        <p:spPr>
          <a:xfrm>
            <a:off x="1003799" y="4309243"/>
            <a:ext cx="7249213" cy="707886"/>
          </a:xfrm>
          <a:prstGeom prst="rect">
            <a:avLst/>
          </a:prstGeom>
          <a:noFill/>
        </p:spPr>
        <p:txBody>
          <a:bodyPr wrap="square" lIns="91440" tIns="45720" rIns="91440" bIns="45720" rtlCol="0" anchor="t">
            <a:spAutoFit/>
          </a:bodyPr>
          <a:lstStyle/>
          <a:p>
            <a:r>
              <a:rPr lang="en-GB" sz="2000" dirty="0">
                <a:latin typeface="Arial"/>
                <a:cs typeface="Arial"/>
                <a:hlinkClick r:id="rId2"/>
              </a:rPr>
              <a:t>T.M.Lewin | Shop Online Men’s Shirts, Suits &amp; Accessories – tmlewinuk</a:t>
            </a:r>
            <a:endParaRPr lang="en-GB" sz="2000" dirty="0">
              <a:latin typeface="Arial"/>
              <a:cs typeface="Arial"/>
            </a:endParaRPr>
          </a:p>
        </p:txBody>
      </p:sp>
      <p:sp>
        <p:nvSpPr>
          <p:cNvPr id="5" name="TextBox 4">
            <a:extLst>
              <a:ext uri="{FF2B5EF4-FFF2-40B4-BE49-F238E27FC236}">
                <a16:creationId xmlns:a16="http://schemas.microsoft.com/office/drawing/2014/main" id="{9E286BD4-24CB-914F-A859-9E8E5FE98357}"/>
              </a:ext>
            </a:extLst>
          </p:cNvPr>
          <p:cNvSpPr txBox="1"/>
          <p:nvPr/>
        </p:nvSpPr>
        <p:spPr>
          <a:xfrm>
            <a:off x="1003800" y="3264322"/>
            <a:ext cx="6207853" cy="923330"/>
          </a:xfrm>
          <a:prstGeom prst="rect">
            <a:avLst/>
          </a:prstGeom>
          <a:noFill/>
        </p:spPr>
        <p:txBody>
          <a:bodyPr wrap="square" lIns="91440" tIns="45720" rIns="91440" bIns="45720" rtlCol="0" anchor="t">
            <a:spAutoFit/>
          </a:bodyPr>
          <a:lstStyle/>
          <a:p>
            <a:r>
              <a:rPr lang="en-GB" dirty="0">
                <a:solidFill>
                  <a:srgbClr val="FFFFFF"/>
                </a:solidFill>
                <a:latin typeface="Arial"/>
              </a:rPr>
              <a:t>Spyridon A,. Johan H,. Vasileios A,. Gerrit J W E </a:t>
            </a:r>
            <a:r>
              <a:rPr lang="en-GB" dirty="0" err="1">
                <a:solidFill>
                  <a:srgbClr val="FFFFFF"/>
                </a:solidFill>
                <a:latin typeface="Arial"/>
              </a:rPr>
              <a:t>at,.et</a:t>
            </a:r>
            <a:r>
              <a:rPr lang="en-GB" dirty="0">
                <a:solidFill>
                  <a:srgbClr val="FFFFFF"/>
                </a:solidFill>
                <a:latin typeface="Arial"/>
              </a:rPr>
              <a:t> (2019) (</a:t>
            </a:r>
            <a:r>
              <a:rPr lang="en-GB" i="1" dirty="0">
                <a:solidFill>
                  <a:srgbClr val="FFFFFF"/>
                </a:solidFill>
                <a:latin typeface="Arial"/>
              </a:rPr>
              <a:t>A Pestle Analysis of Biofuels Energy Industry in Europe)</a:t>
            </a:r>
            <a:r>
              <a:rPr lang="en-GB" dirty="0">
                <a:solidFill>
                  <a:srgbClr val="FFFFFF"/>
                </a:solidFill>
                <a:latin typeface="Arial"/>
              </a:rPr>
              <a:t> </a:t>
            </a:r>
            <a:endParaRPr lang="en-US" sz="1100" i="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A4AA328-D376-CBE3-A862-D22CD80F5865}"/>
              </a:ext>
            </a:extLst>
          </p:cNvPr>
          <p:cNvSpPr txBox="1"/>
          <p:nvPr/>
        </p:nvSpPr>
        <p:spPr>
          <a:xfrm>
            <a:off x="999344" y="2098623"/>
            <a:ext cx="61084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Jia G,. Jiwei Z,. Xin W,. Jie Z </a:t>
            </a:r>
            <a:r>
              <a:rPr lang="en-GB" dirty="0" err="1">
                <a:latin typeface="Arial"/>
                <a:cs typeface="Arial"/>
              </a:rPr>
              <a:t>at,.et</a:t>
            </a:r>
            <a:r>
              <a:rPr lang="en-GB" dirty="0">
                <a:latin typeface="Arial"/>
                <a:cs typeface="Arial"/>
              </a:rPr>
              <a:t> (2023) (</a:t>
            </a:r>
            <a:r>
              <a:rPr lang="en-GB" i="1" dirty="0">
                <a:latin typeface="Arial"/>
                <a:cs typeface="Arial"/>
              </a:rPr>
              <a:t>Reseach on Quality Management and Countermeasure of Fabricated Building Construction Based on SWOT theory) </a:t>
            </a:r>
            <a:endParaRPr lang="en-US" i="1" dirty="0"/>
          </a:p>
        </p:txBody>
      </p:sp>
      <p:sp>
        <p:nvSpPr>
          <p:cNvPr id="6" name="Slide Number Placeholder 5">
            <a:extLst>
              <a:ext uri="{FF2B5EF4-FFF2-40B4-BE49-F238E27FC236}">
                <a16:creationId xmlns:a16="http://schemas.microsoft.com/office/drawing/2014/main" id="{B3559963-5FE0-DC65-DED3-BA01B403C0A5}"/>
              </a:ext>
            </a:extLst>
          </p:cNvPr>
          <p:cNvSpPr>
            <a:spLocks noGrp="1"/>
          </p:cNvSpPr>
          <p:nvPr>
            <p:ph type="sldNum" sz="quarter" idx="12"/>
          </p:nvPr>
        </p:nvSpPr>
        <p:spPr/>
        <p:txBody>
          <a:bodyPr/>
          <a:lstStyle/>
          <a:p>
            <a:fld id="{D57F1E4F-1CFF-5643-939E-217C01CDF565}" type="slidenum">
              <a:rPr lang="en-US" dirty="0"/>
              <a:pPr/>
              <a:t>15</a:t>
            </a:fld>
            <a:endParaRPr lang="en-GB"/>
          </a:p>
        </p:txBody>
      </p:sp>
    </p:spTree>
    <p:extLst>
      <p:ext uri="{BB962C8B-B14F-4D97-AF65-F5344CB8AC3E}">
        <p14:creationId xmlns:p14="http://schemas.microsoft.com/office/powerpoint/2010/main" val="61049947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7" ma:contentTypeDescription="Create a new document." ma:contentTypeScope="" ma:versionID="0770fdd50d3a8c3ae3787d6139506d7b">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e17ca6e227aef40618665d35e50ec6e"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BF0EB24-49CB-498D-8BDC-6F65CBD8062E}">
  <ds:schemaRefs>
    <ds:schemaRef ds:uri="http://schemas.microsoft.com/sharepoint/v3/contenttype/forms"/>
  </ds:schemaRefs>
</ds:datastoreItem>
</file>

<file path=customXml/itemProps2.xml><?xml version="1.0" encoding="utf-8"?>
<ds:datastoreItem xmlns:ds="http://schemas.openxmlformats.org/officeDocument/2006/customXml" ds:itemID="{33F4743D-3A28-46EE-874B-703217D9CD2D}">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E1AB903-7CD2-461C-9218-6B7998AB314A}">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0</Notes>
  <HiddenSlides>1</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Slice</vt:lpstr>
      <vt:lpstr>Jayne Stead  2126373</vt:lpstr>
      <vt:lpstr>PowerPoint Presentation</vt:lpstr>
      <vt:lpstr>S.W.O.T</vt:lpstr>
      <vt:lpstr>PowerPoint Presentation</vt:lpstr>
      <vt:lpstr>PowerPoint Presentation</vt:lpstr>
      <vt:lpstr>PowerPoint Presentation</vt:lpstr>
      <vt:lpstr>PowerPoint Presentation</vt:lpstr>
      <vt:lpstr>PowerPoint Presentation</vt:lpstr>
      <vt:lpstr>PowerPoint Presentation</vt:lpstr>
      <vt:lpstr>Legal</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Lamiah Mae</dc:creator>
  <cp:revision>673</cp:revision>
  <dcterms:created xsi:type="dcterms:W3CDTF">2022-09-30T10:56:22Z</dcterms:created>
  <dcterms:modified xsi:type="dcterms:W3CDTF">2023-02-16T10:57:01Z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