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handoutMasterIdLst>
    <p:handoutMasterId r:id="rId16"/>
  </p:handoutMasterIdLst>
  <p:sldIdLst>
    <p:sldId id="278" r:id="rId2"/>
    <p:sldId id="267" r:id="rId3"/>
    <p:sldId id="269" r:id="rId4"/>
    <p:sldId id="273" r:id="rId5"/>
    <p:sldId id="274" r:id="rId6"/>
    <p:sldId id="275" r:id="rId7"/>
    <p:sldId id="276" r:id="rId8"/>
    <p:sldId id="277" r:id="rId9"/>
    <p:sldId id="256" r:id="rId10"/>
    <p:sldId id="263" r:id="rId11"/>
    <p:sldId id="262" r:id="rId12"/>
    <p:sldId id="257" r:id="rId13"/>
    <p:sldId id="258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-1976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notesMaster" Target="notesMasters/notesMaster1.xml"/><Relationship Id="rId16" Type="http://schemas.openxmlformats.org/officeDocument/2006/relationships/handoutMaster" Target="handoutMasters/handoutMaster1.xml"/><Relationship Id="rId17" Type="http://schemas.openxmlformats.org/officeDocument/2006/relationships/printerSettings" Target="printerSettings/printerSettings1.bin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A50BFF-CCC8-47CE-B7B5-BAC235980DB4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C825A4-F3B5-4998-BEE5-C1F2B001DA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2205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4630E1-1CD0-4441-8441-A8E6248BF425}" type="datetimeFigureOut">
              <a:rPr lang="en-US" smtClean="0"/>
              <a:t>03/11/2016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A81D5B-8611-1A47-8424-88C4F0CB79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9043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Perpetua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899FF393-37C8-6B4B-8836-E85FF71E69FC}" type="slidenum">
              <a:rPr lang="en-GB">
                <a:latin typeface="Calibri" charset="0"/>
              </a:rPr>
              <a:pPr eaLnBrk="1" hangingPunct="1"/>
              <a:t>2</a:t>
            </a:fld>
            <a:endParaRPr lang="en-GB">
              <a:latin typeface="Calibri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Perpetua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1ECAB744-18E1-2B4A-95B6-F83EF55B833A}" type="slidenum">
              <a:rPr lang="en-GB">
                <a:latin typeface="Calibri" charset="0"/>
              </a:rPr>
              <a:pPr eaLnBrk="1" hangingPunct="1"/>
              <a:t>3</a:t>
            </a:fld>
            <a:endParaRPr lang="en-GB">
              <a:latin typeface="Calibri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Perpetua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F0C1A565-3B3F-CB46-B61F-C9AFE6C5061D}" type="slidenum">
              <a:rPr lang="en-GB">
                <a:latin typeface="Calibri" charset="0"/>
              </a:rPr>
              <a:pPr eaLnBrk="1" hangingPunct="1"/>
              <a:t>4</a:t>
            </a:fld>
            <a:endParaRPr lang="en-GB">
              <a:latin typeface="Calibri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Perpetua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A4A22FEC-E489-EF4F-9B68-75C7E41FB652}" type="slidenum">
              <a:rPr lang="en-GB">
                <a:latin typeface="Calibri" charset="0"/>
              </a:rPr>
              <a:pPr eaLnBrk="1" hangingPunct="1"/>
              <a:t>5</a:t>
            </a:fld>
            <a:endParaRPr lang="en-GB">
              <a:latin typeface="Calibri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Perpetua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EC49DF9D-BFA7-2B4A-94FC-12FAF8B9CEFD}" type="slidenum">
              <a:rPr lang="en-GB">
                <a:latin typeface="Calibri" charset="0"/>
              </a:rPr>
              <a:pPr eaLnBrk="1" hangingPunct="1"/>
              <a:t>6</a:t>
            </a:fld>
            <a:endParaRPr lang="en-GB">
              <a:latin typeface="Calibri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686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68612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Perpetua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35FF89C1-0C5F-EA4D-AD90-0E6A6C27A922}" type="slidenum">
              <a:rPr lang="en-GB">
                <a:latin typeface="Calibri" charset="0"/>
              </a:rPr>
              <a:pPr eaLnBrk="1" hangingPunct="1"/>
              <a:t>7</a:t>
            </a:fld>
            <a:endParaRPr lang="en-GB">
              <a:latin typeface="Calibri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696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>
              <a:latin typeface="Calibri" charset="0"/>
            </a:endParaRPr>
          </a:p>
        </p:txBody>
      </p:sp>
      <p:sp>
        <p:nvSpPr>
          <p:cNvPr id="69636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Perpetua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erpetua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FCFC168C-3853-3340-B458-3199969F4E30}" type="slidenum">
              <a:rPr lang="en-GB">
                <a:latin typeface="Calibri" charset="0"/>
              </a:rPr>
              <a:pPr eaLnBrk="1" hangingPunct="1"/>
              <a:t>8</a:t>
            </a:fld>
            <a:endParaRPr lang="en-GB">
              <a:latin typeface="Calibri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slideLayout" Target="../slideLayouts/slideLayout20.xml"/><Relationship Id="rId21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03/11/2016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Physical Activity and Anxiety About the Body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Week 5 </a:t>
            </a:r>
            <a:r>
              <a:rPr lang="en-US" dirty="0" smtClean="0"/>
              <a:t>–</a:t>
            </a:r>
            <a:r>
              <a:rPr lang="en-GB" dirty="0" smtClean="0"/>
              <a:t> Continuation from week 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9504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</a:rPr>
              <a:t>Research on Body Image and Exercise</a:t>
            </a:r>
            <a:endParaRPr lang="en-GB" dirty="0">
              <a:ea typeface="+mj-ea"/>
            </a:endParaRPr>
          </a:p>
        </p:txBody>
      </p:sp>
      <p:sp>
        <p:nvSpPr>
          <p:cNvPr id="27651" name="Content Placeholder 2"/>
          <p:cNvSpPr>
            <a:spLocks noGrp="1"/>
          </p:cNvSpPr>
          <p:nvPr>
            <p:ph sz="quarter" idx="1"/>
          </p:nvPr>
        </p:nvSpPr>
        <p:spPr>
          <a:xfrm>
            <a:off x="498474" y="1204730"/>
            <a:ext cx="7556313" cy="4921434"/>
          </a:xfrm>
        </p:spPr>
        <p:txBody>
          <a:bodyPr>
            <a:normAutofit lnSpcReduction="10000"/>
          </a:bodyPr>
          <a:lstStyle/>
          <a:p>
            <a:pPr eaLnBrk="1" hangingPunct="1">
              <a:buFont typeface="Wingdings 2" charset="0"/>
              <a:buNone/>
            </a:pPr>
            <a:endParaRPr lang="en-GB" dirty="0">
              <a:latin typeface="Perpetua" charset="0"/>
            </a:endParaRPr>
          </a:p>
          <a:p>
            <a:pPr eaLnBrk="1" hangingPunct="1"/>
            <a:r>
              <a:rPr lang="en-GB" sz="4000" dirty="0">
                <a:latin typeface="Perpetua" charset="0"/>
              </a:rPr>
              <a:t>Exercise training can lead to significant improvements in body </a:t>
            </a:r>
            <a:r>
              <a:rPr lang="en-GB" sz="4000" dirty="0" smtClean="0">
                <a:latin typeface="Perpetua" charset="0"/>
              </a:rPr>
              <a:t>image</a:t>
            </a:r>
            <a:endParaRPr lang="en-GB" sz="4000" dirty="0">
              <a:latin typeface="Perpetua" charset="0"/>
            </a:endParaRPr>
          </a:p>
          <a:p>
            <a:pPr eaLnBrk="1" hangingPunct="1"/>
            <a:r>
              <a:rPr lang="en-GB" sz="4000" dirty="0">
                <a:latin typeface="Perpetua" charset="0"/>
              </a:rPr>
              <a:t>Both aerobic exercise and weight training can improve body image, but researchers have found </a:t>
            </a:r>
            <a:r>
              <a:rPr lang="en-GB" sz="4000" i="1" dirty="0">
                <a:latin typeface="Perpetua" charset="0"/>
              </a:rPr>
              <a:t>weight training to be more effective</a:t>
            </a:r>
            <a:endParaRPr lang="en-GB" sz="4000" dirty="0">
              <a:latin typeface="Perpetu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88774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8688" y="43244"/>
            <a:ext cx="77724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sz="3600" dirty="0">
                <a:latin typeface="Franklin Gothic Book" charset="0"/>
              </a:rPr>
              <a:t/>
            </a:r>
            <a:br>
              <a:rPr lang="en-GB" sz="3600" dirty="0">
                <a:latin typeface="Franklin Gothic Book" charset="0"/>
              </a:rPr>
            </a:br>
            <a:r>
              <a:rPr lang="en-GB" sz="3600" dirty="0">
                <a:latin typeface="Franklin Gothic Book" charset="0"/>
              </a:rPr>
              <a:t/>
            </a:r>
            <a:br>
              <a:rPr lang="en-GB" sz="3600" dirty="0">
                <a:latin typeface="Franklin Gothic Book" charset="0"/>
              </a:rPr>
            </a:br>
            <a:r>
              <a:rPr lang="en-GB" sz="3600" dirty="0">
                <a:latin typeface="Franklin Gothic Book" charset="0"/>
              </a:rPr>
              <a:t>Mechanisms of Change</a:t>
            </a:r>
            <a:br>
              <a:rPr lang="en-GB" sz="3600" dirty="0">
                <a:latin typeface="Franklin Gothic Book" charset="0"/>
              </a:rPr>
            </a:br>
            <a:endParaRPr lang="en-GB" sz="3600" dirty="0">
              <a:latin typeface="Franklin Gothic Book" charset="0"/>
            </a:endParaRPr>
          </a:p>
        </p:txBody>
      </p:sp>
      <p:sp>
        <p:nvSpPr>
          <p:cNvPr id="29699" name="Content Placeholder 2"/>
          <p:cNvSpPr>
            <a:spLocks noGrp="1"/>
          </p:cNvSpPr>
          <p:nvPr>
            <p:ph sz="quarter" idx="1"/>
          </p:nvPr>
        </p:nvSpPr>
        <p:spPr>
          <a:xfrm>
            <a:off x="928688" y="1807093"/>
            <a:ext cx="7126099" cy="4319070"/>
          </a:xfrm>
        </p:spPr>
        <p:txBody>
          <a:bodyPr/>
          <a:lstStyle/>
          <a:p>
            <a:pPr eaLnBrk="1" hangingPunct="1">
              <a:buFont typeface="Wingdings 2" charset="0"/>
              <a:buNone/>
            </a:pPr>
            <a:endParaRPr lang="en-GB" dirty="0">
              <a:latin typeface="Perpetua" charset="0"/>
            </a:endParaRPr>
          </a:p>
          <a:p>
            <a:pPr eaLnBrk="1" hangingPunct="1"/>
            <a:r>
              <a:rPr lang="en-GB" sz="3200" dirty="0">
                <a:latin typeface="Perpetua" charset="0"/>
              </a:rPr>
              <a:t>Mechanisms for this: </a:t>
            </a:r>
          </a:p>
          <a:p>
            <a:pPr lvl="1" eaLnBrk="1" hangingPunct="1"/>
            <a:r>
              <a:rPr lang="en-GB" sz="3200" dirty="0">
                <a:latin typeface="Perpetua" charset="0"/>
              </a:rPr>
              <a:t>Improved Fitness</a:t>
            </a:r>
          </a:p>
          <a:p>
            <a:pPr lvl="1" eaLnBrk="1" hangingPunct="1"/>
            <a:r>
              <a:rPr lang="en-GB" sz="3200" dirty="0">
                <a:latin typeface="Perpetua" charset="0"/>
              </a:rPr>
              <a:t>Improved awareness of physical capabilities</a:t>
            </a:r>
          </a:p>
          <a:p>
            <a:pPr lvl="1" eaLnBrk="1" hangingPunct="1"/>
            <a:r>
              <a:rPr lang="en-GB" sz="3200" dirty="0">
                <a:latin typeface="Perpetua" charset="0"/>
              </a:rPr>
              <a:t>Increased self efficacy</a:t>
            </a:r>
          </a:p>
        </p:txBody>
      </p:sp>
    </p:spTree>
    <p:extLst>
      <p:ext uri="{BB962C8B-B14F-4D97-AF65-F5344CB8AC3E}">
        <p14:creationId xmlns:p14="http://schemas.microsoft.com/office/powerpoint/2010/main" val="326055460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</a:rPr>
              <a:t>Influence of Body Image on Exercise Behaviour</a:t>
            </a:r>
            <a:endParaRPr lang="en-GB" dirty="0">
              <a:ea typeface="+mj-ea"/>
            </a:endParaRPr>
          </a:p>
        </p:txBody>
      </p:sp>
      <p:sp>
        <p:nvSpPr>
          <p:cNvPr id="33795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 2" charset="0"/>
              <a:buNone/>
            </a:pPr>
            <a:r>
              <a:rPr lang="en-GB">
                <a:latin typeface="Perpetua" charset="0"/>
              </a:rPr>
              <a:t>Exercise motivation:</a:t>
            </a:r>
          </a:p>
          <a:p>
            <a:pPr eaLnBrk="1" hangingPunct="1"/>
            <a:r>
              <a:rPr lang="en-GB">
                <a:latin typeface="Perpetua" charset="0"/>
              </a:rPr>
              <a:t>Body image concerns are a powerful motivator</a:t>
            </a:r>
          </a:p>
          <a:p>
            <a:pPr eaLnBrk="1" hangingPunct="1"/>
            <a:r>
              <a:rPr lang="en-GB">
                <a:latin typeface="Perpetua" charset="0"/>
              </a:rPr>
              <a:t>Desire to lose weight or increase muscle tone often shifts to desire for continued physical and psychological well-being</a:t>
            </a:r>
          </a:p>
          <a:p>
            <a:pPr eaLnBrk="1" hangingPunct="1"/>
            <a:r>
              <a:rPr lang="en-GB">
                <a:latin typeface="Perpetua" charset="0"/>
              </a:rPr>
              <a:t>Body image can also be a de-motivator: some people avoid exercise completely</a:t>
            </a:r>
          </a:p>
          <a:p>
            <a:pPr eaLnBrk="1" hangingPunct="1"/>
            <a:r>
              <a:rPr lang="en-GB">
                <a:latin typeface="Perpetua" charset="0"/>
              </a:rPr>
              <a:t>Exercise setting and attire preference</a:t>
            </a:r>
          </a:p>
          <a:p>
            <a:pPr eaLnBrk="1" hangingPunct="1"/>
            <a:r>
              <a:rPr lang="en-GB">
                <a:latin typeface="Perpetua" charset="0"/>
              </a:rPr>
              <a:t>People with high social physique anxiety exercise in private or far away from instructor, in baggy non revealing clothes</a:t>
            </a:r>
          </a:p>
        </p:txBody>
      </p:sp>
    </p:spTree>
    <p:extLst>
      <p:ext uri="{BB962C8B-B14F-4D97-AF65-F5344CB8AC3E}">
        <p14:creationId xmlns:p14="http://schemas.microsoft.com/office/powerpoint/2010/main" val="1269123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Franklin Gothic Book" charset="0"/>
              </a:rPr>
              <a:t>Physical Activity and SPA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lnSpc>
                <a:spcPct val="80000"/>
              </a:lnSpc>
              <a:buFont typeface="Wingdings 2" charset="0"/>
              <a:buNone/>
            </a:pPr>
            <a:endParaRPr lang="en-GB" sz="2200">
              <a:latin typeface="Perpetua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200">
                <a:latin typeface="Perpetua" charset="0"/>
              </a:rPr>
              <a:t>Regular physical activity has been shown to reduce SPA</a:t>
            </a:r>
          </a:p>
          <a:p>
            <a:pPr eaLnBrk="1" hangingPunct="1">
              <a:lnSpc>
                <a:spcPct val="80000"/>
              </a:lnSpc>
            </a:pPr>
            <a:r>
              <a:rPr lang="en-GB" sz="2200">
                <a:latin typeface="Perpetua" charset="0"/>
              </a:rPr>
              <a:t>Women with high SPA stand in back and wear baggy clothing in aerobic classes ( Brewer, et al, 2004)</a:t>
            </a:r>
          </a:p>
          <a:p>
            <a:pPr eaLnBrk="1" hangingPunct="1">
              <a:lnSpc>
                <a:spcPct val="80000"/>
              </a:lnSpc>
            </a:pPr>
            <a:endParaRPr lang="en-GB" sz="2200">
              <a:latin typeface="Perpetua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200">
                <a:latin typeface="Perpetua" charset="0"/>
              </a:rPr>
              <a:t>Being in groups with people one perceives as similar physically also reduces SPA.</a:t>
            </a:r>
          </a:p>
          <a:p>
            <a:pPr eaLnBrk="1" hangingPunct="1">
              <a:lnSpc>
                <a:spcPct val="80000"/>
              </a:lnSpc>
            </a:pPr>
            <a:r>
              <a:rPr lang="en-GB" sz="2200">
                <a:latin typeface="Perpetua" charset="0"/>
              </a:rPr>
              <a:t>Females experience less SPA in group aerobic and weight training classes)</a:t>
            </a:r>
          </a:p>
          <a:p>
            <a:pPr eaLnBrk="1" hangingPunct="1">
              <a:lnSpc>
                <a:spcPct val="80000"/>
              </a:lnSpc>
            </a:pPr>
            <a:r>
              <a:rPr lang="en-GB" sz="2200">
                <a:latin typeface="Perpetua" charset="0"/>
              </a:rPr>
              <a:t>Instructors who lead classes primarily for self-presentation reasons (e.g. an instructor who wants to show you that they are better than you) can cause high SPA</a:t>
            </a:r>
          </a:p>
          <a:p>
            <a:pPr eaLnBrk="1" hangingPunct="1">
              <a:lnSpc>
                <a:spcPct val="80000"/>
              </a:lnSpc>
            </a:pPr>
            <a:r>
              <a:rPr lang="en-GB" sz="2200">
                <a:latin typeface="Perpetua" charset="0"/>
              </a:rPr>
              <a:t>Instructor who lead classes primarily for leadership (e.g. sensitive to client’s level) opportunities possess lower SPA</a:t>
            </a:r>
          </a:p>
          <a:p>
            <a:pPr eaLnBrk="1" hangingPunct="1">
              <a:lnSpc>
                <a:spcPct val="80000"/>
              </a:lnSpc>
            </a:pPr>
            <a:endParaRPr lang="en-GB" sz="2200">
              <a:latin typeface="Perpetu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800596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Franklin Gothic Book" charset="0"/>
              </a:rPr>
              <a:t>Body Image &amp;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98474" y="1107048"/>
            <a:ext cx="7556313" cy="5019115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dirty="0" smtClean="0">
              <a:ea typeface="+mn-ea"/>
            </a:endParaRP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dirty="0" smtClean="0">
              <a:ea typeface="+mn-ea"/>
            </a:endParaRP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en-GB" dirty="0" smtClean="0">
                <a:ea typeface="+mn-ea"/>
              </a:rPr>
              <a:t>Findings: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Exercise training can lead to significant improvements in body image of women (Martin &amp; Lichtenberger, 2002)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Both aerobic and weight training improved body image with weight training having the greatest impact.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Exercisers are less dissatisfied with their weight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High active women evaluated their physical appearance better than inactive women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 smtClean="0">
                <a:ea typeface="+mn-ea"/>
              </a:rPr>
              <a:t>Women (active and inactive) are overly preoccupied with weight loss</a:t>
            </a:r>
            <a:endParaRPr lang="en-GB" dirty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00748385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928688" y="0"/>
            <a:ext cx="7772400" cy="1143000"/>
          </a:xfrm>
        </p:spPr>
        <p:txBody>
          <a:bodyPr/>
          <a:lstStyle/>
          <a:p>
            <a:pPr eaLnBrk="1" hangingPunct="1"/>
            <a:r>
              <a:rPr lang="en-GB">
                <a:latin typeface="Franklin Gothic Book" charset="0"/>
              </a:rPr>
              <a:t>Physical Activity &amp; Behaviour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98474" y="1143000"/>
            <a:ext cx="7556313" cy="4983163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200" dirty="0">
                <a:latin typeface="Perpetua" charset="0"/>
              </a:rPr>
              <a:t>Overweight people often do not exercise because they feel self-conscious if </a:t>
            </a:r>
            <a:r>
              <a:rPr lang="en-GB" sz="2200" i="1" dirty="0">
                <a:latin typeface="Perpetua" charset="0"/>
              </a:rPr>
              <a:t>others see them huffing and puffing.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 dirty="0">
                <a:latin typeface="Perpetua" charset="0"/>
              </a:rPr>
              <a:t>Being observed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 dirty="0">
                <a:latin typeface="Perpetua" charset="0"/>
              </a:rPr>
              <a:t>Being evaluated by others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000" dirty="0">
                <a:latin typeface="Perpetua" charset="0"/>
              </a:rPr>
              <a:t>Classes where physique is emphasized produces more SPA</a:t>
            </a:r>
          </a:p>
          <a:p>
            <a:pPr eaLnBrk="1" hangingPunct="1">
              <a:lnSpc>
                <a:spcPct val="80000"/>
              </a:lnSpc>
              <a:buFont typeface="Wingdings 2" charset="0"/>
              <a:buNone/>
            </a:pPr>
            <a:r>
              <a:rPr lang="en-GB" sz="2200" dirty="0" smtClean="0">
                <a:latin typeface="Perpetua" charset="0"/>
              </a:rPr>
              <a:t>Influence </a:t>
            </a:r>
            <a:r>
              <a:rPr lang="en-GB" sz="2200" dirty="0">
                <a:latin typeface="Perpetua" charset="0"/>
              </a:rPr>
              <a:t>of Body Image on Exercise Behaviour</a:t>
            </a:r>
          </a:p>
          <a:p>
            <a:pPr eaLnBrk="1" hangingPunct="1">
              <a:lnSpc>
                <a:spcPct val="80000"/>
              </a:lnSpc>
            </a:pPr>
            <a:r>
              <a:rPr lang="en-GB" sz="2200" dirty="0">
                <a:latin typeface="Perpetua" charset="0"/>
              </a:rPr>
              <a:t>Exercise participation motives for men and women are to lose weight and increase muscle tone are keys to start an exercise program (Rodger &amp; </a:t>
            </a:r>
            <a:r>
              <a:rPr lang="en-GB" sz="2200" dirty="0" err="1">
                <a:latin typeface="Perpetua" charset="0"/>
              </a:rPr>
              <a:t>Gauvin</a:t>
            </a:r>
            <a:r>
              <a:rPr lang="en-GB" sz="2200" dirty="0">
                <a:latin typeface="Perpetua" charset="0"/>
              </a:rPr>
              <a:t>, 1994)</a:t>
            </a:r>
          </a:p>
          <a:p>
            <a:pPr eaLnBrk="1" hangingPunct="1">
              <a:lnSpc>
                <a:spcPct val="80000"/>
              </a:lnSpc>
            </a:pPr>
            <a:r>
              <a:rPr lang="en-GB" sz="2200" dirty="0">
                <a:latin typeface="Perpetua" charset="0"/>
              </a:rPr>
              <a:t>Exercise behaviour is </a:t>
            </a:r>
            <a:r>
              <a:rPr lang="en-GB" sz="2200" dirty="0" smtClean="0">
                <a:latin typeface="Perpetua" charset="0"/>
              </a:rPr>
              <a:t>affected </a:t>
            </a:r>
            <a:r>
              <a:rPr lang="en-GB" sz="2200" dirty="0">
                <a:latin typeface="Perpetua" charset="0"/>
              </a:rPr>
              <a:t>by one’s low body image or High SPA.</a:t>
            </a:r>
          </a:p>
          <a:p>
            <a:pPr eaLnBrk="1" hangingPunct="1">
              <a:lnSpc>
                <a:spcPct val="80000"/>
              </a:lnSpc>
            </a:pPr>
            <a:r>
              <a:rPr lang="en-GB" sz="2200" dirty="0">
                <a:latin typeface="Perpetua" charset="0"/>
              </a:rPr>
              <a:t>People who are overweight or obese avoid signing up for exercise programs because of embarrassment and shame of their appearance (Bain, et al., 1989).</a:t>
            </a:r>
          </a:p>
          <a:p>
            <a:pPr eaLnBrk="1" hangingPunct="1">
              <a:lnSpc>
                <a:spcPct val="80000"/>
              </a:lnSpc>
            </a:pPr>
            <a:endParaRPr lang="en-GB" sz="2200" dirty="0">
              <a:latin typeface="Perpetu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09168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>
          <a:xfrm>
            <a:off x="742694" y="760856"/>
            <a:ext cx="7556313" cy="1116106"/>
          </a:xfrm>
        </p:spPr>
        <p:txBody>
          <a:bodyPr/>
          <a:lstStyle/>
          <a:p>
            <a:pPr eaLnBrk="1" hangingPunct="1"/>
            <a:r>
              <a:rPr lang="en-GB" dirty="0">
                <a:latin typeface="Franklin Gothic Book" charset="0"/>
              </a:rPr>
              <a:t>Recommendations: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85750" y="1600200"/>
            <a:ext cx="8572500" cy="4972050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en-GB" dirty="0" smtClean="0">
              <a:ea typeface="+mn-ea"/>
            </a:endParaRPr>
          </a:p>
          <a:p>
            <a:pPr marL="514350" indent="-514350" eaLnBrk="1" fontAlgn="auto" hangingPunct="1">
              <a:spcBef>
                <a:spcPts val="58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>
                <a:ea typeface="+mn-ea"/>
              </a:rPr>
              <a:t>People who enjoy their workouts show the biggest exercise </a:t>
            </a:r>
            <a:r>
              <a:rPr lang="en-GB" dirty="0" smtClean="0">
                <a:ea typeface="+mn-ea"/>
              </a:rPr>
              <a:t>related </a:t>
            </a:r>
            <a:r>
              <a:rPr lang="en-GB" dirty="0" smtClean="0">
                <a:ea typeface="+mn-ea"/>
              </a:rPr>
              <a:t>improvements in body image.</a:t>
            </a:r>
          </a:p>
          <a:p>
            <a:pPr marL="514350" indent="-514350" eaLnBrk="1" fontAlgn="auto" hangingPunct="1">
              <a:spcBef>
                <a:spcPts val="58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>
                <a:ea typeface="+mn-ea"/>
              </a:rPr>
              <a:t>Fitness instructors need to teach people about body image and exercise behaviour.</a:t>
            </a:r>
          </a:p>
          <a:p>
            <a:pPr marL="514350" indent="-514350" eaLnBrk="1" fontAlgn="auto" hangingPunct="1">
              <a:spcBef>
                <a:spcPts val="58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>
                <a:ea typeface="+mn-ea"/>
              </a:rPr>
              <a:t>Monitor progress of bodily changes in strength and body composition throughout your program.</a:t>
            </a:r>
          </a:p>
          <a:p>
            <a:pPr marL="514350" indent="-514350" eaLnBrk="1" fontAlgn="auto" hangingPunct="1">
              <a:spcBef>
                <a:spcPts val="58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>
                <a:ea typeface="+mn-ea"/>
              </a:rPr>
              <a:t>Fitness instructors should encourage clients to wear loose-fitted, comfortable exercise attire.</a:t>
            </a:r>
          </a:p>
          <a:p>
            <a:pPr marL="514350" indent="-514350" eaLnBrk="1" fontAlgn="auto" hangingPunct="1">
              <a:spcBef>
                <a:spcPts val="58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>
                <a:ea typeface="+mn-ea"/>
              </a:rPr>
              <a:t>Media promotion materials of classes or exercise campaigns should show a wide range of body shapes, sizes, and physical abilities.</a:t>
            </a:r>
          </a:p>
          <a:p>
            <a:pPr marL="514350" indent="-514350" eaLnBrk="1" fontAlgn="auto" hangingPunct="1">
              <a:spcBef>
                <a:spcPts val="58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>
                <a:ea typeface="+mn-ea"/>
              </a:rPr>
              <a:t>Exercise programs should focus on improving physical function, strength, and endurance rather than on changing physical appearance</a:t>
            </a:r>
          </a:p>
          <a:p>
            <a:pPr marL="274320" indent="-274320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dirty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24158045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75172" y="4624668"/>
            <a:ext cx="6464028" cy="93345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The Importance and Impact of the Exercise Environment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SHSS-5070 The Psychology of Exercise and Physical Activity</a:t>
            </a:r>
          </a:p>
          <a:p>
            <a:r>
              <a:rPr lang="en-US" dirty="0" smtClean="0"/>
              <a:t>Alison </a:t>
            </a:r>
            <a:r>
              <a:rPr lang="en-US" dirty="0" err="1" smtClean="0"/>
              <a:t>Connaughton</a:t>
            </a:r>
            <a:endParaRPr lang="en-US" dirty="0" smtClean="0"/>
          </a:p>
          <a:p>
            <a:r>
              <a:rPr lang="en-US" dirty="0" smtClean="0"/>
              <a:t>Week 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741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538626"/>
          </a:xfrm>
        </p:spPr>
        <p:txBody>
          <a:bodyPr/>
          <a:lstStyle/>
          <a:p>
            <a:r>
              <a:rPr lang="en-US" dirty="0"/>
              <a:t>The importance of the exercise environment</a:t>
            </a:r>
            <a:r>
              <a:rPr lang="en-US" dirty="0" smtClean="0"/>
              <a:t>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583568"/>
            <a:ext cx="7556313" cy="4542596"/>
          </a:xfrm>
        </p:spPr>
        <p:txBody>
          <a:bodyPr>
            <a:noAutofit/>
          </a:bodyPr>
          <a:lstStyle/>
          <a:p>
            <a:pPr marL="228600" lvl="1" indent="0">
              <a:buNone/>
            </a:pPr>
            <a:r>
              <a:rPr lang="en-US" sz="2400" dirty="0" smtClean="0"/>
              <a:t>Definitions for task 1</a:t>
            </a:r>
          </a:p>
          <a:p>
            <a:pPr lvl="1"/>
            <a:r>
              <a:rPr lang="en-US" sz="2400" dirty="0" smtClean="0"/>
              <a:t>Self </a:t>
            </a:r>
            <a:r>
              <a:rPr lang="en-US" sz="2400" dirty="0"/>
              <a:t>Presentation: The selective presentation and omission of aspects of the self to create a desired impression and avoid undesired impressions with specific people in a social encounter, such as exercising in a gym environment (Hart et al. 1989; Leary, 1992).</a:t>
            </a:r>
          </a:p>
          <a:p>
            <a:pPr lvl="1"/>
            <a:r>
              <a:rPr lang="en-US" sz="2400" dirty="0"/>
              <a:t>Social Anxiety:  The negative consequences that may be experienced when an individual doubts their ability to make a desired impression on others.</a:t>
            </a:r>
          </a:p>
          <a:p>
            <a:pPr lvl="1"/>
            <a:r>
              <a:rPr lang="en-US" sz="2400" dirty="0"/>
              <a:t>Social Physique Anxiety: Perceive that their physique will be negatively evaluated by others.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2484241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importance of the exercise environment…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847495"/>
            <a:ext cx="8029053" cy="460224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2800" dirty="0" smtClean="0"/>
              <a:t>Have a look at the exercise environments available on campus and elsewhere…</a:t>
            </a:r>
          </a:p>
          <a:p>
            <a:pPr lvl="1"/>
            <a:r>
              <a:rPr lang="en-US" sz="2800" dirty="0" smtClean="0"/>
              <a:t>Gym / Swimming Pool / Classes?</a:t>
            </a:r>
          </a:p>
          <a:p>
            <a:pPr lvl="1"/>
            <a:endParaRPr lang="en-US" sz="2800" dirty="0" smtClean="0"/>
          </a:p>
          <a:p>
            <a:pPr lvl="1"/>
            <a:r>
              <a:rPr lang="en-US" sz="2800" dirty="0" smtClean="0"/>
              <a:t>Evaluate these in relation to a 19 year old female student who has just moved on to the campus and has low levels of self efficacy to exercise and self presentational concerns. </a:t>
            </a:r>
          </a:p>
          <a:p>
            <a:pPr lvl="1"/>
            <a:endParaRPr lang="en-US" sz="2800" dirty="0" smtClean="0"/>
          </a:p>
          <a:p>
            <a:pPr lvl="1"/>
            <a:r>
              <a:rPr lang="en-US" sz="2800" dirty="0" smtClean="0"/>
              <a:t>What strategies (be creative!) could be put in place to encourage the student to continue using the facilities and avoid social anxiety.</a:t>
            </a:r>
          </a:p>
          <a:p>
            <a:pPr lvl="1"/>
            <a:r>
              <a:rPr lang="en-US" sz="2800" dirty="0" smtClean="0"/>
              <a:t>Research evidence to support your ideas…</a:t>
            </a:r>
          </a:p>
          <a:p>
            <a:pPr lvl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7630216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2298598"/>
            <a:ext cx="7556313" cy="1116106"/>
          </a:xfrm>
        </p:spPr>
        <p:txBody>
          <a:bodyPr/>
          <a:lstStyle/>
          <a:p>
            <a:r>
              <a:rPr lang="en-US" dirty="0" smtClean="0"/>
              <a:t>Task:  The social context of the leisure setting…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979460"/>
            <a:ext cx="7556313" cy="470121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3000" dirty="0">
              <a:solidFill>
                <a:schemeClr val="accent2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68328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 smtClean="0"/>
              <a:t>1. </a:t>
            </a:r>
            <a:r>
              <a:rPr lang="en-US" sz="2800" b="1" i="1" dirty="0" smtClean="0"/>
              <a:t>Using relevant research</a:t>
            </a:r>
            <a:r>
              <a:rPr lang="en-US" sz="2800" dirty="0" smtClean="0"/>
              <a:t>, identify the </a:t>
            </a:r>
            <a:r>
              <a:rPr lang="en-US" sz="2800" dirty="0"/>
              <a:t>r</a:t>
            </a:r>
            <a:r>
              <a:rPr lang="en-US" sz="2800" dirty="0" smtClean="0"/>
              <a:t>ole </a:t>
            </a:r>
            <a:r>
              <a:rPr lang="en-US" sz="2800" dirty="0"/>
              <a:t>of exercise </a:t>
            </a:r>
            <a:r>
              <a:rPr lang="en-US" sz="2800" dirty="0" smtClean="0"/>
              <a:t>leaders </a:t>
            </a:r>
            <a:r>
              <a:rPr lang="en-US" sz="2800" dirty="0" smtClean="0">
                <a:solidFill>
                  <a:schemeClr val="accent2">
                    <a:lumMod val="90000"/>
                    <a:lumOff val="10000"/>
                  </a:schemeClr>
                </a:solidFill>
              </a:rPr>
              <a:t>in </a:t>
            </a:r>
            <a:r>
              <a:rPr lang="en-US" sz="2800" dirty="0">
                <a:solidFill>
                  <a:schemeClr val="accent2">
                    <a:lumMod val="90000"/>
                    <a:lumOff val="10000"/>
                  </a:schemeClr>
                </a:solidFill>
              </a:rPr>
              <a:t>relation to </a:t>
            </a:r>
            <a:r>
              <a:rPr lang="en-US" sz="2800" dirty="0" smtClean="0">
                <a:solidFill>
                  <a:schemeClr val="accent2">
                    <a:lumMod val="90000"/>
                    <a:lumOff val="10000"/>
                  </a:schemeClr>
                </a:solidFill>
              </a:rPr>
              <a:t>enjoyment </a:t>
            </a:r>
            <a:r>
              <a:rPr lang="en-US" sz="2800" dirty="0">
                <a:solidFill>
                  <a:schemeClr val="accent2">
                    <a:lumMod val="90000"/>
                    <a:lumOff val="10000"/>
                  </a:schemeClr>
                </a:solidFill>
              </a:rPr>
              <a:t>and </a:t>
            </a:r>
            <a:r>
              <a:rPr lang="en-US" sz="2800" dirty="0" smtClean="0">
                <a:solidFill>
                  <a:schemeClr val="accent2">
                    <a:lumMod val="90000"/>
                    <a:lumOff val="10000"/>
                  </a:schemeClr>
                </a:solidFill>
              </a:rPr>
              <a:t>adherence </a:t>
            </a:r>
            <a:r>
              <a:rPr lang="en-US" sz="2800" dirty="0">
                <a:solidFill>
                  <a:schemeClr val="accent2">
                    <a:lumMod val="90000"/>
                    <a:lumOff val="10000"/>
                  </a:schemeClr>
                </a:solidFill>
              </a:rPr>
              <a:t>to exercise?</a:t>
            </a:r>
            <a:r>
              <a:rPr lang="en-US" sz="2800" dirty="0" smtClean="0">
                <a:solidFill>
                  <a:schemeClr val="accent2">
                    <a:lumMod val="90000"/>
                    <a:lumOff val="10000"/>
                  </a:schemeClr>
                </a:solidFill>
              </a:rPr>
              <a:t>…(select one each…Work as a small group)</a:t>
            </a:r>
            <a:r>
              <a:rPr lang="en-US" sz="2800" dirty="0"/>
              <a:t/>
            </a:r>
            <a:br>
              <a:rPr lang="en-US" sz="2800" dirty="0"/>
            </a:b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2193900"/>
            <a:ext cx="7556313" cy="4420792"/>
          </a:xfrm>
        </p:spPr>
        <p:txBody>
          <a:bodyPr>
            <a:normAutofit fontScale="77500" lnSpcReduction="20000"/>
          </a:bodyPr>
          <a:lstStyle/>
          <a:p>
            <a:r>
              <a:rPr lang="en-US" sz="2600" dirty="0" smtClean="0"/>
              <a:t>What </a:t>
            </a:r>
            <a:r>
              <a:rPr lang="en-US" sz="2600" dirty="0" smtClean="0"/>
              <a:t>is required for successful leadership in an exercise setting?</a:t>
            </a:r>
          </a:p>
          <a:p>
            <a:pPr lvl="1"/>
            <a:r>
              <a:rPr lang="en-US" sz="2400" dirty="0" smtClean="0"/>
              <a:t>What leader characteristics are deemed important?</a:t>
            </a:r>
          </a:p>
          <a:p>
            <a:r>
              <a:rPr lang="en-US" sz="2600" dirty="0" smtClean="0"/>
              <a:t>What is the impact of leadership style?</a:t>
            </a:r>
          </a:p>
          <a:p>
            <a:pPr lvl="1"/>
            <a:r>
              <a:rPr lang="en-US" sz="2600" dirty="0" smtClean="0"/>
              <a:t>In particular – a health focused / appearance focused / socially enriched style…</a:t>
            </a:r>
          </a:p>
          <a:p>
            <a:r>
              <a:rPr lang="en-US" sz="2600" dirty="0" smtClean="0"/>
              <a:t>How can a leader / leader </a:t>
            </a:r>
            <a:r>
              <a:rPr lang="en-US" sz="2600" dirty="0" err="1" smtClean="0"/>
              <a:t>behaviour</a:t>
            </a:r>
            <a:r>
              <a:rPr lang="en-US" sz="2600" dirty="0" smtClean="0"/>
              <a:t> impact upon social physique anxiety</a:t>
            </a:r>
            <a:r>
              <a:rPr lang="en-US" sz="2600" dirty="0" smtClean="0"/>
              <a:t>?</a:t>
            </a:r>
          </a:p>
          <a:p>
            <a:r>
              <a:rPr lang="en-US" sz="2800" dirty="0"/>
              <a:t>How can the type of clothing worn by the exerciser or instructor impact upon self presentation concerns?</a:t>
            </a:r>
          </a:p>
          <a:p>
            <a:r>
              <a:rPr lang="en-US" sz="2800" dirty="0"/>
              <a:t>What does the research suggest about mirrors in an exercise environment?</a:t>
            </a:r>
          </a:p>
          <a:p>
            <a:endParaRPr lang="en-US" sz="2600" dirty="0" smtClean="0"/>
          </a:p>
          <a:p>
            <a:endParaRPr lang="en-US" sz="2600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5039224"/>
      </p:ext>
    </p:extLst>
  </p:cSld>
  <p:clrMapOvr>
    <a:masterClrMapping/>
  </p:clrMapOvr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934</TotalTime>
  <Words>889</Words>
  <Application>Microsoft Macintosh PowerPoint</Application>
  <PresentationFormat>On-screen Show (4:3)</PresentationFormat>
  <Paragraphs>88</Paragraphs>
  <Slides>13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Advantage</vt:lpstr>
      <vt:lpstr>Physical Activity and Anxiety About the Body</vt:lpstr>
      <vt:lpstr>Research on Body Image and Exercise</vt:lpstr>
      <vt:lpstr>  Mechanisms of Change </vt:lpstr>
      <vt:lpstr>Influence of Body Image on Exercise Behaviour</vt:lpstr>
      <vt:lpstr>Physical Activity and SPA</vt:lpstr>
      <vt:lpstr>Body Image &amp; Exercise</vt:lpstr>
      <vt:lpstr>Physical Activity &amp; Behaviour</vt:lpstr>
      <vt:lpstr>Recommendations:</vt:lpstr>
      <vt:lpstr>The Importance and Impact of the Exercise Environment </vt:lpstr>
      <vt:lpstr>The importance of the exercise environment…</vt:lpstr>
      <vt:lpstr>The importance of the exercise environment…</vt:lpstr>
      <vt:lpstr>Task:  The social context of the leisure setting…</vt:lpstr>
      <vt:lpstr>1. Using relevant research, identify the role of exercise leaders in relation to enjoyment and adherence to exercise?…(select one each…Work as a small group) 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Potential Negative Effects of Exercising</dc:title>
  <dc:creator>SHOE4</dc:creator>
  <cp:lastModifiedBy>SHOE4</cp:lastModifiedBy>
  <cp:revision>20</cp:revision>
  <cp:lastPrinted>2016-11-02T15:37:05Z</cp:lastPrinted>
  <dcterms:created xsi:type="dcterms:W3CDTF">2015-10-12T11:09:36Z</dcterms:created>
  <dcterms:modified xsi:type="dcterms:W3CDTF">2016-11-03T21:44:47Z</dcterms:modified>
</cp:coreProperties>
</file>