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305" r:id="rId5"/>
    <p:sldId id="296" r:id="rId6"/>
    <p:sldId id="306" r:id="rId7"/>
    <p:sldId id="259" r:id="rId8"/>
    <p:sldId id="312" r:id="rId9"/>
    <p:sldId id="314" r:id="rId10"/>
    <p:sldId id="310" r:id="rId11"/>
    <p:sldId id="319" r:id="rId12"/>
    <p:sldId id="318" r:id="rId13"/>
    <p:sldId id="317" r:id="rId14"/>
    <p:sldId id="322" r:id="rId15"/>
    <p:sldId id="321" r:id="rId16"/>
    <p:sldId id="309" r:id="rId17"/>
    <p:sldId id="294" r:id="rId18"/>
    <p:sldId id="313" r:id="rId19"/>
    <p:sldId id="320" r:id="rId20"/>
    <p:sldId id="316" r:id="rId21"/>
    <p:sldId id="323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89" autoAdjust="0"/>
    <p:restoredTop sz="94879" autoAdjust="0"/>
  </p:normalViewPr>
  <p:slideViewPr>
    <p:cSldViewPr snapToGrid="0">
      <p:cViewPr varScale="1">
        <p:scale>
          <a:sx n="115" d="100"/>
          <a:sy n="115" d="100"/>
        </p:scale>
        <p:origin x="52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92" d="100"/>
          <a:sy n="92" d="100"/>
        </p:scale>
        <p:origin x="3648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62A5AE42-7DC1-8140-9B13-146984FDEF22}" type="datetimeFigureOut">
              <a:rPr lang="en-GB" smtClean="0"/>
              <a:t>10/01/2024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17369B77-94AB-0344-9EBF-9DB9EE8D3AB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E8F75F72-8950-AF4F-9381-1D26FB547EA1}" type="datetimeFigureOut">
              <a:rPr lang="en-GB" smtClean="0"/>
              <a:t>10/01/2024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0775476F-A808-1F46-A368-07984F6DA2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34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232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321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288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64802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1899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7168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7168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7168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7168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7168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7168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7253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7325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3278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3278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4634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775476F-A808-1F46-A368-07984F6DA22E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327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rtlCol="0" anchor="b">
            <a:noAutofit/>
          </a:bodyPr>
          <a:lstStyle>
            <a:lvl1pPr algn="ctr">
              <a:defRPr lang="en-GB" sz="46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 rtlCol="0"/>
          <a:lstStyle>
            <a:lvl1pPr marL="0" indent="0" algn="ctr">
              <a:buNone/>
              <a:defRPr lang="en-GB" sz="24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lang="en-GB" sz="2400"/>
            </a:lvl1pPr>
            <a:lvl2pPr marL="228600">
              <a:buClr>
                <a:srgbClr val="73292A"/>
              </a:buClr>
              <a:defRPr lang="en-GB" sz="2000"/>
            </a:lvl2pPr>
            <a:lvl3pPr marL="685800">
              <a:buClr>
                <a:srgbClr val="73292A"/>
              </a:buClr>
              <a:defRPr lang="en-GB" sz="1800"/>
            </a:lvl3pPr>
            <a:lvl4pPr marL="1143000">
              <a:buClr>
                <a:srgbClr val="73292A"/>
              </a:buClr>
              <a:defRPr lang="en-GB" sz="1600"/>
            </a:lvl4pPr>
            <a:lvl5pPr marL="1600200">
              <a:buClr>
                <a:srgbClr val="73292A"/>
              </a:buClr>
              <a:defRPr lang="en-GB"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rtlCol="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lang="en-GB" sz="300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lang="en-GB"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lang="en-GB"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lang="en-GB"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rtlCol="0" anchor="b">
            <a:normAutofit/>
          </a:bodyPr>
          <a:lstStyle>
            <a:lvl1pPr algn="ctr">
              <a:defRPr lang="en-GB"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rtlCol="0" anchor="t">
            <a:normAutofit/>
          </a:bodyPr>
          <a:lstStyle>
            <a:lvl1pPr algn="ctr">
              <a:defRPr lang="en-GB"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accent3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ised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rtlCol="0"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 rtlCol="0"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rtlCol="0"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rtlCol="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lang="en-GB" sz="300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 rtlCol="0"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rtlCol="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lang="en-GB"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lang="en-GB"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lang="en-GB"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lang="en-GB"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pa.org/ptsd-guideline/treatments/prolonged-exposure" TargetMode="External"/><Relationship Id="rId3" Type="http://schemas.openxmlformats.org/officeDocument/2006/relationships/hyperlink" Target="https://www.apa.org/topics/psychotherapy/group-therapy" TargetMode="External"/><Relationship Id="rId7" Type="http://schemas.openxmlformats.org/officeDocument/2006/relationships/hyperlink" Target="https://www.psychologytools.com/resource/what-is-tf-cbt/" TargetMode="External"/><Relationship Id="rId12" Type="http://schemas.openxmlformats.org/officeDocument/2006/relationships/hyperlink" Target="https://www.nps.org.au/consumers/antidepressant-medicines-explained#what-are-antidepressants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bacp.co.uk/about-therapy/types-of-therapy/eye-movement-desensitisation-and-reprocessing-emdr/" TargetMode="External"/><Relationship Id="rId11" Type="http://schemas.openxmlformats.org/officeDocument/2006/relationships/hyperlink" Target="https://www.apa.org/ptsd-guideline/treatments/cognitive-processing-therapy" TargetMode="External"/><Relationship Id="rId5" Type="http://schemas.openxmlformats.org/officeDocument/2006/relationships/hyperlink" Target="https://www.medicalnewstoday.com/articles/self-destructive-behavior" TargetMode="External"/><Relationship Id="rId10" Type="http://schemas.openxmlformats.org/officeDocument/2006/relationships/hyperlink" Target="https://www.psychiatry.org/patients-families/ptsd/what-is-ptsd" TargetMode="External"/><Relationship Id="rId4" Type="http://schemas.openxmlformats.org/officeDocument/2006/relationships/hyperlink" Target="https://www.sciencedirect.com/science/article/abs/pii/S0304394016304906?fr=RR-2&amp;ref=pdf_download&amp;rr=840359febb3479be" TargetMode="External"/><Relationship Id="rId9" Type="http://schemas.openxmlformats.org/officeDocument/2006/relationships/hyperlink" Target="https://www.verywellhealth.com/what-is-ptsd-508452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4180B-35BA-C28E-820F-59C84FBDD9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PTSD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6260E8-21BF-1371-4767-5E86248A7A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Mia Cutler </a:t>
            </a:r>
          </a:p>
        </p:txBody>
      </p:sp>
    </p:spTree>
    <p:extLst>
      <p:ext uri="{BB962C8B-B14F-4D97-AF65-F5344CB8AC3E}">
        <p14:creationId xmlns:p14="http://schemas.microsoft.com/office/powerpoint/2010/main" val="317718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7302" y="2785677"/>
            <a:ext cx="5745919" cy="1498795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7500" b="1" dirty="0">
                <a:latin typeface="Baskerville Old Face" panose="02020602080505020303" pitchFamily="18" charset="77"/>
              </a:rPr>
              <a:t>PTSD</a:t>
            </a:r>
            <a:endParaRPr lang="en-GB" sz="7500" b="1" dirty="0">
              <a:solidFill>
                <a:schemeClr val="accent3"/>
              </a:solidFill>
              <a:latin typeface="Baskerville Old Face" panose="02020602080505020303" pitchFamily="18" charset="77"/>
            </a:endParaRPr>
          </a:p>
        </p:txBody>
      </p:sp>
      <p:pic>
        <p:nvPicPr>
          <p:cNvPr id="10" name="Picture 9" descr="Floral leaf accent">
            <a:extLst>
              <a:ext uri="{FF2B5EF4-FFF2-40B4-BE49-F238E27FC236}">
                <a16:creationId xmlns:a16="http://schemas.microsoft.com/office/drawing/2014/main" id="{08A3395B-5659-47E4-8F54-71340961FF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1633" flipH="1">
            <a:off x="1654192" y="3058939"/>
            <a:ext cx="1243661" cy="790090"/>
          </a:xfrm>
          <a:prstGeom prst="rect">
            <a:avLst/>
          </a:prstGeom>
        </p:spPr>
      </p:pic>
      <p:pic>
        <p:nvPicPr>
          <p:cNvPr id="1929" name="Picture 1928" descr="Floral leaf accent">
            <a:extLst>
              <a:ext uri="{FF2B5EF4-FFF2-40B4-BE49-F238E27FC236}">
                <a16:creationId xmlns:a16="http://schemas.microsoft.com/office/drawing/2014/main" id="{CF8E7A1B-4724-55CB-6FAD-D8E7562935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7260" y="2342954"/>
            <a:ext cx="1641521" cy="18639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9922" y="136525"/>
            <a:ext cx="3767328" cy="1234441"/>
          </a:xfr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</a:lstStyle>
          <a:p>
            <a:pPr marL="0" indent="0" rtl="0">
              <a:lnSpc>
                <a:spcPct val="150000"/>
              </a:lnSpc>
              <a:buNone/>
            </a:pPr>
            <a:r>
              <a:rPr lang="en-GB" sz="240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PTSD is shortened for post traumatic stress disorder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0FCFF0-521E-13A3-19C4-06CE3932E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C73102-CDD9-5576-E7B9-9522654DF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2</a:t>
            </a:fld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F7092F-2945-2EBD-34DC-AD50F445F28B}"/>
              </a:ext>
            </a:extLst>
          </p:cNvPr>
          <p:cNvSpPr txBox="1"/>
          <p:nvPr/>
        </p:nvSpPr>
        <p:spPr>
          <a:xfrm>
            <a:off x="7771971" y="2611744"/>
            <a:ext cx="45787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Mental disorder which occurs in a person with traumatic events or have experienced multiple throughout their life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E953D-6729-BD3C-BCC1-1E5B9BC53258}"/>
              </a:ext>
            </a:extLst>
          </p:cNvPr>
          <p:cNvSpPr txBox="1"/>
          <p:nvPr/>
        </p:nvSpPr>
        <p:spPr>
          <a:xfrm>
            <a:off x="6800199" y="5699183"/>
            <a:ext cx="3074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Monica Taylor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(2022)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527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02655-34DF-25F9-4640-B2CE5329A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Traumatic events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85715-2793-160B-269E-D9516C84D7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8737" y="2498725"/>
            <a:ext cx="4114800" cy="1438250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>
              <a:lnSpc>
                <a:spcPct val="110000"/>
              </a:lnSpc>
            </a:pPr>
            <a:r>
              <a:rPr lang="en-GB" dirty="0">
                <a:latin typeface="+mj-lt"/>
              </a:rPr>
              <a:t>The traumatic events may be; </a:t>
            </a:r>
          </a:p>
          <a:p>
            <a:pPr rtl="0">
              <a:lnSpc>
                <a:spcPct val="110000"/>
              </a:lnSpc>
            </a:pPr>
            <a:r>
              <a:rPr lang="en-GB" dirty="0">
                <a:latin typeface="+mj-lt"/>
              </a:rPr>
              <a:t>Physical </a:t>
            </a:r>
          </a:p>
          <a:p>
            <a:pPr rtl="0">
              <a:lnSpc>
                <a:spcPct val="110000"/>
              </a:lnSpc>
            </a:pPr>
            <a:r>
              <a:rPr lang="en-GB" dirty="0">
                <a:latin typeface="+mj-lt"/>
              </a:rPr>
              <a:t>Emotional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609A75-5E9A-C165-5A1D-764F9E96B72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08060B-6C9E-CFFF-55DE-F0D645C094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6EDED0-1826-3BF7-690F-D1193BCCB081}"/>
              </a:ext>
            </a:extLst>
          </p:cNvPr>
          <p:cNvSpPr txBox="1"/>
          <p:nvPr/>
        </p:nvSpPr>
        <p:spPr>
          <a:xfrm>
            <a:off x="5184246" y="2498725"/>
            <a:ext cx="525972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+mj-lt"/>
              </a:rPr>
              <a:t>They will affect; </a:t>
            </a:r>
          </a:p>
          <a:p>
            <a:pPr algn="ctr"/>
            <a:r>
              <a:rPr lang="en-GB" sz="2000" dirty="0">
                <a:latin typeface="+mj-lt"/>
              </a:rPr>
              <a:t>Spiritual </a:t>
            </a:r>
          </a:p>
          <a:p>
            <a:pPr algn="ctr"/>
            <a:r>
              <a:rPr lang="en-GB" sz="2000" dirty="0">
                <a:latin typeface="+mj-lt"/>
              </a:rPr>
              <a:t>Mental </a:t>
            </a:r>
          </a:p>
          <a:p>
            <a:pPr algn="ctr"/>
            <a:r>
              <a:rPr lang="en-GB" sz="2000" dirty="0">
                <a:latin typeface="+mj-lt"/>
              </a:rPr>
              <a:t>Social </a:t>
            </a:r>
          </a:p>
          <a:p>
            <a:pPr algn="ctr"/>
            <a:r>
              <a:rPr lang="en-GB" sz="2000" dirty="0">
                <a:latin typeface="+mj-lt"/>
              </a:rPr>
              <a:t>Or physical well being </a:t>
            </a:r>
            <a:endParaRPr lang="en-US" sz="2000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D661AD-BCD1-C47F-A164-3DD9105D94B8}"/>
              </a:ext>
            </a:extLst>
          </p:cNvPr>
          <p:cNvSpPr txBox="1"/>
          <p:nvPr/>
        </p:nvSpPr>
        <p:spPr>
          <a:xfrm>
            <a:off x="8277225" y="4821781"/>
            <a:ext cx="3073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Lauren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Krouse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(2023) </a:t>
            </a:r>
            <a:endParaRPr lang="en-US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99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Shell shock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1A6D85-3837-435F-A342-5A3F98172B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PTSD use to be known as shell shock and was introduced in World War One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CF3455-FBDD-2052-55C3-02597AC3540E}"/>
              </a:ext>
            </a:extLst>
          </p:cNvPr>
          <p:cNvSpPr txBox="1"/>
          <p:nvPr/>
        </p:nvSpPr>
        <p:spPr>
          <a:xfrm>
            <a:off x="9438132" y="6419850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Monica Taylor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(2022) </a:t>
            </a:r>
            <a:endParaRPr lang="en-US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712D-83C9-7B91-F708-5D07E4C28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Symptoms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F8B86A-A576-98F0-BAD4-3F0C0919C5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43C50-6937-DD3E-B402-4ABB2469E6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2938372-4630-919F-D1F0-4AA6ECE74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3791" y="2019829"/>
            <a:ext cx="6745817" cy="281834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/>
              <a:t>Intense thoughts </a:t>
            </a:r>
          </a:p>
          <a:p>
            <a:pPr>
              <a:buFont typeface="Wingdings" pitchFamily="2" charset="2"/>
              <a:buChar char="Ø"/>
            </a:pPr>
            <a:r>
              <a:rPr lang="en-GB"/>
              <a:t>Intense feelings </a:t>
            </a:r>
          </a:p>
          <a:p>
            <a:pPr>
              <a:buFont typeface="Wingdings" pitchFamily="2" charset="2"/>
              <a:buChar char="Ø"/>
            </a:pPr>
            <a:r>
              <a:rPr lang="en-GB"/>
              <a:t>Flashbacks </a:t>
            </a:r>
          </a:p>
          <a:p>
            <a:pPr>
              <a:buFont typeface="Wingdings" pitchFamily="2" charset="2"/>
              <a:buChar char="Ø"/>
            </a:pPr>
            <a:r>
              <a:rPr lang="en-GB"/>
              <a:t>Nightmares 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pic>
        <p:nvPicPr>
          <p:cNvPr id="10" name="Picture 9" descr="Floral leaf accent">
            <a:extLst>
              <a:ext uri="{FF2B5EF4-FFF2-40B4-BE49-F238E27FC236}">
                <a16:creationId xmlns:a16="http://schemas.microsoft.com/office/drawing/2014/main" id="{CAF67A02-DECF-F752-8529-0FAD44D78D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95577" flipH="1">
            <a:off x="6935800" y="886743"/>
            <a:ext cx="4098174" cy="2603544"/>
          </a:xfrm>
          <a:prstGeom prst="rect">
            <a:avLst/>
          </a:prstGeom>
        </p:spPr>
      </p:pic>
      <p:pic>
        <p:nvPicPr>
          <p:cNvPr id="12" name="Picture 11" descr="Floral leaf accent">
            <a:extLst>
              <a:ext uri="{FF2B5EF4-FFF2-40B4-BE49-F238E27FC236}">
                <a16:creationId xmlns:a16="http://schemas.microsoft.com/office/drawing/2014/main" id="{680DD7C5-56F1-FFAA-083F-749D467C4C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39884" flipH="1">
            <a:off x="5914155" y="2599705"/>
            <a:ext cx="3339797" cy="20923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431794-F535-798F-F6E0-BB1C9A823821}"/>
              </a:ext>
            </a:extLst>
          </p:cNvPr>
          <p:cNvSpPr txBox="1"/>
          <p:nvPr/>
        </p:nvSpPr>
        <p:spPr>
          <a:xfrm>
            <a:off x="3631244" y="4138617"/>
            <a:ext cx="3232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Lauren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Krouse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(2023) </a:t>
            </a:r>
            <a:endParaRPr lang="en-US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201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7E564-4283-8AE2-ADD2-7B3FFCFA2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955" y="2960496"/>
            <a:ext cx="11168807" cy="2569295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5500" b="1" dirty="0"/>
              <a:t>Four categories of PTSD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977836-EC23-3041-9155-A6B5CB1B7E20}"/>
              </a:ext>
            </a:extLst>
          </p:cNvPr>
          <p:cNvSpPr txBox="1"/>
          <p:nvPr/>
        </p:nvSpPr>
        <p:spPr>
          <a:xfrm>
            <a:off x="9060987" y="4498975"/>
            <a:ext cx="28987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Monica Taylor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(2022) </a:t>
            </a:r>
            <a:endParaRPr lang="en-US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980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4157-869F-9BBE-CFCF-717129CA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Baskerville Old Face" panose="02020602080505020303" pitchFamily="18" charset="77"/>
              </a:rPr>
              <a:t>Intrusion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088D1-E89A-FD55-EB44-4941177453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26A48-6EF8-D4D0-2C6E-1F96935EA5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 rtl="0"/>
              <a:t>7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F306B4E-3099-88EC-E0F3-B826E5433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F0502020204030204" pitchFamily="34" charset="0"/>
                <a:cs typeface="Times New Roman" panose="020F0502020204030204" pitchFamily="34" charset="0"/>
              </a:rPr>
              <a:t>Intrusion which could be intrusive thoughts being repeated by flashbacks or distressing dreams and it may be so vivid that they are seeing the experience happen again.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700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4157-869F-9BBE-CFCF-717129CA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Baskerville Old Face" panose="02020602080505020303" pitchFamily="18" charset="77"/>
              </a:rPr>
              <a:t>Avoidance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088D1-E89A-FD55-EB44-4941177453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26A48-6EF8-D4D0-2C6E-1F96935EA5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DFAE6C-3B91-4F71-23E8-0C5D8748E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Avoidance which may be avoiding certain places or people to avoid triggers about the event.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722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4157-869F-9BBE-CFCF-717129CA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accent3"/>
                </a:solidFill>
                <a:latin typeface="Baskerville Old Face" panose="02020602080505020303" pitchFamily="18" charset="77"/>
              </a:rPr>
              <a:t>Mood alterations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088D1-E89A-FD55-EB44-4941177453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26A48-6EF8-D4D0-2C6E-1F96935EA5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C744DE6-575F-156A-8062-3854983F5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Alterations in moods which could include having negative thoughts about others or themselves so feeling guilt and if they aren’t good enough.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886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4157-869F-9BBE-CFCF-717129CA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Baskerville Old Face" panose="02020602080505020303" pitchFamily="18" charset="77"/>
              </a:rPr>
              <a:t>Self destruction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088D1-E89A-FD55-EB44-4941177453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26A48-6EF8-D4D0-2C6E-1F96935EA5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66DDC2-C44F-9981-EC9B-64910FDE3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Alterations in reactivity which could include having outbursts or being self destructive.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Carolyn Farnsworth., (2023</a:t>
            </a: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375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088D1-E89A-FD55-EB44-4941177453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26A48-6EF8-D4D0-2C6E-1F96935EA5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E22FAF-2A5E-C3CE-4E66-8CBDB4C4CAF2}"/>
              </a:ext>
            </a:extLst>
          </p:cNvPr>
          <p:cNvSpPr txBox="1"/>
          <p:nvPr/>
        </p:nvSpPr>
        <p:spPr>
          <a:xfrm>
            <a:off x="8293608" y="132409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Angry outbursts 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56DE68-14C5-27A5-CBC6-D18E36D83AC2}"/>
              </a:ext>
            </a:extLst>
          </p:cNvPr>
          <p:cNvSpPr txBox="1"/>
          <p:nvPr/>
        </p:nvSpPr>
        <p:spPr>
          <a:xfrm>
            <a:off x="2681112" y="2237224"/>
            <a:ext cx="2396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Trouble concentrating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4FF602-81BB-611F-2C3B-C7AFB66A7463}"/>
              </a:ext>
            </a:extLst>
          </p:cNvPr>
          <p:cNvSpPr txBox="1"/>
          <p:nvPr/>
        </p:nvSpPr>
        <p:spPr>
          <a:xfrm>
            <a:off x="8293608" y="244548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Can’t sleep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2FF27E2-89F1-7514-ED09-C44A35AC8E1D}"/>
              </a:ext>
            </a:extLst>
          </p:cNvPr>
          <p:cNvSpPr txBox="1"/>
          <p:nvPr/>
        </p:nvSpPr>
        <p:spPr>
          <a:xfrm>
            <a:off x="1766712" y="145667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Fearful 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B1267A-130E-DD39-CF0B-6A272655C35C}"/>
              </a:ext>
            </a:extLst>
          </p:cNvPr>
          <p:cNvSpPr txBox="1"/>
          <p:nvPr/>
        </p:nvSpPr>
        <p:spPr>
          <a:xfrm>
            <a:off x="1921933" y="362411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Reckless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8900BAB-111C-5C5D-BF1E-E34E728CE6BC}"/>
              </a:ext>
            </a:extLst>
          </p:cNvPr>
          <p:cNvSpPr txBox="1"/>
          <p:nvPr/>
        </p:nvSpPr>
        <p:spPr>
          <a:xfrm>
            <a:off x="8293608" y="4144038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Aware of surroundings 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BA3923B-A773-5174-A61C-6ED48AAE72D8}"/>
              </a:ext>
            </a:extLst>
          </p:cNvPr>
          <p:cNvSpPr txBox="1"/>
          <p:nvPr/>
        </p:nvSpPr>
        <p:spPr>
          <a:xfrm>
            <a:off x="4165599" y="4296787"/>
            <a:ext cx="2396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Looking for threats</a:t>
            </a:r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399BA10-5B73-93CA-9EAA-F7128B5224AE}"/>
              </a:ext>
            </a:extLst>
          </p:cNvPr>
          <p:cNvSpPr txBox="1"/>
          <p:nvPr/>
        </p:nvSpPr>
        <p:spPr>
          <a:xfrm>
            <a:off x="5363632" y="308234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Easily startled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91EC2C-61B3-63D2-C57A-3DFB9895F64E}"/>
              </a:ext>
            </a:extLst>
          </p:cNvPr>
          <p:cNvSpPr txBox="1"/>
          <p:nvPr/>
        </p:nvSpPr>
        <p:spPr>
          <a:xfrm>
            <a:off x="8293608" y="0"/>
            <a:ext cx="311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Lauren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Krouse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(2023)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1470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088D1-E89A-FD55-EB44-4941177453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26A48-6EF8-D4D0-2C6E-1F96935EA5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 rtl="0"/>
              <a:t>12</a:t>
            </a:fld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6125C86-4E5F-7619-2727-4F5C1EFD61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7079" y="1382550"/>
            <a:ext cx="5757842" cy="383856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CD9133-7508-F1DF-5F7B-5C2A6F8A1C74}"/>
              </a:ext>
            </a:extLst>
          </p:cNvPr>
          <p:cNvSpPr txBox="1"/>
          <p:nvPr/>
        </p:nvSpPr>
        <p:spPr>
          <a:xfrm>
            <a:off x="8340725" y="1013218"/>
            <a:ext cx="269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Lauren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Krouse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(2023)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709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DC4AE-C2C4-A814-CC59-BD002AEF4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Baskerville Old Face" panose="02020602080505020303" pitchFamily="18" charset="77"/>
              </a:rPr>
              <a:t>Therapy they should have </a:t>
            </a:r>
            <a:r>
              <a:rPr lang="en-GB" dirty="0">
                <a:solidFill>
                  <a:schemeClr val="accent3"/>
                </a:solidFill>
                <a:latin typeface="Baskerville Old Face" panose="02020602080505020303" pitchFamily="18" charset="77"/>
              </a:rPr>
              <a:t> 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7CEE5A-421C-AB04-0186-6EC7880701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067797" y="6356350"/>
            <a:ext cx="2743200" cy="36512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13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5FD2EA-B0D3-A391-B385-8141C7959038}"/>
              </a:ext>
            </a:extLst>
          </p:cNvPr>
          <p:cNvSpPr txBox="1"/>
          <p:nvPr/>
        </p:nvSpPr>
        <p:spPr>
          <a:xfrm>
            <a:off x="7535330" y="2653441"/>
            <a:ext cx="484716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b="1" dirty="0"/>
              <a:t>Prolonged exposure therapy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Helps confront fears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To approach trauma memories   </a:t>
            </a:r>
          </a:p>
          <a:p>
            <a:pPr algn="l"/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Hembree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A et al., (2003) </a:t>
            </a: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88D5A6-E1E8-2A66-FA31-AAF05D004385}"/>
              </a:ext>
            </a:extLst>
          </p:cNvPr>
          <p:cNvSpPr txBox="1"/>
          <p:nvPr/>
        </p:nvSpPr>
        <p:spPr>
          <a:xfrm>
            <a:off x="0" y="3877856"/>
            <a:ext cx="708448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Trauma focused behavioural therapy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A information worksheet which is evidence based </a:t>
            </a:r>
          </a:p>
          <a:p>
            <a:pPr algn="l"/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Ehlers,A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(2000) </a:t>
            </a:r>
            <a:endParaRPr lang="en-US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B8720D-F012-4049-5C7C-DB3266FD2FCB}"/>
              </a:ext>
            </a:extLst>
          </p:cNvPr>
          <p:cNvSpPr txBox="1"/>
          <p:nvPr/>
        </p:nvSpPr>
        <p:spPr>
          <a:xfrm>
            <a:off x="6835771" y="4893519"/>
            <a:ext cx="624628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Eye movement desensitisation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Structured interview with eye movement </a:t>
            </a:r>
          </a:p>
          <a:p>
            <a:pPr algn="l"/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 Justin Havens</a:t>
            </a:r>
            <a:r>
              <a:rPr lang="en-GB" sz="2000" dirty="0">
                <a:effectLst/>
              </a:rPr>
              <a:t> </a:t>
            </a:r>
            <a:endParaRPr lang="en-US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C36DBB-891D-1834-AA6B-DC8E8367B7FA}"/>
              </a:ext>
            </a:extLst>
          </p:cNvPr>
          <p:cNvSpPr txBox="1"/>
          <p:nvPr/>
        </p:nvSpPr>
        <p:spPr>
          <a:xfrm>
            <a:off x="0" y="1976333"/>
            <a:ext cx="635158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0" indent="0" rtl="0">
              <a:buNone/>
            </a:pPr>
            <a:r>
              <a:rPr lang="en-GB" sz="2800" b="1" dirty="0">
                <a:latin typeface="+mj-lt"/>
                <a:ea typeface="Baskerville" panose="02020502070401020303" pitchFamily="18" charset="0"/>
              </a:rPr>
              <a:t>Cognitive processing therapy </a:t>
            </a:r>
            <a:endParaRPr lang="en-GB" sz="2800" b="1" i="0" dirty="0">
              <a:solidFill>
                <a:schemeClr val="accent3"/>
              </a:solidFill>
              <a:latin typeface="+mj-lt"/>
              <a:cs typeface="Gill Sans Light" panose="020B0302020104020203" pitchFamily="34" charset="-79"/>
            </a:endParaRPr>
          </a:p>
          <a:p>
            <a:pPr marL="285750" lvl="0" indent="-285750"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chemeClr val="accent3"/>
                </a:solidFill>
                <a:latin typeface="+mn-lt"/>
                <a:cs typeface="Gill Sans Light" panose="020B0302020104020203" pitchFamily="34" charset="-79"/>
              </a:rPr>
              <a:t>Delivered in 12 different sessions </a:t>
            </a:r>
          </a:p>
          <a:p>
            <a:pPr marL="285750" lvl="0" indent="-285750" rtl="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Helps people understand challenges and change unhelpful thoughts </a:t>
            </a:r>
          </a:p>
          <a:p>
            <a:pPr lvl="0" rtl="0"/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Patricia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Resick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(2017) 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8B430CE-6357-2192-25E7-F8941DE48E87}"/>
              </a:ext>
            </a:extLst>
          </p:cNvPr>
          <p:cNvSpPr txBox="1"/>
          <p:nvPr/>
        </p:nvSpPr>
        <p:spPr>
          <a:xfrm>
            <a:off x="49742" y="5551924"/>
            <a:ext cx="51054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Group therapy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Psychologist with a group of patients talking about experiences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 Johnson.,(2019</a:t>
            </a:r>
            <a:r>
              <a:rPr lang="en-GB" sz="2000" dirty="0">
                <a:effectLst/>
              </a:rPr>
              <a:t>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19058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697" y="3169158"/>
            <a:ext cx="3238083" cy="86309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b="1" dirty="0"/>
              <a:t>Medication </a:t>
            </a:r>
          </a:p>
        </p:txBody>
      </p:sp>
      <p:pic>
        <p:nvPicPr>
          <p:cNvPr id="10" name="Picture 9" descr="Floral leaf accent">
            <a:extLst>
              <a:ext uri="{FF2B5EF4-FFF2-40B4-BE49-F238E27FC236}">
                <a16:creationId xmlns:a16="http://schemas.microsoft.com/office/drawing/2014/main" id="{1CABBF9A-AC19-48D9-D218-D09928CE16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66850" y="3429000"/>
            <a:ext cx="1250823" cy="794641"/>
          </a:xfrm>
          <a:prstGeom prst="rect">
            <a:avLst/>
          </a:prstGeom>
        </p:spPr>
      </p:pic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FEDDE84F-33A7-1FC6-0912-6F42974F3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 rtl="0"/>
              <a:t>14</a:t>
            </a:fld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CF0181B-5762-20E6-3827-E054F3656F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6268" y="4691278"/>
            <a:ext cx="3482232" cy="216672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9560D94-B396-A3CD-09E5-A2884724CBEF}"/>
              </a:ext>
            </a:extLst>
          </p:cNvPr>
          <p:cNvSpPr txBox="1"/>
          <p:nvPr/>
        </p:nvSpPr>
        <p:spPr>
          <a:xfrm>
            <a:off x="4978963" y="141287"/>
            <a:ext cx="4152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Anti depressants are used on people with depression and anxiety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There are different types of antidepressants that are prescribed as they have different chemicals in them </a:t>
            </a:r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3E75B7E-E2CA-EA6E-49B5-CF623A912650}"/>
              </a:ext>
            </a:extLst>
          </p:cNvPr>
          <p:cNvSpPr txBox="1"/>
          <p:nvPr/>
        </p:nvSpPr>
        <p:spPr>
          <a:xfrm>
            <a:off x="7515225" y="2820300"/>
            <a:ext cx="46767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Sleep medication can be described or can be bought off the shelf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It helps people sleep better without a disturbance and helps people fall asleep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B87EA8-BFCB-8C73-09FD-C8ACEFA48D93}"/>
              </a:ext>
            </a:extLst>
          </p:cNvPr>
          <p:cNvSpPr txBox="1"/>
          <p:nvPr/>
        </p:nvSpPr>
        <p:spPr>
          <a:xfrm>
            <a:off x="10864850" y="485298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610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F4D5B-3E14-1349-3E16-232AA74EE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b="0" i="0" u="none" strike="noStrike" dirty="0">
                <a:solidFill>
                  <a:srgbClr val="1F1F1F"/>
                </a:solidFill>
                <a:effectLst/>
                <a:latin typeface="ElsevierGulliver"/>
              </a:rPr>
              <a:t>3,4,-methylenedioxmethamphetamine </a:t>
            </a:r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9D875C8-4D19-8AF8-6F98-F151E3091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130094C-EC6A-E6F3-2E57-202E962AA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15</a:t>
            </a:fld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B3B35AB-8266-4B20-28CA-A905EE241EBF}"/>
              </a:ext>
            </a:extLst>
          </p:cNvPr>
          <p:cNvSpPr txBox="1"/>
          <p:nvPr/>
        </p:nvSpPr>
        <p:spPr>
          <a:xfrm>
            <a:off x="1124459" y="3067963"/>
            <a:ext cx="955941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the past there have been numerous studies that examine the potential role for drug assisted psychotherapy using the 3,4,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mdma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treatment.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Mdma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treatment was used under strict supervision as it makes a person remember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traumatic memories and events.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approach began in 1980 and had many worries so was pushed away however when the drug was clinically used it did not share the same risks as ecstasy.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Many people dropped out of this treatment plan however for the people who stayed it was only a temporary fix but increases trustful relationships. </a:t>
            </a:r>
            <a:endParaRPr lang="en-GB" kern="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Sessa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(2017)</a:t>
            </a:r>
            <a:r>
              <a:rPr lang="en-GB" dirty="0">
                <a:effectLst/>
              </a:rPr>
              <a:t> 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EFAEE9E-CB27-11F1-C013-4B0FE2AAF371}"/>
              </a:ext>
            </a:extLst>
          </p:cNvPr>
          <p:cNvSpPr txBox="1"/>
          <p:nvPr/>
        </p:nvSpPr>
        <p:spPr>
          <a:xfrm>
            <a:off x="3482974" y="1810901"/>
            <a:ext cx="60102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5400" b="1" dirty="0"/>
              <a:t>MDMA treatment 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20681211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9D875C8-4D19-8AF8-6F98-F151E3091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B3B35AB-8266-4B20-28CA-A905EE241EBF}"/>
              </a:ext>
            </a:extLst>
          </p:cNvPr>
          <p:cNvSpPr txBox="1"/>
          <p:nvPr/>
        </p:nvSpPr>
        <p:spPr>
          <a:xfrm>
            <a:off x="1473709" y="2482352"/>
            <a:ext cx="95594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PTSD is highly connected with self harm, anxiety, depression and substance misuse (ferry et al., 2008)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Self destruction can be a temporary fix of dealing with pain however will not last long and will be dangerous over 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People may become self destructive over time as they may not feel good enough 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People with ptsd often struggle with relationships, employment and parenting after treatments as well.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mental health professional is there to help so the patient can have healthier coping methods to help distress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Carolyn Farnsworth., (2023</a:t>
            </a:r>
            <a:r>
              <a:rPr lang="en-GB" sz="18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EFAEE9E-CB27-11F1-C013-4B0FE2AAF371}"/>
              </a:ext>
            </a:extLst>
          </p:cNvPr>
          <p:cNvSpPr txBox="1"/>
          <p:nvPr/>
        </p:nvSpPr>
        <p:spPr>
          <a:xfrm>
            <a:off x="5340349" y="636151"/>
            <a:ext cx="60102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5400" b="1" dirty="0"/>
              <a:t>PTSD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21983035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B5DC-8C2B-5750-6E12-9A35C0FF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Thank you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F5CF3F-E5EF-5769-3F83-24ADB441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Mia cutler </a:t>
            </a:r>
          </a:p>
        </p:txBody>
      </p:sp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9D875C8-4D19-8AF8-6F98-F151E3091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35E4B5-2FF4-F6B2-6CC3-4CBD0A0D0877}"/>
              </a:ext>
            </a:extLst>
          </p:cNvPr>
          <p:cNvSpPr txBox="1"/>
          <p:nvPr/>
        </p:nvSpPr>
        <p:spPr>
          <a:xfrm>
            <a:off x="619125" y="269875"/>
            <a:ext cx="111760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 Johnson.,(2019) understanding group therapy </a:t>
            </a:r>
          </a:p>
          <a:p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www.apa.org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/topics/psychotherapy/group-therapy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 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Sessa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(2017) MDMA and PTSD treatment: “PTSD from model pathophysiology to innovative therapeutics” </a:t>
            </a:r>
          </a:p>
          <a:p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www.sciencedirect.com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/science/article/abs/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pii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/S0304394016304906?fr=RR-2&amp;ref=pdf_download&amp;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rr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=840359febb3479be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Carolyn Farnsworth., (2023) what is self destructive behaviour </a:t>
            </a:r>
          </a:p>
          <a:p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www.medicalnewstoday.com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/articles/self-destructive-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behavior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#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 Justin Havens., eye movement desensitisation and reprocessing therapy </a:t>
            </a:r>
          </a:p>
          <a:p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www.bacp.co.uk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/about-therapy/types-of-therapy/eye-movement-desensitisation-and-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reprocessing-emdr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/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Ehlers,A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(2000) A cognitive model of post traumatic stress disorder. Behaviour Research and therapy </a:t>
            </a:r>
          </a:p>
          <a:p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www.psychologytools.com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/resource/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what-is-tf-cbt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/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Hembree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A et al., (2003) beyond the manual: The insider’s guide to prolonged exposure therapy for ptsd </a:t>
            </a:r>
          </a:p>
          <a:p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www.apa.org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/ptsd-guideline/treatments/prolonged-exposure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Lauren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Krouse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(2023) what is post traumatic stress disorder </a:t>
            </a:r>
          </a:p>
          <a:p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www.verywellhealth.com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/what-is-ptsd-5084527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Monica Taylor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Desir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(2022) what is post traumatic stress disorder</a:t>
            </a:r>
          </a:p>
          <a:p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https://www.psychiatry.org/patients-families/ptsd/what-is-ptsd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Patricia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Resick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(2017) cognitive processing therapy for post traumatic stress disorder </a:t>
            </a:r>
          </a:p>
          <a:p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www.apa.org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/ptsd-guideline/treatments/cognitive-processing-therapy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(2022) medicines for depression and anxiety </a:t>
            </a:r>
          </a:p>
          <a:p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www.nps.org.au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/consumers/antidepressant-medicines-explained#what-are-antidepressants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1829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384BFC8-02DA-464F-AE97-4951BE47415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9915FD3-F777-4046-A12C-BE3860E324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F5C475-47AD-432E-9A10-9421DF1AA12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TM56410444</Template>
  <TotalTime>0</TotalTime>
  <Words>440</Words>
  <Application>Microsoft Office PowerPoint</Application>
  <PresentationFormat>Widescreen</PresentationFormat>
  <Paragraphs>150</Paragraphs>
  <Slides>18</Slides>
  <Notes>18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PTSD</vt:lpstr>
      <vt:lpstr>PTSD</vt:lpstr>
      <vt:lpstr>Traumatic events </vt:lpstr>
      <vt:lpstr>Shell shock </vt:lpstr>
      <vt:lpstr>Symptoms </vt:lpstr>
      <vt:lpstr>Four categories of PTSD </vt:lpstr>
      <vt:lpstr>Intrusion </vt:lpstr>
      <vt:lpstr>Avoidance </vt:lpstr>
      <vt:lpstr>Mood alterations </vt:lpstr>
      <vt:lpstr>Self destruction </vt:lpstr>
      <vt:lpstr>PowerPoint Presentation</vt:lpstr>
      <vt:lpstr>PowerPoint Presentation</vt:lpstr>
      <vt:lpstr>Therapy they should have  </vt:lpstr>
      <vt:lpstr>Medication </vt:lpstr>
      <vt:lpstr>3,4,-methylenedioxmethamphetamine </vt:lpstr>
      <vt:lpstr>PowerPoint Presentation</vt:lpstr>
      <vt:lpstr>Thank you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PTSD</dc:title>
  <dc:creator>Mia Cutler (2304143)</dc:creator>
  <cp:lastModifiedBy>Mia Cutler (2304143)</cp:lastModifiedBy>
  <cp:revision>7</cp:revision>
  <dcterms:created xsi:type="dcterms:W3CDTF">2024-01-05T16:37:46Z</dcterms:created>
  <dcterms:modified xsi:type="dcterms:W3CDTF">2024-01-10T09:45:53Z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