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sldIdLst>
    <p:sldId id="257" r:id="rId5"/>
    <p:sldId id="266" r:id="rId6"/>
    <p:sldId id="256" r:id="rId7"/>
    <p:sldId id="263" r:id="rId8"/>
    <p:sldId id="264" r:id="rId9"/>
    <p:sldId id="265" r:id="rId10"/>
    <p:sldId id="259" r:id="rId11"/>
    <p:sldId id="258" r:id="rId12"/>
    <p:sldId id="260" r:id="rId13"/>
    <p:sldId id="262" r:id="rId14"/>
    <p:sldId id="26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DEF50E-875E-2BC7-FC5F-038A146041F4}" v="574" dt="2026-07-10T18:55:45.7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76CD99-F5CD-491C-8186-D2B00C62735F}"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6621827B-4793-478E-8C2E-A17C72E96311}">
      <dgm:prSet/>
      <dgm:spPr/>
      <dgm:t>
        <a:bodyPr/>
        <a:lstStyle/>
        <a:p>
          <a:r>
            <a:rPr lang="en-US"/>
            <a:t>Today’s presentation will cover:</a:t>
          </a:r>
        </a:p>
      </dgm:t>
    </dgm:pt>
    <dgm:pt modelId="{857520FF-FFF8-4329-8FB3-CB9E698EE390}" type="parTrans" cxnId="{F33E0C36-EFE2-4A79-83FD-3E54958DBE87}">
      <dgm:prSet/>
      <dgm:spPr/>
      <dgm:t>
        <a:bodyPr/>
        <a:lstStyle/>
        <a:p>
          <a:endParaRPr lang="en-US"/>
        </a:p>
      </dgm:t>
    </dgm:pt>
    <dgm:pt modelId="{A91CB26A-D9A6-4489-BE5A-4D9E13AE6812}" type="sibTrans" cxnId="{F33E0C36-EFE2-4A79-83FD-3E54958DBE87}">
      <dgm:prSet/>
      <dgm:spPr/>
      <dgm:t>
        <a:bodyPr/>
        <a:lstStyle/>
        <a:p>
          <a:endParaRPr lang="en-US"/>
        </a:p>
      </dgm:t>
    </dgm:pt>
    <dgm:pt modelId="{6F08DE37-95D5-41F9-9FA0-D208E450692F}">
      <dgm:prSet/>
      <dgm:spPr/>
      <dgm:t>
        <a:bodyPr/>
        <a:lstStyle/>
        <a:p>
          <a:r>
            <a:rPr lang="en-US"/>
            <a:t>Business Overview</a:t>
          </a:r>
        </a:p>
      </dgm:t>
    </dgm:pt>
    <dgm:pt modelId="{BCBA31BA-F8F0-4250-B68E-D87673151E89}" type="parTrans" cxnId="{3EAB92ED-0067-4F19-B45C-CB85150A38F7}">
      <dgm:prSet/>
      <dgm:spPr/>
      <dgm:t>
        <a:bodyPr/>
        <a:lstStyle/>
        <a:p>
          <a:endParaRPr lang="en-US"/>
        </a:p>
      </dgm:t>
    </dgm:pt>
    <dgm:pt modelId="{6C41136E-2746-4700-8887-C1E699C2FD9B}" type="sibTrans" cxnId="{3EAB92ED-0067-4F19-B45C-CB85150A38F7}">
      <dgm:prSet/>
      <dgm:spPr/>
      <dgm:t>
        <a:bodyPr/>
        <a:lstStyle/>
        <a:p>
          <a:endParaRPr lang="en-US"/>
        </a:p>
      </dgm:t>
    </dgm:pt>
    <dgm:pt modelId="{2A83D259-C603-4EB4-A2D1-D4A60C44EBDA}">
      <dgm:prSet/>
      <dgm:spPr/>
      <dgm:t>
        <a:bodyPr/>
        <a:lstStyle/>
        <a:p>
          <a:r>
            <a:rPr lang="en-US"/>
            <a:t>Unique Selling Proposition (USP)</a:t>
          </a:r>
        </a:p>
      </dgm:t>
    </dgm:pt>
    <dgm:pt modelId="{F87FEFF9-9EDE-448F-958F-DD7A01E739C0}" type="parTrans" cxnId="{2C5D257E-C0BC-4638-B11F-D6376D684726}">
      <dgm:prSet/>
      <dgm:spPr/>
      <dgm:t>
        <a:bodyPr/>
        <a:lstStyle/>
        <a:p>
          <a:endParaRPr lang="en-US"/>
        </a:p>
      </dgm:t>
    </dgm:pt>
    <dgm:pt modelId="{E2D4A794-1E9A-4BAC-A507-1F5603DDC173}" type="sibTrans" cxnId="{2C5D257E-C0BC-4638-B11F-D6376D684726}">
      <dgm:prSet/>
      <dgm:spPr/>
      <dgm:t>
        <a:bodyPr/>
        <a:lstStyle/>
        <a:p>
          <a:endParaRPr lang="en-US"/>
        </a:p>
      </dgm:t>
    </dgm:pt>
    <dgm:pt modelId="{8DCE6563-7150-40F6-AC22-B7228EEE0256}">
      <dgm:prSet/>
      <dgm:spPr/>
      <dgm:t>
        <a:bodyPr/>
        <a:lstStyle/>
        <a:p>
          <a:r>
            <a:rPr lang="en-US"/>
            <a:t>Target Market</a:t>
          </a:r>
        </a:p>
      </dgm:t>
    </dgm:pt>
    <dgm:pt modelId="{0D893B35-5648-426B-96EC-1A83664B82CB}" type="parTrans" cxnId="{3096060B-0BC5-4CDC-943B-2E90117F3E81}">
      <dgm:prSet/>
      <dgm:spPr/>
      <dgm:t>
        <a:bodyPr/>
        <a:lstStyle/>
        <a:p>
          <a:endParaRPr lang="en-US"/>
        </a:p>
      </dgm:t>
    </dgm:pt>
    <dgm:pt modelId="{05A7B03E-59F6-4A8A-B60C-FFAD527DE9FE}" type="sibTrans" cxnId="{3096060B-0BC5-4CDC-943B-2E90117F3E81}">
      <dgm:prSet/>
      <dgm:spPr/>
      <dgm:t>
        <a:bodyPr/>
        <a:lstStyle/>
        <a:p>
          <a:endParaRPr lang="en-US"/>
        </a:p>
      </dgm:t>
    </dgm:pt>
    <dgm:pt modelId="{69CB4163-61B2-47A9-B4DF-364A2C1D51C9}">
      <dgm:prSet/>
      <dgm:spPr/>
      <dgm:t>
        <a:bodyPr/>
        <a:lstStyle/>
        <a:p>
          <a:r>
            <a:rPr lang="en-US"/>
            <a:t>Company Management</a:t>
          </a:r>
        </a:p>
      </dgm:t>
    </dgm:pt>
    <dgm:pt modelId="{429AA4BD-E2B5-45C2-8593-17ABC78A6F7D}" type="parTrans" cxnId="{0C9A41A5-831B-419A-A073-4457CBAA6908}">
      <dgm:prSet/>
      <dgm:spPr/>
      <dgm:t>
        <a:bodyPr/>
        <a:lstStyle/>
        <a:p>
          <a:endParaRPr lang="en-US"/>
        </a:p>
      </dgm:t>
    </dgm:pt>
    <dgm:pt modelId="{52C6B475-9301-4083-B57F-C8A0F21AC82E}" type="sibTrans" cxnId="{0C9A41A5-831B-419A-A073-4457CBAA6908}">
      <dgm:prSet/>
      <dgm:spPr/>
      <dgm:t>
        <a:bodyPr/>
        <a:lstStyle/>
        <a:p>
          <a:endParaRPr lang="en-US"/>
        </a:p>
      </dgm:t>
    </dgm:pt>
    <dgm:pt modelId="{7E393E13-85AA-4C64-A1E7-9782B9550467}">
      <dgm:prSet/>
      <dgm:spPr/>
      <dgm:t>
        <a:bodyPr/>
        <a:lstStyle/>
        <a:p>
          <a:r>
            <a:rPr lang="en-US"/>
            <a:t>Marketing Strategy</a:t>
          </a:r>
        </a:p>
      </dgm:t>
    </dgm:pt>
    <dgm:pt modelId="{2BC7BA45-81D1-44F3-B17B-CF26FEB26356}" type="parTrans" cxnId="{14FAF88C-1A68-4A47-83DC-EAC1561A1D21}">
      <dgm:prSet/>
      <dgm:spPr/>
      <dgm:t>
        <a:bodyPr/>
        <a:lstStyle/>
        <a:p>
          <a:endParaRPr lang="en-US"/>
        </a:p>
      </dgm:t>
    </dgm:pt>
    <dgm:pt modelId="{FDCB0750-DA55-4189-B093-3FC10ED7BF95}" type="sibTrans" cxnId="{14FAF88C-1A68-4A47-83DC-EAC1561A1D21}">
      <dgm:prSet/>
      <dgm:spPr/>
      <dgm:t>
        <a:bodyPr/>
        <a:lstStyle/>
        <a:p>
          <a:endParaRPr lang="en-US"/>
        </a:p>
      </dgm:t>
    </dgm:pt>
    <dgm:pt modelId="{F00CB1D4-7319-4410-95AD-225E5C115BF4}">
      <dgm:prSet/>
      <dgm:spPr/>
      <dgm:t>
        <a:bodyPr/>
        <a:lstStyle/>
        <a:p>
          <a:r>
            <a:rPr lang="en-US"/>
            <a:t>PESTEL Analysis</a:t>
          </a:r>
        </a:p>
      </dgm:t>
    </dgm:pt>
    <dgm:pt modelId="{7CE05B19-0E2A-42FB-8536-81DE8B91F1F4}" type="parTrans" cxnId="{F049F3E8-D972-4C10-8956-D62160BC6D08}">
      <dgm:prSet/>
      <dgm:spPr/>
      <dgm:t>
        <a:bodyPr/>
        <a:lstStyle/>
        <a:p>
          <a:endParaRPr lang="en-US"/>
        </a:p>
      </dgm:t>
    </dgm:pt>
    <dgm:pt modelId="{C4EE6E42-4D8F-4FFC-A0A9-17DAC826CA89}" type="sibTrans" cxnId="{F049F3E8-D972-4C10-8956-D62160BC6D08}">
      <dgm:prSet/>
      <dgm:spPr/>
      <dgm:t>
        <a:bodyPr/>
        <a:lstStyle/>
        <a:p>
          <a:endParaRPr lang="en-US"/>
        </a:p>
      </dgm:t>
    </dgm:pt>
    <dgm:pt modelId="{A1DF021B-62DA-45A0-B801-5E1305317597}">
      <dgm:prSet/>
      <dgm:spPr/>
      <dgm:t>
        <a:bodyPr/>
        <a:lstStyle/>
        <a:p>
          <a:r>
            <a:rPr lang="en-US"/>
            <a:t>Funding Requirements</a:t>
          </a:r>
        </a:p>
      </dgm:t>
    </dgm:pt>
    <dgm:pt modelId="{448E0F13-AEB8-41B8-A1D0-ADEE82567C6B}" type="parTrans" cxnId="{805E5C4D-DBD8-46E5-A61D-AD32029C2801}">
      <dgm:prSet/>
      <dgm:spPr/>
      <dgm:t>
        <a:bodyPr/>
        <a:lstStyle/>
        <a:p>
          <a:endParaRPr lang="en-US"/>
        </a:p>
      </dgm:t>
    </dgm:pt>
    <dgm:pt modelId="{FB1E7CE8-84A1-45A4-BC31-40BF492B17EE}" type="sibTrans" cxnId="{805E5C4D-DBD8-46E5-A61D-AD32029C2801}">
      <dgm:prSet/>
      <dgm:spPr/>
      <dgm:t>
        <a:bodyPr/>
        <a:lstStyle/>
        <a:p>
          <a:endParaRPr lang="en-US"/>
        </a:p>
      </dgm:t>
    </dgm:pt>
    <dgm:pt modelId="{0204F68A-E6F8-47F9-8F35-0E295A1F16E5}">
      <dgm:prSet/>
      <dgm:spPr/>
      <dgm:t>
        <a:bodyPr/>
        <a:lstStyle/>
        <a:p>
          <a:r>
            <a:rPr lang="en-US"/>
            <a:t>Business Sustainability</a:t>
          </a:r>
        </a:p>
      </dgm:t>
    </dgm:pt>
    <dgm:pt modelId="{A4DB5F23-4475-4AB2-AD21-655DC73E6D40}" type="parTrans" cxnId="{2F670E65-FDFA-43FC-9776-B718156128DB}">
      <dgm:prSet/>
      <dgm:spPr/>
      <dgm:t>
        <a:bodyPr/>
        <a:lstStyle/>
        <a:p>
          <a:endParaRPr lang="en-US"/>
        </a:p>
      </dgm:t>
    </dgm:pt>
    <dgm:pt modelId="{1A722D24-0B3D-4295-911B-42A2E99E9E2D}" type="sibTrans" cxnId="{2F670E65-FDFA-43FC-9776-B718156128DB}">
      <dgm:prSet/>
      <dgm:spPr/>
      <dgm:t>
        <a:bodyPr/>
        <a:lstStyle/>
        <a:p>
          <a:endParaRPr lang="en-US"/>
        </a:p>
      </dgm:t>
    </dgm:pt>
    <dgm:pt modelId="{D99B3EB8-324C-4644-88BF-2ED671F6C4C3}" type="pres">
      <dgm:prSet presAssocID="{A776CD99-F5CD-491C-8186-D2B00C62735F}" presName="vert0" presStyleCnt="0">
        <dgm:presLayoutVars>
          <dgm:dir/>
          <dgm:animOne val="branch"/>
          <dgm:animLvl val="lvl"/>
        </dgm:presLayoutVars>
      </dgm:prSet>
      <dgm:spPr/>
    </dgm:pt>
    <dgm:pt modelId="{5FC19098-9D0A-4A96-AD52-F8BD4744E3A0}" type="pres">
      <dgm:prSet presAssocID="{6621827B-4793-478E-8C2E-A17C72E96311}" presName="thickLine" presStyleLbl="alignNode1" presStyleIdx="0" presStyleCnt="9"/>
      <dgm:spPr/>
    </dgm:pt>
    <dgm:pt modelId="{CD443D49-EE0E-42C7-A4DF-FFB25D8B75DF}" type="pres">
      <dgm:prSet presAssocID="{6621827B-4793-478E-8C2E-A17C72E96311}" presName="horz1" presStyleCnt="0"/>
      <dgm:spPr/>
    </dgm:pt>
    <dgm:pt modelId="{5968A817-2670-4DC0-BA17-BDEE6E55BE10}" type="pres">
      <dgm:prSet presAssocID="{6621827B-4793-478E-8C2E-A17C72E96311}" presName="tx1" presStyleLbl="revTx" presStyleIdx="0" presStyleCnt="9"/>
      <dgm:spPr/>
    </dgm:pt>
    <dgm:pt modelId="{CBD16298-4B57-4B49-AC46-B6FEF293C063}" type="pres">
      <dgm:prSet presAssocID="{6621827B-4793-478E-8C2E-A17C72E96311}" presName="vert1" presStyleCnt="0"/>
      <dgm:spPr/>
    </dgm:pt>
    <dgm:pt modelId="{0C9D9B47-5A49-4D2F-A804-FD9D94F02DFB}" type="pres">
      <dgm:prSet presAssocID="{6F08DE37-95D5-41F9-9FA0-D208E450692F}" presName="thickLine" presStyleLbl="alignNode1" presStyleIdx="1" presStyleCnt="9"/>
      <dgm:spPr/>
    </dgm:pt>
    <dgm:pt modelId="{BC208602-8C60-4158-B016-E40DFB26C5F4}" type="pres">
      <dgm:prSet presAssocID="{6F08DE37-95D5-41F9-9FA0-D208E450692F}" presName="horz1" presStyleCnt="0"/>
      <dgm:spPr/>
    </dgm:pt>
    <dgm:pt modelId="{DF704915-1AD7-44A1-AAB1-88CB3FA10B6C}" type="pres">
      <dgm:prSet presAssocID="{6F08DE37-95D5-41F9-9FA0-D208E450692F}" presName="tx1" presStyleLbl="revTx" presStyleIdx="1" presStyleCnt="9"/>
      <dgm:spPr/>
    </dgm:pt>
    <dgm:pt modelId="{2DF17B2A-8629-4DF7-A0C6-19990574D035}" type="pres">
      <dgm:prSet presAssocID="{6F08DE37-95D5-41F9-9FA0-D208E450692F}" presName="vert1" presStyleCnt="0"/>
      <dgm:spPr/>
    </dgm:pt>
    <dgm:pt modelId="{9065B559-C755-4BA7-BB3C-C587152239A3}" type="pres">
      <dgm:prSet presAssocID="{2A83D259-C603-4EB4-A2D1-D4A60C44EBDA}" presName="thickLine" presStyleLbl="alignNode1" presStyleIdx="2" presStyleCnt="9"/>
      <dgm:spPr/>
    </dgm:pt>
    <dgm:pt modelId="{7ADDCA5C-251B-4FB1-971C-0E9B231A351C}" type="pres">
      <dgm:prSet presAssocID="{2A83D259-C603-4EB4-A2D1-D4A60C44EBDA}" presName="horz1" presStyleCnt="0"/>
      <dgm:spPr/>
    </dgm:pt>
    <dgm:pt modelId="{6D66386F-F7BC-4660-A866-4DCDE519C8D5}" type="pres">
      <dgm:prSet presAssocID="{2A83D259-C603-4EB4-A2D1-D4A60C44EBDA}" presName="tx1" presStyleLbl="revTx" presStyleIdx="2" presStyleCnt="9"/>
      <dgm:spPr/>
    </dgm:pt>
    <dgm:pt modelId="{5C677AF7-CB6D-44C3-A068-858545D4E101}" type="pres">
      <dgm:prSet presAssocID="{2A83D259-C603-4EB4-A2D1-D4A60C44EBDA}" presName="vert1" presStyleCnt="0"/>
      <dgm:spPr/>
    </dgm:pt>
    <dgm:pt modelId="{2E29FFA0-F4BE-45FF-B513-B19C3623A63F}" type="pres">
      <dgm:prSet presAssocID="{8DCE6563-7150-40F6-AC22-B7228EEE0256}" presName="thickLine" presStyleLbl="alignNode1" presStyleIdx="3" presStyleCnt="9"/>
      <dgm:spPr/>
    </dgm:pt>
    <dgm:pt modelId="{4DC03E37-14B1-4AF3-90D9-5FECB5486219}" type="pres">
      <dgm:prSet presAssocID="{8DCE6563-7150-40F6-AC22-B7228EEE0256}" presName="horz1" presStyleCnt="0"/>
      <dgm:spPr/>
    </dgm:pt>
    <dgm:pt modelId="{7D9E97A2-95D0-412E-9BFB-C3E82B3D628C}" type="pres">
      <dgm:prSet presAssocID="{8DCE6563-7150-40F6-AC22-B7228EEE0256}" presName="tx1" presStyleLbl="revTx" presStyleIdx="3" presStyleCnt="9"/>
      <dgm:spPr/>
    </dgm:pt>
    <dgm:pt modelId="{86B9614A-62EF-40C2-977A-851BB9F43B82}" type="pres">
      <dgm:prSet presAssocID="{8DCE6563-7150-40F6-AC22-B7228EEE0256}" presName="vert1" presStyleCnt="0"/>
      <dgm:spPr/>
    </dgm:pt>
    <dgm:pt modelId="{CF033F3A-2148-45BF-AFC3-CA71F6C54F74}" type="pres">
      <dgm:prSet presAssocID="{69CB4163-61B2-47A9-B4DF-364A2C1D51C9}" presName="thickLine" presStyleLbl="alignNode1" presStyleIdx="4" presStyleCnt="9"/>
      <dgm:spPr/>
    </dgm:pt>
    <dgm:pt modelId="{A19B5471-2BFD-47C9-B622-91189FD6A0D0}" type="pres">
      <dgm:prSet presAssocID="{69CB4163-61B2-47A9-B4DF-364A2C1D51C9}" presName="horz1" presStyleCnt="0"/>
      <dgm:spPr/>
    </dgm:pt>
    <dgm:pt modelId="{9299A085-1D23-408C-924B-E66F6DB17C52}" type="pres">
      <dgm:prSet presAssocID="{69CB4163-61B2-47A9-B4DF-364A2C1D51C9}" presName="tx1" presStyleLbl="revTx" presStyleIdx="4" presStyleCnt="9"/>
      <dgm:spPr/>
    </dgm:pt>
    <dgm:pt modelId="{5933AA97-8B82-4871-AFAC-3212566EFCE7}" type="pres">
      <dgm:prSet presAssocID="{69CB4163-61B2-47A9-B4DF-364A2C1D51C9}" presName="vert1" presStyleCnt="0"/>
      <dgm:spPr/>
    </dgm:pt>
    <dgm:pt modelId="{CF610D13-DCBA-4DE6-9179-A236A03BF82A}" type="pres">
      <dgm:prSet presAssocID="{7E393E13-85AA-4C64-A1E7-9782B9550467}" presName="thickLine" presStyleLbl="alignNode1" presStyleIdx="5" presStyleCnt="9"/>
      <dgm:spPr/>
    </dgm:pt>
    <dgm:pt modelId="{1AC30381-8EA3-4015-A75C-8127C7DD1152}" type="pres">
      <dgm:prSet presAssocID="{7E393E13-85AA-4C64-A1E7-9782B9550467}" presName="horz1" presStyleCnt="0"/>
      <dgm:spPr/>
    </dgm:pt>
    <dgm:pt modelId="{F72CD4A4-22D3-4F61-9E91-2068E6926E3C}" type="pres">
      <dgm:prSet presAssocID="{7E393E13-85AA-4C64-A1E7-9782B9550467}" presName="tx1" presStyleLbl="revTx" presStyleIdx="5" presStyleCnt="9"/>
      <dgm:spPr/>
    </dgm:pt>
    <dgm:pt modelId="{6C944214-6009-45E3-8E8E-76A4FC512DE2}" type="pres">
      <dgm:prSet presAssocID="{7E393E13-85AA-4C64-A1E7-9782B9550467}" presName="vert1" presStyleCnt="0"/>
      <dgm:spPr/>
    </dgm:pt>
    <dgm:pt modelId="{005148BB-FDB9-4D48-B222-6C80FDCA3976}" type="pres">
      <dgm:prSet presAssocID="{F00CB1D4-7319-4410-95AD-225E5C115BF4}" presName="thickLine" presStyleLbl="alignNode1" presStyleIdx="6" presStyleCnt="9"/>
      <dgm:spPr/>
    </dgm:pt>
    <dgm:pt modelId="{DAC68A97-F012-4DD0-B50E-8C7E8954DB71}" type="pres">
      <dgm:prSet presAssocID="{F00CB1D4-7319-4410-95AD-225E5C115BF4}" presName="horz1" presStyleCnt="0"/>
      <dgm:spPr/>
    </dgm:pt>
    <dgm:pt modelId="{43BC640A-048F-4502-8CFF-A966AA65F2A5}" type="pres">
      <dgm:prSet presAssocID="{F00CB1D4-7319-4410-95AD-225E5C115BF4}" presName="tx1" presStyleLbl="revTx" presStyleIdx="6" presStyleCnt="9"/>
      <dgm:spPr/>
    </dgm:pt>
    <dgm:pt modelId="{6678E6B3-D7A7-4C59-A6F3-F8FD238859A8}" type="pres">
      <dgm:prSet presAssocID="{F00CB1D4-7319-4410-95AD-225E5C115BF4}" presName="vert1" presStyleCnt="0"/>
      <dgm:spPr/>
    </dgm:pt>
    <dgm:pt modelId="{F850F983-DC31-4A3F-AA9A-14479B60834B}" type="pres">
      <dgm:prSet presAssocID="{A1DF021B-62DA-45A0-B801-5E1305317597}" presName="thickLine" presStyleLbl="alignNode1" presStyleIdx="7" presStyleCnt="9"/>
      <dgm:spPr/>
    </dgm:pt>
    <dgm:pt modelId="{2D628899-B0B4-4F0E-9E47-2FEB538E1C64}" type="pres">
      <dgm:prSet presAssocID="{A1DF021B-62DA-45A0-B801-5E1305317597}" presName="horz1" presStyleCnt="0"/>
      <dgm:spPr/>
    </dgm:pt>
    <dgm:pt modelId="{61AB75BA-8332-4EA9-866F-6C544F3108E2}" type="pres">
      <dgm:prSet presAssocID="{A1DF021B-62DA-45A0-B801-5E1305317597}" presName="tx1" presStyleLbl="revTx" presStyleIdx="7" presStyleCnt="9"/>
      <dgm:spPr/>
    </dgm:pt>
    <dgm:pt modelId="{BF9814AD-4FA9-4AD8-AE87-01D566262F00}" type="pres">
      <dgm:prSet presAssocID="{A1DF021B-62DA-45A0-B801-5E1305317597}" presName="vert1" presStyleCnt="0"/>
      <dgm:spPr/>
    </dgm:pt>
    <dgm:pt modelId="{21C3B1EC-A44A-4237-82CF-D3F819280975}" type="pres">
      <dgm:prSet presAssocID="{0204F68A-E6F8-47F9-8F35-0E295A1F16E5}" presName="thickLine" presStyleLbl="alignNode1" presStyleIdx="8" presStyleCnt="9"/>
      <dgm:spPr/>
    </dgm:pt>
    <dgm:pt modelId="{D1A32F4D-A505-4373-A6A2-2FBB2C783D2B}" type="pres">
      <dgm:prSet presAssocID="{0204F68A-E6F8-47F9-8F35-0E295A1F16E5}" presName="horz1" presStyleCnt="0"/>
      <dgm:spPr/>
    </dgm:pt>
    <dgm:pt modelId="{B0F7B53D-195B-4028-BAF9-F97393DB7E76}" type="pres">
      <dgm:prSet presAssocID="{0204F68A-E6F8-47F9-8F35-0E295A1F16E5}" presName="tx1" presStyleLbl="revTx" presStyleIdx="8" presStyleCnt="9"/>
      <dgm:spPr/>
    </dgm:pt>
    <dgm:pt modelId="{71F48132-697B-4B0D-95F2-D6D95961E698}" type="pres">
      <dgm:prSet presAssocID="{0204F68A-E6F8-47F9-8F35-0E295A1F16E5}" presName="vert1" presStyleCnt="0"/>
      <dgm:spPr/>
    </dgm:pt>
  </dgm:ptLst>
  <dgm:cxnLst>
    <dgm:cxn modelId="{3096060B-0BC5-4CDC-943B-2E90117F3E81}" srcId="{A776CD99-F5CD-491C-8186-D2B00C62735F}" destId="{8DCE6563-7150-40F6-AC22-B7228EEE0256}" srcOrd="3" destOrd="0" parTransId="{0D893B35-5648-426B-96EC-1A83664B82CB}" sibTransId="{05A7B03E-59F6-4A8A-B60C-FFAD527DE9FE}"/>
    <dgm:cxn modelId="{F33E0C36-EFE2-4A79-83FD-3E54958DBE87}" srcId="{A776CD99-F5CD-491C-8186-D2B00C62735F}" destId="{6621827B-4793-478E-8C2E-A17C72E96311}" srcOrd="0" destOrd="0" parTransId="{857520FF-FFF8-4329-8FB3-CB9E698EE390}" sibTransId="{A91CB26A-D9A6-4489-BE5A-4D9E13AE6812}"/>
    <dgm:cxn modelId="{C09AC044-48BF-4D06-BD51-EC7A5BA163D0}" type="presOf" srcId="{A1DF021B-62DA-45A0-B801-5E1305317597}" destId="{61AB75BA-8332-4EA9-866F-6C544F3108E2}" srcOrd="0" destOrd="0" presId="urn:microsoft.com/office/officeart/2008/layout/LinedList"/>
    <dgm:cxn modelId="{2F670E65-FDFA-43FC-9776-B718156128DB}" srcId="{A776CD99-F5CD-491C-8186-D2B00C62735F}" destId="{0204F68A-E6F8-47F9-8F35-0E295A1F16E5}" srcOrd="8" destOrd="0" parTransId="{A4DB5F23-4475-4AB2-AD21-655DC73E6D40}" sibTransId="{1A722D24-0B3D-4295-911B-42A2E99E9E2D}"/>
    <dgm:cxn modelId="{99650266-FBBA-4D82-AF87-0C89DA728D91}" type="presOf" srcId="{A776CD99-F5CD-491C-8186-D2B00C62735F}" destId="{D99B3EB8-324C-4644-88BF-2ED671F6C4C3}" srcOrd="0" destOrd="0" presId="urn:microsoft.com/office/officeart/2008/layout/LinedList"/>
    <dgm:cxn modelId="{E5598368-51ED-4E96-B45A-5744897F21C4}" type="presOf" srcId="{F00CB1D4-7319-4410-95AD-225E5C115BF4}" destId="{43BC640A-048F-4502-8CFF-A966AA65F2A5}" srcOrd="0" destOrd="0" presId="urn:microsoft.com/office/officeart/2008/layout/LinedList"/>
    <dgm:cxn modelId="{805E5C4D-DBD8-46E5-A61D-AD32029C2801}" srcId="{A776CD99-F5CD-491C-8186-D2B00C62735F}" destId="{A1DF021B-62DA-45A0-B801-5E1305317597}" srcOrd="7" destOrd="0" parTransId="{448E0F13-AEB8-41B8-A1D0-ADEE82567C6B}" sibTransId="{FB1E7CE8-84A1-45A4-BC31-40BF492B17EE}"/>
    <dgm:cxn modelId="{0A64F973-68C4-4EBF-B466-5AD846BD5A85}" type="presOf" srcId="{6F08DE37-95D5-41F9-9FA0-D208E450692F}" destId="{DF704915-1AD7-44A1-AAB1-88CB3FA10B6C}" srcOrd="0" destOrd="0" presId="urn:microsoft.com/office/officeart/2008/layout/LinedList"/>
    <dgm:cxn modelId="{2C5D257E-C0BC-4638-B11F-D6376D684726}" srcId="{A776CD99-F5CD-491C-8186-D2B00C62735F}" destId="{2A83D259-C603-4EB4-A2D1-D4A60C44EBDA}" srcOrd="2" destOrd="0" parTransId="{F87FEFF9-9EDE-448F-958F-DD7A01E739C0}" sibTransId="{E2D4A794-1E9A-4BAC-A507-1F5603DDC173}"/>
    <dgm:cxn modelId="{14FAF88C-1A68-4A47-83DC-EAC1561A1D21}" srcId="{A776CD99-F5CD-491C-8186-D2B00C62735F}" destId="{7E393E13-85AA-4C64-A1E7-9782B9550467}" srcOrd="5" destOrd="0" parTransId="{2BC7BA45-81D1-44F3-B17B-CF26FEB26356}" sibTransId="{FDCB0750-DA55-4189-B093-3FC10ED7BF95}"/>
    <dgm:cxn modelId="{AC29B993-A8EF-4EDA-8CD6-5DECD6720F1E}" type="presOf" srcId="{8DCE6563-7150-40F6-AC22-B7228EEE0256}" destId="{7D9E97A2-95D0-412E-9BFB-C3E82B3D628C}" srcOrd="0" destOrd="0" presId="urn:microsoft.com/office/officeart/2008/layout/LinedList"/>
    <dgm:cxn modelId="{D16C9094-2BCE-4729-858B-C5F21EA6B1CE}" type="presOf" srcId="{6621827B-4793-478E-8C2E-A17C72E96311}" destId="{5968A817-2670-4DC0-BA17-BDEE6E55BE10}" srcOrd="0" destOrd="0" presId="urn:microsoft.com/office/officeart/2008/layout/LinedList"/>
    <dgm:cxn modelId="{0C9A41A5-831B-419A-A073-4457CBAA6908}" srcId="{A776CD99-F5CD-491C-8186-D2B00C62735F}" destId="{69CB4163-61B2-47A9-B4DF-364A2C1D51C9}" srcOrd="4" destOrd="0" parTransId="{429AA4BD-E2B5-45C2-8593-17ABC78A6F7D}" sibTransId="{52C6B475-9301-4083-B57F-C8A0F21AC82E}"/>
    <dgm:cxn modelId="{1F166BBC-3284-43DE-B63B-73BAEA9D376E}" type="presOf" srcId="{2A83D259-C603-4EB4-A2D1-D4A60C44EBDA}" destId="{6D66386F-F7BC-4660-A866-4DCDE519C8D5}" srcOrd="0" destOrd="0" presId="urn:microsoft.com/office/officeart/2008/layout/LinedList"/>
    <dgm:cxn modelId="{F95FF9CB-6447-488C-BCE5-240805D9488C}" type="presOf" srcId="{69CB4163-61B2-47A9-B4DF-364A2C1D51C9}" destId="{9299A085-1D23-408C-924B-E66F6DB17C52}" srcOrd="0" destOrd="0" presId="urn:microsoft.com/office/officeart/2008/layout/LinedList"/>
    <dgm:cxn modelId="{CAA30BDD-F359-4FCA-BDD4-270ACBDC0FA0}" type="presOf" srcId="{0204F68A-E6F8-47F9-8F35-0E295A1F16E5}" destId="{B0F7B53D-195B-4028-BAF9-F97393DB7E76}" srcOrd="0" destOrd="0" presId="urn:microsoft.com/office/officeart/2008/layout/LinedList"/>
    <dgm:cxn modelId="{F56FC3E6-4305-4AC0-960F-E227A1AEE903}" type="presOf" srcId="{7E393E13-85AA-4C64-A1E7-9782B9550467}" destId="{F72CD4A4-22D3-4F61-9E91-2068E6926E3C}" srcOrd="0" destOrd="0" presId="urn:microsoft.com/office/officeart/2008/layout/LinedList"/>
    <dgm:cxn modelId="{F049F3E8-D972-4C10-8956-D62160BC6D08}" srcId="{A776CD99-F5CD-491C-8186-D2B00C62735F}" destId="{F00CB1D4-7319-4410-95AD-225E5C115BF4}" srcOrd="6" destOrd="0" parTransId="{7CE05B19-0E2A-42FB-8536-81DE8B91F1F4}" sibTransId="{C4EE6E42-4D8F-4FFC-A0A9-17DAC826CA89}"/>
    <dgm:cxn modelId="{3EAB92ED-0067-4F19-B45C-CB85150A38F7}" srcId="{A776CD99-F5CD-491C-8186-D2B00C62735F}" destId="{6F08DE37-95D5-41F9-9FA0-D208E450692F}" srcOrd="1" destOrd="0" parTransId="{BCBA31BA-F8F0-4250-B68E-D87673151E89}" sibTransId="{6C41136E-2746-4700-8887-C1E699C2FD9B}"/>
    <dgm:cxn modelId="{85FB24F6-717A-4050-9007-DCA8ECB79C80}" type="presParOf" srcId="{D99B3EB8-324C-4644-88BF-2ED671F6C4C3}" destId="{5FC19098-9D0A-4A96-AD52-F8BD4744E3A0}" srcOrd="0" destOrd="0" presId="urn:microsoft.com/office/officeart/2008/layout/LinedList"/>
    <dgm:cxn modelId="{CE5AA72D-31B3-45AD-8318-C73F9BA192FE}" type="presParOf" srcId="{D99B3EB8-324C-4644-88BF-2ED671F6C4C3}" destId="{CD443D49-EE0E-42C7-A4DF-FFB25D8B75DF}" srcOrd="1" destOrd="0" presId="urn:microsoft.com/office/officeart/2008/layout/LinedList"/>
    <dgm:cxn modelId="{28A52A52-86EF-4577-8116-C48D0E1C38AA}" type="presParOf" srcId="{CD443D49-EE0E-42C7-A4DF-FFB25D8B75DF}" destId="{5968A817-2670-4DC0-BA17-BDEE6E55BE10}" srcOrd="0" destOrd="0" presId="urn:microsoft.com/office/officeart/2008/layout/LinedList"/>
    <dgm:cxn modelId="{3C988D2F-983E-4DAA-A817-454DFDD9972B}" type="presParOf" srcId="{CD443D49-EE0E-42C7-A4DF-FFB25D8B75DF}" destId="{CBD16298-4B57-4B49-AC46-B6FEF293C063}" srcOrd="1" destOrd="0" presId="urn:microsoft.com/office/officeart/2008/layout/LinedList"/>
    <dgm:cxn modelId="{5B95F4A6-A6A9-41BD-ADF3-C33D2181310D}" type="presParOf" srcId="{D99B3EB8-324C-4644-88BF-2ED671F6C4C3}" destId="{0C9D9B47-5A49-4D2F-A804-FD9D94F02DFB}" srcOrd="2" destOrd="0" presId="urn:microsoft.com/office/officeart/2008/layout/LinedList"/>
    <dgm:cxn modelId="{5D1565FC-F58C-443A-ACD9-D843383B2DE9}" type="presParOf" srcId="{D99B3EB8-324C-4644-88BF-2ED671F6C4C3}" destId="{BC208602-8C60-4158-B016-E40DFB26C5F4}" srcOrd="3" destOrd="0" presId="urn:microsoft.com/office/officeart/2008/layout/LinedList"/>
    <dgm:cxn modelId="{995E736B-84C4-4C64-80A0-719D3935A740}" type="presParOf" srcId="{BC208602-8C60-4158-B016-E40DFB26C5F4}" destId="{DF704915-1AD7-44A1-AAB1-88CB3FA10B6C}" srcOrd="0" destOrd="0" presId="urn:microsoft.com/office/officeart/2008/layout/LinedList"/>
    <dgm:cxn modelId="{6FCC5E6F-50FA-4A9F-84A4-779F5C41A1DF}" type="presParOf" srcId="{BC208602-8C60-4158-B016-E40DFB26C5F4}" destId="{2DF17B2A-8629-4DF7-A0C6-19990574D035}" srcOrd="1" destOrd="0" presId="urn:microsoft.com/office/officeart/2008/layout/LinedList"/>
    <dgm:cxn modelId="{58A0D57D-77D5-4ED5-8EDE-F5EA23039CAF}" type="presParOf" srcId="{D99B3EB8-324C-4644-88BF-2ED671F6C4C3}" destId="{9065B559-C755-4BA7-BB3C-C587152239A3}" srcOrd="4" destOrd="0" presId="urn:microsoft.com/office/officeart/2008/layout/LinedList"/>
    <dgm:cxn modelId="{1E4AC055-3BB9-4648-A251-06A23DC32FA4}" type="presParOf" srcId="{D99B3EB8-324C-4644-88BF-2ED671F6C4C3}" destId="{7ADDCA5C-251B-4FB1-971C-0E9B231A351C}" srcOrd="5" destOrd="0" presId="urn:microsoft.com/office/officeart/2008/layout/LinedList"/>
    <dgm:cxn modelId="{C4342083-AAC8-4BA8-90A8-A339D8CF832F}" type="presParOf" srcId="{7ADDCA5C-251B-4FB1-971C-0E9B231A351C}" destId="{6D66386F-F7BC-4660-A866-4DCDE519C8D5}" srcOrd="0" destOrd="0" presId="urn:microsoft.com/office/officeart/2008/layout/LinedList"/>
    <dgm:cxn modelId="{20690E30-3360-48A8-9F3B-234D48612B3C}" type="presParOf" srcId="{7ADDCA5C-251B-4FB1-971C-0E9B231A351C}" destId="{5C677AF7-CB6D-44C3-A068-858545D4E101}" srcOrd="1" destOrd="0" presId="urn:microsoft.com/office/officeart/2008/layout/LinedList"/>
    <dgm:cxn modelId="{FFBC1A08-466E-4468-B058-BE7709779EFE}" type="presParOf" srcId="{D99B3EB8-324C-4644-88BF-2ED671F6C4C3}" destId="{2E29FFA0-F4BE-45FF-B513-B19C3623A63F}" srcOrd="6" destOrd="0" presId="urn:microsoft.com/office/officeart/2008/layout/LinedList"/>
    <dgm:cxn modelId="{612FEB02-16B2-423C-B039-E192729DC547}" type="presParOf" srcId="{D99B3EB8-324C-4644-88BF-2ED671F6C4C3}" destId="{4DC03E37-14B1-4AF3-90D9-5FECB5486219}" srcOrd="7" destOrd="0" presId="urn:microsoft.com/office/officeart/2008/layout/LinedList"/>
    <dgm:cxn modelId="{229AE7DF-A6D6-49B1-930A-BEA0D154F83B}" type="presParOf" srcId="{4DC03E37-14B1-4AF3-90D9-5FECB5486219}" destId="{7D9E97A2-95D0-412E-9BFB-C3E82B3D628C}" srcOrd="0" destOrd="0" presId="urn:microsoft.com/office/officeart/2008/layout/LinedList"/>
    <dgm:cxn modelId="{1224588B-1684-4C18-8A28-D1E9E0840CA6}" type="presParOf" srcId="{4DC03E37-14B1-4AF3-90D9-5FECB5486219}" destId="{86B9614A-62EF-40C2-977A-851BB9F43B82}" srcOrd="1" destOrd="0" presId="urn:microsoft.com/office/officeart/2008/layout/LinedList"/>
    <dgm:cxn modelId="{E20AAD6D-6107-42C4-926F-A55B25049E86}" type="presParOf" srcId="{D99B3EB8-324C-4644-88BF-2ED671F6C4C3}" destId="{CF033F3A-2148-45BF-AFC3-CA71F6C54F74}" srcOrd="8" destOrd="0" presId="urn:microsoft.com/office/officeart/2008/layout/LinedList"/>
    <dgm:cxn modelId="{54D999EB-92FE-41E3-825A-2B3D7FABF835}" type="presParOf" srcId="{D99B3EB8-324C-4644-88BF-2ED671F6C4C3}" destId="{A19B5471-2BFD-47C9-B622-91189FD6A0D0}" srcOrd="9" destOrd="0" presId="urn:microsoft.com/office/officeart/2008/layout/LinedList"/>
    <dgm:cxn modelId="{22F3C93C-D3C2-4852-8252-98938A0BE1C2}" type="presParOf" srcId="{A19B5471-2BFD-47C9-B622-91189FD6A0D0}" destId="{9299A085-1D23-408C-924B-E66F6DB17C52}" srcOrd="0" destOrd="0" presId="urn:microsoft.com/office/officeart/2008/layout/LinedList"/>
    <dgm:cxn modelId="{D058BC8D-4C96-4D50-8FDD-D378B9601B76}" type="presParOf" srcId="{A19B5471-2BFD-47C9-B622-91189FD6A0D0}" destId="{5933AA97-8B82-4871-AFAC-3212566EFCE7}" srcOrd="1" destOrd="0" presId="urn:microsoft.com/office/officeart/2008/layout/LinedList"/>
    <dgm:cxn modelId="{EA8B9C08-1BA0-4926-AFE4-8968131F575A}" type="presParOf" srcId="{D99B3EB8-324C-4644-88BF-2ED671F6C4C3}" destId="{CF610D13-DCBA-4DE6-9179-A236A03BF82A}" srcOrd="10" destOrd="0" presId="urn:microsoft.com/office/officeart/2008/layout/LinedList"/>
    <dgm:cxn modelId="{842E69D4-25AA-4CE0-8D44-1808A188FBAD}" type="presParOf" srcId="{D99B3EB8-324C-4644-88BF-2ED671F6C4C3}" destId="{1AC30381-8EA3-4015-A75C-8127C7DD1152}" srcOrd="11" destOrd="0" presId="urn:microsoft.com/office/officeart/2008/layout/LinedList"/>
    <dgm:cxn modelId="{BF142A44-0DE8-4907-B215-922EA4105CCC}" type="presParOf" srcId="{1AC30381-8EA3-4015-A75C-8127C7DD1152}" destId="{F72CD4A4-22D3-4F61-9E91-2068E6926E3C}" srcOrd="0" destOrd="0" presId="urn:microsoft.com/office/officeart/2008/layout/LinedList"/>
    <dgm:cxn modelId="{4C7BBE48-F6B0-42C1-BA0B-234A86F49EA2}" type="presParOf" srcId="{1AC30381-8EA3-4015-A75C-8127C7DD1152}" destId="{6C944214-6009-45E3-8E8E-76A4FC512DE2}" srcOrd="1" destOrd="0" presId="urn:microsoft.com/office/officeart/2008/layout/LinedList"/>
    <dgm:cxn modelId="{C89E9B15-6137-48C1-A09A-77F751F290F4}" type="presParOf" srcId="{D99B3EB8-324C-4644-88BF-2ED671F6C4C3}" destId="{005148BB-FDB9-4D48-B222-6C80FDCA3976}" srcOrd="12" destOrd="0" presId="urn:microsoft.com/office/officeart/2008/layout/LinedList"/>
    <dgm:cxn modelId="{3EFA294A-EB07-455B-A413-7819E1419840}" type="presParOf" srcId="{D99B3EB8-324C-4644-88BF-2ED671F6C4C3}" destId="{DAC68A97-F012-4DD0-B50E-8C7E8954DB71}" srcOrd="13" destOrd="0" presId="urn:microsoft.com/office/officeart/2008/layout/LinedList"/>
    <dgm:cxn modelId="{B4B4C153-223F-4A0B-B86C-BA4B8B64DD19}" type="presParOf" srcId="{DAC68A97-F012-4DD0-B50E-8C7E8954DB71}" destId="{43BC640A-048F-4502-8CFF-A966AA65F2A5}" srcOrd="0" destOrd="0" presId="urn:microsoft.com/office/officeart/2008/layout/LinedList"/>
    <dgm:cxn modelId="{505541AC-8B46-453F-A718-1C27CEBCFD5B}" type="presParOf" srcId="{DAC68A97-F012-4DD0-B50E-8C7E8954DB71}" destId="{6678E6B3-D7A7-4C59-A6F3-F8FD238859A8}" srcOrd="1" destOrd="0" presId="urn:microsoft.com/office/officeart/2008/layout/LinedList"/>
    <dgm:cxn modelId="{6E89AACF-F965-48CF-9261-6E86CA72DF42}" type="presParOf" srcId="{D99B3EB8-324C-4644-88BF-2ED671F6C4C3}" destId="{F850F983-DC31-4A3F-AA9A-14479B60834B}" srcOrd="14" destOrd="0" presId="urn:microsoft.com/office/officeart/2008/layout/LinedList"/>
    <dgm:cxn modelId="{2BD12046-9877-4BB2-8C32-FCF9F5484C52}" type="presParOf" srcId="{D99B3EB8-324C-4644-88BF-2ED671F6C4C3}" destId="{2D628899-B0B4-4F0E-9E47-2FEB538E1C64}" srcOrd="15" destOrd="0" presId="urn:microsoft.com/office/officeart/2008/layout/LinedList"/>
    <dgm:cxn modelId="{3768F7E2-9C24-48F2-A67C-48EC658AA16D}" type="presParOf" srcId="{2D628899-B0B4-4F0E-9E47-2FEB538E1C64}" destId="{61AB75BA-8332-4EA9-866F-6C544F3108E2}" srcOrd="0" destOrd="0" presId="urn:microsoft.com/office/officeart/2008/layout/LinedList"/>
    <dgm:cxn modelId="{F797DA96-2EC7-4CB3-B068-F48BDCC694DC}" type="presParOf" srcId="{2D628899-B0B4-4F0E-9E47-2FEB538E1C64}" destId="{BF9814AD-4FA9-4AD8-AE87-01D566262F00}" srcOrd="1" destOrd="0" presId="urn:microsoft.com/office/officeart/2008/layout/LinedList"/>
    <dgm:cxn modelId="{26A9088D-4E84-426F-9D5E-459A3914BAEF}" type="presParOf" srcId="{D99B3EB8-324C-4644-88BF-2ED671F6C4C3}" destId="{21C3B1EC-A44A-4237-82CF-D3F819280975}" srcOrd="16" destOrd="0" presId="urn:microsoft.com/office/officeart/2008/layout/LinedList"/>
    <dgm:cxn modelId="{3D7C04AF-94DE-47E1-BBDC-CD179537694B}" type="presParOf" srcId="{D99B3EB8-324C-4644-88BF-2ED671F6C4C3}" destId="{D1A32F4D-A505-4373-A6A2-2FBB2C783D2B}" srcOrd="17" destOrd="0" presId="urn:microsoft.com/office/officeart/2008/layout/LinedList"/>
    <dgm:cxn modelId="{F35AE2C8-FC80-4A79-8D10-CBD7E9FDAA65}" type="presParOf" srcId="{D1A32F4D-A505-4373-A6A2-2FBB2C783D2B}" destId="{B0F7B53D-195B-4028-BAF9-F97393DB7E76}" srcOrd="0" destOrd="0" presId="urn:microsoft.com/office/officeart/2008/layout/LinedList"/>
    <dgm:cxn modelId="{617D4A0E-3185-41C7-A0B0-4A01A39F0C69}" type="presParOf" srcId="{D1A32F4D-A505-4373-A6A2-2FBB2C783D2B}" destId="{71F48132-697B-4B0D-95F2-D6D95961E69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E102BF-F3D2-474F-8142-B246254D7BEE}" type="doc">
      <dgm:prSet loTypeId="urn:microsoft.com/office/officeart/2005/8/layout/vList2" loCatId="list" qsTypeId="urn:microsoft.com/office/officeart/2005/8/quickstyle/simple4" qsCatId="simple" csTypeId="urn:microsoft.com/office/officeart/2005/8/colors/accent0_3" csCatId="mainScheme" phldr="1"/>
      <dgm:spPr/>
      <dgm:t>
        <a:bodyPr/>
        <a:lstStyle/>
        <a:p>
          <a:endParaRPr lang="en-US"/>
        </a:p>
      </dgm:t>
    </dgm:pt>
    <dgm:pt modelId="{2A43E758-C723-4EDA-9CEA-0BCAC584647D}">
      <dgm:prSet/>
      <dgm:spPr/>
      <dgm:t>
        <a:bodyPr/>
        <a:lstStyle/>
        <a:p>
          <a:r>
            <a:rPr lang="en-GB"/>
            <a:t>Target Customers:</a:t>
          </a:r>
          <a:endParaRPr lang="en-US"/>
        </a:p>
      </dgm:t>
    </dgm:pt>
    <dgm:pt modelId="{4222A16F-0E79-487C-84B5-3E020633C418}" type="parTrans" cxnId="{2D32BA40-0708-4B82-9A86-6683A96E9000}">
      <dgm:prSet/>
      <dgm:spPr/>
      <dgm:t>
        <a:bodyPr/>
        <a:lstStyle/>
        <a:p>
          <a:endParaRPr lang="en-US"/>
        </a:p>
      </dgm:t>
    </dgm:pt>
    <dgm:pt modelId="{886B8D99-64C5-4175-ABF3-EF5BEA936119}" type="sibTrans" cxnId="{2D32BA40-0708-4B82-9A86-6683A96E9000}">
      <dgm:prSet phldrT="1" phldr="0"/>
      <dgm:spPr/>
      <dgm:t>
        <a:bodyPr/>
        <a:lstStyle/>
        <a:p>
          <a:endParaRPr lang="en-US"/>
        </a:p>
      </dgm:t>
    </dgm:pt>
    <dgm:pt modelId="{BCE14B08-980D-4379-945E-C0C91FCB7251}">
      <dgm:prSet/>
      <dgm:spPr/>
      <dgm:t>
        <a:bodyPr/>
        <a:lstStyle/>
        <a:p>
          <a:r>
            <a:rPr lang="en-US" dirty="0"/>
            <a:t>Romanian community in Hereford and surrounding areas</a:t>
          </a:r>
        </a:p>
      </dgm:t>
    </dgm:pt>
    <dgm:pt modelId="{C7AD879D-DB56-4900-9AB0-E93B04D0FCD1}" type="parTrans" cxnId="{CB249014-6862-4E03-9141-1CC0C7D6C074}">
      <dgm:prSet/>
      <dgm:spPr/>
      <dgm:t>
        <a:bodyPr/>
        <a:lstStyle/>
        <a:p>
          <a:endParaRPr lang="en-US"/>
        </a:p>
      </dgm:t>
    </dgm:pt>
    <dgm:pt modelId="{F765332B-E271-4D4E-9CF0-91753B538009}" type="sibTrans" cxnId="{CB249014-6862-4E03-9141-1CC0C7D6C074}">
      <dgm:prSet phldrT="2" phldr="0"/>
      <dgm:spPr/>
      <dgm:t>
        <a:bodyPr/>
        <a:lstStyle/>
        <a:p>
          <a:endParaRPr lang="en-US"/>
        </a:p>
      </dgm:t>
    </dgm:pt>
    <dgm:pt modelId="{91246AEC-C12C-422A-B365-65B38D0CC3A2}">
      <dgm:prSet/>
      <dgm:spPr/>
      <dgm:t>
        <a:bodyPr/>
        <a:lstStyle/>
        <a:p>
          <a:r>
            <a:rPr lang="en-US"/>
            <a:t>Local British customers interested in authentic international bakery products.</a:t>
          </a:r>
        </a:p>
      </dgm:t>
    </dgm:pt>
    <dgm:pt modelId="{CFC55F1C-1AF5-4D8E-95B5-9B8E8FDAF1B7}" type="parTrans" cxnId="{097CD39D-3D4E-43D4-BD2B-6C737525D38D}">
      <dgm:prSet/>
      <dgm:spPr/>
      <dgm:t>
        <a:bodyPr/>
        <a:lstStyle/>
        <a:p>
          <a:endParaRPr lang="en-US"/>
        </a:p>
      </dgm:t>
    </dgm:pt>
    <dgm:pt modelId="{E0F7EDD8-9C96-43D1-8267-96CCCA898BDF}" type="sibTrans" cxnId="{097CD39D-3D4E-43D4-BD2B-6C737525D38D}">
      <dgm:prSet phldrT="3" phldr="0"/>
      <dgm:spPr/>
      <dgm:t>
        <a:bodyPr/>
        <a:lstStyle/>
        <a:p>
          <a:endParaRPr lang="en-US"/>
        </a:p>
      </dgm:t>
    </dgm:pt>
    <dgm:pt modelId="{49C68C33-58B9-442D-B39A-BF6F734C1046}">
      <dgm:prSet/>
      <dgm:spPr/>
      <dgm:t>
        <a:bodyPr/>
        <a:lstStyle/>
        <a:p>
          <a:r>
            <a:rPr lang="en-US"/>
            <a:t>Families, students and office workers looking for fresh, affordable bakery products.</a:t>
          </a:r>
        </a:p>
      </dgm:t>
    </dgm:pt>
    <dgm:pt modelId="{00EE9129-A9EA-423A-8F48-69EEB474BF9B}" type="parTrans" cxnId="{C40549FA-E146-4F60-B01A-39EA49FEF7CF}">
      <dgm:prSet/>
      <dgm:spPr/>
      <dgm:t>
        <a:bodyPr/>
        <a:lstStyle/>
        <a:p>
          <a:endParaRPr lang="en-US"/>
        </a:p>
      </dgm:t>
    </dgm:pt>
    <dgm:pt modelId="{2D52D833-C204-49FD-91FF-E1B984A011EF}" type="sibTrans" cxnId="{C40549FA-E146-4F60-B01A-39EA49FEF7CF}">
      <dgm:prSet phldrT="4" phldr="0"/>
      <dgm:spPr/>
      <dgm:t>
        <a:bodyPr/>
        <a:lstStyle/>
        <a:p>
          <a:endParaRPr lang="en-US"/>
        </a:p>
      </dgm:t>
    </dgm:pt>
    <dgm:pt modelId="{BB18B491-3A09-4F76-8F91-126B5AE593C9}">
      <dgm:prSet/>
      <dgm:spPr/>
      <dgm:t>
        <a:bodyPr/>
        <a:lstStyle/>
        <a:p>
          <a:r>
            <a:rPr lang="en-US"/>
            <a:t>Romanian Delights Bakery will target both the Romanian community and the wider Hereford market. </a:t>
          </a:r>
        </a:p>
      </dgm:t>
    </dgm:pt>
    <dgm:pt modelId="{5E87DF2D-BF65-4F43-A11C-600947645842}" type="parTrans" cxnId="{0A3FD2AD-9695-40C7-ADC8-3059364071DE}">
      <dgm:prSet/>
      <dgm:spPr/>
      <dgm:t>
        <a:bodyPr/>
        <a:lstStyle/>
        <a:p>
          <a:endParaRPr lang="en-US"/>
        </a:p>
      </dgm:t>
    </dgm:pt>
    <dgm:pt modelId="{76FFE1C2-E111-4ACB-A51D-A003AE639D54}" type="sibTrans" cxnId="{0A3FD2AD-9695-40C7-ADC8-3059364071DE}">
      <dgm:prSet phldrT="5" phldr="0"/>
      <dgm:spPr/>
      <dgm:t>
        <a:bodyPr/>
        <a:lstStyle/>
        <a:p>
          <a:endParaRPr lang="en-US"/>
        </a:p>
      </dgm:t>
    </dgm:pt>
    <dgm:pt modelId="{E5D20E92-2E54-4192-B718-C69325709451}">
      <dgm:prSet/>
      <dgm:spPr/>
      <dgm:t>
        <a:bodyPr/>
        <a:lstStyle/>
        <a:p>
          <a:r>
            <a:rPr lang="en-US"/>
            <a:t>The business will appeal to customers seeking authentic, freshly baked products made using traditional Romanian recipes, as well as local consumers interested in trying new international flavors. </a:t>
          </a:r>
        </a:p>
      </dgm:t>
    </dgm:pt>
    <dgm:pt modelId="{E57BCDB6-A961-4A68-96D1-F214878A5860}" type="parTrans" cxnId="{5042DD39-F659-44A1-AF90-E41E3F020B6B}">
      <dgm:prSet/>
      <dgm:spPr/>
      <dgm:t>
        <a:bodyPr/>
        <a:lstStyle/>
        <a:p>
          <a:endParaRPr lang="en-US"/>
        </a:p>
      </dgm:t>
    </dgm:pt>
    <dgm:pt modelId="{D368701F-7F61-4ED7-9D1A-EBCC209EA5A4}" type="sibTrans" cxnId="{5042DD39-F659-44A1-AF90-E41E3F020B6B}">
      <dgm:prSet phldrT="7" phldr="0"/>
      <dgm:spPr/>
      <dgm:t>
        <a:bodyPr/>
        <a:lstStyle/>
        <a:p>
          <a:endParaRPr lang="en-US"/>
        </a:p>
      </dgm:t>
    </dgm:pt>
    <dgm:pt modelId="{1AF6F91F-106D-4858-A636-3942B377A0C1}">
      <dgm:prSet/>
      <dgm:spPr/>
      <dgm:t>
        <a:bodyPr/>
        <a:lstStyle/>
        <a:p>
          <a:r>
            <a:rPr lang="en-US" dirty="0"/>
            <a:t>By offering high-quality products at affordable prices, the bakery aims to attract a diverse customer base and build long-term customer loyalty.</a:t>
          </a:r>
        </a:p>
      </dgm:t>
    </dgm:pt>
    <dgm:pt modelId="{0BE4B864-B486-4D02-8307-20040D3B7F8D}" type="parTrans" cxnId="{0F16619F-D4D2-472C-82CD-4B2A3436D567}">
      <dgm:prSet/>
      <dgm:spPr/>
      <dgm:t>
        <a:bodyPr/>
        <a:lstStyle/>
        <a:p>
          <a:endParaRPr lang="en-US"/>
        </a:p>
      </dgm:t>
    </dgm:pt>
    <dgm:pt modelId="{C5337482-6707-400E-9DE1-8B180C8A813C}" type="sibTrans" cxnId="{0F16619F-D4D2-472C-82CD-4B2A3436D567}">
      <dgm:prSet phldrT="6" phldr="0"/>
      <dgm:spPr/>
      <dgm:t>
        <a:bodyPr/>
        <a:lstStyle/>
        <a:p>
          <a:endParaRPr lang="en-US"/>
        </a:p>
      </dgm:t>
    </dgm:pt>
    <dgm:pt modelId="{3ED0560E-5471-435A-969C-137DF1E72876}" type="pres">
      <dgm:prSet presAssocID="{5BE102BF-F3D2-474F-8142-B246254D7BEE}" presName="linear" presStyleCnt="0">
        <dgm:presLayoutVars>
          <dgm:animLvl val="lvl"/>
          <dgm:resizeHandles val="exact"/>
        </dgm:presLayoutVars>
      </dgm:prSet>
      <dgm:spPr/>
    </dgm:pt>
    <dgm:pt modelId="{C7220461-B570-4519-A7F3-B630A0D969D7}" type="pres">
      <dgm:prSet presAssocID="{2A43E758-C723-4EDA-9CEA-0BCAC584647D}" presName="parentText" presStyleLbl="node1" presStyleIdx="0" presStyleCnt="7">
        <dgm:presLayoutVars>
          <dgm:chMax val="0"/>
          <dgm:bulletEnabled val="1"/>
        </dgm:presLayoutVars>
      </dgm:prSet>
      <dgm:spPr/>
    </dgm:pt>
    <dgm:pt modelId="{C867A908-AEE6-4EED-9B49-B2CB49859431}" type="pres">
      <dgm:prSet presAssocID="{886B8D99-64C5-4175-ABF3-EF5BEA936119}" presName="spacer" presStyleCnt="0"/>
      <dgm:spPr/>
    </dgm:pt>
    <dgm:pt modelId="{35408637-C466-4FF0-B1BD-D3E38A66F4D0}" type="pres">
      <dgm:prSet presAssocID="{BCE14B08-980D-4379-945E-C0C91FCB7251}" presName="parentText" presStyleLbl="node1" presStyleIdx="1" presStyleCnt="7">
        <dgm:presLayoutVars>
          <dgm:chMax val="0"/>
          <dgm:bulletEnabled val="1"/>
        </dgm:presLayoutVars>
      </dgm:prSet>
      <dgm:spPr/>
    </dgm:pt>
    <dgm:pt modelId="{3829269D-B07C-494B-964E-DD25BDD63A1B}" type="pres">
      <dgm:prSet presAssocID="{F765332B-E271-4D4E-9CF0-91753B538009}" presName="spacer" presStyleCnt="0"/>
      <dgm:spPr/>
    </dgm:pt>
    <dgm:pt modelId="{BDF880E7-C8C0-476B-A9DA-8E57D12D5872}" type="pres">
      <dgm:prSet presAssocID="{91246AEC-C12C-422A-B365-65B38D0CC3A2}" presName="parentText" presStyleLbl="node1" presStyleIdx="2" presStyleCnt="7">
        <dgm:presLayoutVars>
          <dgm:chMax val="0"/>
          <dgm:bulletEnabled val="1"/>
        </dgm:presLayoutVars>
      </dgm:prSet>
      <dgm:spPr/>
    </dgm:pt>
    <dgm:pt modelId="{E5A04B3F-7528-4427-A918-C43D820E9E15}" type="pres">
      <dgm:prSet presAssocID="{E0F7EDD8-9C96-43D1-8267-96CCCA898BDF}" presName="spacer" presStyleCnt="0"/>
      <dgm:spPr/>
    </dgm:pt>
    <dgm:pt modelId="{694559C3-A578-4728-AA41-6681553EEF88}" type="pres">
      <dgm:prSet presAssocID="{49C68C33-58B9-442D-B39A-BF6F734C1046}" presName="parentText" presStyleLbl="node1" presStyleIdx="3" presStyleCnt="7">
        <dgm:presLayoutVars>
          <dgm:chMax val="0"/>
          <dgm:bulletEnabled val="1"/>
        </dgm:presLayoutVars>
      </dgm:prSet>
      <dgm:spPr/>
    </dgm:pt>
    <dgm:pt modelId="{7B66A27F-3F22-4301-88E2-1533A5C1BC0D}" type="pres">
      <dgm:prSet presAssocID="{2D52D833-C204-49FD-91FF-E1B984A011EF}" presName="spacer" presStyleCnt="0"/>
      <dgm:spPr/>
    </dgm:pt>
    <dgm:pt modelId="{71386BCA-9D54-4021-8555-9717A7FD5758}" type="pres">
      <dgm:prSet presAssocID="{BB18B491-3A09-4F76-8F91-126B5AE593C9}" presName="parentText" presStyleLbl="node1" presStyleIdx="4" presStyleCnt="7">
        <dgm:presLayoutVars>
          <dgm:chMax val="0"/>
          <dgm:bulletEnabled val="1"/>
        </dgm:presLayoutVars>
      </dgm:prSet>
      <dgm:spPr/>
    </dgm:pt>
    <dgm:pt modelId="{F80B0CED-0665-4D79-8858-DE5D6DED03D2}" type="pres">
      <dgm:prSet presAssocID="{76FFE1C2-E111-4ACB-A51D-A003AE639D54}" presName="spacer" presStyleCnt="0"/>
      <dgm:spPr/>
    </dgm:pt>
    <dgm:pt modelId="{3C07A908-2150-4B04-807F-6884E2EB4993}" type="pres">
      <dgm:prSet presAssocID="{1AF6F91F-106D-4858-A636-3942B377A0C1}" presName="parentText" presStyleLbl="node1" presStyleIdx="5" presStyleCnt="7">
        <dgm:presLayoutVars>
          <dgm:chMax val="0"/>
          <dgm:bulletEnabled val="1"/>
        </dgm:presLayoutVars>
      </dgm:prSet>
      <dgm:spPr/>
    </dgm:pt>
    <dgm:pt modelId="{4DA354E6-26F8-474A-9916-5FB97BDC8792}" type="pres">
      <dgm:prSet presAssocID="{C5337482-6707-400E-9DE1-8B180C8A813C}" presName="spacer" presStyleCnt="0"/>
      <dgm:spPr/>
    </dgm:pt>
    <dgm:pt modelId="{72437B3F-9599-446F-BA59-76841504B2E4}" type="pres">
      <dgm:prSet presAssocID="{E5D20E92-2E54-4192-B718-C69325709451}" presName="parentText" presStyleLbl="node1" presStyleIdx="6" presStyleCnt="7">
        <dgm:presLayoutVars>
          <dgm:chMax val="0"/>
          <dgm:bulletEnabled val="1"/>
        </dgm:presLayoutVars>
      </dgm:prSet>
      <dgm:spPr/>
    </dgm:pt>
  </dgm:ptLst>
  <dgm:cxnLst>
    <dgm:cxn modelId="{CB249014-6862-4E03-9141-1CC0C7D6C074}" srcId="{5BE102BF-F3D2-474F-8142-B246254D7BEE}" destId="{BCE14B08-980D-4379-945E-C0C91FCB7251}" srcOrd="1" destOrd="0" parTransId="{C7AD879D-DB56-4900-9AB0-E93B04D0FCD1}" sibTransId="{F765332B-E271-4D4E-9CF0-91753B538009}"/>
    <dgm:cxn modelId="{5042DD39-F659-44A1-AF90-E41E3F020B6B}" srcId="{5BE102BF-F3D2-474F-8142-B246254D7BEE}" destId="{E5D20E92-2E54-4192-B718-C69325709451}" srcOrd="6" destOrd="0" parTransId="{E57BCDB6-A961-4A68-96D1-F214878A5860}" sibTransId="{D368701F-7F61-4ED7-9D1A-EBCC209EA5A4}"/>
    <dgm:cxn modelId="{2D32BA40-0708-4B82-9A86-6683A96E9000}" srcId="{5BE102BF-F3D2-474F-8142-B246254D7BEE}" destId="{2A43E758-C723-4EDA-9CEA-0BCAC584647D}" srcOrd="0" destOrd="0" parTransId="{4222A16F-0E79-487C-84B5-3E020633C418}" sibTransId="{886B8D99-64C5-4175-ABF3-EF5BEA936119}"/>
    <dgm:cxn modelId="{756E1362-79D6-481C-B827-FDB2A4B348F1}" type="presOf" srcId="{49C68C33-58B9-442D-B39A-BF6F734C1046}" destId="{694559C3-A578-4728-AA41-6681553EEF88}" srcOrd="0" destOrd="0" presId="urn:microsoft.com/office/officeart/2005/8/layout/vList2"/>
    <dgm:cxn modelId="{81184E6E-A706-4327-AE6B-D16C0F1211A6}" type="presOf" srcId="{5BE102BF-F3D2-474F-8142-B246254D7BEE}" destId="{3ED0560E-5471-435A-969C-137DF1E72876}" srcOrd="0" destOrd="0" presId="urn:microsoft.com/office/officeart/2005/8/layout/vList2"/>
    <dgm:cxn modelId="{0BB25991-90B2-4016-A1D9-9302A5AA5FF7}" type="presOf" srcId="{BB18B491-3A09-4F76-8F91-126B5AE593C9}" destId="{71386BCA-9D54-4021-8555-9717A7FD5758}" srcOrd="0" destOrd="0" presId="urn:microsoft.com/office/officeart/2005/8/layout/vList2"/>
    <dgm:cxn modelId="{32FC7493-FB16-4673-861B-DDC37A94C015}" type="presOf" srcId="{E5D20E92-2E54-4192-B718-C69325709451}" destId="{72437B3F-9599-446F-BA59-76841504B2E4}" srcOrd="0" destOrd="0" presId="urn:microsoft.com/office/officeart/2005/8/layout/vList2"/>
    <dgm:cxn modelId="{097CD39D-3D4E-43D4-BD2B-6C737525D38D}" srcId="{5BE102BF-F3D2-474F-8142-B246254D7BEE}" destId="{91246AEC-C12C-422A-B365-65B38D0CC3A2}" srcOrd="2" destOrd="0" parTransId="{CFC55F1C-1AF5-4D8E-95B5-9B8E8FDAF1B7}" sibTransId="{E0F7EDD8-9C96-43D1-8267-96CCCA898BDF}"/>
    <dgm:cxn modelId="{0F16619F-D4D2-472C-82CD-4B2A3436D567}" srcId="{5BE102BF-F3D2-474F-8142-B246254D7BEE}" destId="{1AF6F91F-106D-4858-A636-3942B377A0C1}" srcOrd="5" destOrd="0" parTransId="{0BE4B864-B486-4D02-8307-20040D3B7F8D}" sibTransId="{C5337482-6707-400E-9DE1-8B180C8A813C}"/>
    <dgm:cxn modelId="{AE2DFAAB-D8F2-4AA8-B43A-B59BDD4ED96F}" type="presOf" srcId="{BCE14B08-980D-4379-945E-C0C91FCB7251}" destId="{35408637-C466-4FF0-B1BD-D3E38A66F4D0}" srcOrd="0" destOrd="0" presId="urn:microsoft.com/office/officeart/2005/8/layout/vList2"/>
    <dgm:cxn modelId="{0A3FD2AD-9695-40C7-ADC8-3059364071DE}" srcId="{5BE102BF-F3D2-474F-8142-B246254D7BEE}" destId="{BB18B491-3A09-4F76-8F91-126B5AE593C9}" srcOrd="4" destOrd="0" parTransId="{5E87DF2D-BF65-4F43-A11C-600947645842}" sibTransId="{76FFE1C2-E111-4ACB-A51D-A003AE639D54}"/>
    <dgm:cxn modelId="{99BDF3BF-1578-420B-809B-4BDD149CE707}" type="presOf" srcId="{91246AEC-C12C-422A-B365-65B38D0CC3A2}" destId="{BDF880E7-C8C0-476B-A9DA-8E57D12D5872}" srcOrd="0" destOrd="0" presId="urn:microsoft.com/office/officeart/2005/8/layout/vList2"/>
    <dgm:cxn modelId="{78E246D0-8701-4B06-9B9C-25687E91F779}" type="presOf" srcId="{2A43E758-C723-4EDA-9CEA-0BCAC584647D}" destId="{C7220461-B570-4519-A7F3-B630A0D969D7}" srcOrd="0" destOrd="0" presId="urn:microsoft.com/office/officeart/2005/8/layout/vList2"/>
    <dgm:cxn modelId="{8E3EFDD8-2C3C-4E9F-ADD5-A73DF6BBFFFF}" type="presOf" srcId="{1AF6F91F-106D-4858-A636-3942B377A0C1}" destId="{3C07A908-2150-4B04-807F-6884E2EB4993}" srcOrd="0" destOrd="0" presId="urn:microsoft.com/office/officeart/2005/8/layout/vList2"/>
    <dgm:cxn modelId="{C40549FA-E146-4F60-B01A-39EA49FEF7CF}" srcId="{5BE102BF-F3D2-474F-8142-B246254D7BEE}" destId="{49C68C33-58B9-442D-B39A-BF6F734C1046}" srcOrd="3" destOrd="0" parTransId="{00EE9129-A9EA-423A-8F48-69EEB474BF9B}" sibTransId="{2D52D833-C204-49FD-91FF-E1B984A011EF}"/>
    <dgm:cxn modelId="{782BFFCB-8175-4815-8808-A8BC918FB96D}" type="presParOf" srcId="{3ED0560E-5471-435A-969C-137DF1E72876}" destId="{C7220461-B570-4519-A7F3-B630A0D969D7}" srcOrd="0" destOrd="0" presId="urn:microsoft.com/office/officeart/2005/8/layout/vList2"/>
    <dgm:cxn modelId="{AD19A72F-0BFC-41FD-8EDF-F53E2B56016B}" type="presParOf" srcId="{3ED0560E-5471-435A-969C-137DF1E72876}" destId="{C867A908-AEE6-4EED-9B49-B2CB49859431}" srcOrd="1" destOrd="0" presId="urn:microsoft.com/office/officeart/2005/8/layout/vList2"/>
    <dgm:cxn modelId="{859E6F63-9246-4B3C-B81E-7A7EC4848591}" type="presParOf" srcId="{3ED0560E-5471-435A-969C-137DF1E72876}" destId="{35408637-C466-4FF0-B1BD-D3E38A66F4D0}" srcOrd="2" destOrd="0" presId="urn:microsoft.com/office/officeart/2005/8/layout/vList2"/>
    <dgm:cxn modelId="{52402EB1-8A0F-41DF-93E0-AB1D2DDE4D9B}" type="presParOf" srcId="{3ED0560E-5471-435A-969C-137DF1E72876}" destId="{3829269D-B07C-494B-964E-DD25BDD63A1B}" srcOrd="3" destOrd="0" presId="urn:microsoft.com/office/officeart/2005/8/layout/vList2"/>
    <dgm:cxn modelId="{BF12661A-805A-4A02-960E-E7F03380ED2A}" type="presParOf" srcId="{3ED0560E-5471-435A-969C-137DF1E72876}" destId="{BDF880E7-C8C0-476B-A9DA-8E57D12D5872}" srcOrd="4" destOrd="0" presId="urn:microsoft.com/office/officeart/2005/8/layout/vList2"/>
    <dgm:cxn modelId="{5FBAEEC3-C831-4F42-8128-128D622F9CC5}" type="presParOf" srcId="{3ED0560E-5471-435A-969C-137DF1E72876}" destId="{E5A04B3F-7528-4427-A918-C43D820E9E15}" srcOrd="5" destOrd="0" presId="urn:microsoft.com/office/officeart/2005/8/layout/vList2"/>
    <dgm:cxn modelId="{48F7AA81-FB44-4D1A-A461-E5C4C779F571}" type="presParOf" srcId="{3ED0560E-5471-435A-969C-137DF1E72876}" destId="{694559C3-A578-4728-AA41-6681553EEF88}" srcOrd="6" destOrd="0" presId="urn:microsoft.com/office/officeart/2005/8/layout/vList2"/>
    <dgm:cxn modelId="{DFC1D858-70EC-496C-8FC7-C901016BA470}" type="presParOf" srcId="{3ED0560E-5471-435A-969C-137DF1E72876}" destId="{7B66A27F-3F22-4301-88E2-1533A5C1BC0D}" srcOrd="7" destOrd="0" presId="urn:microsoft.com/office/officeart/2005/8/layout/vList2"/>
    <dgm:cxn modelId="{8AB75E00-2A5D-48E1-B895-E34C0A1332F1}" type="presParOf" srcId="{3ED0560E-5471-435A-969C-137DF1E72876}" destId="{71386BCA-9D54-4021-8555-9717A7FD5758}" srcOrd="8" destOrd="0" presId="urn:microsoft.com/office/officeart/2005/8/layout/vList2"/>
    <dgm:cxn modelId="{315F4FA9-42EA-4078-8AC7-769D90D4CF79}" type="presParOf" srcId="{3ED0560E-5471-435A-969C-137DF1E72876}" destId="{F80B0CED-0665-4D79-8858-DE5D6DED03D2}" srcOrd="9" destOrd="0" presId="urn:microsoft.com/office/officeart/2005/8/layout/vList2"/>
    <dgm:cxn modelId="{27486E63-6B6F-4E11-AE7D-21203A1AB766}" type="presParOf" srcId="{3ED0560E-5471-435A-969C-137DF1E72876}" destId="{3C07A908-2150-4B04-807F-6884E2EB4993}" srcOrd="10" destOrd="0" presId="urn:microsoft.com/office/officeart/2005/8/layout/vList2"/>
    <dgm:cxn modelId="{2F721965-72FA-4FDC-8310-B7D3B3B9FB23}" type="presParOf" srcId="{3ED0560E-5471-435A-969C-137DF1E72876}" destId="{4DA354E6-26F8-474A-9916-5FB97BDC8792}" srcOrd="11" destOrd="0" presId="urn:microsoft.com/office/officeart/2005/8/layout/vList2"/>
    <dgm:cxn modelId="{5B858B42-7D6C-4575-A729-C7B0AA374F45}" type="presParOf" srcId="{3ED0560E-5471-435A-969C-137DF1E72876}" destId="{72437B3F-9599-446F-BA59-76841504B2E4}"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DDFAE4-DCB9-4D28-916B-4D435C7C8E7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D0187B2-66B0-4184-93E0-42D67A73B4CE}">
      <dgm:prSet/>
      <dgm:spPr/>
      <dgm:t>
        <a:bodyPr/>
        <a:lstStyle/>
        <a:p>
          <a:r>
            <a:rPr lang="en-US"/>
            <a:t>Romanian Delights Bakery will use Facebook and TikTok as its two main marketing strategies to reach customers.</a:t>
          </a:r>
          <a:r>
            <a:rPr lang="en-US" b="1"/>
            <a:t> Facebook</a:t>
          </a:r>
          <a:r>
            <a:rPr lang="en-US"/>
            <a:t> will help the business engage with the local community by promoting special offers, events and customer updates, while </a:t>
          </a:r>
          <a:r>
            <a:rPr lang="en-US" b="1"/>
            <a:t>TikTok</a:t>
          </a:r>
          <a:r>
            <a:rPr lang="en-US"/>
            <a:t> will be used to share short, engaging videos showcasing freshly baked products and the bakery’s daily activities. </a:t>
          </a:r>
        </a:p>
      </dgm:t>
    </dgm:pt>
    <dgm:pt modelId="{5FAC0BF4-528F-4DB3-B571-2DAA6D4E0FE1}" type="parTrans" cxnId="{F327DC27-C13E-45AE-BC09-CC9042885F4E}">
      <dgm:prSet/>
      <dgm:spPr/>
      <dgm:t>
        <a:bodyPr/>
        <a:lstStyle/>
        <a:p>
          <a:endParaRPr lang="en-US"/>
        </a:p>
      </dgm:t>
    </dgm:pt>
    <dgm:pt modelId="{5953057D-2E86-4E02-9A69-38B08ABC2A62}" type="sibTrans" cxnId="{F327DC27-C13E-45AE-BC09-CC9042885F4E}">
      <dgm:prSet/>
      <dgm:spPr/>
      <dgm:t>
        <a:bodyPr/>
        <a:lstStyle/>
        <a:p>
          <a:endParaRPr lang="en-US"/>
        </a:p>
      </dgm:t>
    </dgm:pt>
    <dgm:pt modelId="{6945ACEB-C6CB-45EF-9B10-F0177225F881}">
      <dgm:prSet/>
      <dgm:spPr/>
      <dgm:t>
        <a:bodyPr/>
        <a:lstStyle/>
        <a:p>
          <a:r>
            <a:rPr lang="en-US"/>
            <a:t>Together, these strategies provide a cost-effective way to build brand awareness, attract new customers and encourage customer loyalty from both the Romanian and wider Hereford community.</a:t>
          </a:r>
        </a:p>
      </dgm:t>
    </dgm:pt>
    <dgm:pt modelId="{75E81219-3D56-4EE5-A1EF-697F50DE4884}" type="parTrans" cxnId="{28187272-56FE-46E6-B263-38D480E03698}">
      <dgm:prSet/>
      <dgm:spPr/>
      <dgm:t>
        <a:bodyPr/>
        <a:lstStyle/>
        <a:p>
          <a:endParaRPr lang="en-US"/>
        </a:p>
      </dgm:t>
    </dgm:pt>
    <dgm:pt modelId="{B1E70C31-A834-4F37-B11F-07CFAEED247F}" type="sibTrans" cxnId="{28187272-56FE-46E6-B263-38D480E03698}">
      <dgm:prSet/>
      <dgm:spPr/>
      <dgm:t>
        <a:bodyPr/>
        <a:lstStyle/>
        <a:p>
          <a:endParaRPr lang="en-US"/>
        </a:p>
      </dgm:t>
    </dgm:pt>
    <dgm:pt modelId="{06036B53-48E9-49D6-BA2B-1313509F2FFC}" type="pres">
      <dgm:prSet presAssocID="{3DDDFAE4-DCB9-4D28-916B-4D435C7C8E76}" presName="hierChild1" presStyleCnt="0">
        <dgm:presLayoutVars>
          <dgm:chPref val="1"/>
          <dgm:dir/>
          <dgm:animOne val="branch"/>
          <dgm:animLvl val="lvl"/>
          <dgm:resizeHandles/>
        </dgm:presLayoutVars>
      </dgm:prSet>
      <dgm:spPr/>
    </dgm:pt>
    <dgm:pt modelId="{23A42329-37DC-45A2-8894-DC2474CBD3CC}" type="pres">
      <dgm:prSet presAssocID="{AD0187B2-66B0-4184-93E0-42D67A73B4CE}" presName="hierRoot1" presStyleCnt="0"/>
      <dgm:spPr/>
    </dgm:pt>
    <dgm:pt modelId="{30E79E8F-F9D0-4A98-8E36-6B9ECC03A992}" type="pres">
      <dgm:prSet presAssocID="{AD0187B2-66B0-4184-93E0-42D67A73B4CE}" presName="composite" presStyleCnt="0"/>
      <dgm:spPr/>
    </dgm:pt>
    <dgm:pt modelId="{87361494-ADC9-4658-8BAC-D898B0F772A5}" type="pres">
      <dgm:prSet presAssocID="{AD0187B2-66B0-4184-93E0-42D67A73B4CE}" presName="background" presStyleLbl="node0" presStyleIdx="0" presStyleCnt="2"/>
      <dgm:spPr/>
    </dgm:pt>
    <dgm:pt modelId="{86289220-CC5C-4B4F-96F3-5F9A083A1E71}" type="pres">
      <dgm:prSet presAssocID="{AD0187B2-66B0-4184-93E0-42D67A73B4CE}" presName="text" presStyleLbl="fgAcc0" presStyleIdx="0" presStyleCnt="2">
        <dgm:presLayoutVars>
          <dgm:chPref val="3"/>
        </dgm:presLayoutVars>
      </dgm:prSet>
      <dgm:spPr/>
    </dgm:pt>
    <dgm:pt modelId="{DD918F5F-F6C9-4104-A2E0-DDFD67F9CD09}" type="pres">
      <dgm:prSet presAssocID="{AD0187B2-66B0-4184-93E0-42D67A73B4CE}" presName="hierChild2" presStyleCnt="0"/>
      <dgm:spPr/>
    </dgm:pt>
    <dgm:pt modelId="{77A3A69E-3CAE-40A8-9F7B-734F9F336146}" type="pres">
      <dgm:prSet presAssocID="{6945ACEB-C6CB-45EF-9B10-F0177225F881}" presName="hierRoot1" presStyleCnt="0"/>
      <dgm:spPr/>
    </dgm:pt>
    <dgm:pt modelId="{87A04BEE-2B39-4366-85AE-77B8DF45CD2F}" type="pres">
      <dgm:prSet presAssocID="{6945ACEB-C6CB-45EF-9B10-F0177225F881}" presName="composite" presStyleCnt="0"/>
      <dgm:spPr/>
    </dgm:pt>
    <dgm:pt modelId="{8E100390-FF44-4EE4-ABF2-C98F681D45DE}" type="pres">
      <dgm:prSet presAssocID="{6945ACEB-C6CB-45EF-9B10-F0177225F881}" presName="background" presStyleLbl="node0" presStyleIdx="1" presStyleCnt="2"/>
      <dgm:spPr/>
    </dgm:pt>
    <dgm:pt modelId="{57B28A0B-D60C-4612-813F-F70ED0A9CAC1}" type="pres">
      <dgm:prSet presAssocID="{6945ACEB-C6CB-45EF-9B10-F0177225F881}" presName="text" presStyleLbl="fgAcc0" presStyleIdx="1" presStyleCnt="2">
        <dgm:presLayoutVars>
          <dgm:chPref val="3"/>
        </dgm:presLayoutVars>
      </dgm:prSet>
      <dgm:spPr/>
    </dgm:pt>
    <dgm:pt modelId="{083BFF1D-19A1-4831-9DBD-BB611B8D5950}" type="pres">
      <dgm:prSet presAssocID="{6945ACEB-C6CB-45EF-9B10-F0177225F881}" presName="hierChild2" presStyleCnt="0"/>
      <dgm:spPr/>
    </dgm:pt>
  </dgm:ptLst>
  <dgm:cxnLst>
    <dgm:cxn modelId="{BA9A380D-672A-478A-9E19-D80BE9BE67C4}" type="presOf" srcId="{3DDDFAE4-DCB9-4D28-916B-4D435C7C8E76}" destId="{06036B53-48E9-49D6-BA2B-1313509F2FFC}" srcOrd="0" destOrd="0" presId="urn:microsoft.com/office/officeart/2005/8/layout/hierarchy1"/>
    <dgm:cxn modelId="{BE71C318-2B0B-4C24-9B59-AADB05A9337D}" type="presOf" srcId="{AD0187B2-66B0-4184-93E0-42D67A73B4CE}" destId="{86289220-CC5C-4B4F-96F3-5F9A083A1E71}" srcOrd="0" destOrd="0" presId="urn:microsoft.com/office/officeart/2005/8/layout/hierarchy1"/>
    <dgm:cxn modelId="{F327DC27-C13E-45AE-BC09-CC9042885F4E}" srcId="{3DDDFAE4-DCB9-4D28-916B-4D435C7C8E76}" destId="{AD0187B2-66B0-4184-93E0-42D67A73B4CE}" srcOrd="0" destOrd="0" parTransId="{5FAC0BF4-528F-4DB3-B571-2DAA6D4E0FE1}" sibTransId="{5953057D-2E86-4E02-9A69-38B08ABC2A62}"/>
    <dgm:cxn modelId="{28187272-56FE-46E6-B263-38D480E03698}" srcId="{3DDDFAE4-DCB9-4D28-916B-4D435C7C8E76}" destId="{6945ACEB-C6CB-45EF-9B10-F0177225F881}" srcOrd="1" destOrd="0" parTransId="{75E81219-3D56-4EE5-A1EF-697F50DE4884}" sibTransId="{B1E70C31-A834-4F37-B11F-07CFAEED247F}"/>
    <dgm:cxn modelId="{D296B78E-74F9-4616-B99B-97D934B07E54}" type="presOf" srcId="{6945ACEB-C6CB-45EF-9B10-F0177225F881}" destId="{57B28A0B-D60C-4612-813F-F70ED0A9CAC1}" srcOrd="0" destOrd="0" presId="urn:microsoft.com/office/officeart/2005/8/layout/hierarchy1"/>
    <dgm:cxn modelId="{A5207789-8C01-4A4B-9B6B-A5E69E3E86A2}" type="presParOf" srcId="{06036B53-48E9-49D6-BA2B-1313509F2FFC}" destId="{23A42329-37DC-45A2-8894-DC2474CBD3CC}" srcOrd="0" destOrd="0" presId="urn:microsoft.com/office/officeart/2005/8/layout/hierarchy1"/>
    <dgm:cxn modelId="{A9B2DA67-54C0-4C07-AD58-1225B75A8301}" type="presParOf" srcId="{23A42329-37DC-45A2-8894-DC2474CBD3CC}" destId="{30E79E8F-F9D0-4A98-8E36-6B9ECC03A992}" srcOrd="0" destOrd="0" presId="urn:microsoft.com/office/officeart/2005/8/layout/hierarchy1"/>
    <dgm:cxn modelId="{493E9420-D166-4E1F-87EE-C7ED282DA68D}" type="presParOf" srcId="{30E79E8F-F9D0-4A98-8E36-6B9ECC03A992}" destId="{87361494-ADC9-4658-8BAC-D898B0F772A5}" srcOrd="0" destOrd="0" presId="urn:microsoft.com/office/officeart/2005/8/layout/hierarchy1"/>
    <dgm:cxn modelId="{465D349C-716F-4186-A4FA-F6339D0EA755}" type="presParOf" srcId="{30E79E8F-F9D0-4A98-8E36-6B9ECC03A992}" destId="{86289220-CC5C-4B4F-96F3-5F9A083A1E71}" srcOrd="1" destOrd="0" presId="urn:microsoft.com/office/officeart/2005/8/layout/hierarchy1"/>
    <dgm:cxn modelId="{727C910C-D9A6-451A-AFAC-B3536F3A0FDE}" type="presParOf" srcId="{23A42329-37DC-45A2-8894-DC2474CBD3CC}" destId="{DD918F5F-F6C9-4104-A2E0-DDFD67F9CD09}" srcOrd="1" destOrd="0" presId="urn:microsoft.com/office/officeart/2005/8/layout/hierarchy1"/>
    <dgm:cxn modelId="{F7B80F8A-E8D8-4EF6-8A9B-AADCB6EEF7B9}" type="presParOf" srcId="{06036B53-48E9-49D6-BA2B-1313509F2FFC}" destId="{77A3A69E-3CAE-40A8-9F7B-734F9F336146}" srcOrd="1" destOrd="0" presId="urn:microsoft.com/office/officeart/2005/8/layout/hierarchy1"/>
    <dgm:cxn modelId="{76674771-AF97-40F3-B743-ACD49E7F1CD4}" type="presParOf" srcId="{77A3A69E-3CAE-40A8-9F7B-734F9F336146}" destId="{87A04BEE-2B39-4366-85AE-77B8DF45CD2F}" srcOrd="0" destOrd="0" presId="urn:microsoft.com/office/officeart/2005/8/layout/hierarchy1"/>
    <dgm:cxn modelId="{1E1FF95D-F8C7-4D9A-93A6-AB0BD105E3F4}" type="presParOf" srcId="{87A04BEE-2B39-4366-85AE-77B8DF45CD2F}" destId="{8E100390-FF44-4EE4-ABF2-C98F681D45DE}" srcOrd="0" destOrd="0" presId="urn:microsoft.com/office/officeart/2005/8/layout/hierarchy1"/>
    <dgm:cxn modelId="{5DE67A98-252E-467E-AEFC-F374369A30BE}" type="presParOf" srcId="{87A04BEE-2B39-4366-85AE-77B8DF45CD2F}" destId="{57B28A0B-D60C-4612-813F-F70ED0A9CAC1}" srcOrd="1" destOrd="0" presId="urn:microsoft.com/office/officeart/2005/8/layout/hierarchy1"/>
    <dgm:cxn modelId="{63C28672-AD14-4D57-9160-BC340B0C1DC1}" type="presParOf" srcId="{77A3A69E-3CAE-40A8-9F7B-734F9F336146}" destId="{083BFF1D-19A1-4831-9DBD-BB611B8D595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8F85C60-D655-4037-A0DB-53045A9960F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C80A15C-A3D2-435D-9C0C-766A536A44F8}">
      <dgm:prSet/>
      <dgm:spPr/>
      <dgm:t>
        <a:bodyPr/>
        <a:lstStyle/>
        <a:p>
          <a:r>
            <a:rPr lang="en-GB"/>
            <a:t>Romanian Delights Bakery is committed to achieving long-term sustainable growth by balancing </a:t>
          </a:r>
          <a:r>
            <a:rPr lang="en-GB" b="1"/>
            <a:t>economic</a:t>
          </a:r>
          <a:r>
            <a:rPr lang="en-GB"/>
            <a:t> success, </a:t>
          </a:r>
          <a:r>
            <a:rPr lang="en-GB" b="1"/>
            <a:t>environmental</a:t>
          </a:r>
          <a:r>
            <a:rPr lang="en-GB"/>
            <a:t> responsibility and </a:t>
          </a:r>
          <a:r>
            <a:rPr lang="en-GB" b="1"/>
            <a:t>social</a:t>
          </a:r>
          <a:r>
            <a:rPr lang="en-GB"/>
            <a:t> value.</a:t>
          </a:r>
          <a:endParaRPr lang="en-US"/>
        </a:p>
      </dgm:t>
    </dgm:pt>
    <dgm:pt modelId="{66537A54-80CB-4979-9E5D-E967737E8F2B}" type="parTrans" cxnId="{5FDD0752-87A9-4BD4-BE28-B50B2176B867}">
      <dgm:prSet/>
      <dgm:spPr/>
      <dgm:t>
        <a:bodyPr/>
        <a:lstStyle/>
        <a:p>
          <a:endParaRPr lang="en-US"/>
        </a:p>
      </dgm:t>
    </dgm:pt>
    <dgm:pt modelId="{E038C566-1031-4FCB-AFF3-35FC5FE9FFEE}" type="sibTrans" cxnId="{5FDD0752-87A9-4BD4-BE28-B50B2176B867}">
      <dgm:prSet/>
      <dgm:spPr/>
      <dgm:t>
        <a:bodyPr/>
        <a:lstStyle/>
        <a:p>
          <a:endParaRPr lang="en-US"/>
        </a:p>
      </dgm:t>
    </dgm:pt>
    <dgm:pt modelId="{5C3DC8FE-799C-4A29-999F-DAE470BE170E}">
      <dgm:prSet/>
      <dgm:spPr/>
      <dgm:t>
        <a:bodyPr/>
        <a:lstStyle/>
        <a:p>
          <a:r>
            <a:rPr lang="en-GB"/>
            <a:t>The business will minimise food waste by producing fresh products daily, use recyclable packaging where possible, and source ingredients from local suppliers to reduce transport emissions and support the local economy. </a:t>
          </a:r>
          <a:endParaRPr lang="en-US"/>
        </a:p>
      </dgm:t>
    </dgm:pt>
    <dgm:pt modelId="{33A4B201-F027-454C-BA3E-66AB7D096240}" type="parTrans" cxnId="{8DF290EF-A7B0-489A-A9C8-EA2E02F28F1E}">
      <dgm:prSet/>
      <dgm:spPr/>
      <dgm:t>
        <a:bodyPr/>
        <a:lstStyle/>
        <a:p>
          <a:endParaRPr lang="en-US"/>
        </a:p>
      </dgm:t>
    </dgm:pt>
    <dgm:pt modelId="{4E65F5A0-1F02-4EA7-9FA7-87E7E658F5CF}" type="sibTrans" cxnId="{8DF290EF-A7B0-489A-A9C8-EA2E02F28F1E}">
      <dgm:prSet/>
      <dgm:spPr/>
      <dgm:t>
        <a:bodyPr/>
        <a:lstStyle/>
        <a:p>
          <a:endParaRPr lang="en-US"/>
        </a:p>
      </dgm:t>
    </dgm:pt>
    <dgm:pt modelId="{8C0D92E4-5085-4FE8-B8D7-3B62022E976E}">
      <dgm:prSet/>
      <dgm:spPr/>
      <dgm:t>
        <a:bodyPr/>
        <a:lstStyle/>
        <a:p>
          <a:r>
            <a:rPr lang="en-GB"/>
            <a:t>By operating efficiently and building strong customer loyalty, the bakery aims to achieve long-term profitability while making a positive contribution to the Hereford community and the environment.</a:t>
          </a:r>
          <a:endParaRPr lang="en-US"/>
        </a:p>
      </dgm:t>
    </dgm:pt>
    <dgm:pt modelId="{3D0DC393-085E-4C3B-A864-539566AD96C4}" type="parTrans" cxnId="{C3590B7B-F88F-45FC-B8C6-375725E8B220}">
      <dgm:prSet/>
      <dgm:spPr/>
      <dgm:t>
        <a:bodyPr/>
        <a:lstStyle/>
        <a:p>
          <a:endParaRPr lang="en-US"/>
        </a:p>
      </dgm:t>
    </dgm:pt>
    <dgm:pt modelId="{72708D1A-7A2C-4F79-9FFC-6ED4F82C81A6}" type="sibTrans" cxnId="{C3590B7B-F88F-45FC-B8C6-375725E8B220}">
      <dgm:prSet/>
      <dgm:spPr/>
      <dgm:t>
        <a:bodyPr/>
        <a:lstStyle/>
        <a:p>
          <a:endParaRPr lang="en-US"/>
        </a:p>
      </dgm:t>
    </dgm:pt>
    <dgm:pt modelId="{5BEA5D61-E415-4A77-8864-03FBE2004CD4}" type="pres">
      <dgm:prSet presAssocID="{58F85C60-D655-4037-A0DB-53045A9960FC}" presName="linear" presStyleCnt="0">
        <dgm:presLayoutVars>
          <dgm:animLvl val="lvl"/>
          <dgm:resizeHandles val="exact"/>
        </dgm:presLayoutVars>
      </dgm:prSet>
      <dgm:spPr/>
    </dgm:pt>
    <dgm:pt modelId="{F9C6FD8F-66EE-4907-ADFE-6186062C63B3}" type="pres">
      <dgm:prSet presAssocID="{AC80A15C-A3D2-435D-9C0C-766A536A44F8}" presName="parentText" presStyleLbl="node1" presStyleIdx="0" presStyleCnt="3">
        <dgm:presLayoutVars>
          <dgm:chMax val="0"/>
          <dgm:bulletEnabled val="1"/>
        </dgm:presLayoutVars>
      </dgm:prSet>
      <dgm:spPr/>
    </dgm:pt>
    <dgm:pt modelId="{B49E2FBF-76B7-4AAF-81A7-95E04423FFF2}" type="pres">
      <dgm:prSet presAssocID="{E038C566-1031-4FCB-AFF3-35FC5FE9FFEE}" presName="spacer" presStyleCnt="0"/>
      <dgm:spPr/>
    </dgm:pt>
    <dgm:pt modelId="{56F12FDE-8B84-4BFB-AA4D-C1114C019ECB}" type="pres">
      <dgm:prSet presAssocID="{5C3DC8FE-799C-4A29-999F-DAE470BE170E}" presName="parentText" presStyleLbl="node1" presStyleIdx="1" presStyleCnt="3">
        <dgm:presLayoutVars>
          <dgm:chMax val="0"/>
          <dgm:bulletEnabled val="1"/>
        </dgm:presLayoutVars>
      </dgm:prSet>
      <dgm:spPr/>
    </dgm:pt>
    <dgm:pt modelId="{83320AA0-1DA6-44AE-B3B9-FAA7E45C85D7}" type="pres">
      <dgm:prSet presAssocID="{4E65F5A0-1F02-4EA7-9FA7-87E7E658F5CF}" presName="spacer" presStyleCnt="0"/>
      <dgm:spPr/>
    </dgm:pt>
    <dgm:pt modelId="{15882C7A-5642-4702-85C6-89EB50A197E7}" type="pres">
      <dgm:prSet presAssocID="{8C0D92E4-5085-4FE8-B8D7-3B62022E976E}" presName="parentText" presStyleLbl="node1" presStyleIdx="2" presStyleCnt="3">
        <dgm:presLayoutVars>
          <dgm:chMax val="0"/>
          <dgm:bulletEnabled val="1"/>
        </dgm:presLayoutVars>
      </dgm:prSet>
      <dgm:spPr/>
    </dgm:pt>
  </dgm:ptLst>
  <dgm:cxnLst>
    <dgm:cxn modelId="{E7B90019-3B19-40B4-BF01-797055916171}" type="presOf" srcId="{5C3DC8FE-799C-4A29-999F-DAE470BE170E}" destId="{56F12FDE-8B84-4BFB-AA4D-C1114C019ECB}" srcOrd="0" destOrd="0" presId="urn:microsoft.com/office/officeart/2005/8/layout/vList2"/>
    <dgm:cxn modelId="{5FDD0752-87A9-4BD4-BE28-B50B2176B867}" srcId="{58F85C60-D655-4037-A0DB-53045A9960FC}" destId="{AC80A15C-A3D2-435D-9C0C-766A536A44F8}" srcOrd="0" destOrd="0" parTransId="{66537A54-80CB-4979-9E5D-E967737E8F2B}" sibTransId="{E038C566-1031-4FCB-AFF3-35FC5FE9FFEE}"/>
    <dgm:cxn modelId="{C3590B7B-F88F-45FC-B8C6-375725E8B220}" srcId="{58F85C60-D655-4037-A0DB-53045A9960FC}" destId="{8C0D92E4-5085-4FE8-B8D7-3B62022E976E}" srcOrd="2" destOrd="0" parTransId="{3D0DC393-085E-4C3B-A864-539566AD96C4}" sibTransId="{72708D1A-7A2C-4F79-9FFC-6ED4F82C81A6}"/>
    <dgm:cxn modelId="{3695F293-2CAE-4161-AF72-FC8858F40046}" type="presOf" srcId="{8C0D92E4-5085-4FE8-B8D7-3B62022E976E}" destId="{15882C7A-5642-4702-85C6-89EB50A197E7}" srcOrd="0" destOrd="0" presId="urn:microsoft.com/office/officeart/2005/8/layout/vList2"/>
    <dgm:cxn modelId="{5AEB9DD7-AD00-4CE9-9982-95DFDEA3E56D}" type="presOf" srcId="{AC80A15C-A3D2-435D-9C0C-766A536A44F8}" destId="{F9C6FD8F-66EE-4907-ADFE-6186062C63B3}" srcOrd="0" destOrd="0" presId="urn:microsoft.com/office/officeart/2005/8/layout/vList2"/>
    <dgm:cxn modelId="{8DF290EF-A7B0-489A-A9C8-EA2E02F28F1E}" srcId="{58F85C60-D655-4037-A0DB-53045A9960FC}" destId="{5C3DC8FE-799C-4A29-999F-DAE470BE170E}" srcOrd="1" destOrd="0" parTransId="{33A4B201-F027-454C-BA3E-66AB7D096240}" sibTransId="{4E65F5A0-1F02-4EA7-9FA7-87E7E658F5CF}"/>
    <dgm:cxn modelId="{375121F4-15DD-4A88-9628-A44D7880C08A}" type="presOf" srcId="{58F85C60-D655-4037-A0DB-53045A9960FC}" destId="{5BEA5D61-E415-4A77-8864-03FBE2004CD4}" srcOrd="0" destOrd="0" presId="urn:microsoft.com/office/officeart/2005/8/layout/vList2"/>
    <dgm:cxn modelId="{B9C3B2FD-B0EA-4D05-A08D-58F02D749002}" type="presParOf" srcId="{5BEA5D61-E415-4A77-8864-03FBE2004CD4}" destId="{F9C6FD8F-66EE-4907-ADFE-6186062C63B3}" srcOrd="0" destOrd="0" presId="urn:microsoft.com/office/officeart/2005/8/layout/vList2"/>
    <dgm:cxn modelId="{059E616E-59F1-49E7-B3C0-D8F43D75E988}" type="presParOf" srcId="{5BEA5D61-E415-4A77-8864-03FBE2004CD4}" destId="{B49E2FBF-76B7-4AAF-81A7-95E04423FFF2}" srcOrd="1" destOrd="0" presId="urn:microsoft.com/office/officeart/2005/8/layout/vList2"/>
    <dgm:cxn modelId="{77922A01-C022-4DCB-BBB0-6F51E2A18912}" type="presParOf" srcId="{5BEA5D61-E415-4A77-8864-03FBE2004CD4}" destId="{56F12FDE-8B84-4BFB-AA4D-C1114C019ECB}" srcOrd="2" destOrd="0" presId="urn:microsoft.com/office/officeart/2005/8/layout/vList2"/>
    <dgm:cxn modelId="{C34272AB-D398-4BA7-8B82-F74D6FC4751B}" type="presParOf" srcId="{5BEA5D61-E415-4A77-8864-03FBE2004CD4}" destId="{83320AA0-1DA6-44AE-B3B9-FAA7E45C85D7}" srcOrd="3" destOrd="0" presId="urn:microsoft.com/office/officeart/2005/8/layout/vList2"/>
    <dgm:cxn modelId="{90EE6764-C156-4A67-B932-5659AC5535D7}" type="presParOf" srcId="{5BEA5D61-E415-4A77-8864-03FBE2004CD4}" destId="{15882C7A-5642-4702-85C6-89EB50A197E7}" srcOrd="4"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C19098-9D0A-4A96-AD52-F8BD4744E3A0}">
      <dsp:nvSpPr>
        <dsp:cNvPr id="0" name=""/>
        <dsp:cNvSpPr/>
      </dsp:nvSpPr>
      <dsp:spPr>
        <a:xfrm>
          <a:off x="0" y="458"/>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968A817-2670-4DC0-BA17-BDEE6E55BE10}">
      <dsp:nvSpPr>
        <dsp:cNvPr id="0" name=""/>
        <dsp:cNvSpPr/>
      </dsp:nvSpPr>
      <dsp:spPr>
        <a:xfrm>
          <a:off x="0" y="458"/>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Today’s presentation will cover:</a:t>
          </a:r>
        </a:p>
      </dsp:txBody>
      <dsp:txXfrm>
        <a:off x="0" y="458"/>
        <a:ext cx="5291663" cy="416881"/>
      </dsp:txXfrm>
    </dsp:sp>
    <dsp:sp modelId="{0C9D9B47-5A49-4D2F-A804-FD9D94F02DFB}">
      <dsp:nvSpPr>
        <dsp:cNvPr id="0" name=""/>
        <dsp:cNvSpPr/>
      </dsp:nvSpPr>
      <dsp:spPr>
        <a:xfrm>
          <a:off x="0" y="417339"/>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F704915-1AD7-44A1-AAB1-88CB3FA10B6C}">
      <dsp:nvSpPr>
        <dsp:cNvPr id="0" name=""/>
        <dsp:cNvSpPr/>
      </dsp:nvSpPr>
      <dsp:spPr>
        <a:xfrm>
          <a:off x="0" y="417339"/>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Business Overview</a:t>
          </a:r>
        </a:p>
      </dsp:txBody>
      <dsp:txXfrm>
        <a:off x="0" y="417339"/>
        <a:ext cx="5291663" cy="416881"/>
      </dsp:txXfrm>
    </dsp:sp>
    <dsp:sp modelId="{9065B559-C755-4BA7-BB3C-C587152239A3}">
      <dsp:nvSpPr>
        <dsp:cNvPr id="0" name=""/>
        <dsp:cNvSpPr/>
      </dsp:nvSpPr>
      <dsp:spPr>
        <a:xfrm>
          <a:off x="0" y="834220"/>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D66386F-F7BC-4660-A866-4DCDE519C8D5}">
      <dsp:nvSpPr>
        <dsp:cNvPr id="0" name=""/>
        <dsp:cNvSpPr/>
      </dsp:nvSpPr>
      <dsp:spPr>
        <a:xfrm>
          <a:off x="0" y="834220"/>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Unique Selling Proposition (USP)</a:t>
          </a:r>
        </a:p>
      </dsp:txBody>
      <dsp:txXfrm>
        <a:off x="0" y="834220"/>
        <a:ext cx="5291663" cy="416881"/>
      </dsp:txXfrm>
    </dsp:sp>
    <dsp:sp modelId="{2E29FFA0-F4BE-45FF-B513-B19C3623A63F}">
      <dsp:nvSpPr>
        <dsp:cNvPr id="0" name=""/>
        <dsp:cNvSpPr/>
      </dsp:nvSpPr>
      <dsp:spPr>
        <a:xfrm>
          <a:off x="0" y="1251102"/>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7D9E97A2-95D0-412E-9BFB-C3E82B3D628C}">
      <dsp:nvSpPr>
        <dsp:cNvPr id="0" name=""/>
        <dsp:cNvSpPr/>
      </dsp:nvSpPr>
      <dsp:spPr>
        <a:xfrm>
          <a:off x="0" y="1251102"/>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Target Market</a:t>
          </a:r>
        </a:p>
      </dsp:txBody>
      <dsp:txXfrm>
        <a:off x="0" y="1251102"/>
        <a:ext cx="5291663" cy="416881"/>
      </dsp:txXfrm>
    </dsp:sp>
    <dsp:sp modelId="{CF033F3A-2148-45BF-AFC3-CA71F6C54F74}">
      <dsp:nvSpPr>
        <dsp:cNvPr id="0" name=""/>
        <dsp:cNvSpPr/>
      </dsp:nvSpPr>
      <dsp:spPr>
        <a:xfrm>
          <a:off x="0" y="1667983"/>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299A085-1D23-408C-924B-E66F6DB17C52}">
      <dsp:nvSpPr>
        <dsp:cNvPr id="0" name=""/>
        <dsp:cNvSpPr/>
      </dsp:nvSpPr>
      <dsp:spPr>
        <a:xfrm>
          <a:off x="0" y="1667983"/>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Company Management</a:t>
          </a:r>
        </a:p>
      </dsp:txBody>
      <dsp:txXfrm>
        <a:off x="0" y="1667983"/>
        <a:ext cx="5291663" cy="416881"/>
      </dsp:txXfrm>
    </dsp:sp>
    <dsp:sp modelId="{CF610D13-DCBA-4DE6-9179-A236A03BF82A}">
      <dsp:nvSpPr>
        <dsp:cNvPr id="0" name=""/>
        <dsp:cNvSpPr/>
      </dsp:nvSpPr>
      <dsp:spPr>
        <a:xfrm>
          <a:off x="0" y="2084865"/>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72CD4A4-22D3-4F61-9E91-2068E6926E3C}">
      <dsp:nvSpPr>
        <dsp:cNvPr id="0" name=""/>
        <dsp:cNvSpPr/>
      </dsp:nvSpPr>
      <dsp:spPr>
        <a:xfrm>
          <a:off x="0" y="2084865"/>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Marketing Strategy</a:t>
          </a:r>
        </a:p>
      </dsp:txBody>
      <dsp:txXfrm>
        <a:off x="0" y="2084865"/>
        <a:ext cx="5291663" cy="416881"/>
      </dsp:txXfrm>
    </dsp:sp>
    <dsp:sp modelId="{005148BB-FDB9-4D48-B222-6C80FDCA3976}">
      <dsp:nvSpPr>
        <dsp:cNvPr id="0" name=""/>
        <dsp:cNvSpPr/>
      </dsp:nvSpPr>
      <dsp:spPr>
        <a:xfrm>
          <a:off x="0" y="2501746"/>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3BC640A-048F-4502-8CFF-A966AA65F2A5}">
      <dsp:nvSpPr>
        <dsp:cNvPr id="0" name=""/>
        <dsp:cNvSpPr/>
      </dsp:nvSpPr>
      <dsp:spPr>
        <a:xfrm>
          <a:off x="0" y="2501746"/>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PESTEL Analysis</a:t>
          </a:r>
        </a:p>
      </dsp:txBody>
      <dsp:txXfrm>
        <a:off x="0" y="2501746"/>
        <a:ext cx="5291663" cy="416881"/>
      </dsp:txXfrm>
    </dsp:sp>
    <dsp:sp modelId="{F850F983-DC31-4A3F-AA9A-14479B60834B}">
      <dsp:nvSpPr>
        <dsp:cNvPr id="0" name=""/>
        <dsp:cNvSpPr/>
      </dsp:nvSpPr>
      <dsp:spPr>
        <a:xfrm>
          <a:off x="0" y="2918628"/>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1AB75BA-8332-4EA9-866F-6C544F3108E2}">
      <dsp:nvSpPr>
        <dsp:cNvPr id="0" name=""/>
        <dsp:cNvSpPr/>
      </dsp:nvSpPr>
      <dsp:spPr>
        <a:xfrm>
          <a:off x="0" y="2918628"/>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Funding Requirements</a:t>
          </a:r>
        </a:p>
      </dsp:txBody>
      <dsp:txXfrm>
        <a:off x="0" y="2918628"/>
        <a:ext cx="5291663" cy="416881"/>
      </dsp:txXfrm>
    </dsp:sp>
    <dsp:sp modelId="{21C3B1EC-A44A-4237-82CF-D3F819280975}">
      <dsp:nvSpPr>
        <dsp:cNvPr id="0" name=""/>
        <dsp:cNvSpPr/>
      </dsp:nvSpPr>
      <dsp:spPr>
        <a:xfrm>
          <a:off x="0" y="3335509"/>
          <a:ext cx="529166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0F7B53D-195B-4028-BAF9-F97393DB7E76}">
      <dsp:nvSpPr>
        <dsp:cNvPr id="0" name=""/>
        <dsp:cNvSpPr/>
      </dsp:nvSpPr>
      <dsp:spPr>
        <a:xfrm>
          <a:off x="0" y="3335509"/>
          <a:ext cx="5291663" cy="416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Business Sustainability</a:t>
          </a:r>
        </a:p>
      </dsp:txBody>
      <dsp:txXfrm>
        <a:off x="0" y="3335509"/>
        <a:ext cx="5291663" cy="4168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220461-B570-4519-A7F3-B630A0D969D7}">
      <dsp:nvSpPr>
        <dsp:cNvPr id="0" name=""/>
        <dsp:cNvSpPr/>
      </dsp:nvSpPr>
      <dsp:spPr>
        <a:xfrm>
          <a:off x="0" y="109731"/>
          <a:ext cx="6894576" cy="43918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Target Customers:</a:t>
          </a:r>
          <a:endParaRPr lang="en-US" sz="1100" kern="1200"/>
        </a:p>
      </dsp:txBody>
      <dsp:txXfrm>
        <a:off x="21439" y="131170"/>
        <a:ext cx="6851698" cy="396310"/>
      </dsp:txXfrm>
    </dsp:sp>
    <dsp:sp modelId="{35408637-C466-4FF0-B1BD-D3E38A66F4D0}">
      <dsp:nvSpPr>
        <dsp:cNvPr id="0" name=""/>
        <dsp:cNvSpPr/>
      </dsp:nvSpPr>
      <dsp:spPr>
        <a:xfrm>
          <a:off x="0" y="580600"/>
          <a:ext cx="6894576" cy="43918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Romanian community in Hereford and surrounding areas</a:t>
          </a:r>
        </a:p>
      </dsp:txBody>
      <dsp:txXfrm>
        <a:off x="21439" y="602039"/>
        <a:ext cx="6851698" cy="396310"/>
      </dsp:txXfrm>
    </dsp:sp>
    <dsp:sp modelId="{BDF880E7-C8C0-476B-A9DA-8E57D12D5872}">
      <dsp:nvSpPr>
        <dsp:cNvPr id="0" name=""/>
        <dsp:cNvSpPr/>
      </dsp:nvSpPr>
      <dsp:spPr>
        <a:xfrm>
          <a:off x="0" y="1051468"/>
          <a:ext cx="6894576" cy="43918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Local British customers interested in authentic international bakery products.</a:t>
          </a:r>
        </a:p>
      </dsp:txBody>
      <dsp:txXfrm>
        <a:off x="21439" y="1072907"/>
        <a:ext cx="6851698" cy="396310"/>
      </dsp:txXfrm>
    </dsp:sp>
    <dsp:sp modelId="{694559C3-A578-4728-AA41-6681553EEF88}">
      <dsp:nvSpPr>
        <dsp:cNvPr id="0" name=""/>
        <dsp:cNvSpPr/>
      </dsp:nvSpPr>
      <dsp:spPr>
        <a:xfrm>
          <a:off x="0" y="1522337"/>
          <a:ext cx="6894576" cy="43918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Families, students and office workers looking for fresh, affordable bakery products.</a:t>
          </a:r>
        </a:p>
      </dsp:txBody>
      <dsp:txXfrm>
        <a:off x="21439" y="1543776"/>
        <a:ext cx="6851698" cy="396310"/>
      </dsp:txXfrm>
    </dsp:sp>
    <dsp:sp modelId="{71386BCA-9D54-4021-8555-9717A7FD5758}">
      <dsp:nvSpPr>
        <dsp:cNvPr id="0" name=""/>
        <dsp:cNvSpPr/>
      </dsp:nvSpPr>
      <dsp:spPr>
        <a:xfrm>
          <a:off x="0" y="1993206"/>
          <a:ext cx="6894576" cy="43918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Romanian Delights Bakery will target both the Romanian community and the wider Hereford market. </a:t>
          </a:r>
        </a:p>
      </dsp:txBody>
      <dsp:txXfrm>
        <a:off x="21439" y="2014645"/>
        <a:ext cx="6851698" cy="396310"/>
      </dsp:txXfrm>
    </dsp:sp>
    <dsp:sp modelId="{3C07A908-2150-4B04-807F-6884E2EB4993}">
      <dsp:nvSpPr>
        <dsp:cNvPr id="0" name=""/>
        <dsp:cNvSpPr/>
      </dsp:nvSpPr>
      <dsp:spPr>
        <a:xfrm>
          <a:off x="0" y="2464075"/>
          <a:ext cx="6894576" cy="43918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dirty="0"/>
            <a:t>By offering high-quality products at affordable prices, the bakery aims to attract a diverse customer base and build long-term customer loyalty.</a:t>
          </a:r>
        </a:p>
      </dsp:txBody>
      <dsp:txXfrm>
        <a:off x="21439" y="2485514"/>
        <a:ext cx="6851698" cy="396310"/>
      </dsp:txXfrm>
    </dsp:sp>
    <dsp:sp modelId="{72437B3F-9599-446F-BA59-76841504B2E4}">
      <dsp:nvSpPr>
        <dsp:cNvPr id="0" name=""/>
        <dsp:cNvSpPr/>
      </dsp:nvSpPr>
      <dsp:spPr>
        <a:xfrm>
          <a:off x="0" y="2934943"/>
          <a:ext cx="6894576" cy="439188"/>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kern="1200"/>
            <a:t>The business will appeal to customers seeking authentic, freshly baked products made using traditional Romanian recipes, as well as local consumers interested in trying new international flavors. </a:t>
          </a:r>
        </a:p>
      </dsp:txBody>
      <dsp:txXfrm>
        <a:off x="21439" y="2956382"/>
        <a:ext cx="6851698" cy="396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361494-ADC9-4658-8BAC-D898B0F772A5}">
      <dsp:nvSpPr>
        <dsp:cNvPr id="0" name=""/>
        <dsp:cNvSpPr/>
      </dsp:nvSpPr>
      <dsp:spPr>
        <a:xfrm>
          <a:off x="1331579" y="373"/>
          <a:ext cx="3822530" cy="24273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289220-CC5C-4B4F-96F3-5F9A083A1E71}">
      <dsp:nvSpPr>
        <dsp:cNvPr id="0" name=""/>
        <dsp:cNvSpPr/>
      </dsp:nvSpPr>
      <dsp:spPr>
        <a:xfrm>
          <a:off x="1756305" y="403863"/>
          <a:ext cx="3822530" cy="24273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Romanian Delights Bakery will use Facebook and TikTok as its two main marketing strategies to reach customers.</a:t>
          </a:r>
          <a:r>
            <a:rPr lang="en-US" sz="1500" b="1" kern="1200"/>
            <a:t> Facebook</a:t>
          </a:r>
          <a:r>
            <a:rPr lang="en-US" sz="1500" kern="1200"/>
            <a:t> will help the business engage with the local community by promoting special offers, events and customer updates, while </a:t>
          </a:r>
          <a:r>
            <a:rPr lang="en-US" sz="1500" b="1" kern="1200"/>
            <a:t>TikTok</a:t>
          </a:r>
          <a:r>
            <a:rPr lang="en-US" sz="1500" kern="1200"/>
            <a:t> will be used to share short, engaging videos showcasing freshly baked products and the bakery’s daily activities. </a:t>
          </a:r>
        </a:p>
      </dsp:txBody>
      <dsp:txXfrm>
        <a:off x="1827398" y="474956"/>
        <a:ext cx="3680344" cy="2285120"/>
      </dsp:txXfrm>
    </dsp:sp>
    <dsp:sp modelId="{8E100390-FF44-4EE4-ABF2-C98F681D45DE}">
      <dsp:nvSpPr>
        <dsp:cNvPr id="0" name=""/>
        <dsp:cNvSpPr/>
      </dsp:nvSpPr>
      <dsp:spPr>
        <a:xfrm>
          <a:off x="6003561" y="373"/>
          <a:ext cx="3822530" cy="242730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B28A0B-D60C-4612-813F-F70ED0A9CAC1}">
      <dsp:nvSpPr>
        <dsp:cNvPr id="0" name=""/>
        <dsp:cNvSpPr/>
      </dsp:nvSpPr>
      <dsp:spPr>
        <a:xfrm>
          <a:off x="6428287" y="403863"/>
          <a:ext cx="3822530" cy="242730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Together, these strategies provide a cost-effective way to build brand awareness, attract new customers and encourage customer loyalty from both the Romanian and wider Hereford community.</a:t>
          </a:r>
        </a:p>
      </dsp:txBody>
      <dsp:txXfrm>
        <a:off x="6499380" y="474956"/>
        <a:ext cx="3680344" cy="2285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6FD8F-66EE-4907-ADFE-6186062C63B3}">
      <dsp:nvSpPr>
        <dsp:cNvPr id="0" name=""/>
        <dsp:cNvSpPr/>
      </dsp:nvSpPr>
      <dsp:spPr>
        <a:xfrm>
          <a:off x="0" y="14862"/>
          <a:ext cx="10638453"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Romanian Delights Bakery is committed to achieving long-term sustainable growth by balancing </a:t>
          </a:r>
          <a:r>
            <a:rPr lang="en-GB" sz="1600" b="1" kern="1200"/>
            <a:t>economic</a:t>
          </a:r>
          <a:r>
            <a:rPr lang="en-GB" sz="1600" kern="1200"/>
            <a:t> success, </a:t>
          </a:r>
          <a:r>
            <a:rPr lang="en-GB" sz="1600" b="1" kern="1200"/>
            <a:t>environmental</a:t>
          </a:r>
          <a:r>
            <a:rPr lang="en-GB" sz="1600" kern="1200"/>
            <a:t> responsibility and </a:t>
          </a:r>
          <a:r>
            <a:rPr lang="en-GB" sz="1600" b="1" kern="1200"/>
            <a:t>social</a:t>
          </a:r>
          <a:r>
            <a:rPr lang="en-GB" sz="1600" kern="1200"/>
            <a:t> value.</a:t>
          </a:r>
          <a:endParaRPr lang="en-US" sz="1600" kern="1200"/>
        </a:p>
      </dsp:txBody>
      <dsp:txXfrm>
        <a:off x="31070" y="45932"/>
        <a:ext cx="10576313" cy="574340"/>
      </dsp:txXfrm>
    </dsp:sp>
    <dsp:sp modelId="{56F12FDE-8B84-4BFB-AA4D-C1114C019ECB}">
      <dsp:nvSpPr>
        <dsp:cNvPr id="0" name=""/>
        <dsp:cNvSpPr/>
      </dsp:nvSpPr>
      <dsp:spPr>
        <a:xfrm>
          <a:off x="0" y="697422"/>
          <a:ext cx="10638453"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business will minimise food waste by producing fresh products daily, use recyclable packaging where possible, and source ingredients from local suppliers to reduce transport emissions and support the local economy. </a:t>
          </a:r>
          <a:endParaRPr lang="en-US" sz="1600" kern="1200"/>
        </a:p>
      </dsp:txBody>
      <dsp:txXfrm>
        <a:off x="31070" y="728492"/>
        <a:ext cx="10576313" cy="574340"/>
      </dsp:txXfrm>
    </dsp:sp>
    <dsp:sp modelId="{15882C7A-5642-4702-85C6-89EB50A197E7}">
      <dsp:nvSpPr>
        <dsp:cNvPr id="0" name=""/>
        <dsp:cNvSpPr/>
      </dsp:nvSpPr>
      <dsp:spPr>
        <a:xfrm>
          <a:off x="0" y="1379982"/>
          <a:ext cx="10638453"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By operating efficiently and building strong customer loyalty, the bakery aims to achieve long-term profitability while making a positive contribution to the Hereford community and the environment.</a:t>
          </a:r>
          <a:endParaRPr lang="en-US" sz="1600" kern="1200"/>
        </a:p>
      </dsp:txBody>
      <dsp:txXfrm>
        <a:off x="31070" y="1411052"/>
        <a:ext cx="10576313" cy="5743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2BD45-998E-C032-8A65-BFEB10093C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4A7D6B-6AC3-A1F2-C4D4-652F62BE33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CE38FE3-2618-30FA-66E9-464A76A9D7F8}"/>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a:extLst>
              <a:ext uri="{FF2B5EF4-FFF2-40B4-BE49-F238E27FC236}">
                <a16:creationId xmlns:a16="http://schemas.microsoft.com/office/drawing/2014/main" id="{722E5669-0A1B-503C-1522-D9B30EF46F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B61898-BFB9-323C-8D19-2E4CAA201091}"/>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322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65DB9-730F-DF45-64AA-85C8CEAD11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6A98DC3-19B0-E07D-5D5C-7D24B7EB75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E3E79F-7B11-76EB-5EEA-200561574798}"/>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a:extLst>
              <a:ext uri="{FF2B5EF4-FFF2-40B4-BE49-F238E27FC236}">
                <a16:creationId xmlns:a16="http://schemas.microsoft.com/office/drawing/2014/main" id="{DA2F1FE6-028F-2062-9152-5C91501E53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1225F3-F228-D90B-01DB-16EAADB81E64}"/>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8420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7BF26-76A4-D6D2-4228-F7779A1841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8EA390B-CCED-7588-0BF4-A68D9049F2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837C34-3BED-D986-306D-979A8509D727}"/>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a:extLst>
              <a:ext uri="{FF2B5EF4-FFF2-40B4-BE49-F238E27FC236}">
                <a16:creationId xmlns:a16="http://schemas.microsoft.com/office/drawing/2014/main" id="{604D6F13-25F8-ABF5-F2DA-4828F8F75E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9AC361-42CC-3293-3E02-3CE92D4B0B1B}"/>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24583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FB2D8-161B-B76A-B96C-AFD63F09C9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284D7E-554A-BCE0-5304-7B9C3FE85A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6F0B363-F465-F2B4-F5E2-BEAECEAE95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F570D46-FD93-D3BA-BE08-2DED3F1489A4}"/>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a:extLst>
              <a:ext uri="{FF2B5EF4-FFF2-40B4-BE49-F238E27FC236}">
                <a16:creationId xmlns:a16="http://schemas.microsoft.com/office/drawing/2014/main" id="{421D077D-345E-43B0-4C2D-8DD5686016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0C5647-5BFA-03D3-4AE0-FDC26FC6F40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3620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D17E-5A5B-A1DB-DC5A-ACEAA59EFD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D6B462-87B4-2B06-C407-E186517E822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EFA0DF-6C02-9C01-92A4-C75C279A13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597C73A-D8AD-F091-E333-BFC3CFFB98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39E4B8-05F8-837B-522B-711DC6FB32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D6E8D3-122B-981E-7434-92E2435F4362}"/>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8" name="Footer Placeholder 7">
            <a:extLst>
              <a:ext uri="{FF2B5EF4-FFF2-40B4-BE49-F238E27FC236}">
                <a16:creationId xmlns:a16="http://schemas.microsoft.com/office/drawing/2014/main" id="{8D3ED0A0-5FD6-052F-0E2C-986F6080C4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7896EE-6C25-365E-F08F-54F3B77490FF}"/>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02963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E993-73AB-764B-7A1B-CBDDF48EBB1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75603F-031D-3613-3EB9-EFAF46CB7047}"/>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4" name="Footer Placeholder 3">
            <a:extLst>
              <a:ext uri="{FF2B5EF4-FFF2-40B4-BE49-F238E27FC236}">
                <a16:creationId xmlns:a16="http://schemas.microsoft.com/office/drawing/2014/main" id="{29E88E0D-C370-9C78-D09D-5ED469F263F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089A03-F048-19F6-3C20-D99B87514A35}"/>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69494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F53786-BEDC-B2F5-C234-23FE7C7FBD38}"/>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3" name="Footer Placeholder 2">
            <a:extLst>
              <a:ext uri="{FF2B5EF4-FFF2-40B4-BE49-F238E27FC236}">
                <a16:creationId xmlns:a16="http://schemas.microsoft.com/office/drawing/2014/main" id="{CF04AE3B-1EC6-CD9F-6D1B-73A1B75710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A7723E-1C4F-EAC7-8DBC-D60B78D5B664}"/>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56816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E4C53-A6FD-5E53-FC85-361D66158F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6454870-FC51-B2CD-C620-EFDF5ED612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E6B044-7702-EDC3-9DDE-4FD8F7DCF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4534C7-DA14-B446-0B00-E9199A06CB06}"/>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a:extLst>
              <a:ext uri="{FF2B5EF4-FFF2-40B4-BE49-F238E27FC236}">
                <a16:creationId xmlns:a16="http://schemas.microsoft.com/office/drawing/2014/main" id="{5DD76CF7-D17D-25BD-15E7-9404F8E197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15CE7F-9D80-0C22-9FBD-4AC91BED7720}"/>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2122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19CC9-214E-544E-5AFA-46ABCF7E50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1EDAB1-071B-7A9A-CFDC-A95C66E054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90EF0B-A43D-24EA-507F-EEE3B1E8C4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2EE871-BE9E-8FB4-3E92-8CA6EADF5734}"/>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6" name="Footer Placeholder 5">
            <a:extLst>
              <a:ext uri="{FF2B5EF4-FFF2-40B4-BE49-F238E27FC236}">
                <a16:creationId xmlns:a16="http://schemas.microsoft.com/office/drawing/2014/main" id="{1C942641-0B6D-E870-D2E7-6CC82800E1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C85F9C-3AF1-2521-A8CC-9F33B614710B}"/>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717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E7C9-A9FD-F749-4584-7B6E5C0AC8D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1111D6-0E47-3C1F-5941-A4ED648AD6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3CD2A-52B3-DDBB-A786-2B574EF8F153}"/>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a:extLst>
              <a:ext uri="{FF2B5EF4-FFF2-40B4-BE49-F238E27FC236}">
                <a16:creationId xmlns:a16="http://schemas.microsoft.com/office/drawing/2014/main" id="{85C8069D-A2E2-F730-E3D3-50E29C32F4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DA06C-DDDB-6FBB-962F-EB0BA01577CE}"/>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23361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C0AB4C-DD1C-7703-305D-8661A4CB1A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AB075F-A74E-EB0C-5E28-9504DE61F4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74C1BD-9226-0F08-6C7A-43FBDEAFC1D2}"/>
              </a:ext>
            </a:extLst>
          </p:cNvPr>
          <p:cNvSpPr>
            <a:spLocks noGrp="1"/>
          </p:cNvSpPr>
          <p:nvPr>
            <p:ph type="dt" sz="half" idx="10"/>
          </p:nvPr>
        </p:nvSpPr>
        <p:spPr/>
        <p:txBody>
          <a:bodyPr/>
          <a:lstStyle/>
          <a:p>
            <a:fld id="{846CE7D5-CF57-46EF-B807-FDD0502418D4}" type="datetimeFigureOut">
              <a:rPr lang="en-GB" smtClean="0"/>
              <a:t>11/07/2026</a:t>
            </a:fld>
            <a:endParaRPr lang="en-GB"/>
          </a:p>
        </p:txBody>
      </p:sp>
      <p:sp>
        <p:nvSpPr>
          <p:cNvPr id="5" name="Footer Placeholder 4">
            <a:extLst>
              <a:ext uri="{FF2B5EF4-FFF2-40B4-BE49-F238E27FC236}">
                <a16:creationId xmlns:a16="http://schemas.microsoft.com/office/drawing/2014/main" id="{6ABA4B5F-0F85-0144-FC00-EC557CB4B2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6DB9C8-75FF-E3C7-53F7-CD76FF85E79D}"/>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257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062F7F0-AE6D-9814-284E-0B867AD86B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C35567-4D3C-F312-C70B-AE7D430C4E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EBF64F-0612-1710-1701-0914C6F636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11/07/2026</a:t>
            </a:fld>
            <a:endParaRPr lang="en-GB"/>
          </a:p>
        </p:txBody>
      </p:sp>
      <p:sp>
        <p:nvSpPr>
          <p:cNvPr id="5" name="Footer Placeholder 4">
            <a:extLst>
              <a:ext uri="{FF2B5EF4-FFF2-40B4-BE49-F238E27FC236}">
                <a16:creationId xmlns:a16="http://schemas.microsoft.com/office/drawing/2014/main" id="{4D507BD5-D2FF-316E-E7E0-69F28617E3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0EC922D-B7A5-3420-7CA1-07DF212D47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34122854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specialmentedulceblog.blogspot.com/2016/" TargetMode="External"/><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hyperlink" Target="http://www.oana-camacho-recipes.com/2015/12/bagheta-dukan-baguette-dukan.html"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belgianfoodie.com/exploring-romania-more-deeply/" TargetMode="External"/><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hyperlink" Target="https://www.picserver.org/highway-signs2/e/environmental.html" TargetMode="External"/><Relationship Id="rId7" Type="http://schemas.openxmlformats.org/officeDocument/2006/relationships/hyperlink" Target="https://www.netinfluencer.com/sprout-social-report-gen-z-prefers-social-platforms-for-search-driving-new-shopping-behaviors/" TargetMode="External"/><Relationship Id="rId12" Type="http://schemas.microsoft.com/office/2007/relationships/diagramDrawing" Target="../diagrams/drawing4.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diagramColors" Target="../diagrams/colors4.xml"/><Relationship Id="rId5" Type="http://schemas.openxmlformats.org/officeDocument/2006/relationships/hyperlink" Target="https://commonslibrary.parliament.uk/research-briefings/cdp-2025-0153/" TargetMode="External"/><Relationship Id="rId10" Type="http://schemas.openxmlformats.org/officeDocument/2006/relationships/diagramQuickStyle" Target="../diagrams/quickStyle4.xml"/><Relationship Id="rId4" Type="http://schemas.openxmlformats.org/officeDocument/2006/relationships/image" Target="../media/image11.jpeg"/><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resepicikruby.blogspot.com/2013/07/resepi-donut-ball.html" TargetMode="External"/><Relationship Id="rId2" Type="http://schemas.openxmlformats.org/officeDocument/2006/relationships/image" Target="../media/image13.jpeg"/><Relationship Id="rId1" Type="http://schemas.openxmlformats.org/officeDocument/2006/relationships/slideLayout" Target="../slideLayouts/slideLayout7.xml"/><Relationship Id="rId5" Type="http://schemas.openxmlformats.org/officeDocument/2006/relationships/hyperlink" Target="https://momsrecipesandmore.blogspot.com/2013/10/world-bread-day-2013-soft-pretzel-rolls.html" TargetMode="External"/><Relationship Id="rId4" Type="http://schemas.openxmlformats.org/officeDocument/2006/relationships/image" Target="../media/image1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9C4CE2-0063-9298-8943-78E230AECA62}"/>
              </a:ext>
            </a:extLst>
          </p:cNvPr>
          <p:cNvSpPr txBox="1"/>
          <p:nvPr/>
        </p:nvSpPr>
        <p:spPr>
          <a:xfrm>
            <a:off x="4810259" y="649480"/>
            <a:ext cx="6555347" cy="554604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lnSpcReduction="20000"/>
          </a:bodyPr>
          <a:lstStyle/>
          <a:p>
            <a:pPr>
              <a:lnSpc>
                <a:spcPct val="90000"/>
              </a:lnSpc>
              <a:spcAft>
                <a:spcPts val="600"/>
              </a:spcAft>
            </a:pPr>
            <a:r>
              <a:rPr lang="en-US" sz="2800" b="1">
                <a:solidFill>
                  <a:schemeClr val="tx2">
                    <a:lumMod val="76000"/>
                    <a:lumOff val="24000"/>
                  </a:schemeClr>
                </a:solidFill>
                <a:latin typeface="Arial"/>
                <a:cs typeface="Arial"/>
              </a:rPr>
              <a:t>Romanian Delights Bakery</a:t>
            </a:r>
            <a:endParaRPr lang="en-US" sz="2800">
              <a:solidFill>
                <a:schemeClr val="tx2">
                  <a:lumMod val="76000"/>
                  <a:lumOff val="24000"/>
                </a:schemeClr>
              </a:solidFill>
              <a:latin typeface="Arial"/>
              <a:cs typeface="Arial"/>
            </a:endParaRPr>
          </a:p>
          <a:p>
            <a:pPr indent="-228600">
              <a:lnSpc>
                <a:spcPct val="90000"/>
              </a:lnSpc>
              <a:spcAft>
                <a:spcPts val="600"/>
              </a:spcAft>
              <a:buFont typeface="Arial" panose="020B0604020202020204" pitchFamily="34" charset="0"/>
              <a:buChar char="•"/>
            </a:pPr>
            <a:endParaRPr lang="en-US" sz="2400" b="1" dirty="0">
              <a:latin typeface="Arial"/>
              <a:cs typeface="Arial"/>
            </a:endParaRPr>
          </a:p>
          <a:p>
            <a:pPr>
              <a:lnSpc>
                <a:spcPct val="90000"/>
              </a:lnSpc>
              <a:spcAft>
                <a:spcPts val="600"/>
              </a:spcAft>
            </a:pPr>
            <a:r>
              <a:rPr lang="en-US" sz="2400" b="1">
                <a:solidFill>
                  <a:schemeClr val="accent2">
                    <a:lumMod val="76000"/>
                  </a:schemeClr>
                </a:solidFill>
                <a:latin typeface="Arial"/>
                <a:cs typeface="Arial"/>
              </a:rPr>
              <a:t>Traditional Romanian Pretzels &amp; Doughnuts in Hereford</a:t>
            </a:r>
          </a:p>
          <a:p>
            <a:pPr indent="-228600">
              <a:lnSpc>
                <a:spcPct val="90000"/>
              </a:lnSpc>
              <a:spcAft>
                <a:spcPts val="600"/>
              </a:spcAft>
              <a:buFont typeface="Arial" panose="020B0604020202020204" pitchFamily="34" charset="0"/>
              <a:buChar char="•"/>
            </a:pPr>
            <a:endParaRPr lang="en-US" sz="1700" b="1"/>
          </a:p>
          <a:p>
            <a:pPr indent="-228600">
              <a:lnSpc>
                <a:spcPct val="90000"/>
              </a:lnSpc>
              <a:spcAft>
                <a:spcPts val="600"/>
              </a:spcAft>
              <a:buFont typeface="Arial" panose="020B0604020202020204" pitchFamily="34" charset="0"/>
              <a:buChar char="•"/>
            </a:pPr>
            <a:endParaRPr lang="en-US" sz="1700" b="1"/>
          </a:p>
          <a:p>
            <a:pPr>
              <a:lnSpc>
                <a:spcPct val="90000"/>
              </a:lnSpc>
              <a:spcAft>
                <a:spcPts val="600"/>
              </a:spcAft>
            </a:pPr>
            <a:r>
              <a:rPr lang="en-US" sz="2000" b="1"/>
              <a:t>LCLM4006 – Enterprise &amp; Entrepreneurship</a:t>
            </a: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a:t>Component 2 –Individual Presentation Pitch</a:t>
            </a: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dirty="0"/>
              <a:t>Student: Alexandru </a:t>
            </a:r>
            <a:r>
              <a:rPr lang="en-US" sz="2000" b="1" dirty="0" err="1"/>
              <a:t>Marchidan</a:t>
            </a: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a:t>Student code :2308045</a:t>
            </a:r>
            <a:endParaRPr lang="en-US" sz="2000" b="1" dirty="0"/>
          </a:p>
          <a:p>
            <a:pPr indent="-228600">
              <a:lnSpc>
                <a:spcPct val="90000"/>
              </a:lnSpc>
              <a:spcAft>
                <a:spcPts val="600"/>
              </a:spcAft>
              <a:buFont typeface="Arial" panose="020B0604020202020204" pitchFamily="34" charset="0"/>
              <a:buChar char="•"/>
            </a:pPr>
            <a:endParaRPr lang="en-US" sz="2000" b="1" dirty="0"/>
          </a:p>
          <a:p>
            <a:pPr indent="-228600">
              <a:lnSpc>
                <a:spcPct val="90000"/>
              </a:lnSpc>
              <a:spcAft>
                <a:spcPts val="600"/>
              </a:spcAft>
              <a:buFont typeface="Arial" panose="020B0604020202020204" pitchFamily="34" charset="0"/>
              <a:buChar char="•"/>
            </a:pPr>
            <a:endParaRPr lang="en-US" sz="2000" b="1" dirty="0"/>
          </a:p>
          <a:p>
            <a:pPr>
              <a:lnSpc>
                <a:spcPct val="90000"/>
              </a:lnSpc>
              <a:spcAft>
                <a:spcPts val="600"/>
              </a:spcAft>
            </a:pPr>
            <a:r>
              <a:rPr lang="en-US" sz="2000" b="1" dirty="0"/>
              <a:t>Lecturer: </a:t>
            </a:r>
            <a:r>
              <a:rPr lang="en-US" sz="2000" b="1" dirty="0" err="1"/>
              <a:t>Fouziya</a:t>
            </a:r>
            <a:r>
              <a:rPr lang="en-US" sz="2000" b="1" dirty="0"/>
              <a:t> Farheen</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a:p>
        </p:txBody>
      </p:sp>
      <p:pic>
        <p:nvPicPr>
          <p:cNvPr id="12" name="Picture 11" descr="A plate of pastries with powdered sugar on it&#10;&#10;AI-generated content may be incorrect.">
            <a:extLst>
              <a:ext uri="{FF2B5EF4-FFF2-40B4-BE49-F238E27FC236}">
                <a16:creationId xmlns:a16="http://schemas.microsoft.com/office/drawing/2014/main" id="{00534FF6-7CA3-594D-F221-E7A0621EB63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01625" y="3411308"/>
            <a:ext cx="3388176" cy="2785838"/>
          </a:xfrm>
          <a:prstGeom prst="rect">
            <a:avLst/>
          </a:prstGeom>
        </p:spPr>
      </p:pic>
      <p:pic>
        <p:nvPicPr>
          <p:cNvPr id="18" name="Picture 17" descr="A plate of pretzels and a bagel&#10;&#10;AI-generated content may be incorrect.">
            <a:extLst>
              <a:ext uri="{FF2B5EF4-FFF2-40B4-BE49-F238E27FC236}">
                <a16:creationId xmlns:a16="http://schemas.microsoft.com/office/drawing/2014/main" id="{BB9465E4-4D5D-FF1B-AFFC-2AF787A5F54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75771" y="315821"/>
            <a:ext cx="3389086" cy="2307499"/>
          </a:xfrm>
          <a:prstGeom prst="rect">
            <a:avLst/>
          </a:prstGeom>
        </p:spPr>
      </p:pic>
    </p:spTree>
    <p:extLst>
      <p:ext uri="{BB962C8B-B14F-4D97-AF65-F5344CB8AC3E}">
        <p14:creationId xmlns:p14="http://schemas.microsoft.com/office/powerpoint/2010/main" val="41301274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D6A1C-B648-3FCE-B51A-99F59C33556D}"/>
              </a:ext>
            </a:extLst>
          </p:cNvPr>
          <p:cNvSpPr>
            <a:spLocks noGrp="1"/>
          </p:cNvSpPr>
          <p:nvPr>
            <p:ph type="title"/>
          </p:nvPr>
        </p:nvSpPr>
        <p:spPr>
          <a:xfrm>
            <a:off x="6417733" y="490537"/>
            <a:ext cx="5291663" cy="1628775"/>
          </a:xfrm>
        </p:spPr>
        <p:txBody>
          <a:bodyPr anchor="b">
            <a:normAutofit/>
          </a:bodyPr>
          <a:lstStyle/>
          <a:p>
            <a:r>
              <a:rPr lang="en-GB" sz="4000" b="1">
                <a:latin typeface="Arial" panose="020B0604020202020204" pitchFamily="34" charset="0"/>
                <a:cs typeface="Arial" panose="020B0604020202020204" pitchFamily="34" charset="0"/>
              </a:rPr>
              <a:t>Presentation Overview</a:t>
            </a:r>
          </a:p>
        </p:txBody>
      </p:sp>
      <p:pic>
        <p:nvPicPr>
          <p:cNvPr id="6" name="Picture 5">
            <a:extLst>
              <a:ext uri="{FF2B5EF4-FFF2-40B4-BE49-F238E27FC236}">
                <a16:creationId xmlns:a16="http://schemas.microsoft.com/office/drawing/2014/main" id="{09196D92-C910-8EAE-3502-22E1A51E503F}"/>
              </a:ext>
            </a:extLst>
          </p:cNvPr>
          <p:cNvPicPr>
            <a:picLocks noChangeAspect="1"/>
          </p:cNvPicPr>
          <p:nvPr/>
        </p:nvPicPr>
        <p:blipFill>
          <a:blip r:embed="rId2"/>
          <a:srcRect l="30554" r="12099"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24" name="Content Placeholder 2">
            <a:extLst>
              <a:ext uri="{FF2B5EF4-FFF2-40B4-BE49-F238E27FC236}">
                <a16:creationId xmlns:a16="http://schemas.microsoft.com/office/drawing/2014/main" id="{C33F9133-F5E7-9DB3-EC9B-10D18180AB8C}"/>
              </a:ext>
            </a:extLst>
          </p:cNvPr>
          <p:cNvGraphicFramePr>
            <a:graphicFrameLocks noGrp="1"/>
          </p:cNvGraphicFramePr>
          <p:nvPr>
            <p:ph idx="1"/>
            <p:extLst>
              <p:ext uri="{D42A27DB-BD31-4B8C-83A1-F6EECF244321}">
                <p14:modId xmlns:p14="http://schemas.microsoft.com/office/powerpoint/2010/main" val="4060576859"/>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6707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320466" y="609600"/>
            <a:ext cx="4140014" cy="1330839"/>
          </a:xfrm>
        </p:spPr>
        <p:txBody>
          <a:bodyPr vert="horz" lIns="91440" tIns="45720" rIns="91440" bIns="45720" rtlCol="0" anchor="ctr">
            <a:normAutofit/>
          </a:bodyPr>
          <a:lstStyle/>
          <a:p>
            <a:pPr algn="l"/>
            <a:r>
              <a:rPr lang="en-US" sz="4400"/>
              <a:t>Overview of the Business Idea</a:t>
            </a:r>
          </a:p>
        </p:txBody>
      </p:sp>
      <p:sp>
        <p:nvSpPr>
          <p:cNvPr id="3" name="Subtitle 2"/>
          <p:cNvSpPr>
            <a:spLocks noGrp="1"/>
          </p:cNvSpPr>
          <p:nvPr>
            <p:ph type="subTitle" idx="1"/>
          </p:nvPr>
        </p:nvSpPr>
        <p:spPr>
          <a:xfrm>
            <a:off x="7320465" y="2194102"/>
            <a:ext cx="4140013" cy="3908586"/>
          </a:xfrm>
        </p:spPr>
        <p:txBody>
          <a:bodyPr vert="horz" lIns="91440" tIns="45720" rIns="91440" bIns="45720" rtlCol="0" anchor="t">
            <a:normAutofit/>
          </a:bodyPr>
          <a:lstStyle/>
          <a:p>
            <a:pPr indent="-228600" algn="l">
              <a:buFont typeface="Arial" panose="020B0604020202020204" pitchFamily="34" charset="0"/>
              <a:buChar char="•"/>
            </a:pPr>
            <a:r>
              <a:rPr lang="en-US" sz="1400" dirty="0"/>
              <a:t>Romanian Delights Bakery is a proposed start-up business that will operate in Hereford, </a:t>
            </a:r>
            <a:r>
              <a:rPr lang="en-US" sz="1400"/>
              <a:t>specialized</a:t>
            </a:r>
            <a:r>
              <a:rPr lang="en-US" sz="1400" dirty="0"/>
              <a:t> in authentic Romanian pretzels and doughnuts prepared using traditional Romanian recipes.</a:t>
            </a:r>
          </a:p>
          <a:p>
            <a:pPr indent="-228600" algn="l">
              <a:buFont typeface="Arial" panose="020B0604020202020204" pitchFamily="34" charset="0"/>
              <a:buChar char="•"/>
            </a:pPr>
            <a:r>
              <a:rPr lang="en-US" sz="1400" dirty="0"/>
              <a:t> The business was developed after identifying a gap in the local market, as there are currently no bakeries </a:t>
            </a:r>
            <a:r>
              <a:rPr lang="en-US" sz="1400"/>
              <a:t>specialized</a:t>
            </a:r>
            <a:r>
              <a:rPr lang="en-US" sz="1400" dirty="0"/>
              <a:t> in Romanian bakery products.</a:t>
            </a:r>
          </a:p>
          <a:p>
            <a:pPr indent="-228600" algn="l">
              <a:buFont typeface="Arial" panose="020B0604020202020204" pitchFamily="34" charset="0"/>
              <a:buChar char="•"/>
            </a:pPr>
            <a:r>
              <a:rPr lang="en-US" sz="1400"/>
              <a:t> Its Unique Selling Proposition (USP) is the combination of authenticity, freshness and cultural identity. </a:t>
            </a:r>
          </a:p>
          <a:p>
            <a:pPr indent="-228600" algn="l">
              <a:buFont typeface="Arial" panose="020B0604020202020204" pitchFamily="34" charset="0"/>
              <a:buChar char="•"/>
            </a:pPr>
            <a:r>
              <a:rPr lang="en-US" sz="1400"/>
              <a:t>The business will operate as a Private Limited Company (Ltd) and will initially be managed by the owner with the support of a part-time Bakery Assistant.</a:t>
            </a:r>
          </a:p>
          <a:p>
            <a:pPr indent="-228600" algn="l">
              <a:buFont typeface="Arial" panose="020B0604020202020204" pitchFamily="34" charset="0"/>
              <a:buChar char="•"/>
            </a:pPr>
            <a:endParaRPr lang="en-US" sz="1400"/>
          </a:p>
        </p:txBody>
      </p:sp>
      <p:pic>
        <p:nvPicPr>
          <p:cNvPr id="4" name="Picture 3" descr="A person standing behind a display case with food&#10;&#10;AI-generated content may be incorrect.">
            <a:extLst>
              <a:ext uri="{FF2B5EF4-FFF2-40B4-BE49-F238E27FC236}">
                <a16:creationId xmlns:a16="http://schemas.microsoft.com/office/drawing/2014/main" id="{C5247C99-323E-92D1-22EF-A6DC3DA25307}"/>
              </a:ext>
            </a:extLst>
          </p:cNvPr>
          <p:cNvPicPr>
            <a:picLocks noChangeAspect="1"/>
          </p:cNvPicPr>
          <p:nvPr/>
        </p:nvPicPr>
        <p:blipFill>
          <a:blip r:embed="rId2">
            <a:extLst>
              <a:ext uri="{837473B0-CC2E-450A-ABE3-18F120FF3D39}">
                <a1611:picAttrSrcUrl xmlns:a1611="http://schemas.microsoft.com/office/drawing/2016/11/main" r:id="rId3"/>
              </a:ext>
            </a:extLst>
          </a:blip>
          <a:srcRect l="11187" r="17361"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05F7-E7B6-480D-DEF9-CAE62EE1711E}"/>
              </a:ext>
            </a:extLst>
          </p:cNvPr>
          <p:cNvSpPr>
            <a:spLocks noGrp="1"/>
          </p:cNvSpPr>
          <p:nvPr>
            <p:ph type="title"/>
          </p:nvPr>
        </p:nvSpPr>
        <p:spPr>
          <a:xfrm>
            <a:off x="838200" y="365126"/>
            <a:ext cx="10515600" cy="381324"/>
          </a:xfrm>
        </p:spPr>
        <p:txBody>
          <a:bodyPr>
            <a:normAutofit fontScale="90000"/>
          </a:bodyPr>
          <a:lstStyle/>
          <a:p>
            <a:pPr algn="ctr"/>
            <a:r>
              <a:rPr lang="en-GB" b="1" dirty="0">
                <a:latin typeface="Arial" panose="020B0604020202020204" pitchFamily="34" charset="0"/>
                <a:cs typeface="Arial" panose="020B0604020202020204" pitchFamily="34" charset="0"/>
              </a:rPr>
              <a:t>Unique Selling Proposition (USP)</a:t>
            </a:r>
          </a:p>
        </p:txBody>
      </p:sp>
      <p:sp>
        <p:nvSpPr>
          <p:cNvPr id="3" name="Content Placeholder 2">
            <a:extLst>
              <a:ext uri="{FF2B5EF4-FFF2-40B4-BE49-F238E27FC236}">
                <a16:creationId xmlns:a16="http://schemas.microsoft.com/office/drawing/2014/main" id="{6FB85039-BA78-B2E2-D4B7-D717A82C0039}"/>
              </a:ext>
            </a:extLst>
          </p:cNvPr>
          <p:cNvSpPr>
            <a:spLocks noGrp="1"/>
          </p:cNvSpPr>
          <p:nvPr>
            <p:ph idx="1"/>
          </p:nvPr>
        </p:nvSpPr>
        <p:spPr>
          <a:xfrm>
            <a:off x="838200" y="998376"/>
            <a:ext cx="10515600" cy="5178587"/>
          </a:xfrm>
        </p:spPr>
        <p:txBody>
          <a:bodyPr>
            <a:normAutofit fontScale="92500" lnSpcReduction="20000"/>
          </a:bodyPr>
          <a:lstStyle/>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a:p>
            <a:pPr>
              <a:buFont typeface="Wingdings" panose="05000000000000000000" pitchFamily="2" charset="2"/>
              <a:buChar char="§"/>
            </a:pPr>
            <a:r>
              <a:rPr lang="en-US" sz="2000" dirty="0">
                <a:latin typeface="Arial" panose="020B0604020202020204" pitchFamily="34" charset="0"/>
                <a:cs typeface="Arial" panose="020B0604020202020204" pitchFamily="34" charset="0"/>
              </a:rPr>
              <a:t>Romanian Delights Bakery offers customers an authentic Romanian bakery experience through freshly baked pretzels and doughnuts prepared using traditional recipes and high-quality ingredients.</a:t>
            </a:r>
          </a:p>
          <a:p>
            <a:pPr>
              <a:buFont typeface="Wingdings" panose="05000000000000000000" pitchFamily="2" charset="2"/>
              <a:buChar char="§"/>
            </a:pPr>
            <a:r>
              <a:rPr lang="en-US" sz="2000" dirty="0">
                <a:latin typeface="Arial" panose="020B0604020202020204" pitchFamily="34" charset="0"/>
                <a:cs typeface="Arial" panose="020B0604020202020204" pitchFamily="34" charset="0"/>
              </a:rPr>
              <a:t> As the only bakery in Hereford specializing in these products, the business differentiates itself by combining authenticity, freshness and excellent customer service, creating a unique experience that encourages customer loyalty and repeat business.</a:t>
            </a:r>
            <a:endParaRPr lang="en-GB" sz="2000" dirty="0">
              <a:latin typeface="Arial" panose="020B0604020202020204" pitchFamily="34" charset="0"/>
              <a:cs typeface="Arial" panose="020B0604020202020204" pitchFamily="34" charset="0"/>
            </a:endParaRPr>
          </a:p>
        </p:txBody>
      </p:sp>
      <p:sp>
        <p:nvSpPr>
          <p:cNvPr id="4" name="Isosceles Triangle 3">
            <a:extLst>
              <a:ext uri="{FF2B5EF4-FFF2-40B4-BE49-F238E27FC236}">
                <a16:creationId xmlns:a16="http://schemas.microsoft.com/office/drawing/2014/main" id="{984806E7-7A52-1970-2E45-539D02D08665}"/>
              </a:ext>
            </a:extLst>
          </p:cNvPr>
          <p:cNvSpPr/>
          <p:nvPr/>
        </p:nvSpPr>
        <p:spPr>
          <a:xfrm>
            <a:off x="1248937" y="998376"/>
            <a:ext cx="9005406" cy="3228391"/>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
            </a:pPr>
            <a:r>
              <a:rPr lang="en-GB" sz="1400" dirty="0">
                <a:latin typeface="Arial" panose="020B0604020202020204" pitchFamily="34" charset="0"/>
                <a:cs typeface="Arial" panose="020B0604020202020204" pitchFamily="34" charset="0"/>
              </a:rPr>
              <a:t>Authentic Romanian recipes</a:t>
            </a:r>
          </a:p>
          <a:p>
            <a:pPr marL="285750" indent="-285750" algn="ctr">
              <a:buFont typeface="Wingdings" panose="05000000000000000000" pitchFamily="2" charset="2"/>
              <a:buChar char="§"/>
            </a:pPr>
            <a:r>
              <a:rPr lang="en-GB" sz="1400" dirty="0">
                <a:latin typeface="Arial" panose="020B0604020202020204" pitchFamily="34" charset="0"/>
                <a:cs typeface="Arial" panose="020B0604020202020204" pitchFamily="34" charset="0"/>
              </a:rPr>
              <a:t>Freshly baked every day</a:t>
            </a:r>
          </a:p>
          <a:p>
            <a:pPr marL="285750" indent="-285750" algn="ctr">
              <a:buFont typeface="Wingdings" panose="05000000000000000000" pitchFamily="2" charset="2"/>
              <a:buChar char="§"/>
            </a:pPr>
            <a:r>
              <a:rPr lang="en-GB" sz="1400" dirty="0">
                <a:latin typeface="Arial" panose="020B0604020202020204" pitchFamily="34" charset="0"/>
                <a:cs typeface="Arial" panose="020B0604020202020204" pitchFamily="34" charset="0"/>
              </a:rPr>
              <a:t>High-quality ingredients</a:t>
            </a:r>
          </a:p>
          <a:p>
            <a:pPr marL="285750" indent="-285750" algn="ctr">
              <a:buFont typeface="Wingdings" panose="05000000000000000000" pitchFamily="2" charset="2"/>
              <a:buChar char="§"/>
            </a:pPr>
            <a:r>
              <a:rPr lang="en-US" sz="1400" dirty="0">
                <a:latin typeface="Arial" panose="020B0604020202020204" pitchFamily="34" charset="0"/>
                <a:cs typeface="Arial" panose="020B0604020202020204" pitchFamily="34" charset="0"/>
              </a:rPr>
              <a:t>Traditional taste with modern customer service</a:t>
            </a:r>
          </a:p>
          <a:p>
            <a:pPr marL="285750" indent="-285750" algn="ctr">
              <a:buFont typeface="Wingdings" panose="05000000000000000000" pitchFamily="2" charset="2"/>
              <a:buChar char="§"/>
            </a:pPr>
            <a:r>
              <a:rPr lang="en-US" sz="1400" dirty="0">
                <a:latin typeface="Arial" panose="020B0604020202020204" pitchFamily="34" charset="0"/>
                <a:cs typeface="Arial" panose="020B0604020202020204" pitchFamily="34" charset="0"/>
              </a:rPr>
              <a:t>The only Romanian bakery specializing in pretzels and doughnuts in Hereford</a:t>
            </a:r>
            <a:endParaRPr lang="en-GB" sz="1400" dirty="0">
              <a:latin typeface="Arial" panose="020B0604020202020204" pitchFamily="34" charset="0"/>
              <a:cs typeface="Arial" panose="020B0604020202020204" pitchFamily="34" charset="0"/>
            </a:endParaRPr>
          </a:p>
          <a:p>
            <a:pPr algn="ctr"/>
            <a:endParaRPr lang="en-GB" dirty="0"/>
          </a:p>
        </p:txBody>
      </p:sp>
    </p:spTree>
    <p:extLst>
      <p:ext uri="{BB962C8B-B14F-4D97-AF65-F5344CB8AC3E}">
        <p14:creationId xmlns:p14="http://schemas.microsoft.com/office/powerpoint/2010/main" val="1278578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2997C1-D837-16BE-A095-84E0EF919FDE}"/>
              </a:ext>
            </a:extLst>
          </p:cNvPr>
          <p:cNvSpPr>
            <a:spLocks noGrp="1"/>
          </p:cNvSpPr>
          <p:nvPr>
            <p:ph type="title"/>
          </p:nvPr>
        </p:nvSpPr>
        <p:spPr>
          <a:xfrm>
            <a:off x="371094" y="1161288"/>
            <a:ext cx="3438144" cy="1239012"/>
          </a:xfrm>
        </p:spPr>
        <p:txBody>
          <a:bodyPr vert="horz" lIns="91440" tIns="45720" rIns="91440" bIns="45720" rtlCol="0" anchor="ctr">
            <a:normAutofit/>
          </a:bodyPr>
          <a:lstStyle/>
          <a:p>
            <a:r>
              <a:rPr lang="en-US" sz="2800" kern="1200">
                <a:solidFill>
                  <a:schemeClr val="tx1"/>
                </a:solidFill>
                <a:latin typeface="+mj-lt"/>
                <a:ea typeface="+mj-ea"/>
                <a:cs typeface="+mj-cs"/>
              </a:rPr>
              <a:t>Company Management</a:t>
            </a:r>
          </a:p>
        </p:txBody>
      </p:sp>
      <p:sp>
        <p:nvSpPr>
          <p:cNvPr id="22" name="Rectangle 21">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32097FAE-8663-6FB8-6CF3-95024694916B}"/>
              </a:ext>
            </a:extLst>
          </p:cNvPr>
          <p:cNvSpPr txBox="1"/>
          <p:nvPr/>
        </p:nvSpPr>
        <p:spPr>
          <a:xfrm>
            <a:off x="371094" y="2718054"/>
            <a:ext cx="3438906" cy="3207258"/>
          </a:xfrm>
          <a:prstGeom prst="rect">
            <a:avLst/>
          </a:prstGeom>
        </p:spPr>
        <p:txBody>
          <a:bodyPr vert="horz" lIns="91440" tIns="45720" rIns="91440" bIns="45720" rtlCol="0" anchor="t">
            <a:normAutofit/>
          </a:bodyPr>
          <a:lstStyle/>
          <a:p>
            <a:pPr marL="285750" indent="-228600">
              <a:lnSpc>
                <a:spcPct val="90000"/>
              </a:lnSpc>
              <a:spcBef>
                <a:spcPts val="1000"/>
              </a:spcBef>
              <a:buClr>
                <a:schemeClr val="accent1"/>
              </a:buClr>
              <a:buSzPct val="80000"/>
              <a:buFont typeface="Arial" panose="020B0604020202020204" pitchFamily="34" charset="0"/>
              <a:buChar char="•"/>
            </a:pPr>
            <a:r>
              <a:rPr lang="en-US" sz="1700"/>
              <a:t>Romanian Delights Bakery will target both the Romanian community and local customers seeking authentic, freshly baked products at affordable prices. The business will operate as a Private Limited Company (Ltd), managed by the owner with the support of a part-time Bakery Assistant, ensuring efficient daily operations, high product quality and excellent customer service.</a:t>
            </a:r>
          </a:p>
        </p:txBody>
      </p:sp>
      <p:pic>
        <p:nvPicPr>
          <p:cNvPr id="4" name="Content Placeholder 3">
            <a:extLst>
              <a:ext uri="{FF2B5EF4-FFF2-40B4-BE49-F238E27FC236}">
                <a16:creationId xmlns:a16="http://schemas.microsoft.com/office/drawing/2014/main" id="{A7A7A02E-C5B5-D1E4-77DC-7A5FD5DA68CB}"/>
              </a:ext>
            </a:extLst>
          </p:cNvPr>
          <p:cNvPicPr>
            <a:picLocks noGrp="1" noChangeAspect="1"/>
          </p:cNvPicPr>
          <p:nvPr>
            <p:ph idx="1"/>
          </p:nvPr>
        </p:nvPicPr>
        <p:blipFill>
          <a:blip r:embed="rId2"/>
          <a:stretch>
            <a:fillRect/>
          </a:stretch>
        </p:blipFill>
        <p:spPr>
          <a:xfrm>
            <a:off x="4901184" y="1714180"/>
            <a:ext cx="6922008" cy="3530223"/>
          </a:xfrm>
          <a:prstGeom prst="rect">
            <a:avLst/>
          </a:prstGeom>
        </p:spPr>
      </p:pic>
    </p:spTree>
    <p:extLst>
      <p:ext uri="{BB962C8B-B14F-4D97-AF65-F5344CB8AC3E}">
        <p14:creationId xmlns:p14="http://schemas.microsoft.com/office/powerpoint/2010/main" val="2923037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491FE-4FA7-71E3-E483-DA699DA720ED}"/>
              </a:ext>
            </a:extLst>
          </p:cNvPr>
          <p:cNvSpPr>
            <a:spLocks noGrp="1"/>
          </p:cNvSpPr>
          <p:nvPr>
            <p:ph type="title"/>
          </p:nvPr>
        </p:nvSpPr>
        <p:spPr>
          <a:xfrm>
            <a:off x="4654296" y="329184"/>
            <a:ext cx="6894576" cy="1783080"/>
          </a:xfrm>
        </p:spPr>
        <p:txBody>
          <a:bodyPr anchor="b">
            <a:normAutofit/>
          </a:bodyPr>
          <a:lstStyle/>
          <a:p>
            <a:r>
              <a:rPr lang="en-GB" sz="5400"/>
              <a:t>Target Market</a:t>
            </a:r>
          </a:p>
        </p:txBody>
      </p:sp>
      <p:pic>
        <p:nvPicPr>
          <p:cNvPr id="11" name="Picture 10">
            <a:extLst>
              <a:ext uri="{FF2B5EF4-FFF2-40B4-BE49-F238E27FC236}">
                <a16:creationId xmlns:a16="http://schemas.microsoft.com/office/drawing/2014/main" id="{D1DD2337-34CD-D28D-FE4C-EE6E3DAE0529}"/>
              </a:ext>
            </a:extLst>
          </p:cNvPr>
          <p:cNvPicPr>
            <a:picLocks noChangeAspect="1"/>
          </p:cNvPicPr>
          <p:nvPr/>
        </p:nvPicPr>
        <p:blipFill>
          <a:blip r:embed="rId2"/>
          <a:srcRect l="40503" r="26258"/>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5"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342F7E70-BA17-1243-13AB-D485E2756A24}"/>
              </a:ext>
            </a:extLst>
          </p:cNvPr>
          <p:cNvGraphicFramePr>
            <a:graphicFrameLocks noGrp="1"/>
          </p:cNvGraphicFramePr>
          <p:nvPr>
            <p:ph idx="1"/>
            <p:extLst>
              <p:ext uri="{D42A27DB-BD31-4B8C-83A1-F6EECF244321}">
                <p14:modId xmlns:p14="http://schemas.microsoft.com/office/powerpoint/2010/main" val="1985654216"/>
              </p:ext>
            </p:extLst>
          </p:nvPr>
        </p:nvGraphicFramePr>
        <p:xfrm>
          <a:off x="4654296" y="2706624"/>
          <a:ext cx="6894576" cy="3483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7505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3B74-F4AC-B770-5BC5-C7EE72310078}"/>
              </a:ext>
            </a:extLst>
          </p:cNvPr>
          <p:cNvSpPr>
            <a:spLocks noGrp="1"/>
          </p:cNvSpPr>
          <p:nvPr>
            <p:ph type="title"/>
          </p:nvPr>
        </p:nvSpPr>
        <p:spPr>
          <a:xfrm>
            <a:off x="838200" y="365125"/>
            <a:ext cx="10515600" cy="164421"/>
          </a:xfrm>
        </p:spPr>
        <p:txBody>
          <a:bodyPr>
            <a:normAutofit fontScale="90000"/>
          </a:bodyPr>
          <a:lstStyle/>
          <a:p>
            <a:r>
              <a:rPr lang="en-GB" b="1">
                <a:ea typeface="+mj-lt"/>
                <a:cs typeface="+mj-lt"/>
              </a:rPr>
              <a:t>                  Two Major Marketing Strategies</a:t>
            </a:r>
            <a:endParaRPr lang="en-US" b="1"/>
          </a:p>
        </p:txBody>
      </p:sp>
      <p:pic>
        <p:nvPicPr>
          <p:cNvPr id="14" name="Content Placeholder 13" descr="TikTok surpasses Facebook in monthly users in South Korea | allkpop">
            <a:extLst>
              <a:ext uri="{FF2B5EF4-FFF2-40B4-BE49-F238E27FC236}">
                <a16:creationId xmlns:a16="http://schemas.microsoft.com/office/drawing/2014/main" id="{0981A721-4C69-89EA-94F5-10C0271616A7}"/>
              </a:ext>
            </a:extLst>
          </p:cNvPr>
          <p:cNvPicPr>
            <a:picLocks noGrp="1" noChangeAspect="1"/>
          </p:cNvPicPr>
          <p:nvPr>
            <p:ph idx="1"/>
          </p:nvPr>
        </p:nvPicPr>
        <p:blipFill>
          <a:blip r:embed="rId2"/>
          <a:stretch>
            <a:fillRect/>
          </a:stretch>
        </p:blipFill>
        <p:spPr>
          <a:xfrm>
            <a:off x="3904346" y="957592"/>
            <a:ext cx="3703684" cy="2333853"/>
          </a:xfrm>
          <a:prstGeom prst="rect">
            <a:avLst/>
          </a:prstGeom>
        </p:spPr>
      </p:pic>
      <p:sp>
        <p:nvSpPr>
          <p:cNvPr id="7" name="TextBox 6">
            <a:extLst>
              <a:ext uri="{FF2B5EF4-FFF2-40B4-BE49-F238E27FC236}">
                <a16:creationId xmlns:a16="http://schemas.microsoft.com/office/drawing/2014/main" id="{DA66401D-01C6-0AB7-7C84-4B93D9F120C1}"/>
              </a:ext>
            </a:extLst>
          </p:cNvPr>
          <p:cNvSpPr txBox="1"/>
          <p:nvPr/>
        </p:nvSpPr>
        <p:spPr>
          <a:xfrm>
            <a:off x="674913" y="1019630"/>
            <a:ext cx="19666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b="1">
                <a:latin typeface="Arial"/>
                <a:cs typeface="Arial"/>
              </a:rPr>
              <a:t>Facebook</a:t>
            </a:r>
            <a:r>
              <a:rPr lang="en-US" dirty="0"/>
              <a:t> </a:t>
            </a:r>
          </a:p>
          <a:p>
            <a:pPr algn="ctr"/>
            <a:endParaRPr lang="en-GB"/>
          </a:p>
        </p:txBody>
      </p:sp>
      <p:sp>
        <p:nvSpPr>
          <p:cNvPr id="8" name="TextBox 7">
            <a:extLst>
              <a:ext uri="{FF2B5EF4-FFF2-40B4-BE49-F238E27FC236}">
                <a16:creationId xmlns:a16="http://schemas.microsoft.com/office/drawing/2014/main" id="{93EF95F8-5726-025A-7B70-13711D9B8C65}"/>
              </a:ext>
            </a:extLst>
          </p:cNvPr>
          <p:cNvSpPr txBox="1"/>
          <p:nvPr/>
        </p:nvSpPr>
        <p:spPr>
          <a:xfrm flipH="1">
            <a:off x="9223828" y="1150257"/>
            <a:ext cx="1727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r>
              <a:rPr lang="en-US" b="1" dirty="0"/>
              <a:t> </a:t>
            </a:r>
            <a:r>
              <a:rPr lang="en-US" b="1">
                <a:latin typeface="Arial"/>
                <a:cs typeface="Arial"/>
              </a:rPr>
              <a:t>TikTok</a:t>
            </a:r>
          </a:p>
          <a:p>
            <a:pPr algn="ctr"/>
            <a:endParaRPr lang="en-GB"/>
          </a:p>
        </p:txBody>
      </p:sp>
      <p:sp>
        <p:nvSpPr>
          <p:cNvPr id="9" name="TextBox 8">
            <a:extLst>
              <a:ext uri="{FF2B5EF4-FFF2-40B4-BE49-F238E27FC236}">
                <a16:creationId xmlns:a16="http://schemas.microsoft.com/office/drawing/2014/main" id="{CE309FAD-F4C4-C99D-ED8A-2CEAA08C643D}"/>
              </a:ext>
            </a:extLst>
          </p:cNvPr>
          <p:cNvSpPr txBox="1"/>
          <p:nvPr/>
        </p:nvSpPr>
        <p:spPr>
          <a:xfrm>
            <a:off x="682170" y="1520373"/>
            <a:ext cx="287383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
            </a:pPr>
            <a:r>
              <a:rPr lang="en-US" dirty="0"/>
              <a:t>Promote special offers, events and communicate with the local community.</a:t>
            </a:r>
          </a:p>
          <a:p>
            <a:pPr algn="ctr"/>
            <a:endParaRPr lang="en-GB" dirty="0"/>
          </a:p>
        </p:txBody>
      </p:sp>
      <p:sp>
        <p:nvSpPr>
          <p:cNvPr id="10" name="TextBox 9">
            <a:extLst>
              <a:ext uri="{FF2B5EF4-FFF2-40B4-BE49-F238E27FC236}">
                <a16:creationId xmlns:a16="http://schemas.microsoft.com/office/drawing/2014/main" id="{BC92DB35-57D3-AAC9-A4A3-3328D51BC173}"/>
              </a:ext>
            </a:extLst>
          </p:cNvPr>
          <p:cNvSpPr txBox="1"/>
          <p:nvPr/>
        </p:nvSpPr>
        <p:spPr>
          <a:xfrm>
            <a:off x="8287655" y="1411515"/>
            <a:ext cx="32802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panose="05000000000000000000" pitchFamily="2" charset="2"/>
              <a:buChar char="§"/>
            </a:pPr>
            <a:r>
              <a:rPr lang="en-US" dirty="0"/>
              <a:t>Share short videos of freshly baked products and behind-the-scenes bakery content to increase brand awareness.</a:t>
            </a:r>
          </a:p>
          <a:p>
            <a:pPr algn="ctr"/>
            <a:endParaRPr lang="en-GB" dirty="0"/>
          </a:p>
        </p:txBody>
      </p:sp>
      <p:graphicFrame>
        <p:nvGraphicFramePr>
          <p:cNvPr id="16" name="TextBox 10">
            <a:extLst>
              <a:ext uri="{FF2B5EF4-FFF2-40B4-BE49-F238E27FC236}">
                <a16:creationId xmlns:a16="http://schemas.microsoft.com/office/drawing/2014/main" id="{67D52654-79E7-0C2B-EDD5-F777077B7F9F}"/>
              </a:ext>
            </a:extLst>
          </p:cNvPr>
          <p:cNvGraphicFramePr/>
          <p:nvPr/>
        </p:nvGraphicFramePr>
        <p:xfrm>
          <a:off x="449944" y="3414485"/>
          <a:ext cx="11582398" cy="2831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74460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0644-A916-8F99-62BB-7F73981DD1FB}"/>
              </a:ext>
            </a:extLst>
          </p:cNvPr>
          <p:cNvSpPr>
            <a:spLocks noGrp="1"/>
          </p:cNvSpPr>
          <p:nvPr>
            <p:ph type="title"/>
          </p:nvPr>
        </p:nvSpPr>
        <p:spPr>
          <a:xfrm>
            <a:off x="838200" y="365125"/>
            <a:ext cx="10515600" cy="65770"/>
          </a:xfrm>
        </p:spPr>
        <p:txBody>
          <a:bodyPr>
            <a:normAutofit fontScale="90000"/>
          </a:bodyPr>
          <a:lstStyle/>
          <a:p>
            <a:r>
              <a:rPr lang="en-GB" dirty="0">
                <a:ea typeface="+mj-lt"/>
                <a:cs typeface="+mj-lt"/>
              </a:rPr>
              <a:t>           Three Key External Factors (PESTEL)</a:t>
            </a:r>
            <a:endParaRPr lang="en-US" dirty="0"/>
          </a:p>
        </p:txBody>
      </p:sp>
      <p:sp>
        <p:nvSpPr>
          <p:cNvPr id="3" name="Content Placeholder 2">
            <a:extLst>
              <a:ext uri="{FF2B5EF4-FFF2-40B4-BE49-F238E27FC236}">
                <a16:creationId xmlns:a16="http://schemas.microsoft.com/office/drawing/2014/main" id="{683E4C79-5E7A-C96C-0F3B-008B75EA56C8}"/>
              </a:ext>
            </a:extLst>
          </p:cNvPr>
          <p:cNvSpPr>
            <a:spLocks noGrp="1"/>
          </p:cNvSpPr>
          <p:nvPr>
            <p:ph idx="1"/>
          </p:nvPr>
        </p:nvSpPr>
        <p:spPr>
          <a:xfrm>
            <a:off x="838200" y="677733"/>
            <a:ext cx="10515600" cy="5815142"/>
          </a:xfrm>
        </p:spPr>
        <p:txBody>
          <a:bodyPr vert="horz" lIns="91440" tIns="45720" rIns="91440" bIns="45720" rtlCol="0" anchor="t">
            <a:no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a:buFont typeface="Wingdings" panose="05000000000000000000" pitchFamily="2" charset="2"/>
              <a:buChar char="§"/>
            </a:pPr>
            <a:r>
              <a:rPr lang="en-GB" sz="1800" dirty="0">
                <a:latin typeface="Arial"/>
                <a:ea typeface="+mn-lt"/>
                <a:cs typeface="Arial"/>
              </a:rPr>
              <a:t>Three external factors will have the greatest impact on Romanian Delights Bakery. </a:t>
            </a:r>
            <a:r>
              <a:rPr lang="en-GB" sz="1800" b="1" dirty="0">
                <a:latin typeface="Arial"/>
                <a:ea typeface="+mn-lt"/>
                <a:cs typeface="Arial"/>
              </a:rPr>
              <a:t>Social</a:t>
            </a:r>
            <a:r>
              <a:rPr lang="en-GB" sz="1800" dirty="0">
                <a:latin typeface="Arial"/>
                <a:ea typeface="+mn-lt"/>
                <a:cs typeface="Arial"/>
              </a:rPr>
              <a:t> factors create opportunities because the Romanian community in the UK continues to grow, while British consumers are becoming increasingly interested in international food.</a:t>
            </a:r>
          </a:p>
          <a:p>
            <a:pPr>
              <a:buFont typeface="Wingdings" panose="05000000000000000000" pitchFamily="2" charset="2"/>
              <a:buChar char="§"/>
            </a:pPr>
            <a:r>
              <a:rPr lang="en-GB" sz="1800" dirty="0">
                <a:latin typeface="Arial"/>
                <a:ea typeface="+mn-lt"/>
                <a:cs typeface="Arial"/>
              </a:rPr>
              <a:t> </a:t>
            </a:r>
            <a:r>
              <a:rPr lang="en-GB" sz="1800" b="1" dirty="0">
                <a:latin typeface="Arial"/>
                <a:ea typeface="+mn-lt"/>
                <a:cs typeface="Arial"/>
              </a:rPr>
              <a:t>Economic</a:t>
            </a:r>
            <a:r>
              <a:rPr lang="en-GB" sz="1800" dirty="0">
                <a:latin typeface="Arial"/>
                <a:ea typeface="+mn-lt"/>
                <a:cs typeface="Arial"/>
              </a:rPr>
              <a:t> factors such as inflation and rising energy costs may increase operating expenses and ingredient prices.</a:t>
            </a:r>
          </a:p>
          <a:p>
            <a:pPr>
              <a:buFont typeface="Wingdings" panose="05000000000000000000" pitchFamily="2" charset="2"/>
              <a:buChar char="§"/>
            </a:pPr>
            <a:r>
              <a:rPr lang="en-GB" sz="1800" dirty="0">
                <a:latin typeface="Arial"/>
                <a:ea typeface="+mn-lt"/>
                <a:cs typeface="Arial"/>
              </a:rPr>
              <a:t> </a:t>
            </a:r>
            <a:r>
              <a:rPr lang="en-GB" sz="1800" b="1" dirty="0">
                <a:latin typeface="Arial"/>
                <a:ea typeface="+mn-lt"/>
                <a:cs typeface="Arial"/>
              </a:rPr>
              <a:t>Legal</a:t>
            </a:r>
            <a:r>
              <a:rPr lang="en-GB" sz="1800" dirty="0">
                <a:latin typeface="Arial"/>
                <a:ea typeface="+mn-lt"/>
                <a:cs typeface="Arial"/>
              </a:rPr>
              <a:t> factors are also important, as the business must comply with UK food hygiene, health and safety, and employment regulations to operate successfully.</a:t>
            </a:r>
            <a:endParaRPr lang="en-GB" sz="1800" dirty="0">
              <a:latin typeface="Arial"/>
              <a:cs typeface="Arial"/>
            </a:endParaRPr>
          </a:p>
        </p:txBody>
      </p:sp>
      <p:sp>
        <p:nvSpPr>
          <p:cNvPr id="4" name="Rectangle 3">
            <a:extLst>
              <a:ext uri="{FF2B5EF4-FFF2-40B4-BE49-F238E27FC236}">
                <a16:creationId xmlns:a16="http://schemas.microsoft.com/office/drawing/2014/main" id="{8809C74E-5C60-62B7-4C72-F79A161D1328}"/>
              </a:ext>
            </a:extLst>
          </p:cNvPr>
          <p:cNvSpPr/>
          <p:nvPr/>
        </p:nvSpPr>
        <p:spPr>
          <a:xfrm>
            <a:off x="1189263" y="806902"/>
            <a:ext cx="2490108" cy="14573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Political</a:t>
            </a:r>
          </a:p>
        </p:txBody>
      </p:sp>
      <p:sp>
        <p:nvSpPr>
          <p:cNvPr id="5" name="Rectangle 4">
            <a:extLst>
              <a:ext uri="{FF2B5EF4-FFF2-40B4-BE49-F238E27FC236}">
                <a16:creationId xmlns:a16="http://schemas.microsoft.com/office/drawing/2014/main" id="{21D4AE45-AE5B-E031-B32A-F56575918FF2}"/>
              </a:ext>
            </a:extLst>
          </p:cNvPr>
          <p:cNvSpPr/>
          <p:nvPr/>
        </p:nvSpPr>
        <p:spPr>
          <a:xfrm>
            <a:off x="4912177" y="806903"/>
            <a:ext cx="2366737" cy="1471839"/>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Economic</a:t>
            </a:r>
          </a:p>
        </p:txBody>
      </p:sp>
      <p:sp>
        <p:nvSpPr>
          <p:cNvPr id="6" name="Rectangle 5">
            <a:extLst>
              <a:ext uri="{FF2B5EF4-FFF2-40B4-BE49-F238E27FC236}">
                <a16:creationId xmlns:a16="http://schemas.microsoft.com/office/drawing/2014/main" id="{21D3F35D-69F2-9531-C283-29D1C13BA9EA}"/>
              </a:ext>
            </a:extLst>
          </p:cNvPr>
          <p:cNvSpPr/>
          <p:nvPr/>
        </p:nvSpPr>
        <p:spPr>
          <a:xfrm>
            <a:off x="8098063" y="806902"/>
            <a:ext cx="2635250" cy="1435554"/>
          </a:xfrm>
          <a:prstGeom prst="rect">
            <a:avLst/>
          </a:prstGeom>
          <a:solidFill>
            <a:schemeClr val="accent6">
              <a:lumMod val="75000"/>
            </a:schemeClr>
          </a:solidFill>
          <a:ln>
            <a:solidFill>
              <a:schemeClr val="accent6">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Social</a:t>
            </a:r>
          </a:p>
        </p:txBody>
      </p:sp>
      <p:sp>
        <p:nvSpPr>
          <p:cNvPr id="7" name="Rectangle 6">
            <a:extLst>
              <a:ext uri="{FF2B5EF4-FFF2-40B4-BE49-F238E27FC236}">
                <a16:creationId xmlns:a16="http://schemas.microsoft.com/office/drawing/2014/main" id="{A24C7654-9F85-8614-5EEB-3ECB70593B4E}"/>
              </a:ext>
            </a:extLst>
          </p:cNvPr>
          <p:cNvSpPr/>
          <p:nvPr/>
        </p:nvSpPr>
        <p:spPr>
          <a:xfrm>
            <a:off x="1189262" y="2519587"/>
            <a:ext cx="2490108" cy="14573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Technological</a:t>
            </a:r>
            <a:endParaRPr lang="en-GB" dirty="0"/>
          </a:p>
        </p:txBody>
      </p:sp>
      <p:sp>
        <p:nvSpPr>
          <p:cNvPr id="8" name="Rectangle 7">
            <a:extLst>
              <a:ext uri="{FF2B5EF4-FFF2-40B4-BE49-F238E27FC236}">
                <a16:creationId xmlns:a16="http://schemas.microsoft.com/office/drawing/2014/main" id="{19DC2170-396C-2F28-73DF-8E6A2DB90FD7}"/>
              </a:ext>
            </a:extLst>
          </p:cNvPr>
          <p:cNvSpPr/>
          <p:nvPr/>
        </p:nvSpPr>
        <p:spPr>
          <a:xfrm>
            <a:off x="4926691" y="2512330"/>
            <a:ext cx="2352223" cy="14645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Environmental</a:t>
            </a:r>
            <a:endParaRPr lang="en-GB" dirty="0"/>
          </a:p>
        </p:txBody>
      </p:sp>
      <p:sp>
        <p:nvSpPr>
          <p:cNvPr id="9" name="Rectangle 8">
            <a:extLst>
              <a:ext uri="{FF2B5EF4-FFF2-40B4-BE49-F238E27FC236}">
                <a16:creationId xmlns:a16="http://schemas.microsoft.com/office/drawing/2014/main" id="{E9CC4B4C-F630-1E1D-2AE7-2F90BB6F323D}"/>
              </a:ext>
            </a:extLst>
          </p:cNvPr>
          <p:cNvSpPr/>
          <p:nvPr/>
        </p:nvSpPr>
        <p:spPr>
          <a:xfrm>
            <a:off x="8090806" y="2512332"/>
            <a:ext cx="2642508" cy="1457326"/>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Legal</a:t>
            </a:r>
          </a:p>
        </p:txBody>
      </p:sp>
    </p:spTree>
    <p:extLst>
      <p:ext uri="{BB962C8B-B14F-4D97-AF65-F5344CB8AC3E}">
        <p14:creationId xmlns:p14="http://schemas.microsoft.com/office/powerpoint/2010/main" val="3486963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02B83-5B08-EDC1-ED81-03096706FEF3}"/>
              </a:ext>
            </a:extLst>
          </p:cNvPr>
          <p:cNvSpPr>
            <a:spLocks noGrp="1"/>
          </p:cNvSpPr>
          <p:nvPr>
            <p:ph type="title"/>
          </p:nvPr>
        </p:nvSpPr>
        <p:spPr>
          <a:xfrm>
            <a:off x="6343484" y="609600"/>
            <a:ext cx="2930518" cy="1320800"/>
          </a:xfrm>
        </p:spPr>
        <p:txBody>
          <a:bodyPr vert="horz" lIns="91440" tIns="45720" rIns="91440" bIns="45720" rtlCol="0" anchor="ctr">
            <a:normAutofit/>
          </a:bodyPr>
          <a:lstStyle/>
          <a:p>
            <a:pPr>
              <a:lnSpc>
                <a:spcPct val="90000"/>
              </a:lnSpc>
            </a:pPr>
            <a:r>
              <a:rPr lang="en-US" sz="2800" b="1"/>
              <a:t>       Funding Requirements and Allocation</a:t>
            </a:r>
          </a:p>
        </p:txBody>
      </p:sp>
      <p:pic>
        <p:nvPicPr>
          <p:cNvPr id="4" name="Content Placeholder 3" descr="A green and brown box with black text&#10;&#10;AI-generated content may be incorrect.">
            <a:extLst>
              <a:ext uri="{FF2B5EF4-FFF2-40B4-BE49-F238E27FC236}">
                <a16:creationId xmlns:a16="http://schemas.microsoft.com/office/drawing/2014/main" id="{A157E682-8B03-D435-A930-66139C2F4B01}"/>
              </a:ext>
            </a:extLst>
          </p:cNvPr>
          <p:cNvPicPr>
            <a:picLocks noGrp="1" noChangeAspect="1"/>
          </p:cNvPicPr>
          <p:nvPr>
            <p:ph idx="1"/>
          </p:nvPr>
        </p:nvPicPr>
        <p:blipFill>
          <a:blip r:embed="rId2"/>
          <a:stretch>
            <a:fillRect/>
          </a:stretch>
        </p:blipFill>
        <p:spPr>
          <a:xfrm>
            <a:off x="677333" y="1002429"/>
            <a:ext cx="5421162" cy="1816088"/>
          </a:xfrm>
          <a:prstGeom prst="rect">
            <a:avLst/>
          </a:prstGeom>
        </p:spPr>
      </p:pic>
      <p:sp>
        <p:nvSpPr>
          <p:cNvPr id="6" name="TextBox 5">
            <a:extLst>
              <a:ext uri="{FF2B5EF4-FFF2-40B4-BE49-F238E27FC236}">
                <a16:creationId xmlns:a16="http://schemas.microsoft.com/office/drawing/2014/main" id="{DAA62AEE-D0E6-3350-2041-33645E6256FA}"/>
              </a:ext>
            </a:extLst>
          </p:cNvPr>
          <p:cNvSpPr txBox="1"/>
          <p:nvPr/>
        </p:nvSpPr>
        <p:spPr>
          <a:xfrm>
            <a:off x="6343484" y="2160589"/>
            <a:ext cx="2930517"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Bef>
                <a:spcPts val="1000"/>
              </a:spcBef>
              <a:buClr>
                <a:schemeClr val="accent1"/>
              </a:buClr>
              <a:buSzPct val="80000"/>
              <a:buFont typeface="Wingdings 3" charset="2"/>
              <a:buChar char=""/>
            </a:pPr>
            <a:r>
              <a:rPr lang="en-US" sz="1400">
                <a:solidFill>
                  <a:schemeClr val="tx1">
                    <a:lumMod val="75000"/>
                    <a:lumOff val="25000"/>
                  </a:schemeClr>
                </a:solidFill>
              </a:rPr>
              <a:t>Romanian Delights Bakery requires an initial investment of £30,000 to launch the business successfully. The funding will consist of £10,000 from personal savings and a £20,000 UK Start Up Loan. The investment will be allocated to securing suitable premises, purchasing bakery equipment, buying initial stock and ingredients, supporting marketing activities and providing sufficient working capital during the start-up phase. This funding will allow the business to operate efficiently from its first day of trading.</a:t>
            </a:r>
          </a:p>
          <a:p>
            <a:pPr indent="-228600">
              <a:lnSpc>
                <a:spcPct val="90000"/>
              </a:lnSpc>
              <a:spcBef>
                <a:spcPts val="1000"/>
              </a:spcBef>
              <a:buClr>
                <a:schemeClr val="accent1"/>
              </a:buClr>
              <a:buSzPct val="80000"/>
              <a:buFont typeface="Wingdings 3" charset="2"/>
              <a:buChar char=""/>
            </a:pPr>
            <a:endParaRPr lang="en-US" sz="1400">
              <a:solidFill>
                <a:schemeClr val="tx1">
                  <a:lumMod val="75000"/>
                  <a:lumOff val="25000"/>
                </a:schemeClr>
              </a:solidFill>
            </a:endParaRPr>
          </a:p>
        </p:txBody>
      </p:sp>
      <p:pic>
        <p:nvPicPr>
          <p:cNvPr id="5" name="Picture 4" descr="A green and white table with black text&#10;&#10;AI-generated content may be incorrect.">
            <a:extLst>
              <a:ext uri="{FF2B5EF4-FFF2-40B4-BE49-F238E27FC236}">
                <a16:creationId xmlns:a16="http://schemas.microsoft.com/office/drawing/2014/main" id="{3BEFFD86-F8F7-D714-E3A3-F28D26BBC043}"/>
              </a:ext>
            </a:extLst>
          </p:cNvPr>
          <p:cNvPicPr>
            <a:picLocks noChangeAspect="1"/>
          </p:cNvPicPr>
          <p:nvPr/>
        </p:nvPicPr>
        <p:blipFill>
          <a:blip r:embed="rId3"/>
          <a:stretch>
            <a:fillRect/>
          </a:stretch>
        </p:blipFill>
        <p:spPr>
          <a:xfrm>
            <a:off x="1719748" y="3439020"/>
            <a:ext cx="3336334" cy="2602341"/>
          </a:xfrm>
          <a:prstGeom prst="rect">
            <a:avLst/>
          </a:prstGeom>
        </p:spPr>
      </p:pic>
    </p:spTree>
    <p:extLst>
      <p:ext uri="{BB962C8B-B14F-4D97-AF65-F5344CB8AC3E}">
        <p14:creationId xmlns:p14="http://schemas.microsoft.com/office/powerpoint/2010/main" val="1652302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722D8-B375-DFBD-6D40-15F383ECDE53}"/>
              </a:ext>
            </a:extLst>
          </p:cNvPr>
          <p:cNvSpPr>
            <a:spLocks noGrp="1"/>
          </p:cNvSpPr>
          <p:nvPr>
            <p:ph type="title"/>
          </p:nvPr>
        </p:nvSpPr>
        <p:spPr/>
        <p:txBody>
          <a:bodyPr/>
          <a:lstStyle/>
          <a:p>
            <a:r>
              <a:rPr lang="en-GB" b="1" dirty="0"/>
              <a:t>Business Sustainability</a:t>
            </a:r>
          </a:p>
        </p:txBody>
      </p:sp>
      <p:pic>
        <p:nvPicPr>
          <p:cNvPr id="5" name="Content Placeholder 4">
            <a:extLst>
              <a:ext uri="{FF2B5EF4-FFF2-40B4-BE49-F238E27FC236}">
                <a16:creationId xmlns:a16="http://schemas.microsoft.com/office/drawing/2014/main" id="{4C98B013-8BBA-2C05-1D8B-F30E8E377150}"/>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7636" y="1527587"/>
            <a:ext cx="2194560" cy="1463040"/>
          </a:xfrm>
        </p:spPr>
      </p:pic>
      <p:pic>
        <p:nvPicPr>
          <p:cNvPr id="8" name="Picture 7">
            <a:extLst>
              <a:ext uri="{FF2B5EF4-FFF2-40B4-BE49-F238E27FC236}">
                <a16:creationId xmlns:a16="http://schemas.microsoft.com/office/drawing/2014/main" id="{EC3531D2-1605-AD26-6928-9480AC2B52A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574691" y="1428527"/>
            <a:ext cx="2777066" cy="1562100"/>
          </a:xfrm>
          <a:prstGeom prst="rect">
            <a:avLst/>
          </a:prstGeom>
        </p:spPr>
      </p:pic>
      <p:pic>
        <p:nvPicPr>
          <p:cNvPr id="10" name="Picture 9">
            <a:extLst>
              <a:ext uri="{FF2B5EF4-FFF2-40B4-BE49-F238E27FC236}">
                <a16:creationId xmlns:a16="http://schemas.microsoft.com/office/drawing/2014/main" id="{CB907C67-7BE0-BB7D-EECE-FE5FF21EB38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793269" y="1428527"/>
            <a:ext cx="2481095" cy="1654063"/>
          </a:xfrm>
          <a:prstGeom prst="rect">
            <a:avLst/>
          </a:prstGeom>
        </p:spPr>
      </p:pic>
      <p:sp>
        <p:nvSpPr>
          <p:cNvPr id="12" name="TextBox 11">
            <a:extLst>
              <a:ext uri="{FF2B5EF4-FFF2-40B4-BE49-F238E27FC236}">
                <a16:creationId xmlns:a16="http://schemas.microsoft.com/office/drawing/2014/main" id="{F7DEDD13-C911-41C9-1D15-697645035145}"/>
              </a:ext>
            </a:extLst>
          </p:cNvPr>
          <p:cNvSpPr txBox="1"/>
          <p:nvPr/>
        </p:nvSpPr>
        <p:spPr>
          <a:xfrm>
            <a:off x="838201" y="3122810"/>
            <a:ext cx="2418184" cy="923330"/>
          </a:xfrm>
          <a:prstGeom prst="rect">
            <a:avLst/>
          </a:prstGeom>
          <a:noFill/>
        </p:spPr>
        <p:txBody>
          <a:bodyPr wrap="square">
            <a:spAutoFit/>
          </a:bodyPr>
          <a:lstStyle/>
          <a:p>
            <a:r>
              <a:rPr lang="en-GB" dirty="0"/>
              <a:t> Recyclable packaging and reduced food waste.</a:t>
            </a:r>
          </a:p>
        </p:txBody>
      </p:sp>
      <p:sp>
        <p:nvSpPr>
          <p:cNvPr id="14" name="TextBox 13">
            <a:extLst>
              <a:ext uri="{FF2B5EF4-FFF2-40B4-BE49-F238E27FC236}">
                <a16:creationId xmlns:a16="http://schemas.microsoft.com/office/drawing/2014/main" id="{1E13FC68-B010-E97A-6524-B696B6CD078E}"/>
              </a:ext>
            </a:extLst>
          </p:cNvPr>
          <p:cNvSpPr txBox="1"/>
          <p:nvPr/>
        </p:nvSpPr>
        <p:spPr>
          <a:xfrm>
            <a:off x="4574690" y="3082590"/>
            <a:ext cx="2955113" cy="923330"/>
          </a:xfrm>
          <a:prstGeom prst="rect">
            <a:avLst/>
          </a:prstGeom>
          <a:noFill/>
        </p:spPr>
        <p:txBody>
          <a:bodyPr wrap="square">
            <a:spAutoFit/>
          </a:bodyPr>
          <a:lstStyle/>
          <a:p>
            <a:r>
              <a:rPr lang="en-GB" dirty="0"/>
              <a:t>Long-term profitability through efficient operations.</a:t>
            </a:r>
          </a:p>
        </p:txBody>
      </p:sp>
      <p:sp>
        <p:nvSpPr>
          <p:cNvPr id="16" name="TextBox 15">
            <a:extLst>
              <a:ext uri="{FF2B5EF4-FFF2-40B4-BE49-F238E27FC236}">
                <a16:creationId xmlns:a16="http://schemas.microsoft.com/office/drawing/2014/main" id="{96FB1F10-1230-3C68-71F4-5D3AA93DDB95}"/>
              </a:ext>
            </a:extLst>
          </p:cNvPr>
          <p:cNvSpPr txBox="1"/>
          <p:nvPr/>
        </p:nvSpPr>
        <p:spPr>
          <a:xfrm>
            <a:off x="8793269" y="3122810"/>
            <a:ext cx="2560530" cy="923330"/>
          </a:xfrm>
          <a:prstGeom prst="rect">
            <a:avLst/>
          </a:prstGeom>
          <a:noFill/>
        </p:spPr>
        <p:txBody>
          <a:bodyPr wrap="square">
            <a:spAutoFit/>
          </a:bodyPr>
          <a:lstStyle/>
          <a:p>
            <a:r>
              <a:rPr lang="en-GB" dirty="0"/>
              <a:t>Supporting local suppliers and the Hereford community.</a:t>
            </a:r>
          </a:p>
        </p:txBody>
      </p:sp>
      <p:graphicFrame>
        <p:nvGraphicFramePr>
          <p:cNvPr id="20" name="TextBox 17">
            <a:extLst>
              <a:ext uri="{FF2B5EF4-FFF2-40B4-BE49-F238E27FC236}">
                <a16:creationId xmlns:a16="http://schemas.microsoft.com/office/drawing/2014/main" id="{E76688AB-80AF-7C6E-A197-EA6890A3908B}"/>
              </a:ext>
            </a:extLst>
          </p:cNvPr>
          <p:cNvGraphicFramePr/>
          <p:nvPr/>
        </p:nvGraphicFramePr>
        <p:xfrm>
          <a:off x="838200" y="4245052"/>
          <a:ext cx="10638453" cy="20313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6328146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C5C097-FED8-D497-3672-DC9B6CDF3D91}"/>
              </a:ext>
            </a:extLst>
          </p:cNvPr>
          <p:cNvSpPr txBox="1"/>
          <p:nvPr/>
        </p:nvSpPr>
        <p:spPr>
          <a:xfrm>
            <a:off x="1137035" y="603622"/>
            <a:ext cx="4282380" cy="13229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700" b="1" kern="1200">
                <a:solidFill>
                  <a:schemeClr val="tx1">
                    <a:lumMod val="85000"/>
                    <a:lumOff val="15000"/>
                  </a:schemeClr>
                </a:solidFill>
                <a:latin typeface="+mj-lt"/>
                <a:ea typeface="+mj-ea"/>
                <a:cs typeface="+mj-cs"/>
              </a:rPr>
              <a:t>Thank you for your time and attention.</a:t>
            </a:r>
          </a:p>
          <a:p>
            <a:pPr>
              <a:lnSpc>
                <a:spcPct val="90000"/>
              </a:lnSpc>
              <a:spcBef>
                <a:spcPct val="0"/>
              </a:spcBef>
              <a:spcAft>
                <a:spcPts val="600"/>
              </a:spcAft>
            </a:pPr>
            <a:endParaRPr lang="en-US" sz="3700" kern="1200">
              <a:solidFill>
                <a:schemeClr val="tx1">
                  <a:lumMod val="85000"/>
                  <a:lumOff val="15000"/>
                </a:schemeClr>
              </a:solidFill>
              <a:latin typeface="+mj-lt"/>
              <a:ea typeface="+mj-ea"/>
              <a:cs typeface="+mj-cs"/>
            </a:endParaRPr>
          </a:p>
        </p:txBody>
      </p:sp>
      <p:sp>
        <p:nvSpPr>
          <p:cNvPr id="3" name="TextBox 2">
            <a:extLst>
              <a:ext uri="{FF2B5EF4-FFF2-40B4-BE49-F238E27FC236}">
                <a16:creationId xmlns:a16="http://schemas.microsoft.com/office/drawing/2014/main" id="{573B433D-B556-7106-CBCF-C24A162A8B84}"/>
              </a:ext>
            </a:extLst>
          </p:cNvPr>
          <p:cNvSpPr txBox="1"/>
          <p:nvPr/>
        </p:nvSpPr>
        <p:spPr>
          <a:xfrm>
            <a:off x="1137034" y="2207977"/>
            <a:ext cx="3968365" cy="404640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b="1">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2000" b="1">
                <a:solidFill>
                  <a:schemeClr val="tx1">
                    <a:lumMod val="85000"/>
                    <a:lumOff val="15000"/>
                  </a:schemeClr>
                </a:solidFill>
              </a:rPr>
              <a:t>Romanian Delights Bakery Traditional</a:t>
            </a:r>
          </a:p>
          <a:p>
            <a:pPr indent="-228600">
              <a:lnSpc>
                <a:spcPct val="90000"/>
              </a:lnSpc>
              <a:spcAft>
                <a:spcPts val="600"/>
              </a:spcAft>
              <a:buFont typeface="Arial" panose="020B0604020202020204" pitchFamily="34" charset="0"/>
              <a:buChar char="•"/>
            </a:pPr>
            <a:endParaRPr lang="en-US" sz="2000" b="1">
              <a:solidFill>
                <a:schemeClr val="tx1">
                  <a:lumMod val="85000"/>
                  <a:lumOff val="15000"/>
                </a:schemeClr>
              </a:solidFill>
            </a:endParaRPr>
          </a:p>
          <a:p>
            <a:pPr indent="-228600">
              <a:lnSpc>
                <a:spcPct val="90000"/>
              </a:lnSpc>
              <a:spcAft>
                <a:spcPts val="600"/>
              </a:spcAft>
              <a:buFont typeface="Arial" panose="020B0604020202020204" pitchFamily="34" charset="0"/>
              <a:buChar char="•"/>
            </a:pPr>
            <a:r>
              <a:rPr lang="en-US" sz="2000" b="1">
                <a:solidFill>
                  <a:schemeClr val="tx1">
                    <a:lumMod val="85000"/>
                    <a:lumOff val="15000"/>
                  </a:schemeClr>
                </a:solidFill>
              </a:rPr>
              <a:t>Romanian Pretzels &amp; Doughnuts in Hereford</a:t>
            </a:r>
          </a:p>
          <a:p>
            <a:pPr indent="-228600">
              <a:lnSpc>
                <a:spcPct val="90000"/>
              </a:lnSpc>
              <a:spcAft>
                <a:spcPts val="600"/>
              </a:spcAft>
              <a:buFont typeface="Arial" panose="020B0604020202020204" pitchFamily="34" charset="0"/>
              <a:buChar char="•"/>
            </a:pPr>
            <a:endParaRPr lang="en-US" sz="2000" b="1">
              <a:solidFill>
                <a:schemeClr val="tx1">
                  <a:lumMod val="85000"/>
                  <a:lumOff val="15000"/>
                </a:schemeClr>
              </a:solidFill>
            </a:endParaRPr>
          </a:p>
        </p:txBody>
      </p:sp>
      <p:pic>
        <p:nvPicPr>
          <p:cNvPr id="7" name="Picture 6" descr="A close-up of some food&#10;&#10;AI-generated content may be incorrect.">
            <a:extLst>
              <a:ext uri="{FF2B5EF4-FFF2-40B4-BE49-F238E27FC236}">
                <a16:creationId xmlns:a16="http://schemas.microsoft.com/office/drawing/2014/main" id="{0128FBF7-2C82-008E-4572-D1C9A03BE9C9}"/>
              </a:ext>
            </a:extLst>
          </p:cNvPr>
          <p:cNvPicPr>
            <a:picLocks noChangeAspect="1"/>
          </p:cNvPicPr>
          <p:nvPr/>
        </p:nvPicPr>
        <p:blipFill>
          <a:blip r:embed="rId2">
            <a:extLst>
              <a:ext uri="{837473B0-CC2E-450A-ABE3-18F120FF3D39}">
                <a1611:picAttrSrcUrl xmlns:a1611="http://schemas.microsoft.com/office/drawing/2016/11/main" r:id="rId3"/>
              </a:ext>
            </a:extLst>
          </a:blip>
          <a:srcRect l="11790" r="17708" b="-2"/>
          <a:stretch>
            <a:fillRect/>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4" name="Picture 3" descr="Pretzels on a paper with a bowl of salt and a glass of wine&#10;&#10;AI-generated content may be incorrect.">
            <a:extLst>
              <a:ext uri="{FF2B5EF4-FFF2-40B4-BE49-F238E27FC236}">
                <a16:creationId xmlns:a16="http://schemas.microsoft.com/office/drawing/2014/main" id="{66777F1D-0AE7-F0A8-B458-7CC7036B5458}"/>
              </a:ext>
            </a:extLst>
          </p:cNvPr>
          <p:cNvPicPr>
            <a:picLocks noChangeAspect="1"/>
          </p:cNvPicPr>
          <p:nvPr/>
        </p:nvPicPr>
        <p:blipFill>
          <a:blip r:embed="rId4">
            <a:extLst>
              <a:ext uri="{837473B0-CC2E-450A-ABE3-18F120FF3D39}">
                <a1611:picAttrSrcUrl xmlns:a1611="http://schemas.microsoft.com/office/drawing/2016/11/main" r:id="rId5"/>
              </a:ext>
            </a:extLst>
          </a:blip>
          <a:srcRect t="13222" r="-3" b="8582"/>
          <a:stretch>
            <a:fillRect/>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1168247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c767c609b4902ea81f0e7215b91c7117">
  <xsd:schema xmlns:xsd="http://www.w3.org/2001/XMLSchema" xmlns:xs="http://www.w3.org/2001/XMLSchema" xmlns:p="http://schemas.microsoft.com/office/2006/metadata/properties" xmlns:ns3="3ef5847a-e696-4fee-a2c0-6c3f87568321" targetNamespace="http://schemas.microsoft.com/office/2006/metadata/properties" ma:root="true" ma:fieldsID="2abbd818eac8846a095741a6ef37586d"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Props1.xml><?xml version="1.0" encoding="utf-8"?>
<ds:datastoreItem xmlns:ds="http://schemas.openxmlformats.org/officeDocument/2006/customXml" ds:itemID="{ADC88164-D04C-48E7-8B6C-58C47FC5FE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EB70BEC-7242-42EF-8BA9-8F986A983AE1}">
  <ds:schemaRefs>
    <ds:schemaRef ds:uri="http://schemas.microsoft.com/sharepoint/v3/contenttype/forms"/>
  </ds:schemaRefs>
</ds:datastoreItem>
</file>

<file path=customXml/itemProps3.xml><?xml version="1.0" encoding="utf-8"?>
<ds:datastoreItem xmlns:ds="http://schemas.openxmlformats.org/officeDocument/2006/customXml" ds:itemID="{0E895719-64D9-434E-AF05-EBADB9969265}">
  <ds:schemaRefs>
    <ds:schemaRef ds:uri="http://www.w3.org/XML/1998/namespace"/>
    <ds:schemaRef ds:uri="http://schemas.microsoft.com/office/2006/documentManagement/types"/>
    <ds:schemaRef ds:uri="http://purl.org/dc/terms/"/>
    <ds:schemaRef ds:uri="http://purl.org/dc/dcmitype/"/>
    <ds:schemaRef ds:uri="http://purl.org/dc/elements/1.1/"/>
    <ds:schemaRef ds:uri="http://schemas.microsoft.com/office/infopath/2007/PartnerControls"/>
    <ds:schemaRef ds:uri="http://schemas.openxmlformats.org/package/2006/metadata/core-properties"/>
    <ds:schemaRef ds:uri="3ef5847a-e696-4fee-a2c0-6c3f8756832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166</TotalTime>
  <Words>865</Words>
  <Application>Microsoft Office PowerPoint</Application>
  <PresentationFormat>Widescreen</PresentationFormat>
  <Paragraphs>97</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Aptos Display</vt:lpstr>
      <vt:lpstr>Arial</vt:lpstr>
      <vt:lpstr>Calibri</vt:lpstr>
      <vt:lpstr>Wingdings</vt:lpstr>
      <vt:lpstr>Wingdings 3</vt:lpstr>
      <vt:lpstr>Office Theme</vt:lpstr>
      <vt:lpstr>PowerPoint Presentation</vt:lpstr>
      <vt:lpstr>Presentation Overview</vt:lpstr>
      <vt:lpstr>Overview of the Business Idea</vt:lpstr>
      <vt:lpstr>Unique Selling Proposition (USP)</vt:lpstr>
      <vt:lpstr>Company Management</vt:lpstr>
      <vt:lpstr>Target Market</vt:lpstr>
      <vt:lpstr>                  Two Major Marketing Strategies</vt:lpstr>
      <vt:lpstr>           Three Key External Factors (PESTEL)</vt:lpstr>
      <vt:lpstr>       Funding Requirements and Allocation</vt:lpstr>
      <vt:lpstr>Business Sustainability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Alexandru Marchidan (2308045)</cp:lastModifiedBy>
  <cp:revision>326</cp:revision>
  <dcterms:created xsi:type="dcterms:W3CDTF">2026-07-10T15:28:55Z</dcterms:created>
  <dcterms:modified xsi:type="dcterms:W3CDTF">2026-07-11T10:53:01Z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