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sldIdLst>
    <p:sldId id="256" r:id="rId2"/>
    <p:sldId id="269" r:id="rId3"/>
    <p:sldId id="270" r:id="rId4"/>
    <p:sldId id="271" r:id="rId5"/>
    <p:sldId id="272" r:id="rId6"/>
    <p:sldId id="417" r:id="rId7"/>
    <p:sldId id="301" r:id="rId8"/>
    <p:sldId id="259" r:id="rId9"/>
    <p:sldId id="257" r:id="rId10"/>
    <p:sldId id="299" r:id="rId11"/>
    <p:sldId id="419" r:id="rId12"/>
    <p:sldId id="260" r:id="rId13"/>
    <p:sldId id="443" r:id="rId14"/>
    <p:sldId id="421" r:id="rId15"/>
    <p:sldId id="258" r:id="rId16"/>
    <p:sldId id="445" r:id="rId17"/>
    <p:sldId id="456" r:id="rId18"/>
    <p:sldId id="261" r:id="rId19"/>
    <p:sldId id="444" r:id="rId20"/>
    <p:sldId id="422" r:id="rId21"/>
    <p:sldId id="450" r:id="rId22"/>
    <p:sldId id="457" r:id="rId23"/>
    <p:sldId id="458" r:id="rId24"/>
    <p:sldId id="461" r:id="rId25"/>
    <p:sldId id="452" r:id="rId26"/>
    <p:sldId id="453" r:id="rId27"/>
    <p:sldId id="448" r:id="rId28"/>
    <p:sldId id="459" r:id="rId29"/>
    <p:sldId id="460" r:id="rId30"/>
    <p:sldId id="449" r:id="rId31"/>
    <p:sldId id="295" r:id="rId32"/>
    <p:sldId id="273" r:id="rId33"/>
    <p:sldId id="274" r:id="rId34"/>
    <p:sldId id="455" r:id="rId35"/>
    <p:sldId id="46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71938"/>
  </p:normalViewPr>
  <p:slideViewPr>
    <p:cSldViewPr snapToGrid="0">
      <p:cViewPr varScale="1">
        <p:scale>
          <a:sx n="78" d="100"/>
          <a:sy n="78" d="100"/>
        </p:scale>
        <p:origin x="176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6F2672-DE0D-45DD-B0BB-48C08ADD03B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44AEED83-A279-49C1-9279-EC0823B3BF53}">
      <dgm:prSet/>
      <dgm:spPr/>
      <dgm:t>
        <a:bodyPr/>
        <a:lstStyle/>
        <a:p>
          <a:r>
            <a:rPr lang="en-GB" b="0" i="0" dirty="0"/>
            <a:t>Did the space feel familiar or unfamiliar? Why?</a:t>
          </a:r>
          <a:endParaRPr lang="en-US" dirty="0"/>
        </a:p>
      </dgm:t>
    </dgm:pt>
    <dgm:pt modelId="{6AF43C09-F468-4AC0-A596-9CF599F6F042}" type="parTrans" cxnId="{C8E0D60C-EA30-407F-B0A5-FC13C3BF5F12}">
      <dgm:prSet/>
      <dgm:spPr/>
      <dgm:t>
        <a:bodyPr/>
        <a:lstStyle/>
        <a:p>
          <a:endParaRPr lang="en-US"/>
        </a:p>
      </dgm:t>
    </dgm:pt>
    <dgm:pt modelId="{533AC4A5-CD19-42B1-80B6-AC12E56C7AB8}" type="sibTrans" cxnId="{C8E0D60C-EA30-407F-B0A5-FC13C3BF5F12}">
      <dgm:prSet/>
      <dgm:spPr/>
      <dgm:t>
        <a:bodyPr/>
        <a:lstStyle/>
        <a:p>
          <a:endParaRPr lang="en-US"/>
        </a:p>
      </dgm:t>
    </dgm:pt>
    <dgm:pt modelId="{44C11CEC-8577-48AA-8C7C-AE665AAE6698}">
      <dgm:prSet/>
      <dgm:spPr/>
      <dgm:t>
        <a:bodyPr/>
        <a:lstStyle/>
        <a:p>
          <a:r>
            <a:rPr lang="en-GB" b="0" i="0" dirty="0"/>
            <a:t>How did you perceive time in the space?</a:t>
          </a:r>
          <a:endParaRPr lang="en-US" dirty="0"/>
        </a:p>
      </dgm:t>
    </dgm:pt>
    <dgm:pt modelId="{2B000B2B-CB41-4C90-8A26-E9517D22FD38}" type="parTrans" cxnId="{A7CC590B-457D-4E8E-BED4-1E21C8389F19}">
      <dgm:prSet/>
      <dgm:spPr/>
      <dgm:t>
        <a:bodyPr/>
        <a:lstStyle/>
        <a:p>
          <a:endParaRPr lang="en-US"/>
        </a:p>
      </dgm:t>
    </dgm:pt>
    <dgm:pt modelId="{D71FBF77-8505-49F6-9969-F95E908B20A0}" type="sibTrans" cxnId="{A7CC590B-457D-4E8E-BED4-1E21C8389F19}">
      <dgm:prSet/>
      <dgm:spPr/>
      <dgm:t>
        <a:bodyPr/>
        <a:lstStyle/>
        <a:p>
          <a:endParaRPr lang="en-US"/>
        </a:p>
      </dgm:t>
    </dgm:pt>
    <dgm:pt modelId="{7502ADC4-8C93-4267-BA5B-5C2058AF045C}">
      <dgm:prSet/>
      <dgm:spPr/>
      <dgm:t>
        <a:bodyPr/>
        <a:lstStyle/>
        <a:p>
          <a:r>
            <a:rPr lang="en-GB" b="0" i="0" dirty="0"/>
            <a:t>How did the space make you feel, can you pinpoint something specific that made you feel that way?</a:t>
          </a:r>
          <a:endParaRPr lang="en-US" dirty="0"/>
        </a:p>
      </dgm:t>
    </dgm:pt>
    <dgm:pt modelId="{038B4373-4050-44D5-8E26-E890E7833EEC}" type="parTrans" cxnId="{CF9A6CD6-EE3E-47D0-AB46-39FDB42C8E6C}">
      <dgm:prSet/>
      <dgm:spPr/>
      <dgm:t>
        <a:bodyPr/>
        <a:lstStyle/>
        <a:p>
          <a:endParaRPr lang="en-US"/>
        </a:p>
      </dgm:t>
    </dgm:pt>
    <dgm:pt modelId="{33C767A6-870C-4BF5-A9AF-86F315B33042}" type="sibTrans" cxnId="{CF9A6CD6-EE3E-47D0-AB46-39FDB42C8E6C}">
      <dgm:prSet/>
      <dgm:spPr/>
      <dgm:t>
        <a:bodyPr/>
        <a:lstStyle/>
        <a:p>
          <a:endParaRPr lang="en-US"/>
        </a:p>
      </dgm:t>
    </dgm:pt>
    <dgm:pt modelId="{D4051289-EC73-4C42-BF65-09CE6816C93F}">
      <dgm:prSet/>
      <dgm:spPr/>
      <dgm:t>
        <a:bodyPr/>
        <a:lstStyle/>
        <a:p>
          <a:r>
            <a:rPr lang="en-GB" b="0" i="0" dirty="0"/>
            <a:t>Did you imagine a figure or though you saw a figure momentarily? </a:t>
          </a:r>
        </a:p>
        <a:p>
          <a:r>
            <a:rPr lang="en-GB" b="0" i="0" dirty="0"/>
            <a:t>(be specific)</a:t>
          </a:r>
          <a:endParaRPr lang="en-US" dirty="0"/>
        </a:p>
      </dgm:t>
    </dgm:pt>
    <dgm:pt modelId="{99D007F6-F2D5-437D-B4B3-9C2C5F4A117E}" type="parTrans" cxnId="{E2B09A56-2078-4966-B863-59FB79017AFC}">
      <dgm:prSet/>
      <dgm:spPr/>
      <dgm:t>
        <a:bodyPr/>
        <a:lstStyle/>
        <a:p>
          <a:endParaRPr lang="en-US"/>
        </a:p>
      </dgm:t>
    </dgm:pt>
    <dgm:pt modelId="{288EFE57-1969-4BD7-B5DE-51C4DC9506F3}" type="sibTrans" cxnId="{E2B09A56-2078-4966-B863-59FB79017AFC}">
      <dgm:prSet/>
      <dgm:spPr/>
      <dgm:t>
        <a:bodyPr/>
        <a:lstStyle/>
        <a:p>
          <a:endParaRPr lang="en-US"/>
        </a:p>
      </dgm:t>
    </dgm:pt>
    <dgm:pt modelId="{06D31312-04EB-497A-B916-29C4241411E2}">
      <dgm:prSet/>
      <dgm:spPr/>
      <dgm:t>
        <a:bodyPr/>
        <a:lstStyle/>
        <a:p>
          <a:r>
            <a:rPr lang="en-GB" b="0" i="0" dirty="0"/>
            <a:t>What did you imagine was in the space with you? (be specific in your description)</a:t>
          </a:r>
          <a:endParaRPr lang="en-US" dirty="0"/>
        </a:p>
      </dgm:t>
    </dgm:pt>
    <dgm:pt modelId="{15C4B798-B077-4E49-BBA0-C2A244EE4CCE}" type="parTrans" cxnId="{0204E253-E061-4C86-A17D-3838E8FEB2AC}">
      <dgm:prSet/>
      <dgm:spPr/>
      <dgm:t>
        <a:bodyPr/>
        <a:lstStyle/>
        <a:p>
          <a:endParaRPr lang="en-US"/>
        </a:p>
      </dgm:t>
    </dgm:pt>
    <dgm:pt modelId="{17F2E525-B707-4A26-BE91-80D1BBCEF59B}" type="sibTrans" cxnId="{0204E253-E061-4C86-A17D-3838E8FEB2AC}">
      <dgm:prSet/>
      <dgm:spPr/>
      <dgm:t>
        <a:bodyPr/>
        <a:lstStyle/>
        <a:p>
          <a:endParaRPr lang="en-US"/>
        </a:p>
      </dgm:t>
    </dgm:pt>
    <dgm:pt modelId="{A4B79A47-6A10-9645-B713-8BD6AA0160FD}">
      <dgm:prSet/>
      <dgm:spPr/>
      <dgm:t>
        <a:bodyPr/>
        <a:lstStyle/>
        <a:p>
          <a:r>
            <a:rPr lang="en-US" dirty="0"/>
            <a:t>Did the experience link to a memory? If so, what memory? </a:t>
          </a:r>
        </a:p>
      </dgm:t>
    </dgm:pt>
    <dgm:pt modelId="{052C2BCA-DFAD-D74C-B69E-EFCEB9605AE1}" type="parTrans" cxnId="{5D43B873-99CA-9E4A-857B-42225289C994}">
      <dgm:prSet/>
      <dgm:spPr/>
    </dgm:pt>
    <dgm:pt modelId="{FDCFD918-0CB7-7541-9089-916FB26ACDF5}" type="sibTrans" cxnId="{5D43B873-99CA-9E4A-857B-42225289C994}">
      <dgm:prSet/>
      <dgm:spPr/>
    </dgm:pt>
    <dgm:pt modelId="{35B34CF8-4E35-834C-A65D-1F4991AB4E42}" type="pres">
      <dgm:prSet presAssocID="{4D6F2672-DE0D-45DD-B0BB-48C08ADD03BC}" presName="diagram" presStyleCnt="0">
        <dgm:presLayoutVars>
          <dgm:dir/>
          <dgm:resizeHandles val="exact"/>
        </dgm:presLayoutVars>
      </dgm:prSet>
      <dgm:spPr/>
    </dgm:pt>
    <dgm:pt modelId="{EF1C5524-527C-3A4D-A935-C88F119161DF}" type="pres">
      <dgm:prSet presAssocID="{44AEED83-A279-49C1-9279-EC0823B3BF53}" presName="node" presStyleLbl="node1" presStyleIdx="0" presStyleCnt="6">
        <dgm:presLayoutVars>
          <dgm:bulletEnabled val="1"/>
        </dgm:presLayoutVars>
      </dgm:prSet>
      <dgm:spPr/>
    </dgm:pt>
    <dgm:pt modelId="{51C872A1-8593-574E-AEED-C34B4E6BA1FC}" type="pres">
      <dgm:prSet presAssocID="{533AC4A5-CD19-42B1-80B6-AC12E56C7AB8}" presName="sibTrans" presStyleCnt="0"/>
      <dgm:spPr/>
    </dgm:pt>
    <dgm:pt modelId="{01A29418-C6D2-1845-BE3B-7E5AC7E1A8DC}" type="pres">
      <dgm:prSet presAssocID="{44C11CEC-8577-48AA-8C7C-AE665AAE6698}" presName="node" presStyleLbl="node1" presStyleIdx="1" presStyleCnt="6">
        <dgm:presLayoutVars>
          <dgm:bulletEnabled val="1"/>
        </dgm:presLayoutVars>
      </dgm:prSet>
      <dgm:spPr/>
    </dgm:pt>
    <dgm:pt modelId="{ED8446A3-3E00-B745-B056-5B962431EC37}" type="pres">
      <dgm:prSet presAssocID="{D71FBF77-8505-49F6-9969-F95E908B20A0}" presName="sibTrans" presStyleCnt="0"/>
      <dgm:spPr/>
    </dgm:pt>
    <dgm:pt modelId="{AAC0F0D8-6018-0F4B-B045-9DB88A887DE6}" type="pres">
      <dgm:prSet presAssocID="{7502ADC4-8C93-4267-BA5B-5C2058AF045C}" presName="node" presStyleLbl="node1" presStyleIdx="2" presStyleCnt="6">
        <dgm:presLayoutVars>
          <dgm:bulletEnabled val="1"/>
        </dgm:presLayoutVars>
      </dgm:prSet>
      <dgm:spPr/>
    </dgm:pt>
    <dgm:pt modelId="{EBDC5F89-3171-5F44-BCAB-8300E32E54AE}" type="pres">
      <dgm:prSet presAssocID="{33C767A6-870C-4BF5-A9AF-86F315B33042}" presName="sibTrans" presStyleCnt="0"/>
      <dgm:spPr/>
    </dgm:pt>
    <dgm:pt modelId="{EE5C6A0A-6265-E442-8E65-A320409E4266}" type="pres">
      <dgm:prSet presAssocID="{D4051289-EC73-4C42-BF65-09CE6816C93F}" presName="node" presStyleLbl="node1" presStyleIdx="3" presStyleCnt="6">
        <dgm:presLayoutVars>
          <dgm:bulletEnabled val="1"/>
        </dgm:presLayoutVars>
      </dgm:prSet>
      <dgm:spPr/>
    </dgm:pt>
    <dgm:pt modelId="{4676F028-AACB-3148-9496-FFBF2E513DAD}" type="pres">
      <dgm:prSet presAssocID="{288EFE57-1969-4BD7-B5DE-51C4DC9506F3}" presName="sibTrans" presStyleCnt="0"/>
      <dgm:spPr/>
    </dgm:pt>
    <dgm:pt modelId="{176997EC-F59B-004F-8871-9BE8F969EAC2}" type="pres">
      <dgm:prSet presAssocID="{06D31312-04EB-497A-B916-29C4241411E2}" presName="node" presStyleLbl="node1" presStyleIdx="4" presStyleCnt="6">
        <dgm:presLayoutVars>
          <dgm:bulletEnabled val="1"/>
        </dgm:presLayoutVars>
      </dgm:prSet>
      <dgm:spPr/>
    </dgm:pt>
    <dgm:pt modelId="{CF355066-B1C0-0D49-9281-CE2743E9E4F5}" type="pres">
      <dgm:prSet presAssocID="{17F2E525-B707-4A26-BE91-80D1BBCEF59B}" presName="sibTrans" presStyleCnt="0"/>
      <dgm:spPr/>
    </dgm:pt>
    <dgm:pt modelId="{B0EC062E-867D-1F4C-BF5F-AF12DF23E3A1}" type="pres">
      <dgm:prSet presAssocID="{A4B79A47-6A10-9645-B713-8BD6AA0160FD}" presName="node" presStyleLbl="node1" presStyleIdx="5" presStyleCnt="6">
        <dgm:presLayoutVars>
          <dgm:bulletEnabled val="1"/>
        </dgm:presLayoutVars>
      </dgm:prSet>
      <dgm:spPr/>
    </dgm:pt>
  </dgm:ptLst>
  <dgm:cxnLst>
    <dgm:cxn modelId="{A7CC590B-457D-4E8E-BED4-1E21C8389F19}" srcId="{4D6F2672-DE0D-45DD-B0BB-48C08ADD03BC}" destId="{44C11CEC-8577-48AA-8C7C-AE665AAE6698}" srcOrd="1" destOrd="0" parTransId="{2B000B2B-CB41-4C90-8A26-E9517D22FD38}" sibTransId="{D71FBF77-8505-49F6-9969-F95E908B20A0}"/>
    <dgm:cxn modelId="{C8E0D60C-EA30-407F-B0A5-FC13C3BF5F12}" srcId="{4D6F2672-DE0D-45DD-B0BB-48C08ADD03BC}" destId="{44AEED83-A279-49C1-9279-EC0823B3BF53}" srcOrd="0" destOrd="0" parTransId="{6AF43C09-F468-4AC0-A596-9CF599F6F042}" sibTransId="{533AC4A5-CD19-42B1-80B6-AC12E56C7AB8}"/>
    <dgm:cxn modelId="{E029CE0E-5BBD-634C-8C8C-F5DA47E7ADBC}" type="presOf" srcId="{A4B79A47-6A10-9645-B713-8BD6AA0160FD}" destId="{B0EC062E-867D-1F4C-BF5F-AF12DF23E3A1}" srcOrd="0" destOrd="0" presId="urn:microsoft.com/office/officeart/2005/8/layout/default"/>
    <dgm:cxn modelId="{77DAE631-DC5E-434B-AC78-861B6E581642}" type="presOf" srcId="{44AEED83-A279-49C1-9279-EC0823B3BF53}" destId="{EF1C5524-527C-3A4D-A935-C88F119161DF}" srcOrd="0" destOrd="0" presId="urn:microsoft.com/office/officeart/2005/8/layout/default"/>
    <dgm:cxn modelId="{21288432-311D-094D-9E1B-44EAAFC375B8}" type="presOf" srcId="{4D6F2672-DE0D-45DD-B0BB-48C08ADD03BC}" destId="{35B34CF8-4E35-834C-A65D-1F4991AB4E42}" srcOrd="0" destOrd="0" presId="urn:microsoft.com/office/officeart/2005/8/layout/default"/>
    <dgm:cxn modelId="{0204E253-E061-4C86-A17D-3838E8FEB2AC}" srcId="{4D6F2672-DE0D-45DD-B0BB-48C08ADD03BC}" destId="{06D31312-04EB-497A-B916-29C4241411E2}" srcOrd="4" destOrd="0" parTransId="{15C4B798-B077-4E49-BBA0-C2A244EE4CCE}" sibTransId="{17F2E525-B707-4A26-BE91-80D1BBCEF59B}"/>
    <dgm:cxn modelId="{E2B09A56-2078-4966-B863-59FB79017AFC}" srcId="{4D6F2672-DE0D-45DD-B0BB-48C08ADD03BC}" destId="{D4051289-EC73-4C42-BF65-09CE6816C93F}" srcOrd="3" destOrd="0" parTransId="{99D007F6-F2D5-437D-B4B3-9C2C5F4A117E}" sibTransId="{288EFE57-1969-4BD7-B5DE-51C4DC9506F3}"/>
    <dgm:cxn modelId="{5D43B873-99CA-9E4A-857B-42225289C994}" srcId="{4D6F2672-DE0D-45DD-B0BB-48C08ADD03BC}" destId="{A4B79A47-6A10-9645-B713-8BD6AA0160FD}" srcOrd="5" destOrd="0" parTransId="{052C2BCA-DFAD-D74C-B69E-EFCEB9605AE1}" sibTransId="{FDCFD918-0CB7-7541-9089-916FB26ACDF5}"/>
    <dgm:cxn modelId="{AB065796-D7FC-0144-9E0C-C10D52975D14}" type="presOf" srcId="{44C11CEC-8577-48AA-8C7C-AE665AAE6698}" destId="{01A29418-C6D2-1845-BE3B-7E5AC7E1A8DC}" srcOrd="0" destOrd="0" presId="urn:microsoft.com/office/officeart/2005/8/layout/default"/>
    <dgm:cxn modelId="{A13E7B9C-8654-8F4B-937E-70DE8A061FB6}" type="presOf" srcId="{06D31312-04EB-497A-B916-29C4241411E2}" destId="{176997EC-F59B-004F-8871-9BE8F969EAC2}" srcOrd="0" destOrd="0" presId="urn:microsoft.com/office/officeart/2005/8/layout/default"/>
    <dgm:cxn modelId="{729C24AF-17CB-4D45-A4A4-9E5506317487}" type="presOf" srcId="{7502ADC4-8C93-4267-BA5B-5C2058AF045C}" destId="{AAC0F0D8-6018-0F4B-B045-9DB88A887DE6}" srcOrd="0" destOrd="0" presId="urn:microsoft.com/office/officeart/2005/8/layout/default"/>
    <dgm:cxn modelId="{AB43FAD0-E3CD-EA4D-A9C9-7F3D42B00AE5}" type="presOf" srcId="{D4051289-EC73-4C42-BF65-09CE6816C93F}" destId="{EE5C6A0A-6265-E442-8E65-A320409E4266}" srcOrd="0" destOrd="0" presId="urn:microsoft.com/office/officeart/2005/8/layout/default"/>
    <dgm:cxn modelId="{CF9A6CD6-EE3E-47D0-AB46-39FDB42C8E6C}" srcId="{4D6F2672-DE0D-45DD-B0BB-48C08ADD03BC}" destId="{7502ADC4-8C93-4267-BA5B-5C2058AF045C}" srcOrd="2" destOrd="0" parTransId="{038B4373-4050-44D5-8E26-E890E7833EEC}" sibTransId="{33C767A6-870C-4BF5-A9AF-86F315B33042}"/>
    <dgm:cxn modelId="{AD06C0B8-B824-9942-BF48-F5D5F0E793C1}" type="presParOf" srcId="{35B34CF8-4E35-834C-A65D-1F4991AB4E42}" destId="{EF1C5524-527C-3A4D-A935-C88F119161DF}" srcOrd="0" destOrd="0" presId="urn:microsoft.com/office/officeart/2005/8/layout/default"/>
    <dgm:cxn modelId="{CEB6280B-F64F-544B-818A-A73DBA0747C2}" type="presParOf" srcId="{35B34CF8-4E35-834C-A65D-1F4991AB4E42}" destId="{51C872A1-8593-574E-AEED-C34B4E6BA1FC}" srcOrd="1" destOrd="0" presId="urn:microsoft.com/office/officeart/2005/8/layout/default"/>
    <dgm:cxn modelId="{70661226-110B-804D-B836-3745A887FC69}" type="presParOf" srcId="{35B34CF8-4E35-834C-A65D-1F4991AB4E42}" destId="{01A29418-C6D2-1845-BE3B-7E5AC7E1A8DC}" srcOrd="2" destOrd="0" presId="urn:microsoft.com/office/officeart/2005/8/layout/default"/>
    <dgm:cxn modelId="{37A53825-B9E6-D547-9A81-2DF69651AFCB}" type="presParOf" srcId="{35B34CF8-4E35-834C-A65D-1F4991AB4E42}" destId="{ED8446A3-3E00-B745-B056-5B962431EC37}" srcOrd="3" destOrd="0" presId="urn:microsoft.com/office/officeart/2005/8/layout/default"/>
    <dgm:cxn modelId="{DD7A1022-9355-2E40-87FE-FA83254F303F}" type="presParOf" srcId="{35B34CF8-4E35-834C-A65D-1F4991AB4E42}" destId="{AAC0F0D8-6018-0F4B-B045-9DB88A887DE6}" srcOrd="4" destOrd="0" presId="urn:microsoft.com/office/officeart/2005/8/layout/default"/>
    <dgm:cxn modelId="{ABA92A75-DA4B-744F-9582-4664887C07B2}" type="presParOf" srcId="{35B34CF8-4E35-834C-A65D-1F4991AB4E42}" destId="{EBDC5F89-3171-5F44-BCAB-8300E32E54AE}" srcOrd="5" destOrd="0" presId="urn:microsoft.com/office/officeart/2005/8/layout/default"/>
    <dgm:cxn modelId="{EC784534-C13A-DB4B-B5BB-0C70CEDBDFC3}" type="presParOf" srcId="{35B34CF8-4E35-834C-A65D-1F4991AB4E42}" destId="{EE5C6A0A-6265-E442-8E65-A320409E4266}" srcOrd="6" destOrd="0" presId="urn:microsoft.com/office/officeart/2005/8/layout/default"/>
    <dgm:cxn modelId="{B274B371-06AE-684C-99F3-14D190B01C72}" type="presParOf" srcId="{35B34CF8-4E35-834C-A65D-1F4991AB4E42}" destId="{4676F028-AACB-3148-9496-FFBF2E513DAD}" srcOrd="7" destOrd="0" presId="urn:microsoft.com/office/officeart/2005/8/layout/default"/>
    <dgm:cxn modelId="{EA8D3368-6D63-804D-8004-57FFB1C4953F}" type="presParOf" srcId="{35B34CF8-4E35-834C-A65D-1F4991AB4E42}" destId="{176997EC-F59B-004F-8871-9BE8F969EAC2}" srcOrd="8" destOrd="0" presId="urn:microsoft.com/office/officeart/2005/8/layout/default"/>
    <dgm:cxn modelId="{10F6E2F9-FA1B-174C-A897-53B565316A78}" type="presParOf" srcId="{35B34CF8-4E35-834C-A65D-1F4991AB4E42}" destId="{CF355066-B1C0-0D49-9281-CE2743E9E4F5}" srcOrd="9" destOrd="0" presId="urn:microsoft.com/office/officeart/2005/8/layout/default"/>
    <dgm:cxn modelId="{7D777C5F-C8BC-4540-8A3D-9ABC3FA378D8}" type="presParOf" srcId="{35B34CF8-4E35-834C-A65D-1F4991AB4E42}" destId="{B0EC062E-867D-1F4C-BF5F-AF12DF23E3A1}"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6F2672-DE0D-45DD-B0BB-48C08ADD03B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44AEED83-A279-49C1-9279-EC0823B3BF53}">
      <dgm:prSet/>
      <dgm:spPr/>
      <dgm:t>
        <a:bodyPr/>
        <a:lstStyle/>
        <a:p>
          <a:r>
            <a:rPr lang="en-GB" b="1" i="0" dirty="0">
              <a:solidFill>
                <a:schemeClr val="bg1"/>
              </a:solidFill>
            </a:rPr>
            <a:t>Did the space feel familiar or unfamiliar? Why?</a:t>
          </a:r>
          <a:endParaRPr lang="en-US" b="1" dirty="0">
            <a:solidFill>
              <a:schemeClr val="bg1"/>
            </a:solidFill>
          </a:endParaRPr>
        </a:p>
      </dgm:t>
    </dgm:pt>
    <dgm:pt modelId="{6AF43C09-F468-4AC0-A596-9CF599F6F042}" type="parTrans" cxnId="{C8E0D60C-EA30-407F-B0A5-FC13C3BF5F12}">
      <dgm:prSet/>
      <dgm:spPr/>
      <dgm:t>
        <a:bodyPr/>
        <a:lstStyle/>
        <a:p>
          <a:endParaRPr lang="en-US"/>
        </a:p>
      </dgm:t>
    </dgm:pt>
    <dgm:pt modelId="{533AC4A5-CD19-42B1-80B6-AC12E56C7AB8}" type="sibTrans" cxnId="{C8E0D60C-EA30-407F-B0A5-FC13C3BF5F12}">
      <dgm:prSet/>
      <dgm:spPr/>
      <dgm:t>
        <a:bodyPr/>
        <a:lstStyle/>
        <a:p>
          <a:endParaRPr lang="en-US"/>
        </a:p>
      </dgm:t>
    </dgm:pt>
    <dgm:pt modelId="{44C11CEC-8577-48AA-8C7C-AE665AAE6698}">
      <dgm:prSet/>
      <dgm:spPr/>
      <dgm:t>
        <a:bodyPr/>
        <a:lstStyle/>
        <a:p>
          <a:r>
            <a:rPr lang="en-GB" b="0" i="0" strike="sngStrike" dirty="0">
              <a:solidFill>
                <a:schemeClr val="accent1">
                  <a:lumMod val="60000"/>
                  <a:lumOff val="40000"/>
                </a:schemeClr>
              </a:solidFill>
            </a:rPr>
            <a:t>How did you perceive time in the space?</a:t>
          </a:r>
          <a:endParaRPr lang="en-US" strike="sngStrike" dirty="0">
            <a:solidFill>
              <a:schemeClr val="accent1">
                <a:lumMod val="60000"/>
                <a:lumOff val="40000"/>
              </a:schemeClr>
            </a:solidFill>
          </a:endParaRPr>
        </a:p>
      </dgm:t>
    </dgm:pt>
    <dgm:pt modelId="{2B000B2B-CB41-4C90-8A26-E9517D22FD38}" type="parTrans" cxnId="{A7CC590B-457D-4E8E-BED4-1E21C8389F19}">
      <dgm:prSet/>
      <dgm:spPr/>
      <dgm:t>
        <a:bodyPr/>
        <a:lstStyle/>
        <a:p>
          <a:endParaRPr lang="en-US"/>
        </a:p>
      </dgm:t>
    </dgm:pt>
    <dgm:pt modelId="{D71FBF77-8505-49F6-9969-F95E908B20A0}" type="sibTrans" cxnId="{A7CC590B-457D-4E8E-BED4-1E21C8389F19}">
      <dgm:prSet/>
      <dgm:spPr/>
      <dgm:t>
        <a:bodyPr/>
        <a:lstStyle/>
        <a:p>
          <a:endParaRPr lang="en-US"/>
        </a:p>
      </dgm:t>
    </dgm:pt>
    <dgm:pt modelId="{7502ADC4-8C93-4267-BA5B-5C2058AF045C}">
      <dgm:prSet/>
      <dgm:spPr/>
      <dgm:t>
        <a:bodyPr/>
        <a:lstStyle/>
        <a:p>
          <a:r>
            <a:rPr lang="en-GB" b="0" i="0" u="none" strike="sngStrike" dirty="0">
              <a:solidFill>
                <a:schemeClr val="accent1">
                  <a:lumMod val="60000"/>
                  <a:lumOff val="40000"/>
                </a:schemeClr>
              </a:solidFill>
            </a:rPr>
            <a:t>How did the space make you feel, can you pinpoint something specific that made you feel that way?</a:t>
          </a:r>
          <a:endParaRPr lang="en-US" u="none" strike="sngStrike" dirty="0">
            <a:solidFill>
              <a:schemeClr val="accent1">
                <a:lumMod val="60000"/>
                <a:lumOff val="40000"/>
              </a:schemeClr>
            </a:solidFill>
          </a:endParaRPr>
        </a:p>
      </dgm:t>
    </dgm:pt>
    <dgm:pt modelId="{038B4373-4050-44D5-8E26-E890E7833EEC}" type="parTrans" cxnId="{CF9A6CD6-EE3E-47D0-AB46-39FDB42C8E6C}">
      <dgm:prSet/>
      <dgm:spPr/>
      <dgm:t>
        <a:bodyPr/>
        <a:lstStyle/>
        <a:p>
          <a:endParaRPr lang="en-US"/>
        </a:p>
      </dgm:t>
    </dgm:pt>
    <dgm:pt modelId="{33C767A6-870C-4BF5-A9AF-86F315B33042}" type="sibTrans" cxnId="{CF9A6CD6-EE3E-47D0-AB46-39FDB42C8E6C}">
      <dgm:prSet/>
      <dgm:spPr/>
      <dgm:t>
        <a:bodyPr/>
        <a:lstStyle/>
        <a:p>
          <a:endParaRPr lang="en-US"/>
        </a:p>
      </dgm:t>
    </dgm:pt>
    <dgm:pt modelId="{D4051289-EC73-4C42-BF65-09CE6816C93F}">
      <dgm:prSet/>
      <dgm:spPr/>
      <dgm:t>
        <a:bodyPr/>
        <a:lstStyle/>
        <a:p>
          <a:r>
            <a:rPr lang="en-GB" b="0" i="0" strike="sngStrike" dirty="0">
              <a:solidFill>
                <a:schemeClr val="accent1">
                  <a:lumMod val="60000"/>
                  <a:lumOff val="40000"/>
                </a:schemeClr>
              </a:solidFill>
            </a:rPr>
            <a:t>Did you imagine a figure or though you saw a figure momentarily? </a:t>
          </a:r>
        </a:p>
        <a:p>
          <a:r>
            <a:rPr lang="en-GB" b="0" i="0" strike="sngStrike" dirty="0">
              <a:solidFill>
                <a:schemeClr val="accent1">
                  <a:lumMod val="60000"/>
                  <a:lumOff val="40000"/>
                </a:schemeClr>
              </a:solidFill>
            </a:rPr>
            <a:t>(be specific)</a:t>
          </a:r>
          <a:endParaRPr lang="en-US" strike="sngStrike" dirty="0">
            <a:solidFill>
              <a:schemeClr val="accent1">
                <a:lumMod val="60000"/>
                <a:lumOff val="40000"/>
              </a:schemeClr>
            </a:solidFill>
          </a:endParaRPr>
        </a:p>
      </dgm:t>
    </dgm:pt>
    <dgm:pt modelId="{99D007F6-F2D5-437D-B4B3-9C2C5F4A117E}" type="parTrans" cxnId="{E2B09A56-2078-4966-B863-59FB79017AFC}">
      <dgm:prSet/>
      <dgm:spPr/>
      <dgm:t>
        <a:bodyPr/>
        <a:lstStyle/>
        <a:p>
          <a:endParaRPr lang="en-US"/>
        </a:p>
      </dgm:t>
    </dgm:pt>
    <dgm:pt modelId="{288EFE57-1969-4BD7-B5DE-51C4DC9506F3}" type="sibTrans" cxnId="{E2B09A56-2078-4966-B863-59FB79017AFC}">
      <dgm:prSet/>
      <dgm:spPr/>
      <dgm:t>
        <a:bodyPr/>
        <a:lstStyle/>
        <a:p>
          <a:endParaRPr lang="en-US"/>
        </a:p>
      </dgm:t>
    </dgm:pt>
    <dgm:pt modelId="{06D31312-04EB-497A-B916-29C4241411E2}">
      <dgm:prSet/>
      <dgm:spPr/>
      <dgm:t>
        <a:bodyPr/>
        <a:lstStyle/>
        <a:p>
          <a:r>
            <a:rPr lang="en-GB" b="0" i="0" strike="sngStrike" dirty="0">
              <a:solidFill>
                <a:schemeClr val="accent1">
                  <a:lumMod val="60000"/>
                  <a:lumOff val="40000"/>
                </a:schemeClr>
              </a:solidFill>
            </a:rPr>
            <a:t>What did you imagine was in the space with you? (be specific in your description)</a:t>
          </a:r>
          <a:endParaRPr lang="en-US" strike="sngStrike" dirty="0">
            <a:solidFill>
              <a:schemeClr val="accent1">
                <a:lumMod val="60000"/>
                <a:lumOff val="40000"/>
              </a:schemeClr>
            </a:solidFill>
          </a:endParaRPr>
        </a:p>
      </dgm:t>
    </dgm:pt>
    <dgm:pt modelId="{15C4B798-B077-4E49-BBA0-C2A244EE4CCE}" type="parTrans" cxnId="{0204E253-E061-4C86-A17D-3838E8FEB2AC}">
      <dgm:prSet/>
      <dgm:spPr/>
      <dgm:t>
        <a:bodyPr/>
        <a:lstStyle/>
        <a:p>
          <a:endParaRPr lang="en-US"/>
        </a:p>
      </dgm:t>
    </dgm:pt>
    <dgm:pt modelId="{17F2E525-B707-4A26-BE91-80D1BBCEF59B}" type="sibTrans" cxnId="{0204E253-E061-4C86-A17D-3838E8FEB2AC}">
      <dgm:prSet/>
      <dgm:spPr/>
      <dgm:t>
        <a:bodyPr/>
        <a:lstStyle/>
        <a:p>
          <a:endParaRPr lang="en-US"/>
        </a:p>
      </dgm:t>
    </dgm:pt>
    <dgm:pt modelId="{A4B79A47-6A10-9645-B713-8BD6AA0160FD}">
      <dgm:prSet/>
      <dgm:spPr/>
      <dgm:t>
        <a:bodyPr/>
        <a:lstStyle/>
        <a:p>
          <a:r>
            <a:rPr lang="en-US" b="1" dirty="0">
              <a:solidFill>
                <a:schemeClr val="bg1"/>
              </a:solidFill>
            </a:rPr>
            <a:t>Did the experience link to a memory? If so, what memory? </a:t>
          </a:r>
        </a:p>
      </dgm:t>
    </dgm:pt>
    <dgm:pt modelId="{052C2BCA-DFAD-D74C-B69E-EFCEB9605AE1}" type="parTrans" cxnId="{5D43B873-99CA-9E4A-857B-42225289C994}">
      <dgm:prSet/>
      <dgm:spPr/>
    </dgm:pt>
    <dgm:pt modelId="{FDCFD918-0CB7-7541-9089-916FB26ACDF5}" type="sibTrans" cxnId="{5D43B873-99CA-9E4A-857B-42225289C994}">
      <dgm:prSet/>
      <dgm:spPr/>
    </dgm:pt>
    <dgm:pt modelId="{35B34CF8-4E35-834C-A65D-1F4991AB4E42}" type="pres">
      <dgm:prSet presAssocID="{4D6F2672-DE0D-45DD-B0BB-48C08ADD03BC}" presName="diagram" presStyleCnt="0">
        <dgm:presLayoutVars>
          <dgm:dir/>
          <dgm:resizeHandles val="exact"/>
        </dgm:presLayoutVars>
      </dgm:prSet>
      <dgm:spPr/>
    </dgm:pt>
    <dgm:pt modelId="{EF1C5524-527C-3A4D-A935-C88F119161DF}" type="pres">
      <dgm:prSet presAssocID="{44AEED83-A279-49C1-9279-EC0823B3BF53}" presName="node" presStyleLbl="node1" presStyleIdx="0" presStyleCnt="6">
        <dgm:presLayoutVars>
          <dgm:bulletEnabled val="1"/>
        </dgm:presLayoutVars>
      </dgm:prSet>
      <dgm:spPr/>
    </dgm:pt>
    <dgm:pt modelId="{51C872A1-8593-574E-AEED-C34B4E6BA1FC}" type="pres">
      <dgm:prSet presAssocID="{533AC4A5-CD19-42B1-80B6-AC12E56C7AB8}" presName="sibTrans" presStyleCnt="0"/>
      <dgm:spPr/>
    </dgm:pt>
    <dgm:pt modelId="{01A29418-C6D2-1845-BE3B-7E5AC7E1A8DC}" type="pres">
      <dgm:prSet presAssocID="{44C11CEC-8577-48AA-8C7C-AE665AAE6698}" presName="node" presStyleLbl="node1" presStyleIdx="1" presStyleCnt="6">
        <dgm:presLayoutVars>
          <dgm:bulletEnabled val="1"/>
        </dgm:presLayoutVars>
      </dgm:prSet>
      <dgm:spPr/>
    </dgm:pt>
    <dgm:pt modelId="{ED8446A3-3E00-B745-B056-5B962431EC37}" type="pres">
      <dgm:prSet presAssocID="{D71FBF77-8505-49F6-9969-F95E908B20A0}" presName="sibTrans" presStyleCnt="0"/>
      <dgm:spPr/>
    </dgm:pt>
    <dgm:pt modelId="{AAC0F0D8-6018-0F4B-B045-9DB88A887DE6}" type="pres">
      <dgm:prSet presAssocID="{7502ADC4-8C93-4267-BA5B-5C2058AF045C}" presName="node" presStyleLbl="node1" presStyleIdx="2" presStyleCnt="6">
        <dgm:presLayoutVars>
          <dgm:bulletEnabled val="1"/>
        </dgm:presLayoutVars>
      </dgm:prSet>
      <dgm:spPr/>
    </dgm:pt>
    <dgm:pt modelId="{EBDC5F89-3171-5F44-BCAB-8300E32E54AE}" type="pres">
      <dgm:prSet presAssocID="{33C767A6-870C-4BF5-A9AF-86F315B33042}" presName="sibTrans" presStyleCnt="0"/>
      <dgm:spPr/>
    </dgm:pt>
    <dgm:pt modelId="{EE5C6A0A-6265-E442-8E65-A320409E4266}" type="pres">
      <dgm:prSet presAssocID="{D4051289-EC73-4C42-BF65-09CE6816C93F}" presName="node" presStyleLbl="node1" presStyleIdx="3" presStyleCnt="6">
        <dgm:presLayoutVars>
          <dgm:bulletEnabled val="1"/>
        </dgm:presLayoutVars>
      </dgm:prSet>
      <dgm:spPr/>
    </dgm:pt>
    <dgm:pt modelId="{4676F028-AACB-3148-9496-FFBF2E513DAD}" type="pres">
      <dgm:prSet presAssocID="{288EFE57-1969-4BD7-B5DE-51C4DC9506F3}" presName="sibTrans" presStyleCnt="0"/>
      <dgm:spPr/>
    </dgm:pt>
    <dgm:pt modelId="{176997EC-F59B-004F-8871-9BE8F969EAC2}" type="pres">
      <dgm:prSet presAssocID="{06D31312-04EB-497A-B916-29C4241411E2}" presName="node" presStyleLbl="node1" presStyleIdx="4" presStyleCnt="6">
        <dgm:presLayoutVars>
          <dgm:bulletEnabled val="1"/>
        </dgm:presLayoutVars>
      </dgm:prSet>
      <dgm:spPr/>
    </dgm:pt>
    <dgm:pt modelId="{CF355066-B1C0-0D49-9281-CE2743E9E4F5}" type="pres">
      <dgm:prSet presAssocID="{17F2E525-B707-4A26-BE91-80D1BBCEF59B}" presName="sibTrans" presStyleCnt="0"/>
      <dgm:spPr/>
    </dgm:pt>
    <dgm:pt modelId="{B0EC062E-867D-1F4C-BF5F-AF12DF23E3A1}" type="pres">
      <dgm:prSet presAssocID="{A4B79A47-6A10-9645-B713-8BD6AA0160FD}" presName="node" presStyleLbl="node1" presStyleIdx="5" presStyleCnt="6">
        <dgm:presLayoutVars>
          <dgm:bulletEnabled val="1"/>
        </dgm:presLayoutVars>
      </dgm:prSet>
      <dgm:spPr/>
    </dgm:pt>
  </dgm:ptLst>
  <dgm:cxnLst>
    <dgm:cxn modelId="{A7CC590B-457D-4E8E-BED4-1E21C8389F19}" srcId="{4D6F2672-DE0D-45DD-B0BB-48C08ADD03BC}" destId="{44C11CEC-8577-48AA-8C7C-AE665AAE6698}" srcOrd="1" destOrd="0" parTransId="{2B000B2B-CB41-4C90-8A26-E9517D22FD38}" sibTransId="{D71FBF77-8505-49F6-9969-F95E908B20A0}"/>
    <dgm:cxn modelId="{C8E0D60C-EA30-407F-B0A5-FC13C3BF5F12}" srcId="{4D6F2672-DE0D-45DD-B0BB-48C08ADD03BC}" destId="{44AEED83-A279-49C1-9279-EC0823B3BF53}" srcOrd="0" destOrd="0" parTransId="{6AF43C09-F468-4AC0-A596-9CF599F6F042}" sibTransId="{533AC4A5-CD19-42B1-80B6-AC12E56C7AB8}"/>
    <dgm:cxn modelId="{E029CE0E-5BBD-634C-8C8C-F5DA47E7ADBC}" type="presOf" srcId="{A4B79A47-6A10-9645-B713-8BD6AA0160FD}" destId="{B0EC062E-867D-1F4C-BF5F-AF12DF23E3A1}" srcOrd="0" destOrd="0" presId="urn:microsoft.com/office/officeart/2005/8/layout/default"/>
    <dgm:cxn modelId="{77DAE631-DC5E-434B-AC78-861B6E581642}" type="presOf" srcId="{44AEED83-A279-49C1-9279-EC0823B3BF53}" destId="{EF1C5524-527C-3A4D-A935-C88F119161DF}" srcOrd="0" destOrd="0" presId="urn:microsoft.com/office/officeart/2005/8/layout/default"/>
    <dgm:cxn modelId="{21288432-311D-094D-9E1B-44EAAFC375B8}" type="presOf" srcId="{4D6F2672-DE0D-45DD-B0BB-48C08ADD03BC}" destId="{35B34CF8-4E35-834C-A65D-1F4991AB4E42}" srcOrd="0" destOrd="0" presId="urn:microsoft.com/office/officeart/2005/8/layout/default"/>
    <dgm:cxn modelId="{0204E253-E061-4C86-A17D-3838E8FEB2AC}" srcId="{4D6F2672-DE0D-45DD-B0BB-48C08ADD03BC}" destId="{06D31312-04EB-497A-B916-29C4241411E2}" srcOrd="4" destOrd="0" parTransId="{15C4B798-B077-4E49-BBA0-C2A244EE4CCE}" sibTransId="{17F2E525-B707-4A26-BE91-80D1BBCEF59B}"/>
    <dgm:cxn modelId="{E2B09A56-2078-4966-B863-59FB79017AFC}" srcId="{4D6F2672-DE0D-45DD-B0BB-48C08ADD03BC}" destId="{D4051289-EC73-4C42-BF65-09CE6816C93F}" srcOrd="3" destOrd="0" parTransId="{99D007F6-F2D5-437D-B4B3-9C2C5F4A117E}" sibTransId="{288EFE57-1969-4BD7-B5DE-51C4DC9506F3}"/>
    <dgm:cxn modelId="{5D43B873-99CA-9E4A-857B-42225289C994}" srcId="{4D6F2672-DE0D-45DD-B0BB-48C08ADD03BC}" destId="{A4B79A47-6A10-9645-B713-8BD6AA0160FD}" srcOrd="5" destOrd="0" parTransId="{052C2BCA-DFAD-D74C-B69E-EFCEB9605AE1}" sibTransId="{FDCFD918-0CB7-7541-9089-916FB26ACDF5}"/>
    <dgm:cxn modelId="{AB065796-D7FC-0144-9E0C-C10D52975D14}" type="presOf" srcId="{44C11CEC-8577-48AA-8C7C-AE665AAE6698}" destId="{01A29418-C6D2-1845-BE3B-7E5AC7E1A8DC}" srcOrd="0" destOrd="0" presId="urn:microsoft.com/office/officeart/2005/8/layout/default"/>
    <dgm:cxn modelId="{A13E7B9C-8654-8F4B-937E-70DE8A061FB6}" type="presOf" srcId="{06D31312-04EB-497A-B916-29C4241411E2}" destId="{176997EC-F59B-004F-8871-9BE8F969EAC2}" srcOrd="0" destOrd="0" presId="urn:microsoft.com/office/officeart/2005/8/layout/default"/>
    <dgm:cxn modelId="{729C24AF-17CB-4D45-A4A4-9E5506317487}" type="presOf" srcId="{7502ADC4-8C93-4267-BA5B-5C2058AF045C}" destId="{AAC0F0D8-6018-0F4B-B045-9DB88A887DE6}" srcOrd="0" destOrd="0" presId="urn:microsoft.com/office/officeart/2005/8/layout/default"/>
    <dgm:cxn modelId="{AB43FAD0-E3CD-EA4D-A9C9-7F3D42B00AE5}" type="presOf" srcId="{D4051289-EC73-4C42-BF65-09CE6816C93F}" destId="{EE5C6A0A-6265-E442-8E65-A320409E4266}" srcOrd="0" destOrd="0" presId="urn:microsoft.com/office/officeart/2005/8/layout/default"/>
    <dgm:cxn modelId="{CF9A6CD6-EE3E-47D0-AB46-39FDB42C8E6C}" srcId="{4D6F2672-DE0D-45DD-B0BB-48C08ADD03BC}" destId="{7502ADC4-8C93-4267-BA5B-5C2058AF045C}" srcOrd="2" destOrd="0" parTransId="{038B4373-4050-44D5-8E26-E890E7833EEC}" sibTransId="{33C767A6-870C-4BF5-A9AF-86F315B33042}"/>
    <dgm:cxn modelId="{AD06C0B8-B824-9942-BF48-F5D5F0E793C1}" type="presParOf" srcId="{35B34CF8-4E35-834C-A65D-1F4991AB4E42}" destId="{EF1C5524-527C-3A4D-A935-C88F119161DF}" srcOrd="0" destOrd="0" presId="urn:microsoft.com/office/officeart/2005/8/layout/default"/>
    <dgm:cxn modelId="{CEB6280B-F64F-544B-818A-A73DBA0747C2}" type="presParOf" srcId="{35B34CF8-4E35-834C-A65D-1F4991AB4E42}" destId="{51C872A1-8593-574E-AEED-C34B4E6BA1FC}" srcOrd="1" destOrd="0" presId="urn:microsoft.com/office/officeart/2005/8/layout/default"/>
    <dgm:cxn modelId="{70661226-110B-804D-B836-3745A887FC69}" type="presParOf" srcId="{35B34CF8-4E35-834C-A65D-1F4991AB4E42}" destId="{01A29418-C6D2-1845-BE3B-7E5AC7E1A8DC}" srcOrd="2" destOrd="0" presId="urn:microsoft.com/office/officeart/2005/8/layout/default"/>
    <dgm:cxn modelId="{37A53825-B9E6-D547-9A81-2DF69651AFCB}" type="presParOf" srcId="{35B34CF8-4E35-834C-A65D-1F4991AB4E42}" destId="{ED8446A3-3E00-B745-B056-5B962431EC37}" srcOrd="3" destOrd="0" presId="urn:microsoft.com/office/officeart/2005/8/layout/default"/>
    <dgm:cxn modelId="{DD7A1022-9355-2E40-87FE-FA83254F303F}" type="presParOf" srcId="{35B34CF8-4E35-834C-A65D-1F4991AB4E42}" destId="{AAC0F0D8-6018-0F4B-B045-9DB88A887DE6}" srcOrd="4" destOrd="0" presId="urn:microsoft.com/office/officeart/2005/8/layout/default"/>
    <dgm:cxn modelId="{ABA92A75-DA4B-744F-9582-4664887C07B2}" type="presParOf" srcId="{35B34CF8-4E35-834C-A65D-1F4991AB4E42}" destId="{EBDC5F89-3171-5F44-BCAB-8300E32E54AE}" srcOrd="5" destOrd="0" presId="urn:microsoft.com/office/officeart/2005/8/layout/default"/>
    <dgm:cxn modelId="{EC784534-C13A-DB4B-B5BB-0C70CEDBDFC3}" type="presParOf" srcId="{35B34CF8-4E35-834C-A65D-1F4991AB4E42}" destId="{EE5C6A0A-6265-E442-8E65-A320409E4266}" srcOrd="6" destOrd="0" presId="urn:microsoft.com/office/officeart/2005/8/layout/default"/>
    <dgm:cxn modelId="{B274B371-06AE-684C-99F3-14D190B01C72}" type="presParOf" srcId="{35B34CF8-4E35-834C-A65D-1F4991AB4E42}" destId="{4676F028-AACB-3148-9496-FFBF2E513DAD}" srcOrd="7" destOrd="0" presId="urn:microsoft.com/office/officeart/2005/8/layout/default"/>
    <dgm:cxn modelId="{EA8D3368-6D63-804D-8004-57FFB1C4953F}" type="presParOf" srcId="{35B34CF8-4E35-834C-A65D-1F4991AB4E42}" destId="{176997EC-F59B-004F-8871-9BE8F969EAC2}" srcOrd="8" destOrd="0" presId="urn:microsoft.com/office/officeart/2005/8/layout/default"/>
    <dgm:cxn modelId="{10F6E2F9-FA1B-174C-A897-53B565316A78}" type="presParOf" srcId="{35B34CF8-4E35-834C-A65D-1F4991AB4E42}" destId="{CF355066-B1C0-0D49-9281-CE2743E9E4F5}" srcOrd="9" destOrd="0" presId="urn:microsoft.com/office/officeart/2005/8/layout/default"/>
    <dgm:cxn modelId="{7D777C5F-C8BC-4540-8A3D-9ABC3FA378D8}" type="presParOf" srcId="{35B34CF8-4E35-834C-A65D-1F4991AB4E42}" destId="{B0EC062E-867D-1F4C-BF5F-AF12DF23E3A1}"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600A8F-BF8E-4262-87EC-E4162A2EE6CC}" type="doc">
      <dgm:prSet loTypeId="urn:microsoft.com/office/officeart/2018/2/layout/IconVerticalSolidList" loCatId="icon" qsTypeId="urn:microsoft.com/office/officeart/2005/8/quickstyle/simple1" qsCatId="simple" csTypeId="urn:microsoft.com/office/officeart/2018/5/colors/Iconchunking_neutralbg_colorful2" csCatId="colorful" phldr="1"/>
      <dgm:spPr/>
      <dgm:t>
        <a:bodyPr/>
        <a:lstStyle/>
        <a:p>
          <a:endParaRPr lang="en-US"/>
        </a:p>
      </dgm:t>
    </dgm:pt>
    <dgm:pt modelId="{0862C697-4041-4285-8059-65A1A050C471}">
      <dgm:prSet/>
      <dgm:spPr/>
      <dgm:t>
        <a:bodyPr/>
        <a:lstStyle/>
        <a:p>
          <a:r>
            <a:rPr lang="en-GB" b="0" i="0"/>
            <a:t>Look at the words, phrases or themes in the text.</a:t>
          </a:r>
          <a:endParaRPr lang="en-US"/>
        </a:p>
      </dgm:t>
    </dgm:pt>
    <dgm:pt modelId="{36B6B26A-68E2-4A26-8509-76E04315E9FB}" type="parTrans" cxnId="{AA967514-1863-4D5D-9C29-B3985C6560D8}">
      <dgm:prSet/>
      <dgm:spPr/>
      <dgm:t>
        <a:bodyPr/>
        <a:lstStyle/>
        <a:p>
          <a:endParaRPr lang="en-US"/>
        </a:p>
      </dgm:t>
    </dgm:pt>
    <dgm:pt modelId="{56BD83F5-618F-44CB-AB39-CCA747ABFBCD}" type="sibTrans" cxnId="{AA967514-1863-4D5D-9C29-B3985C6560D8}">
      <dgm:prSet/>
      <dgm:spPr/>
      <dgm:t>
        <a:bodyPr/>
        <a:lstStyle/>
        <a:p>
          <a:endParaRPr lang="en-US"/>
        </a:p>
      </dgm:t>
    </dgm:pt>
    <dgm:pt modelId="{8154E22E-B370-4E60-9C4A-9D5D1238A192}">
      <dgm:prSet/>
      <dgm:spPr/>
      <dgm:t>
        <a:bodyPr/>
        <a:lstStyle/>
        <a:p>
          <a:r>
            <a:rPr lang="en-GB" b="0" i="0"/>
            <a:t>Record frequency of words, phrases, or treatment of themes.</a:t>
          </a:r>
          <a:endParaRPr lang="en-US"/>
        </a:p>
      </dgm:t>
    </dgm:pt>
    <dgm:pt modelId="{4112930A-9563-4359-AC43-19A9387A8E86}" type="parTrans" cxnId="{8EC8C655-B7ED-418C-A5D0-25564F70E42C}">
      <dgm:prSet/>
      <dgm:spPr/>
      <dgm:t>
        <a:bodyPr/>
        <a:lstStyle/>
        <a:p>
          <a:endParaRPr lang="en-US"/>
        </a:p>
      </dgm:t>
    </dgm:pt>
    <dgm:pt modelId="{61C2FB4B-8437-44AB-8A70-2010E4290992}" type="sibTrans" cxnId="{8EC8C655-B7ED-418C-A5D0-25564F70E42C}">
      <dgm:prSet/>
      <dgm:spPr/>
      <dgm:t>
        <a:bodyPr/>
        <a:lstStyle/>
        <a:p>
          <a:endParaRPr lang="en-US"/>
        </a:p>
      </dgm:t>
    </dgm:pt>
    <dgm:pt modelId="{03847FF4-6C83-48D3-B682-8B199797F8BE}">
      <dgm:prSet/>
      <dgm:spPr/>
      <dgm:t>
        <a:bodyPr/>
        <a:lstStyle/>
        <a:p>
          <a:r>
            <a:rPr lang="en-GB" b="0" i="0"/>
            <a:t>Once this is done look for patterns.  </a:t>
          </a:r>
          <a:endParaRPr lang="en-US"/>
        </a:p>
      </dgm:t>
    </dgm:pt>
    <dgm:pt modelId="{A33CBA1E-F462-48A9-BAD8-D636394A949C}" type="parTrans" cxnId="{ECEE36EA-AED5-4A4F-8AF7-C90BBA15C3DD}">
      <dgm:prSet/>
      <dgm:spPr/>
      <dgm:t>
        <a:bodyPr/>
        <a:lstStyle/>
        <a:p>
          <a:endParaRPr lang="en-US"/>
        </a:p>
      </dgm:t>
    </dgm:pt>
    <dgm:pt modelId="{8C4E1FDD-294C-4A17-B8F0-98E30B217556}" type="sibTrans" cxnId="{ECEE36EA-AED5-4A4F-8AF7-C90BBA15C3DD}">
      <dgm:prSet/>
      <dgm:spPr/>
      <dgm:t>
        <a:bodyPr/>
        <a:lstStyle/>
        <a:p>
          <a:endParaRPr lang="en-US"/>
        </a:p>
      </dgm:t>
    </dgm:pt>
    <dgm:pt modelId="{309FA19A-92CE-4C04-8CEE-7A88C0FF0AF7}" type="pres">
      <dgm:prSet presAssocID="{C7600A8F-BF8E-4262-87EC-E4162A2EE6CC}" presName="root" presStyleCnt="0">
        <dgm:presLayoutVars>
          <dgm:dir/>
          <dgm:resizeHandles val="exact"/>
        </dgm:presLayoutVars>
      </dgm:prSet>
      <dgm:spPr/>
    </dgm:pt>
    <dgm:pt modelId="{D9B323A6-431D-4574-89DE-2B44F8969C6C}" type="pres">
      <dgm:prSet presAssocID="{0862C697-4041-4285-8059-65A1A050C471}" presName="compNode" presStyleCnt="0"/>
      <dgm:spPr/>
    </dgm:pt>
    <dgm:pt modelId="{5843065D-3974-4AD4-AB12-BCC8E05B4961}" type="pres">
      <dgm:prSet presAssocID="{0862C697-4041-4285-8059-65A1A050C471}" presName="bgRect" presStyleLbl="bgShp" presStyleIdx="0" presStyleCnt="3"/>
      <dgm:spPr/>
    </dgm:pt>
    <dgm:pt modelId="{3768A41F-259B-4256-94C1-860C4D5D7F9E}" type="pres">
      <dgm:prSet presAssocID="{0862C697-4041-4285-8059-65A1A050C47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Quotation Mark"/>
        </a:ext>
      </dgm:extLst>
    </dgm:pt>
    <dgm:pt modelId="{DEB7AE9C-9BD1-4377-848E-66294AB5384F}" type="pres">
      <dgm:prSet presAssocID="{0862C697-4041-4285-8059-65A1A050C471}" presName="spaceRect" presStyleCnt="0"/>
      <dgm:spPr/>
    </dgm:pt>
    <dgm:pt modelId="{68472D04-0787-4D21-AA32-2E66FBB74A7F}" type="pres">
      <dgm:prSet presAssocID="{0862C697-4041-4285-8059-65A1A050C471}" presName="parTx" presStyleLbl="revTx" presStyleIdx="0" presStyleCnt="3">
        <dgm:presLayoutVars>
          <dgm:chMax val="0"/>
          <dgm:chPref val="0"/>
        </dgm:presLayoutVars>
      </dgm:prSet>
      <dgm:spPr/>
    </dgm:pt>
    <dgm:pt modelId="{094261EB-D99F-4D34-BE62-8B6D3A6207B5}" type="pres">
      <dgm:prSet presAssocID="{56BD83F5-618F-44CB-AB39-CCA747ABFBCD}" presName="sibTrans" presStyleCnt="0"/>
      <dgm:spPr/>
    </dgm:pt>
    <dgm:pt modelId="{3B9A8829-5B06-42A1-89B2-0FE169253454}" type="pres">
      <dgm:prSet presAssocID="{8154E22E-B370-4E60-9C4A-9D5D1238A192}" presName="compNode" presStyleCnt="0"/>
      <dgm:spPr/>
    </dgm:pt>
    <dgm:pt modelId="{AC648DEE-2D96-479D-BC20-23232547C433}" type="pres">
      <dgm:prSet presAssocID="{8154E22E-B370-4E60-9C4A-9D5D1238A192}" presName="bgRect" presStyleLbl="bgShp" presStyleIdx="1" presStyleCnt="3"/>
      <dgm:spPr/>
    </dgm:pt>
    <dgm:pt modelId="{5A9C2606-A513-4D49-8E56-42BCD58C2EF9}" type="pres">
      <dgm:prSet presAssocID="{8154E22E-B370-4E60-9C4A-9D5D1238A19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638B6034-E990-48CA-84BD-252209F82797}" type="pres">
      <dgm:prSet presAssocID="{8154E22E-B370-4E60-9C4A-9D5D1238A192}" presName="spaceRect" presStyleCnt="0"/>
      <dgm:spPr/>
    </dgm:pt>
    <dgm:pt modelId="{0BA73E94-17FA-4446-BBD1-4A4BBF29E6AC}" type="pres">
      <dgm:prSet presAssocID="{8154E22E-B370-4E60-9C4A-9D5D1238A192}" presName="parTx" presStyleLbl="revTx" presStyleIdx="1" presStyleCnt="3">
        <dgm:presLayoutVars>
          <dgm:chMax val="0"/>
          <dgm:chPref val="0"/>
        </dgm:presLayoutVars>
      </dgm:prSet>
      <dgm:spPr/>
    </dgm:pt>
    <dgm:pt modelId="{D1EA5739-3DD0-4696-8CE7-CBE0E75912C5}" type="pres">
      <dgm:prSet presAssocID="{61C2FB4B-8437-44AB-8A70-2010E4290992}" presName="sibTrans" presStyleCnt="0"/>
      <dgm:spPr/>
    </dgm:pt>
    <dgm:pt modelId="{D9AC0F68-A60E-4224-8FBE-B5F9A36375E7}" type="pres">
      <dgm:prSet presAssocID="{03847FF4-6C83-48D3-B682-8B199797F8BE}" presName="compNode" presStyleCnt="0"/>
      <dgm:spPr/>
    </dgm:pt>
    <dgm:pt modelId="{CDC41FEB-4711-4D30-9DD9-E0BF3479691E}" type="pres">
      <dgm:prSet presAssocID="{03847FF4-6C83-48D3-B682-8B199797F8BE}" presName="bgRect" presStyleLbl="bgShp" presStyleIdx="2" presStyleCnt="3"/>
      <dgm:spPr/>
    </dgm:pt>
    <dgm:pt modelId="{DCD9313D-02FA-477D-ACEF-30296C1997D3}" type="pres">
      <dgm:prSet presAssocID="{03847FF4-6C83-48D3-B682-8B199797F8B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st"/>
        </a:ext>
      </dgm:extLst>
    </dgm:pt>
    <dgm:pt modelId="{8C03D846-148F-4183-9320-BB8510450ECD}" type="pres">
      <dgm:prSet presAssocID="{03847FF4-6C83-48D3-B682-8B199797F8BE}" presName="spaceRect" presStyleCnt="0"/>
      <dgm:spPr/>
    </dgm:pt>
    <dgm:pt modelId="{5EF4FA19-C9B7-48F5-9FCF-253FD98D2023}" type="pres">
      <dgm:prSet presAssocID="{03847FF4-6C83-48D3-B682-8B199797F8BE}" presName="parTx" presStyleLbl="revTx" presStyleIdx="2" presStyleCnt="3">
        <dgm:presLayoutVars>
          <dgm:chMax val="0"/>
          <dgm:chPref val="0"/>
        </dgm:presLayoutVars>
      </dgm:prSet>
      <dgm:spPr/>
    </dgm:pt>
  </dgm:ptLst>
  <dgm:cxnLst>
    <dgm:cxn modelId="{70BF8E04-DB9E-4BD4-9516-66610A759525}" type="presOf" srcId="{0862C697-4041-4285-8059-65A1A050C471}" destId="{68472D04-0787-4D21-AA32-2E66FBB74A7F}" srcOrd="0" destOrd="0" presId="urn:microsoft.com/office/officeart/2018/2/layout/IconVerticalSolidList"/>
    <dgm:cxn modelId="{AA967514-1863-4D5D-9C29-B3985C6560D8}" srcId="{C7600A8F-BF8E-4262-87EC-E4162A2EE6CC}" destId="{0862C697-4041-4285-8059-65A1A050C471}" srcOrd="0" destOrd="0" parTransId="{36B6B26A-68E2-4A26-8509-76E04315E9FB}" sibTransId="{56BD83F5-618F-44CB-AB39-CCA747ABFBCD}"/>
    <dgm:cxn modelId="{A57CC631-6A33-4377-8534-13929F73E240}" type="presOf" srcId="{C7600A8F-BF8E-4262-87EC-E4162A2EE6CC}" destId="{309FA19A-92CE-4C04-8CEE-7A88C0FF0AF7}" srcOrd="0" destOrd="0" presId="urn:microsoft.com/office/officeart/2018/2/layout/IconVerticalSolidList"/>
    <dgm:cxn modelId="{28515652-2EB4-4E6A-9DAA-6DB910F9C145}" type="presOf" srcId="{03847FF4-6C83-48D3-B682-8B199797F8BE}" destId="{5EF4FA19-C9B7-48F5-9FCF-253FD98D2023}" srcOrd="0" destOrd="0" presId="urn:microsoft.com/office/officeart/2018/2/layout/IconVerticalSolidList"/>
    <dgm:cxn modelId="{8EC8C655-B7ED-418C-A5D0-25564F70E42C}" srcId="{C7600A8F-BF8E-4262-87EC-E4162A2EE6CC}" destId="{8154E22E-B370-4E60-9C4A-9D5D1238A192}" srcOrd="1" destOrd="0" parTransId="{4112930A-9563-4359-AC43-19A9387A8E86}" sibTransId="{61C2FB4B-8437-44AB-8A70-2010E4290992}"/>
    <dgm:cxn modelId="{916B5DCC-0E14-4B89-9B1C-AF4A0A211898}" type="presOf" srcId="{8154E22E-B370-4E60-9C4A-9D5D1238A192}" destId="{0BA73E94-17FA-4446-BBD1-4A4BBF29E6AC}" srcOrd="0" destOrd="0" presId="urn:microsoft.com/office/officeart/2018/2/layout/IconVerticalSolidList"/>
    <dgm:cxn modelId="{ECEE36EA-AED5-4A4F-8AF7-C90BBA15C3DD}" srcId="{C7600A8F-BF8E-4262-87EC-E4162A2EE6CC}" destId="{03847FF4-6C83-48D3-B682-8B199797F8BE}" srcOrd="2" destOrd="0" parTransId="{A33CBA1E-F462-48A9-BAD8-D636394A949C}" sibTransId="{8C4E1FDD-294C-4A17-B8F0-98E30B217556}"/>
    <dgm:cxn modelId="{88577B3B-CDDF-41E6-83CF-A18C909DAE2C}" type="presParOf" srcId="{309FA19A-92CE-4C04-8CEE-7A88C0FF0AF7}" destId="{D9B323A6-431D-4574-89DE-2B44F8969C6C}" srcOrd="0" destOrd="0" presId="urn:microsoft.com/office/officeart/2018/2/layout/IconVerticalSolidList"/>
    <dgm:cxn modelId="{DAC1F394-BCFD-45E0-B288-2E532083596E}" type="presParOf" srcId="{D9B323A6-431D-4574-89DE-2B44F8969C6C}" destId="{5843065D-3974-4AD4-AB12-BCC8E05B4961}" srcOrd="0" destOrd="0" presId="urn:microsoft.com/office/officeart/2018/2/layout/IconVerticalSolidList"/>
    <dgm:cxn modelId="{B65469A2-16F8-4D87-9378-91F3E2184237}" type="presParOf" srcId="{D9B323A6-431D-4574-89DE-2B44F8969C6C}" destId="{3768A41F-259B-4256-94C1-860C4D5D7F9E}" srcOrd="1" destOrd="0" presId="urn:microsoft.com/office/officeart/2018/2/layout/IconVerticalSolidList"/>
    <dgm:cxn modelId="{92F459E5-9A33-4E5F-95CD-AC28A2DF67F3}" type="presParOf" srcId="{D9B323A6-431D-4574-89DE-2B44F8969C6C}" destId="{DEB7AE9C-9BD1-4377-848E-66294AB5384F}" srcOrd="2" destOrd="0" presId="urn:microsoft.com/office/officeart/2018/2/layout/IconVerticalSolidList"/>
    <dgm:cxn modelId="{E24A2DF0-55BC-4CE8-97F7-95C987225527}" type="presParOf" srcId="{D9B323A6-431D-4574-89DE-2B44F8969C6C}" destId="{68472D04-0787-4D21-AA32-2E66FBB74A7F}" srcOrd="3" destOrd="0" presId="urn:microsoft.com/office/officeart/2018/2/layout/IconVerticalSolidList"/>
    <dgm:cxn modelId="{339515B1-916C-4A86-B999-BFB24785B6BC}" type="presParOf" srcId="{309FA19A-92CE-4C04-8CEE-7A88C0FF0AF7}" destId="{094261EB-D99F-4D34-BE62-8B6D3A6207B5}" srcOrd="1" destOrd="0" presId="urn:microsoft.com/office/officeart/2018/2/layout/IconVerticalSolidList"/>
    <dgm:cxn modelId="{AA71753C-257C-4632-9F31-8B0DBB7666CC}" type="presParOf" srcId="{309FA19A-92CE-4C04-8CEE-7A88C0FF0AF7}" destId="{3B9A8829-5B06-42A1-89B2-0FE169253454}" srcOrd="2" destOrd="0" presId="urn:microsoft.com/office/officeart/2018/2/layout/IconVerticalSolidList"/>
    <dgm:cxn modelId="{CAEDBCB7-965C-4BE6-B820-8D290A3087D2}" type="presParOf" srcId="{3B9A8829-5B06-42A1-89B2-0FE169253454}" destId="{AC648DEE-2D96-479D-BC20-23232547C433}" srcOrd="0" destOrd="0" presId="urn:microsoft.com/office/officeart/2018/2/layout/IconVerticalSolidList"/>
    <dgm:cxn modelId="{8F5FF0C4-5F92-43D0-816A-B697A51F8CF0}" type="presParOf" srcId="{3B9A8829-5B06-42A1-89B2-0FE169253454}" destId="{5A9C2606-A513-4D49-8E56-42BCD58C2EF9}" srcOrd="1" destOrd="0" presId="urn:microsoft.com/office/officeart/2018/2/layout/IconVerticalSolidList"/>
    <dgm:cxn modelId="{D9349D2B-C09B-473A-A908-829378A243B0}" type="presParOf" srcId="{3B9A8829-5B06-42A1-89B2-0FE169253454}" destId="{638B6034-E990-48CA-84BD-252209F82797}" srcOrd="2" destOrd="0" presId="urn:microsoft.com/office/officeart/2018/2/layout/IconVerticalSolidList"/>
    <dgm:cxn modelId="{9935F78E-4ABC-43E3-B689-CB70B3AA0F92}" type="presParOf" srcId="{3B9A8829-5B06-42A1-89B2-0FE169253454}" destId="{0BA73E94-17FA-4446-BBD1-4A4BBF29E6AC}" srcOrd="3" destOrd="0" presId="urn:microsoft.com/office/officeart/2018/2/layout/IconVerticalSolidList"/>
    <dgm:cxn modelId="{B25E77AC-FDFF-48E4-88A6-C335DF3CE959}" type="presParOf" srcId="{309FA19A-92CE-4C04-8CEE-7A88C0FF0AF7}" destId="{D1EA5739-3DD0-4696-8CE7-CBE0E75912C5}" srcOrd="3" destOrd="0" presId="urn:microsoft.com/office/officeart/2018/2/layout/IconVerticalSolidList"/>
    <dgm:cxn modelId="{07A2438A-11F2-4AC5-8A5B-0A33E9C7A157}" type="presParOf" srcId="{309FA19A-92CE-4C04-8CEE-7A88C0FF0AF7}" destId="{D9AC0F68-A60E-4224-8FBE-B5F9A36375E7}" srcOrd="4" destOrd="0" presId="urn:microsoft.com/office/officeart/2018/2/layout/IconVerticalSolidList"/>
    <dgm:cxn modelId="{759AD6CA-961B-40EF-AC6F-4B35C8F12BCF}" type="presParOf" srcId="{D9AC0F68-A60E-4224-8FBE-B5F9A36375E7}" destId="{CDC41FEB-4711-4D30-9DD9-E0BF3479691E}" srcOrd="0" destOrd="0" presId="urn:microsoft.com/office/officeart/2018/2/layout/IconVerticalSolidList"/>
    <dgm:cxn modelId="{7419F4A7-5D4D-40EB-939B-F7FEE566CBE0}" type="presParOf" srcId="{D9AC0F68-A60E-4224-8FBE-B5F9A36375E7}" destId="{DCD9313D-02FA-477D-ACEF-30296C1997D3}" srcOrd="1" destOrd="0" presId="urn:microsoft.com/office/officeart/2018/2/layout/IconVerticalSolidList"/>
    <dgm:cxn modelId="{A6F55161-8903-4EE0-9252-68F1CBE8DB9C}" type="presParOf" srcId="{D9AC0F68-A60E-4224-8FBE-B5F9A36375E7}" destId="{8C03D846-148F-4183-9320-BB8510450ECD}" srcOrd="2" destOrd="0" presId="urn:microsoft.com/office/officeart/2018/2/layout/IconVerticalSolidList"/>
    <dgm:cxn modelId="{FDB624FC-FEC9-4882-82F3-B53326172DC3}" type="presParOf" srcId="{D9AC0F68-A60E-4224-8FBE-B5F9A36375E7}" destId="{5EF4FA19-C9B7-48F5-9FCF-253FD98D202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D6F2672-DE0D-45DD-B0BB-48C08ADD03B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44AEED83-A279-49C1-9279-EC0823B3BF53}">
      <dgm:prSet/>
      <dgm:spPr/>
      <dgm:t>
        <a:bodyPr/>
        <a:lstStyle/>
        <a:p>
          <a:r>
            <a:rPr lang="en-GB" b="0" i="0" strike="sngStrike" dirty="0">
              <a:solidFill>
                <a:schemeClr val="accent1">
                  <a:lumMod val="60000"/>
                  <a:lumOff val="40000"/>
                </a:schemeClr>
              </a:solidFill>
            </a:rPr>
            <a:t>Did the space feel familiar or unfamiliar? Why?</a:t>
          </a:r>
          <a:endParaRPr lang="en-US" strike="sngStrike" dirty="0">
            <a:solidFill>
              <a:schemeClr val="accent1">
                <a:lumMod val="60000"/>
                <a:lumOff val="40000"/>
              </a:schemeClr>
            </a:solidFill>
          </a:endParaRPr>
        </a:p>
      </dgm:t>
    </dgm:pt>
    <dgm:pt modelId="{6AF43C09-F468-4AC0-A596-9CF599F6F042}" type="parTrans" cxnId="{C8E0D60C-EA30-407F-B0A5-FC13C3BF5F12}">
      <dgm:prSet/>
      <dgm:spPr/>
      <dgm:t>
        <a:bodyPr/>
        <a:lstStyle/>
        <a:p>
          <a:endParaRPr lang="en-US"/>
        </a:p>
      </dgm:t>
    </dgm:pt>
    <dgm:pt modelId="{533AC4A5-CD19-42B1-80B6-AC12E56C7AB8}" type="sibTrans" cxnId="{C8E0D60C-EA30-407F-B0A5-FC13C3BF5F12}">
      <dgm:prSet/>
      <dgm:spPr/>
      <dgm:t>
        <a:bodyPr/>
        <a:lstStyle/>
        <a:p>
          <a:endParaRPr lang="en-US"/>
        </a:p>
      </dgm:t>
    </dgm:pt>
    <dgm:pt modelId="{44C11CEC-8577-48AA-8C7C-AE665AAE6698}">
      <dgm:prSet/>
      <dgm:spPr/>
      <dgm:t>
        <a:bodyPr/>
        <a:lstStyle/>
        <a:p>
          <a:r>
            <a:rPr lang="en-GB" b="1" i="0" dirty="0">
              <a:solidFill>
                <a:schemeClr val="bg1"/>
              </a:solidFill>
            </a:rPr>
            <a:t>How did you perceive time in the space?</a:t>
          </a:r>
          <a:endParaRPr lang="en-US" b="1" dirty="0">
            <a:solidFill>
              <a:schemeClr val="bg1"/>
            </a:solidFill>
          </a:endParaRPr>
        </a:p>
      </dgm:t>
    </dgm:pt>
    <dgm:pt modelId="{2B000B2B-CB41-4C90-8A26-E9517D22FD38}" type="parTrans" cxnId="{A7CC590B-457D-4E8E-BED4-1E21C8389F19}">
      <dgm:prSet/>
      <dgm:spPr/>
      <dgm:t>
        <a:bodyPr/>
        <a:lstStyle/>
        <a:p>
          <a:endParaRPr lang="en-US"/>
        </a:p>
      </dgm:t>
    </dgm:pt>
    <dgm:pt modelId="{D71FBF77-8505-49F6-9969-F95E908B20A0}" type="sibTrans" cxnId="{A7CC590B-457D-4E8E-BED4-1E21C8389F19}">
      <dgm:prSet/>
      <dgm:spPr/>
      <dgm:t>
        <a:bodyPr/>
        <a:lstStyle/>
        <a:p>
          <a:endParaRPr lang="en-US"/>
        </a:p>
      </dgm:t>
    </dgm:pt>
    <dgm:pt modelId="{7502ADC4-8C93-4267-BA5B-5C2058AF045C}">
      <dgm:prSet/>
      <dgm:spPr/>
      <dgm:t>
        <a:bodyPr/>
        <a:lstStyle/>
        <a:p>
          <a:r>
            <a:rPr lang="en-GB" b="1" i="0" dirty="0">
              <a:solidFill>
                <a:schemeClr val="bg1"/>
              </a:solidFill>
            </a:rPr>
            <a:t>How did the space make you feel, can you pinpoint something specific that made you feel that way?</a:t>
          </a:r>
          <a:endParaRPr lang="en-US" b="1" dirty="0">
            <a:solidFill>
              <a:schemeClr val="bg1"/>
            </a:solidFill>
          </a:endParaRPr>
        </a:p>
      </dgm:t>
    </dgm:pt>
    <dgm:pt modelId="{038B4373-4050-44D5-8E26-E890E7833EEC}" type="parTrans" cxnId="{CF9A6CD6-EE3E-47D0-AB46-39FDB42C8E6C}">
      <dgm:prSet/>
      <dgm:spPr/>
      <dgm:t>
        <a:bodyPr/>
        <a:lstStyle/>
        <a:p>
          <a:endParaRPr lang="en-US"/>
        </a:p>
      </dgm:t>
    </dgm:pt>
    <dgm:pt modelId="{33C767A6-870C-4BF5-A9AF-86F315B33042}" type="sibTrans" cxnId="{CF9A6CD6-EE3E-47D0-AB46-39FDB42C8E6C}">
      <dgm:prSet/>
      <dgm:spPr/>
      <dgm:t>
        <a:bodyPr/>
        <a:lstStyle/>
        <a:p>
          <a:endParaRPr lang="en-US"/>
        </a:p>
      </dgm:t>
    </dgm:pt>
    <dgm:pt modelId="{D4051289-EC73-4C42-BF65-09CE6816C93F}">
      <dgm:prSet/>
      <dgm:spPr/>
      <dgm:t>
        <a:bodyPr/>
        <a:lstStyle/>
        <a:p>
          <a:r>
            <a:rPr lang="en-GB" b="0" i="0" strike="sngStrike" dirty="0">
              <a:solidFill>
                <a:schemeClr val="accent1">
                  <a:lumMod val="60000"/>
                  <a:lumOff val="40000"/>
                </a:schemeClr>
              </a:solidFill>
            </a:rPr>
            <a:t>Did you imagine a figure or though you saw a figure momentarily? </a:t>
          </a:r>
        </a:p>
        <a:p>
          <a:r>
            <a:rPr lang="en-GB" b="0" i="0" strike="sngStrike" dirty="0">
              <a:solidFill>
                <a:schemeClr val="accent1">
                  <a:lumMod val="60000"/>
                  <a:lumOff val="40000"/>
                </a:schemeClr>
              </a:solidFill>
            </a:rPr>
            <a:t>(be specific)</a:t>
          </a:r>
          <a:endParaRPr lang="en-US" strike="sngStrike" dirty="0">
            <a:solidFill>
              <a:schemeClr val="accent1">
                <a:lumMod val="60000"/>
                <a:lumOff val="40000"/>
              </a:schemeClr>
            </a:solidFill>
          </a:endParaRPr>
        </a:p>
      </dgm:t>
    </dgm:pt>
    <dgm:pt modelId="{99D007F6-F2D5-437D-B4B3-9C2C5F4A117E}" type="parTrans" cxnId="{E2B09A56-2078-4966-B863-59FB79017AFC}">
      <dgm:prSet/>
      <dgm:spPr/>
      <dgm:t>
        <a:bodyPr/>
        <a:lstStyle/>
        <a:p>
          <a:endParaRPr lang="en-US"/>
        </a:p>
      </dgm:t>
    </dgm:pt>
    <dgm:pt modelId="{288EFE57-1969-4BD7-B5DE-51C4DC9506F3}" type="sibTrans" cxnId="{E2B09A56-2078-4966-B863-59FB79017AFC}">
      <dgm:prSet/>
      <dgm:spPr/>
      <dgm:t>
        <a:bodyPr/>
        <a:lstStyle/>
        <a:p>
          <a:endParaRPr lang="en-US"/>
        </a:p>
      </dgm:t>
    </dgm:pt>
    <dgm:pt modelId="{06D31312-04EB-497A-B916-29C4241411E2}">
      <dgm:prSet/>
      <dgm:spPr/>
      <dgm:t>
        <a:bodyPr/>
        <a:lstStyle/>
        <a:p>
          <a:r>
            <a:rPr lang="en-GB" b="0" i="0" strike="sngStrike" dirty="0">
              <a:solidFill>
                <a:schemeClr val="accent1">
                  <a:lumMod val="60000"/>
                  <a:lumOff val="40000"/>
                </a:schemeClr>
              </a:solidFill>
            </a:rPr>
            <a:t>What did you imagine was in the space with you? (be specific in your description)</a:t>
          </a:r>
          <a:endParaRPr lang="en-US" strike="sngStrike" dirty="0">
            <a:solidFill>
              <a:schemeClr val="accent1">
                <a:lumMod val="60000"/>
                <a:lumOff val="40000"/>
              </a:schemeClr>
            </a:solidFill>
          </a:endParaRPr>
        </a:p>
      </dgm:t>
    </dgm:pt>
    <dgm:pt modelId="{15C4B798-B077-4E49-BBA0-C2A244EE4CCE}" type="parTrans" cxnId="{0204E253-E061-4C86-A17D-3838E8FEB2AC}">
      <dgm:prSet/>
      <dgm:spPr/>
      <dgm:t>
        <a:bodyPr/>
        <a:lstStyle/>
        <a:p>
          <a:endParaRPr lang="en-US"/>
        </a:p>
      </dgm:t>
    </dgm:pt>
    <dgm:pt modelId="{17F2E525-B707-4A26-BE91-80D1BBCEF59B}" type="sibTrans" cxnId="{0204E253-E061-4C86-A17D-3838E8FEB2AC}">
      <dgm:prSet/>
      <dgm:spPr/>
      <dgm:t>
        <a:bodyPr/>
        <a:lstStyle/>
        <a:p>
          <a:endParaRPr lang="en-US"/>
        </a:p>
      </dgm:t>
    </dgm:pt>
    <dgm:pt modelId="{A4B79A47-6A10-9645-B713-8BD6AA0160FD}">
      <dgm:prSet/>
      <dgm:spPr/>
      <dgm:t>
        <a:bodyPr/>
        <a:lstStyle/>
        <a:p>
          <a:r>
            <a:rPr lang="en-US" strike="sngStrike" dirty="0">
              <a:solidFill>
                <a:schemeClr val="accent1">
                  <a:lumMod val="60000"/>
                  <a:lumOff val="40000"/>
                </a:schemeClr>
              </a:solidFill>
            </a:rPr>
            <a:t>Did the experience link to a memory? If so, what memory? </a:t>
          </a:r>
        </a:p>
      </dgm:t>
    </dgm:pt>
    <dgm:pt modelId="{052C2BCA-DFAD-D74C-B69E-EFCEB9605AE1}" type="parTrans" cxnId="{5D43B873-99CA-9E4A-857B-42225289C994}">
      <dgm:prSet/>
      <dgm:spPr/>
    </dgm:pt>
    <dgm:pt modelId="{FDCFD918-0CB7-7541-9089-916FB26ACDF5}" type="sibTrans" cxnId="{5D43B873-99CA-9E4A-857B-42225289C994}">
      <dgm:prSet/>
      <dgm:spPr/>
    </dgm:pt>
    <dgm:pt modelId="{35B34CF8-4E35-834C-A65D-1F4991AB4E42}" type="pres">
      <dgm:prSet presAssocID="{4D6F2672-DE0D-45DD-B0BB-48C08ADD03BC}" presName="diagram" presStyleCnt="0">
        <dgm:presLayoutVars>
          <dgm:dir/>
          <dgm:resizeHandles val="exact"/>
        </dgm:presLayoutVars>
      </dgm:prSet>
      <dgm:spPr/>
    </dgm:pt>
    <dgm:pt modelId="{EF1C5524-527C-3A4D-A935-C88F119161DF}" type="pres">
      <dgm:prSet presAssocID="{44AEED83-A279-49C1-9279-EC0823B3BF53}" presName="node" presStyleLbl="node1" presStyleIdx="0" presStyleCnt="6">
        <dgm:presLayoutVars>
          <dgm:bulletEnabled val="1"/>
        </dgm:presLayoutVars>
      </dgm:prSet>
      <dgm:spPr/>
    </dgm:pt>
    <dgm:pt modelId="{51C872A1-8593-574E-AEED-C34B4E6BA1FC}" type="pres">
      <dgm:prSet presAssocID="{533AC4A5-CD19-42B1-80B6-AC12E56C7AB8}" presName="sibTrans" presStyleCnt="0"/>
      <dgm:spPr/>
    </dgm:pt>
    <dgm:pt modelId="{01A29418-C6D2-1845-BE3B-7E5AC7E1A8DC}" type="pres">
      <dgm:prSet presAssocID="{44C11CEC-8577-48AA-8C7C-AE665AAE6698}" presName="node" presStyleLbl="node1" presStyleIdx="1" presStyleCnt="6">
        <dgm:presLayoutVars>
          <dgm:bulletEnabled val="1"/>
        </dgm:presLayoutVars>
      </dgm:prSet>
      <dgm:spPr/>
    </dgm:pt>
    <dgm:pt modelId="{ED8446A3-3E00-B745-B056-5B962431EC37}" type="pres">
      <dgm:prSet presAssocID="{D71FBF77-8505-49F6-9969-F95E908B20A0}" presName="sibTrans" presStyleCnt="0"/>
      <dgm:spPr/>
    </dgm:pt>
    <dgm:pt modelId="{AAC0F0D8-6018-0F4B-B045-9DB88A887DE6}" type="pres">
      <dgm:prSet presAssocID="{7502ADC4-8C93-4267-BA5B-5C2058AF045C}" presName="node" presStyleLbl="node1" presStyleIdx="2" presStyleCnt="6">
        <dgm:presLayoutVars>
          <dgm:bulletEnabled val="1"/>
        </dgm:presLayoutVars>
      </dgm:prSet>
      <dgm:spPr/>
    </dgm:pt>
    <dgm:pt modelId="{EBDC5F89-3171-5F44-BCAB-8300E32E54AE}" type="pres">
      <dgm:prSet presAssocID="{33C767A6-870C-4BF5-A9AF-86F315B33042}" presName="sibTrans" presStyleCnt="0"/>
      <dgm:spPr/>
    </dgm:pt>
    <dgm:pt modelId="{EE5C6A0A-6265-E442-8E65-A320409E4266}" type="pres">
      <dgm:prSet presAssocID="{D4051289-EC73-4C42-BF65-09CE6816C93F}" presName="node" presStyleLbl="node1" presStyleIdx="3" presStyleCnt="6">
        <dgm:presLayoutVars>
          <dgm:bulletEnabled val="1"/>
        </dgm:presLayoutVars>
      </dgm:prSet>
      <dgm:spPr/>
    </dgm:pt>
    <dgm:pt modelId="{4676F028-AACB-3148-9496-FFBF2E513DAD}" type="pres">
      <dgm:prSet presAssocID="{288EFE57-1969-4BD7-B5DE-51C4DC9506F3}" presName="sibTrans" presStyleCnt="0"/>
      <dgm:spPr/>
    </dgm:pt>
    <dgm:pt modelId="{176997EC-F59B-004F-8871-9BE8F969EAC2}" type="pres">
      <dgm:prSet presAssocID="{06D31312-04EB-497A-B916-29C4241411E2}" presName="node" presStyleLbl="node1" presStyleIdx="4" presStyleCnt="6">
        <dgm:presLayoutVars>
          <dgm:bulletEnabled val="1"/>
        </dgm:presLayoutVars>
      </dgm:prSet>
      <dgm:spPr/>
    </dgm:pt>
    <dgm:pt modelId="{CF355066-B1C0-0D49-9281-CE2743E9E4F5}" type="pres">
      <dgm:prSet presAssocID="{17F2E525-B707-4A26-BE91-80D1BBCEF59B}" presName="sibTrans" presStyleCnt="0"/>
      <dgm:spPr/>
    </dgm:pt>
    <dgm:pt modelId="{B0EC062E-867D-1F4C-BF5F-AF12DF23E3A1}" type="pres">
      <dgm:prSet presAssocID="{A4B79A47-6A10-9645-B713-8BD6AA0160FD}" presName="node" presStyleLbl="node1" presStyleIdx="5" presStyleCnt="6">
        <dgm:presLayoutVars>
          <dgm:bulletEnabled val="1"/>
        </dgm:presLayoutVars>
      </dgm:prSet>
      <dgm:spPr/>
    </dgm:pt>
  </dgm:ptLst>
  <dgm:cxnLst>
    <dgm:cxn modelId="{A7CC590B-457D-4E8E-BED4-1E21C8389F19}" srcId="{4D6F2672-DE0D-45DD-B0BB-48C08ADD03BC}" destId="{44C11CEC-8577-48AA-8C7C-AE665AAE6698}" srcOrd="1" destOrd="0" parTransId="{2B000B2B-CB41-4C90-8A26-E9517D22FD38}" sibTransId="{D71FBF77-8505-49F6-9969-F95E908B20A0}"/>
    <dgm:cxn modelId="{C8E0D60C-EA30-407F-B0A5-FC13C3BF5F12}" srcId="{4D6F2672-DE0D-45DD-B0BB-48C08ADD03BC}" destId="{44AEED83-A279-49C1-9279-EC0823B3BF53}" srcOrd="0" destOrd="0" parTransId="{6AF43C09-F468-4AC0-A596-9CF599F6F042}" sibTransId="{533AC4A5-CD19-42B1-80B6-AC12E56C7AB8}"/>
    <dgm:cxn modelId="{E029CE0E-5BBD-634C-8C8C-F5DA47E7ADBC}" type="presOf" srcId="{A4B79A47-6A10-9645-B713-8BD6AA0160FD}" destId="{B0EC062E-867D-1F4C-BF5F-AF12DF23E3A1}" srcOrd="0" destOrd="0" presId="urn:microsoft.com/office/officeart/2005/8/layout/default"/>
    <dgm:cxn modelId="{77DAE631-DC5E-434B-AC78-861B6E581642}" type="presOf" srcId="{44AEED83-A279-49C1-9279-EC0823B3BF53}" destId="{EF1C5524-527C-3A4D-A935-C88F119161DF}" srcOrd="0" destOrd="0" presId="urn:microsoft.com/office/officeart/2005/8/layout/default"/>
    <dgm:cxn modelId="{21288432-311D-094D-9E1B-44EAAFC375B8}" type="presOf" srcId="{4D6F2672-DE0D-45DD-B0BB-48C08ADD03BC}" destId="{35B34CF8-4E35-834C-A65D-1F4991AB4E42}" srcOrd="0" destOrd="0" presId="urn:microsoft.com/office/officeart/2005/8/layout/default"/>
    <dgm:cxn modelId="{0204E253-E061-4C86-A17D-3838E8FEB2AC}" srcId="{4D6F2672-DE0D-45DD-B0BB-48C08ADD03BC}" destId="{06D31312-04EB-497A-B916-29C4241411E2}" srcOrd="4" destOrd="0" parTransId="{15C4B798-B077-4E49-BBA0-C2A244EE4CCE}" sibTransId="{17F2E525-B707-4A26-BE91-80D1BBCEF59B}"/>
    <dgm:cxn modelId="{E2B09A56-2078-4966-B863-59FB79017AFC}" srcId="{4D6F2672-DE0D-45DD-B0BB-48C08ADD03BC}" destId="{D4051289-EC73-4C42-BF65-09CE6816C93F}" srcOrd="3" destOrd="0" parTransId="{99D007F6-F2D5-437D-B4B3-9C2C5F4A117E}" sibTransId="{288EFE57-1969-4BD7-B5DE-51C4DC9506F3}"/>
    <dgm:cxn modelId="{5D43B873-99CA-9E4A-857B-42225289C994}" srcId="{4D6F2672-DE0D-45DD-B0BB-48C08ADD03BC}" destId="{A4B79A47-6A10-9645-B713-8BD6AA0160FD}" srcOrd="5" destOrd="0" parTransId="{052C2BCA-DFAD-D74C-B69E-EFCEB9605AE1}" sibTransId="{FDCFD918-0CB7-7541-9089-916FB26ACDF5}"/>
    <dgm:cxn modelId="{AB065796-D7FC-0144-9E0C-C10D52975D14}" type="presOf" srcId="{44C11CEC-8577-48AA-8C7C-AE665AAE6698}" destId="{01A29418-C6D2-1845-BE3B-7E5AC7E1A8DC}" srcOrd="0" destOrd="0" presId="urn:microsoft.com/office/officeart/2005/8/layout/default"/>
    <dgm:cxn modelId="{A13E7B9C-8654-8F4B-937E-70DE8A061FB6}" type="presOf" srcId="{06D31312-04EB-497A-B916-29C4241411E2}" destId="{176997EC-F59B-004F-8871-9BE8F969EAC2}" srcOrd="0" destOrd="0" presId="urn:microsoft.com/office/officeart/2005/8/layout/default"/>
    <dgm:cxn modelId="{729C24AF-17CB-4D45-A4A4-9E5506317487}" type="presOf" srcId="{7502ADC4-8C93-4267-BA5B-5C2058AF045C}" destId="{AAC0F0D8-6018-0F4B-B045-9DB88A887DE6}" srcOrd="0" destOrd="0" presId="urn:microsoft.com/office/officeart/2005/8/layout/default"/>
    <dgm:cxn modelId="{AB43FAD0-E3CD-EA4D-A9C9-7F3D42B00AE5}" type="presOf" srcId="{D4051289-EC73-4C42-BF65-09CE6816C93F}" destId="{EE5C6A0A-6265-E442-8E65-A320409E4266}" srcOrd="0" destOrd="0" presId="urn:microsoft.com/office/officeart/2005/8/layout/default"/>
    <dgm:cxn modelId="{CF9A6CD6-EE3E-47D0-AB46-39FDB42C8E6C}" srcId="{4D6F2672-DE0D-45DD-B0BB-48C08ADD03BC}" destId="{7502ADC4-8C93-4267-BA5B-5C2058AF045C}" srcOrd="2" destOrd="0" parTransId="{038B4373-4050-44D5-8E26-E890E7833EEC}" sibTransId="{33C767A6-870C-4BF5-A9AF-86F315B33042}"/>
    <dgm:cxn modelId="{AD06C0B8-B824-9942-BF48-F5D5F0E793C1}" type="presParOf" srcId="{35B34CF8-4E35-834C-A65D-1F4991AB4E42}" destId="{EF1C5524-527C-3A4D-A935-C88F119161DF}" srcOrd="0" destOrd="0" presId="urn:microsoft.com/office/officeart/2005/8/layout/default"/>
    <dgm:cxn modelId="{CEB6280B-F64F-544B-818A-A73DBA0747C2}" type="presParOf" srcId="{35B34CF8-4E35-834C-A65D-1F4991AB4E42}" destId="{51C872A1-8593-574E-AEED-C34B4E6BA1FC}" srcOrd="1" destOrd="0" presId="urn:microsoft.com/office/officeart/2005/8/layout/default"/>
    <dgm:cxn modelId="{70661226-110B-804D-B836-3745A887FC69}" type="presParOf" srcId="{35B34CF8-4E35-834C-A65D-1F4991AB4E42}" destId="{01A29418-C6D2-1845-BE3B-7E5AC7E1A8DC}" srcOrd="2" destOrd="0" presId="urn:microsoft.com/office/officeart/2005/8/layout/default"/>
    <dgm:cxn modelId="{37A53825-B9E6-D547-9A81-2DF69651AFCB}" type="presParOf" srcId="{35B34CF8-4E35-834C-A65D-1F4991AB4E42}" destId="{ED8446A3-3E00-B745-B056-5B962431EC37}" srcOrd="3" destOrd="0" presId="urn:microsoft.com/office/officeart/2005/8/layout/default"/>
    <dgm:cxn modelId="{DD7A1022-9355-2E40-87FE-FA83254F303F}" type="presParOf" srcId="{35B34CF8-4E35-834C-A65D-1F4991AB4E42}" destId="{AAC0F0D8-6018-0F4B-B045-9DB88A887DE6}" srcOrd="4" destOrd="0" presId="urn:microsoft.com/office/officeart/2005/8/layout/default"/>
    <dgm:cxn modelId="{ABA92A75-DA4B-744F-9582-4664887C07B2}" type="presParOf" srcId="{35B34CF8-4E35-834C-A65D-1F4991AB4E42}" destId="{EBDC5F89-3171-5F44-BCAB-8300E32E54AE}" srcOrd="5" destOrd="0" presId="urn:microsoft.com/office/officeart/2005/8/layout/default"/>
    <dgm:cxn modelId="{EC784534-C13A-DB4B-B5BB-0C70CEDBDFC3}" type="presParOf" srcId="{35B34CF8-4E35-834C-A65D-1F4991AB4E42}" destId="{EE5C6A0A-6265-E442-8E65-A320409E4266}" srcOrd="6" destOrd="0" presId="urn:microsoft.com/office/officeart/2005/8/layout/default"/>
    <dgm:cxn modelId="{B274B371-06AE-684C-99F3-14D190B01C72}" type="presParOf" srcId="{35B34CF8-4E35-834C-A65D-1F4991AB4E42}" destId="{4676F028-AACB-3148-9496-FFBF2E513DAD}" srcOrd="7" destOrd="0" presId="urn:microsoft.com/office/officeart/2005/8/layout/default"/>
    <dgm:cxn modelId="{EA8D3368-6D63-804D-8004-57FFB1C4953F}" type="presParOf" srcId="{35B34CF8-4E35-834C-A65D-1F4991AB4E42}" destId="{176997EC-F59B-004F-8871-9BE8F969EAC2}" srcOrd="8" destOrd="0" presId="urn:microsoft.com/office/officeart/2005/8/layout/default"/>
    <dgm:cxn modelId="{10F6E2F9-FA1B-174C-A897-53B565316A78}" type="presParOf" srcId="{35B34CF8-4E35-834C-A65D-1F4991AB4E42}" destId="{CF355066-B1C0-0D49-9281-CE2743E9E4F5}" srcOrd="9" destOrd="0" presId="urn:microsoft.com/office/officeart/2005/8/layout/default"/>
    <dgm:cxn modelId="{7D777C5F-C8BC-4540-8A3D-9ABC3FA378D8}" type="presParOf" srcId="{35B34CF8-4E35-834C-A65D-1F4991AB4E42}" destId="{B0EC062E-867D-1F4C-BF5F-AF12DF23E3A1}"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600A8F-BF8E-4262-87EC-E4162A2EE6CC}" type="doc">
      <dgm:prSet loTypeId="urn:microsoft.com/office/officeart/2018/2/layout/IconVerticalSolidList" loCatId="icon" qsTypeId="urn:microsoft.com/office/officeart/2005/8/quickstyle/simple1" qsCatId="simple" csTypeId="urn:microsoft.com/office/officeart/2018/5/colors/Iconchunking_neutralbg_colorful2" csCatId="colorful" phldr="1"/>
      <dgm:spPr/>
      <dgm:t>
        <a:bodyPr/>
        <a:lstStyle/>
        <a:p>
          <a:endParaRPr lang="en-US"/>
        </a:p>
      </dgm:t>
    </dgm:pt>
    <dgm:pt modelId="{0862C697-4041-4285-8059-65A1A050C471}">
      <dgm:prSet/>
      <dgm:spPr/>
      <dgm:t>
        <a:bodyPr/>
        <a:lstStyle/>
        <a:p>
          <a:r>
            <a:rPr lang="en-GB" b="0" i="0"/>
            <a:t>Look at the words, phrases or themes in the text.</a:t>
          </a:r>
          <a:endParaRPr lang="en-US"/>
        </a:p>
      </dgm:t>
    </dgm:pt>
    <dgm:pt modelId="{36B6B26A-68E2-4A26-8509-76E04315E9FB}" type="parTrans" cxnId="{AA967514-1863-4D5D-9C29-B3985C6560D8}">
      <dgm:prSet/>
      <dgm:spPr/>
      <dgm:t>
        <a:bodyPr/>
        <a:lstStyle/>
        <a:p>
          <a:endParaRPr lang="en-US"/>
        </a:p>
      </dgm:t>
    </dgm:pt>
    <dgm:pt modelId="{56BD83F5-618F-44CB-AB39-CCA747ABFBCD}" type="sibTrans" cxnId="{AA967514-1863-4D5D-9C29-B3985C6560D8}">
      <dgm:prSet/>
      <dgm:spPr/>
      <dgm:t>
        <a:bodyPr/>
        <a:lstStyle/>
        <a:p>
          <a:endParaRPr lang="en-US"/>
        </a:p>
      </dgm:t>
    </dgm:pt>
    <dgm:pt modelId="{8154E22E-B370-4E60-9C4A-9D5D1238A192}">
      <dgm:prSet/>
      <dgm:spPr/>
      <dgm:t>
        <a:bodyPr/>
        <a:lstStyle/>
        <a:p>
          <a:r>
            <a:rPr lang="en-GB" b="0" i="0"/>
            <a:t>Record frequency of words, phrases, or treatment of themes.</a:t>
          </a:r>
          <a:endParaRPr lang="en-US"/>
        </a:p>
      </dgm:t>
    </dgm:pt>
    <dgm:pt modelId="{4112930A-9563-4359-AC43-19A9387A8E86}" type="parTrans" cxnId="{8EC8C655-B7ED-418C-A5D0-25564F70E42C}">
      <dgm:prSet/>
      <dgm:spPr/>
      <dgm:t>
        <a:bodyPr/>
        <a:lstStyle/>
        <a:p>
          <a:endParaRPr lang="en-US"/>
        </a:p>
      </dgm:t>
    </dgm:pt>
    <dgm:pt modelId="{61C2FB4B-8437-44AB-8A70-2010E4290992}" type="sibTrans" cxnId="{8EC8C655-B7ED-418C-A5D0-25564F70E42C}">
      <dgm:prSet/>
      <dgm:spPr/>
      <dgm:t>
        <a:bodyPr/>
        <a:lstStyle/>
        <a:p>
          <a:endParaRPr lang="en-US"/>
        </a:p>
      </dgm:t>
    </dgm:pt>
    <dgm:pt modelId="{03847FF4-6C83-48D3-B682-8B199797F8BE}">
      <dgm:prSet/>
      <dgm:spPr/>
      <dgm:t>
        <a:bodyPr/>
        <a:lstStyle/>
        <a:p>
          <a:r>
            <a:rPr lang="en-GB" b="0" i="0"/>
            <a:t>Once this is done look for patterns.  </a:t>
          </a:r>
          <a:endParaRPr lang="en-US"/>
        </a:p>
      </dgm:t>
    </dgm:pt>
    <dgm:pt modelId="{A33CBA1E-F462-48A9-BAD8-D636394A949C}" type="parTrans" cxnId="{ECEE36EA-AED5-4A4F-8AF7-C90BBA15C3DD}">
      <dgm:prSet/>
      <dgm:spPr/>
      <dgm:t>
        <a:bodyPr/>
        <a:lstStyle/>
        <a:p>
          <a:endParaRPr lang="en-US"/>
        </a:p>
      </dgm:t>
    </dgm:pt>
    <dgm:pt modelId="{8C4E1FDD-294C-4A17-B8F0-98E30B217556}" type="sibTrans" cxnId="{ECEE36EA-AED5-4A4F-8AF7-C90BBA15C3DD}">
      <dgm:prSet/>
      <dgm:spPr/>
      <dgm:t>
        <a:bodyPr/>
        <a:lstStyle/>
        <a:p>
          <a:endParaRPr lang="en-US"/>
        </a:p>
      </dgm:t>
    </dgm:pt>
    <dgm:pt modelId="{309FA19A-92CE-4C04-8CEE-7A88C0FF0AF7}" type="pres">
      <dgm:prSet presAssocID="{C7600A8F-BF8E-4262-87EC-E4162A2EE6CC}" presName="root" presStyleCnt="0">
        <dgm:presLayoutVars>
          <dgm:dir/>
          <dgm:resizeHandles val="exact"/>
        </dgm:presLayoutVars>
      </dgm:prSet>
      <dgm:spPr/>
    </dgm:pt>
    <dgm:pt modelId="{D9B323A6-431D-4574-89DE-2B44F8969C6C}" type="pres">
      <dgm:prSet presAssocID="{0862C697-4041-4285-8059-65A1A050C471}" presName="compNode" presStyleCnt="0"/>
      <dgm:spPr/>
    </dgm:pt>
    <dgm:pt modelId="{5843065D-3974-4AD4-AB12-BCC8E05B4961}" type="pres">
      <dgm:prSet presAssocID="{0862C697-4041-4285-8059-65A1A050C471}" presName="bgRect" presStyleLbl="bgShp" presStyleIdx="0" presStyleCnt="3"/>
      <dgm:spPr/>
    </dgm:pt>
    <dgm:pt modelId="{3768A41F-259B-4256-94C1-860C4D5D7F9E}" type="pres">
      <dgm:prSet presAssocID="{0862C697-4041-4285-8059-65A1A050C47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Quotation Mark"/>
        </a:ext>
      </dgm:extLst>
    </dgm:pt>
    <dgm:pt modelId="{DEB7AE9C-9BD1-4377-848E-66294AB5384F}" type="pres">
      <dgm:prSet presAssocID="{0862C697-4041-4285-8059-65A1A050C471}" presName="spaceRect" presStyleCnt="0"/>
      <dgm:spPr/>
    </dgm:pt>
    <dgm:pt modelId="{68472D04-0787-4D21-AA32-2E66FBB74A7F}" type="pres">
      <dgm:prSet presAssocID="{0862C697-4041-4285-8059-65A1A050C471}" presName="parTx" presStyleLbl="revTx" presStyleIdx="0" presStyleCnt="3">
        <dgm:presLayoutVars>
          <dgm:chMax val="0"/>
          <dgm:chPref val="0"/>
        </dgm:presLayoutVars>
      </dgm:prSet>
      <dgm:spPr/>
    </dgm:pt>
    <dgm:pt modelId="{094261EB-D99F-4D34-BE62-8B6D3A6207B5}" type="pres">
      <dgm:prSet presAssocID="{56BD83F5-618F-44CB-AB39-CCA747ABFBCD}" presName="sibTrans" presStyleCnt="0"/>
      <dgm:spPr/>
    </dgm:pt>
    <dgm:pt modelId="{3B9A8829-5B06-42A1-89B2-0FE169253454}" type="pres">
      <dgm:prSet presAssocID="{8154E22E-B370-4E60-9C4A-9D5D1238A192}" presName="compNode" presStyleCnt="0"/>
      <dgm:spPr/>
    </dgm:pt>
    <dgm:pt modelId="{AC648DEE-2D96-479D-BC20-23232547C433}" type="pres">
      <dgm:prSet presAssocID="{8154E22E-B370-4E60-9C4A-9D5D1238A192}" presName="bgRect" presStyleLbl="bgShp" presStyleIdx="1" presStyleCnt="3"/>
      <dgm:spPr/>
    </dgm:pt>
    <dgm:pt modelId="{5A9C2606-A513-4D49-8E56-42BCD58C2EF9}" type="pres">
      <dgm:prSet presAssocID="{8154E22E-B370-4E60-9C4A-9D5D1238A19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638B6034-E990-48CA-84BD-252209F82797}" type="pres">
      <dgm:prSet presAssocID="{8154E22E-B370-4E60-9C4A-9D5D1238A192}" presName="spaceRect" presStyleCnt="0"/>
      <dgm:spPr/>
    </dgm:pt>
    <dgm:pt modelId="{0BA73E94-17FA-4446-BBD1-4A4BBF29E6AC}" type="pres">
      <dgm:prSet presAssocID="{8154E22E-B370-4E60-9C4A-9D5D1238A192}" presName="parTx" presStyleLbl="revTx" presStyleIdx="1" presStyleCnt="3">
        <dgm:presLayoutVars>
          <dgm:chMax val="0"/>
          <dgm:chPref val="0"/>
        </dgm:presLayoutVars>
      </dgm:prSet>
      <dgm:spPr/>
    </dgm:pt>
    <dgm:pt modelId="{D1EA5739-3DD0-4696-8CE7-CBE0E75912C5}" type="pres">
      <dgm:prSet presAssocID="{61C2FB4B-8437-44AB-8A70-2010E4290992}" presName="sibTrans" presStyleCnt="0"/>
      <dgm:spPr/>
    </dgm:pt>
    <dgm:pt modelId="{D9AC0F68-A60E-4224-8FBE-B5F9A36375E7}" type="pres">
      <dgm:prSet presAssocID="{03847FF4-6C83-48D3-B682-8B199797F8BE}" presName="compNode" presStyleCnt="0"/>
      <dgm:spPr/>
    </dgm:pt>
    <dgm:pt modelId="{CDC41FEB-4711-4D30-9DD9-E0BF3479691E}" type="pres">
      <dgm:prSet presAssocID="{03847FF4-6C83-48D3-B682-8B199797F8BE}" presName="bgRect" presStyleLbl="bgShp" presStyleIdx="2" presStyleCnt="3"/>
      <dgm:spPr/>
    </dgm:pt>
    <dgm:pt modelId="{DCD9313D-02FA-477D-ACEF-30296C1997D3}" type="pres">
      <dgm:prSet presAssocID="{03847FF4-6C83-48D3-B682-8B199797F8B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st"/>
        </a:ext>
      </dgm:extLst>
    </dgm:pt>
    <dgm:pt modelId="{8C03D846-148F-4183-9320-BB8510450ECD}" type="pres">
      <dgm:prSet presAssocID="{03847FF4-6C83-48D3-B682-8B199797F8BE}" presName="spaceRect" presStyleCnt="0"/>
      <dgm:spPr/>
    </dgm:pt>
    <dgm:pt modelId="{5EF4FA19-C9B7-48F5-9FCF-253FD98D2023}" type="pres">
      <dgm:prSet presAssocID="{03847FF4-6C83-48D3-B682-8B199797F8BE}" presName="parTx" presStyleLbl="revTx" presStyleIdx="2" presStyleCnt="3">
        <dgm:presLayoutVars>
          <dgm:chMax val="0"/>
          <dgm:chPref val="0"/>
        </dgm:presLayoutVars>
      </dgm:prSet>
      <dgm:spPr/>
    </dgm:pt>
  </dgm:ptLst>
  <dgm:cxnLst>
    <dgm:cxn modelId="{70BF8E04-DB9E-4BD4-9516-66610A759525}" type="presOf" srcId="{0862C697-4041-4285-8059-65A1A050C471}" destId="{68472D04-0787-4D21-AA32-2E66FBB74A7F}" srcOrd="0" destOrd="0" presId="urn:microsoft.com/office/officeart/2018/2/layout/IconVerticalSolidList"/>
    <dgm:cxn modelId="{AA967514-1863-4D5D-9C29-B3985C6560D8}" srcId="{C7600A8F-BF8E-4262-87EC-E4162A2EE6CC}" destId="{0862C697-4041-4285-8059-65A1A050C471}" srcOrd="0" destOrd="0" parTransId="{36B6B26A-68E2-4A26-8509-76E04315E9FB}" sibTransId="{56BD83F5-618F-44CB-AB39-CCA747ABFBCD}"/>
    <dgm:cxn modelId="{A57CC631-6A33-4377-8534-13929F73E240}" type="presOf" srcId="{C7600A8F-BF8E-4262-87EC-E4162A2EE6CC}" destId="{309FA19A-92CE-4C04-8CEE-7A88C0FF0AF7}" srcOrd="0" destOrd="0" presId="urn:microsoft.com/office/officeart/2018/2/layout/IconVerticalSolidList"/>
    <dgm:cxn modelId="{28515652-2EB4-4E6A-9DAA-6DB910F9C145}" type="presOf" srcId="{03847FF4-6C83-48D3-B682-8B199797F8BE}" destId="{5EF4FA19-C9B7-48F5-9FCF-253FD98D2023}" srcOrd="0" destOrd="0" presId="urn:microsoft.com/office/officeart/2018/2/layout/IconVerticalSolidList"/>
    <dgm:cxn modelId="{8EC8C655-B7ED-418C-A5D0-25564F70E42C}" srcId="{C7600A8F-BF8E-4262-87EC-E4162A2EE6CC}" destId="{8154E22E-B370-4E60-9C4A-9D5D1238A192}" srcOrd="1" destOrd="0" parTransId="{4112930A-9563-4359-AC43-19A9387A8E86}" sibTransId="{61C2FB4B-8437-44AB-8A70-2010E4290992}"/>
    <dgm:cxn modelId="{916B5DCC-0E14-4B89-9B1C-AF4A0A211898}" type="presOf" srcId="{8154E22E-B370-4E60-9C4A-9D5D1238A192}" destId="{0BA73E94-17FA-4446-BBD1-4A4BBF29E6AC}" srcOrd="0" destOrd="0" presId="urn:microsoft.com/office/officeart/2018/2/layout/IconVerticalSolidList"/>
    <dgm:cxn modelId="{ECEE36EA-AED5-4A4F-8AF7-C90BBA15C3DD}" srcId="{C7600A8F-BF8E-4262-87EC-E4162A2EE6CC}" destId="{03847FF4-6C83-48D3-B682-8B199797F8BE}" srcOrd="2" destOrd="0" parTransId="{A33CBA1E-F462-48A9-BAD8-D636394A949C}" sibTransId="{8C4E1FDD-294C-4A17-B8F0-98E30B217556}"/>
    <dgm:cxn modelId="{88577B3B-CDDF-41E6-83CF-A18C909DAE2C}" type="presParOf" srcId="{309FA19A-92CE-4C04-8CEE-7A88C0FF0AF7}" destId="{D9B323A6-431D-4574-89DE-2B44F8969C6C}" srcOrd="0" destOrd="0" presId="urn:microsoft.com/office/officeart/2018/2/layout/IconVerticalSolidList"/>
    <dgm:cxn modelId="{DAC1F394-BCFD-45E0-B288-2E532083596E}" type="presParOf" srcId="{D9B323A6-431D-4574-89DE-2B44F8969C6C}" destId="{5843065D-3974-4AD4-AB12-BCC8E05B4961}" srcOrd="0" destOrd="0" presId="urn:microsoft.com/office/officeart/2018/2/layout/IconVerticalSolidList"/>
    <dgm:cxn modelId="{B65469A2-16F8-4D87-9378-91F3E2184237}" type="presParOf" srcId="{D9B323A6-431D-4574-89DE-2B44F8969C6C}" destId="{3768A41F-259B-4256-94C1-860C4D5D7F9E}" srcOrd="1" destOrd="0" presId="urn:microsoft.com/office/officeart/2018/2/layout/IconVerticalSolidList"/>
    <dgm:cxn modelId="{92F459E5-9A33-4E5F-95CD-AC28A2DF67F3}" type="presParOf" srcId="{D9B323A6-431D-4574-89DE-2B44F8969C6C}" destId="{DEB7AE9C-9BD1-4377-848E-66294AB5384F}" srcOrd="2" destOrd="0" presId="urn:microsoft.com/office/officeart/2018/2/layout/IconVerticalSolidList"/>
    <dgm:cxn modelId="{E24A2DF0-55BC-4CE8-97F7-95C987225527}" type="presParOf" srcId="{D9B323A6-431D-4574-89DE-2B44F8969C6C}" destId="{68472D04-0787-4D21-AA32-2E66FBB74A7F}" srcOrd="3" destOrd="0" presId="urn:microsoft.com/office/officeart/2018/2/layout/IconVerticalSolidList"/>
    <dgm:cxn modelId="{339515B1-916C-4A86-B999-BFB24785B6BC}" type="presParOf" srcId="{309FA19A-92CE-4C04-8CEE-7A88C0FF0AF7}" destId="{094261EB-D99F-4D34-BE62-8B6D3A6207B5}" srcOrd="1" destOrd="0" presId="urn:microsoft.com/office/officeart/2018/2/layout/IconVerticalSolidList"/>
    <dgm:cxn modelId="{AA71753C-257C-4632-9F31-8B0DBB7666CC}" type="presParOf" srcId="{309FA19A-92CE-4C04-8CEE-7A88C0FF0AF7}" destId="{3B9A8829-5B06-42A1-89B2-0FE169253454}" srcOrd="2" destOrd="0" presId="urn:microsoft.com/office/officeart/2018/2/layout/IconVerticalSolidList"/>
    <dgm:cxn modelId="{CAEDBCB7-965C-4BE6-B820-8D290A3087D2}" type="presParOf" srcId="{3B9A8829-5B06-42A1-89B2-0FE169253454}" destId="{AC648DEE-2D96-479D-BC20-23232547C433}" srcOrd="0" destOrd="0" presId="urn:microsoft.com/office/officeart/2018/2/layout/IconVerticalSolidList"/>
    <dgm:cxn modelId="{8F5FF0C4-5F92-43D0-816A-B697A51F8CF0}" type="presParOf" srcId="{3B9A8829-5B06-42A1-89B2-0FE169253454}" destId="{5A9C2606-A513-4D49-8E56-42BCD58C2EF9}" srcOrd="1" destOrd="0" presId="urn:microsoft.com/office/officeart/2018/2/layout/IconVerticalSolidList"/>
    <dgm:cxn modelId="{D9349D2B-C09B-473A-A908-829378A243B0}" type="presParOf" srcId="{3B9A8829-5B06-42A1-89B2-0FE169253454}" destId="{638B6034-E990-48CA-84BD-252209F82797}" srcOrd="2" destOrd="0" presId="urn:microsoft.com/office/officeart/2018/2/layout/IconVerticalSolidList"/>
    <dgm:cxn modelId="{9935F78E-4ABC-43E3-B689-CB70B3AA0F92}" type="presParOf" srcId="{3B9A8829-5B06-42A1-89B2-0FE169253454}" destId="{0BA73E94-17FA-4446-BBD1-4A4BBF29E6AC}" srcOrd="3" destOrd="0" presId="urn:microsoft.com/office/officeart/2018/2/layout/IconVerticalSolidList"/>
    <dgm:cxn modelId="{B25E77AC-FDFF-48E4-88A6-C335DF3CE959}" type="presParOf" srcId="{309FA19A-92CE-4C04-8CEE-7A88C0FF0AF7}" destId="{D1EA5739-3DD0-4696-8CE7-CBE0E75912C5}" srcOrd="3" destOrd="0" presId="urn:microsoft.com/office/officeart/2018/2/layout/IconVerticalSolidList"/>
    <dgm:cxn modelId="{07A2438A-11F2-4AC5-8A5B-0A33E9C7A157}" type="presParOf" srcId="{309FA19A-92CE-4C04-8CEE-7A88C0FF0AF7}" destId="{D9AC0F68-A60E-4224-8FBE-B5F9A36375E7}" srcOrd="4" destOrd="0" presId="urn:microsoft.com/office/officeart/2018/2/layout/IconVerticalSolidList"/>
    <dgm:cxn modelId="{759AD6CA-961B-40EF-AC6F-4B35C8F12BCF}" type="presParOf" srcId="{D9AC0F68-A60E-4224-8FBE-B5F9A36375E7}" destId="{CDC41FEB-4711-4D30-9DD9-E0BF3479691E}" srcOrd="0" destOrd="0" presId="urn:microsoft.com/office/officeart/2018/2/layout/IconVerticalSolidList"/>
    <dgm:cxn modelId="{7419F4A7-5D4D-40EB-939B-F7FEE566CBE0}" type="presParOf" srcId="{D9AC0F68-A60E-4224-8FBE-B5F9A36375E7}" destId="{DCD9313D-02FA-477D-ACEF-30296C1997D3}" srcOrd="1" destOrd="0" presId="urn:microsoft.com/office/officeart/2018/2/layout/IconVerticalSolidList"/>
    <dgm:cxn modelId="{A6F55161-8903-4EE0-9252-68F1CBE8DB9C}" type="presParOf" srcId="{D9AC0F68-A60E-4224-8FBE-B5F9A36375E7}" destId="{8C03D846-148F-4183-9320-BB8510450ECD}" srcOrd="2" destOrd="0" presId="urn:microsoft.com/office/officeart/2018/2/layout/IconVerticalSolidList"/>
    <dgm:cxn modelId="{FDB624FC-FEC9-4882-82F3-B53326172DC3}" type="presParOf" srcId="{D9AC0F68-A60E-4224-8FBE-B5F9A36375E7}" destId="{5EF4FA19-C9B7-48F5-9FCF-253FD98D202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6F2672-DE0D-45DD-B0BB-48C08ADD03B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44AEED83-A279-49C1-9279-EC0823B3BF53}">
      <dgm:prSet/>
      <dgm:spPr/>
      <dgm:t>
        <a:bodyPr/>
        <a:lstStyle/>
        <a:p>
          <a:r>
            <a:rPr lang="en-GB" b="0" i="0" strike="sngStrike" dirty="0">
              <a:solidFill>
                <a:schemeClr val="accent1">
                  <a:lumMod val="60000"/>
                  <a:lumOff val="40000"/>
                </a:schemeClr>
              </a:solidFill>
            </a:rPr>
            <a:t>Did the space feel familiar or unfamiliar? Why?</a:t>
          </a:r>
          <a:endParaRPr lang="en-US" strike="sngStrike" dirty="0">
            <a:solidFill>
              <a:schemeClr val="accent1">
                <a:lumMod val="60000"/>
                <a:lumOff val="40000"/>
              </a:schemeClr>
            </a:solidFill>
          </a:endParaRPr>
        </a:p>
      </dgm:t>
    </dgm:pt>
    <dgm:pt modelId="{6AF43C09-F468-4AC0-A596-9CF599F6F042}" type="parTrans" cxnId="{C8E0D60C-EA30-407F-B0A5-FC13C3BF5F12}">
      <dgm:prSet/>
      <dgm:spPr/>
      <dgm:t>
        <a:bodyPr/>
        <a:lstStyle/>
        <a:p>
          <a:endParaRPr lang="en-US"/>
        </a:p>
      </dgm:t>
    </dgm:pt>
    <dgm:pt modelId="{533AC4A5-CD19-42B1-80B6-AC12E56C7AB8}" type="sibTrans" cxnId="{C8E0D60C-EA30-407F-B0A5-FC13C3BF5F12}">
      <dgm:prSet/>
      <dgm:spPr/>
      <dgm:t>
        <a:bodyPr/>
        <a:lstStyle/>
        <a:p>
          <a:endParaRPr lang="en-US"/>
        </a:p>
      </dgm:t>
    </dgm:pt>
    <dgm:pt modelId="{44C11CEC-8577-48AA-8C7C-AE665AAE6698}">
      <dgm:prSet/>
      <dgm:spPr/>
      <dgm:t>
        <a:bodyPr/>
        <a:lstStyle/>
        <a:p>
          <a:r>
            <a:rPr lang="en-GB" b="0" i="0" strike="sngStrike" dirty="0">
              <a:solidFill>
                <a:schemeClr val="accent1">
                  <a:lumMod val="60000"/>
                  <a:lumOff val="40000"/>
                </a:schemeClr>
              </a:solidFill>
            </a:rPr>
            <a:t>How did you perceive time in the space?</a:t>
          </a:r>
          <a:endParaRPr lang="en-US" strike="sngStrike" dirty="0">
            <a:solidFill>
              <a:schemeClr val="accent1">
                <a:lumMod val="60000"/>
                <a:lumOff val="40000"/>
              </a:schemeClr>
            </a:solidFill>
          </a:endParaRPr>
        </a:p>
      </dgm:t>
    </dgm:pt>
    <dgm:pt modelId="{2B000B2B-CB41-4C90-8A26-E9517D22FD38}" type="parTrans" cxnId="{A7CC590B-457D-4E8E-BED4-1E21C8389F19}">
      <dgm:prSet/>
      <dgm:spPr/>
      <dgm:t>
        <a:bodyPr/>
        <a:lstStyle/>
        <a:p>
          <a:endParaRPr lang="en-US"/>
        </a:p>
      </dgm:t>
    </dgm:pt>
    <dgm:pt modelId="{D71FBF77-8505-49F6-9969-F95E908B20A0}" type="sibTrans" cxnId="{A7CC590B-457D-4E8E-BED4-1E21C8389F19}">
      <dgm:prSet/>
      <dgm:spPr/>
      <dgm:t>
        <a:bodyPr/>
        <a:lstStyle/>
        <a:p>
          <a:endParaRPr lang="en-US"/>
        </a:p>
      </dgm:t>
    </dgm:pt>
    <dgm:pt modelId="{7502ADC4-8C93-4267-BA5B-5C2058AF045C}">
      <dgm:prSet/>
      <dgm:spPr/>
      <dgm:t>
        <a:bodyPr/>
        <a:lstStyle/>
        <a:p>
          <a:r>
            <a:rPr lang="en-GB" b="0" i="0" strike="sngStrike" dirty="0">
              <a:solidFill>
                <a:schemeClr val="accent1">
                  <a:lumMod val="60000"/>
                  <a:lumOff val="40000"/>
                </a:schemeClr>
              </a:solidFill>
            </a:rPr>
            <a:t>How did the space make you feel, can you pinpoint something specific that made you feel that way?</a:t>
          </a:r>
          <a:endParaRPr lang="en-US" strike="sngStrike" dirty="0">
            <a:solidFill>
              <a:schemeClr val="accent1">
                <a:lumMod val="60000"/>
                <a:lumOff val="40000"/>
              </a:schemeClr>
            </a:solidFill>
          </a:endParaRPr>
        </a:p>
      </dgm:t>
    </dgm:pt>
    <dgm:pt modelId="{038B4373-4050-44D5-8E26-E890E7833EEC}" type="parTrans" cxnId="{CF9A6CD6-EE3E-47D0-AB46-39FDB42C8E6C}">
      <dgm:prSet/>
      <dgm:spPr/>
      <dgm:t>
        <a:bodyPr/>
        <a:lstStyle/>
        <a:p>
          <a:endParaRPr lang="en-US"/>
        </a:p>
      </dgm:t>
    </dgm:pt>
    <dgm:pt modelId="{33C767A6-870C-4BF5-A9AF-86F315B33042}" type="sibTrans" cxnId="{CF9A6CD6-EE3E-47D0-AB46-39FDB42C8E6C}">
      <dgm:prSet/>
      <dgm:spPr/>
      <dgm:t>
        <a:bodyPr/>
        <a:lstStyle/>
        <a:p>
          <a:endParaRPr lang="en-US"/>
        </a:p>
      </dgm:t>
    </dgm:pt>
    <dgm:pt modelId="{D4051289-EC73-4C42-BF65-09CE6816C93F}">
      <dgm:prSet/>
      <dgm:spPr/>
      <dgm:t>
        <a:bodyPr/>
        <a:lstStyle/>
        <a:p>
          <a:r>
            <a:rPr lang="en-GB" b="1" i="0" dirty="0">
              <a:solidFill>
                <a:schemeClr val="bg1"/>
              </a:solidFill>
            </a:rPr>
            <a:t>Did you imagine a figure or though you saw a figure momentarily? </a:t>
          </a:r>
        </a:p>
        <a:p>
          <a:r>
            <a:rPr lang="en-GB" b="1" i="0" dirty="0">
              <a:solidFill>
                <a:schemeClr val="bg1"/>
              </a:solidFill>
            </a:rPr>
            <a:t>(be specific)</a:t>
          </a:r>
          <a:endParaRPr lang="en-US" b="1" dirty="0">
            <a:solidFill>
              <a:schemeClr val="bg1"/>
            </a:solidFill>
          </a:endParaRPr>
        </a:p>
      </dgm:t>
    </dgm:pt>
    <dgm:pt modelId="{99D007F6-F2D5-437D-B4B3-9C2C5F4A117E}" type="parTrans" cxnId="{E2B09A56-2078-4966-B863-59FB79017AFC}">
      <dgm:prSet/>
      <dgm:spPr/>
      <dgm:t>
        <a:bodyPr/>
        <a:lstStyle/>
        <a:p>
          <a:endParaRPr lang="en-US"/>
        </a:p>
      </dgm:t>
    </dgm:pt>
    <dgm:pt modelId="{288EFE57-1969-4BD7-B5DE-51C4DC9506F3}" type="sibTrans" cxnId="{E2B09A56-2078-4966-B863-59FB79017AFC}">
      <dgm:prSet/>
      <dgm:spPr/>
      <dgm:t>
        <a:bodyPr/>
        <a:lstStyle/>
        <a:p>
          <a:endParaRPr lang="en-US"/>
        </a:p>
      </dgm:t>
    </dgm:pt>
    <dgm:pt modelId="{06D31312-04EB-497A-B916-29C4241411E2}">
      <dgm:prSet/>
      <dgm:spPr/>
      <dgm:t>
        <a:bodyPr/>
        <a:lstStyle/>
        <a:p>
          <a:r>
            <a:rPr lang="en-GB" b="1" i="0" dirty="0">
              <a:solidFill>
                <a:schemeClr val="bg1"/>
              </a:solidFill>
            </a:rPr>
            <a:t>What did you imagine was in the space with you? (be specific in your description)</a:t>
          </a:r>
          <a:endParaRPr lang="en-US" b="1" dirty="0">
            <a:solidFill>
              <a:schemeClr val="bg1"/>
            </a:solidFill>
          </a:endParaRPr>
        </a:p>
      </dgm:t>
    </dgm:pt>
    <dgm:pt modelId="{15C4B798-B077-4E49-BBA0-C2A244EE4CCE}" type="parTrans" cxnId="{0204E253-E061-4C86-A17D-3838E8FEB2AC}">
      <dgm:prSet/>
      <dgm:spPr/>
      <dgm:t>
        <a:bodyPr/>
        <a:lstStyle/>
        <a:p>
          <a:endParaRPr lang="en-US"/>
        </a:p>
      </dgm:t>
    </dgm:pt>
    <dgm:pt modelId="{17F2E525-B707-4A26-BE91-80D1BBCEF59B}" type="sibTrans" cxnId="{0204E253-E061-4C86-A17D-3838E8FEB2AC}">
      <dgm:prSet/>
      <dgm:spPr/>
      <dgm:t>
        <a:bodyPr/>
        <a:lstStyle/>
        <a:p>
          <a:endParaRPr lang="en-US"/>
        </a:p>
      </dgm:t>
    </dgm:pt>
    <dgm:pt modelId="{A4B79A47-6A10-9645-B713-8BD6AA0160FD}">
      <dgm:prSet/>
      <dgm:spPr/>
      <dgm:t>
        <a:bodyPr/>
        <a:lstStyle/>
        <a:p>
          <a:r>
            <a:rPr lang="en-US" strike="sngStrike" dirty="0">
              <a:solidFill>
                <a:schemeClr val="accent1">
                  <a:lumMod val="60000"/>
                  <a:lumOff val="40000"/>
                </a:schemeClr>
              </a:solidFill>
            </a:rPr>
            <a:t>Did the experience link to a memory? If so, what memory? </a:t>
          </a:r>
        </a:p>
      </dgm:t>
    </dgm:pt>
    <dgm:pt modelId="{052C2BCA-DFAD-D74C-B69E-EFCEB9605AE1}" type="parTrans" cxnId="{5D43B873-99CA-9E4A-857B-42225289C994}">
      <dgm:prSet/>
      <dgm:spPr/>
    </dgm:pt>
    <dgm:pt modelId="{FDCFD918-0CB7-7541-9089-916FB26ACDF5}" type="sibTrans" cxnId="{5D43B873-99CA-9E4A-857B-42225289C994}">
      <dgm:prSet/>
      <dgm:spPr/>
    </dgm:pt>
    <dgm:pt modelId="{35B34CF8-4E35-834C-A65D-1F4991AB4E42}" type="pres">
      <dgm:prSet presAssocID="{4D6F2672-DE0D-45DD-B0BB-48C08ADD03BC}" presName="diagram" presStyleCnt="0">
        <dgm:presLayoutVars>
          <dgm:dir/>
          <dgm:resizeHandles val="exact"/>
        </dgm:presLayoutVars>
      </dgm:prSet>
      <dgm:spPr/>
    </dgm:pt>
    <dgm:pt modelId="{EF1C5524-527C-3A4D-A935-C88F119161DF}" type="pres">
      <dgm:prSet presAssocID="{44AEED83-A279-49C1-9279-EC0823B3BF53}" presName="node" presStyleLbl="node1" presStyleIdx="0" presStyleCnt="6">
        <dgm:presLayoutVars>
          <dgm:bulletEnabled val="1"/>
        </dgm:presLayoutVars>
      </dgm:prSet>
      <dgm:spPr/>
    </dgm:pt>
    <dgm:pt modelId="{51C872A1-8593-574E-AEED-C34B4E6BA1FC}" type="pres">
      <dgm:prSet presAssocID="{533AC4A5-CD19-42B1-80B6-AC12E56C7AB8}" presName="sibTrans" presStyleCnt="0"/>
      <dgm:spPr/>
    </dgm:pt>
    <dgm:pt modelId="{01A29418-C6D2-1845-BE3B-7E5AC7E1A8DC}" type="pres">
      <dgm:prSet presAssocID="{44C11CEC-8577-48AA-8C7C-AE665AAE6698}" presName="node" presStyleLbl="node1" presStyleIdx="1" presStyleCnt="6">
        <dgm:presLayoutVars>
          <dgm:bulletEnabled val="1"/>
        </dgm:presLayoutVars>
      </dgm:prSet>
      <dgm:spPr/>
    </dgm:pt>
    <dgm:pt modelId="{ED8446A3-3E00-B745-B056-5B962431EC37}" type="pres">
      <dgm:prSet presAssocID="{D71FBF77-8505-49F6-9969-F95E908B20A0}" presName="sibTrans" presStyleCnt="0"/>
      <dgm:spPr/>
    </dgm:pt>
    <dgm:pt modelId="{AAC0F0D8-6018-0F4B-B045-9DB88A887DE6}" type="pres">
      <dgm:prSet presAssocID="{7502ADC4-8C93-4267-BA5B-5C2058AF045C}" presName="node" presStyleLbl="node1" presStyleIdx="2" presStyleCnt="6">
        <dgm:presLayoutVars>
          <dgm:bulletEnabled val="1"/>
        </dgm:presLayoutVars>
      </dgm:prSet>
      <dgm:spPr/>
    </dgm:pt>
    <dgm:pt modelId="{EBDC5F89-3171-5F44-BCAB-8300E32E54AE}" type="pres">
      <dgm:prSet presAssocID="{33C767A6-870C-4BF5-A9AF-86F315B33042}" presName="sibTrans" presStyleCnt="0"/>
      <dgm:spPr/>
    </dgm:pt>
    <dgm:pt modelId="{EE5C6A0A-6265-E442-8E65-A320409E4266}" type="pres">
      <dgm:prSet presAssocID="{D4051289-EC73-4C42-BF65-09CE6816C93F}" presName="node" presStyleLbl="node1" presStyleIdx="3" presStyleCnt="6">
        <dgm:presLayoutVars>
          <dgm:bulletEnabled val="1"/>
        </dgm:presLayoutVars>
      </dgm:prSet>
      <dgm:spPr/>
    </dgm:pt>
    <dgm:pt modelId="{4676F028-AACB-3148-9496-FFBF2E513DAD}" type="pres">
      <dgm:prSet presAssocID="{288EFE57-1969-4BD7-B5DE-51C4DC9506F3}" presName="sibTrans" presStyleCnt="0"/>
      <dgm:spPr/>
    </dgm:pt>
    <dgm:pt modelId="{176997EC-F59B-004F-8871-9BE8F969EAC2}" type="pres">
      <dgm:prSet presAssocID="{06D31312-04EB-497A-B916-29C4241411E2}" presName="node" presStyleLbl="node1" presStyleIdx="4" presStyleCnt="6">
        <dgm:presLayoutVars>
          <dgm:bulletEnabled val="1"/>
        </dgm:presLayoutVars>
      </dgm:prSet>
      <dgm:spPr/>
    </dgm:pt>
    <dgm:pt modelId="{CF355066-B1C0-0D49-9281-CE2743E9E4F5}" type="pres">
      <dgm:prSet presAssocID="{17F2E525-B707-4A26-BE91-80D1BBCEF59B}" presName="sibTrans" presStyleCnt="0"/>
      <dgm:spPr/>
    </dgm:pt>
    <dgm:pt modelId="{B0EC062E-867D-1F4C-BF5F-AF12DF23E3A1}" type="pres">
      <dgm:prSet presAssocID="{A4B79A47-6A10-9645-B713-8BD6AA0160FD}" presName="node" presStyleLbl="node1" presStyleIdx="5" presStyleCnt="6">
        <dgm:presLayoutVars>
          <dgm:bulletEnabled val="1"/>
        </dgm:presLayoutVars>
      </dgm:prSet>
      <dgm:spPr/>
    </dgm:pt>
  </dgm:ptLst>
  <dgm:cxnLst>
    <dgm:cxn modelId="{A7CC590B-457D-4E8E-BED4-1E21C8389F19}" srcId="{4D6F2672-DE0D-45DD-B0BB-48C08ADD03BC}" destId="{44C11CEC-8577-48AA-8C7C-AE665AAE6698}" srcOrd="1" destOrd="0" parTransId="{2B000B2B-CB41-4C90-8A26-E9517D22FD38}" sibTransId="{D71FBF77-8505-49F6-9969-F95E908B20A0}"/>
    <dgm:cxn modelId="{C8E0D60C-EA30-407F-B0A5-FC13C3BF5F12}" srcId="{4D6F2672-DE0D-45DD-B0BB-48C08ADD03BC}" destId="{44AEED83-A279-49C1-9279-EC0823B3BF53}" srcOrd="0" destOrd="0" parTransId="{6AF43C09-F468-4AC0-A596-9CF599F6F042}" sibTransId="{533AC4A5-CD19-42B1-80B6-AC12E56C7AB8}"/>
    <dgm:cxn modelId="{E029CE0E-5BBD-634C-8C8C-F5DA47E7ADBC}" type="presOf" srcId="{A4B79A47-6A10-9645-B713-8BD6AA0160FD}" destId="{B0EC062E-867D-1F4C-BF5F-AF12DF23E3A1}" srcOrd="0" destOrd="0" presId="urn:microsoft.com/office/officeart/2005/8/layout/default"/>
    <dgm:cxn modelId="{77DAE631-DC5E-434B-AC78-861B6E581642}" type="presOf" srcId="{44AEED83-A279-49C1-9279-EC0823B3BF53}" destId="{EF1C5524-527C-3A4D-A935-C88F119161DF}" srcOrd="0" destOrd="0" presId="urn:microsoft.com/office/officeart/2005/8/layout/default"/>
    <dgm:cxn modelId="{21288432-311D-094D-9E1B-44EAAFC375B8}" type="presOf" srcId="{4D6F2672-DE0D-45DD-B0BB-48C08ADD03BC}" destId="{35B34CF8-4E35-834C-A65D-1F4991AB4E42}" srcOrd="0" destOrd="0" presId="urn:microsoft.com/office/officeart/2005/8/layout/default"/>
    <dgm:cxn modelId="{0204E253-E061-4C86-A17D-3838E8FEB2AC}" srcId="{4D6F2672-DE0D-45DD-B0BB-48C08ADD03BC}" destId="{06D31312-04EB-497A-B916-29C4241411E2}" srcOrd="4" destOrd="0" parTransId="{15C4B798-B077-4E49-BBA0-C2A244EE4CCE}" sibTransId="{17F2E525-B707-4A26-BE91-80D1BBCEF59B}"/>
    <dgm:cxn modelId="{E2B09A56-2078-4966-B863-59FB79017AFC}" srcId="{4D6F2672-DE0D-45DD-B0BB-48C08ADD03BC}" destId="{D4051289-EC73-4C42-BF65-09CE6816C93F}" srcOrd="3" destOrd="0" parTransId="{99D007F6-F2D5-437D-B4B3-9C2C5F4A117E}" sibTransId="{288EFE57-1969-4BD7-B5DE-51C4DC9506F3}"/>
    <dgm:cxn modelId="{5D43B873-99CA-9E4A-857B-42225289C994}" srcId="{4D6F2672-DE0D-45DD-B0BB-48C08ADD03BC}" destId="{A4B79A47-6A10-9645-B713-8BD6AA0160FD}" srcOrd="5" destOrd="0" parTransId="{052C2BCA-DFAD-D74C-B69E-EFCEB9605AE1}" sibTransId="{FDCFD918-0CB7-7541-9089-916FB26ACDF5}"/>
    <dgm:cxn modelId="{AB065796-D7FC-0144-9E0C-C10D52975D14}" type="presOf" srcId="{44C11CEC-8577-48AA-8C7C-AE665AAE6698}" destId="{01A29418-C6D2-1845-BE3B-7E5AC7E1A8DC}" srcOrd="0" destOrd="0" presId="urn:microsoft.com/office/officeart/2005/8/layout/default"/>
    <dgm:cxn modelId="{A13E7B9C-8654-8F4B-937E-70DE8A061FB6}" type="presOf" srcId="{06D31312-04EB-497A-B916-29C4241411E2}" destId="{176997EC-F59B-004F-8871-9BE8F969EAC2}" srcOrd="0" destOrd="0" presId="urn:microsoft.com/office/officeart/2005/8/layout/default"/>
    <dgm:cxn modelId="{729C24AF-17CB-4D45-A4A4-9E5506317487}" type="presOf" srcId="{7502ADC4-8C93-4267-BA5B-5C2058AF045C}" destId="{AAC0F0D8-6018-0F4B-B045-9DB88A887DE6}" srcOrd="0" destOrd="0" presId="urn:microsoft.com/office/officeart/2005/8/layout/default"/>
    <dgm:cxn modelId="{AB43FAD0-E3CD-EA4D-A9C9-7F3D42B00AE5}" type="presOf" srcId="{D4051289-EC73-4C42-BF65-09CE6816C93F}" destId="{EE5C6A0A-6265-E442-8E65-A320409E4266}" srcOrd="0" destOrd="0" presId="urn:microsoft.com/office/officeart/2005/8/layout/default"/>
    <dgm:cxn modelId="{CF9A6CD6-EE3E-47D0-AB46-39FDB42C8E6C}" srcId="{4D6F2672-DE0D-45DD-B0BB-48C08ADD03BC}" destId="{7502ADC4-8C93-4267-BA5B-5C2058AF045C}" srcOrd="2" destOrd="0" parTransId="{038B4373-4050-44D5-8E26-E890E7833EEC}" sibTransId="{33C767A6-870C-4BF5-A9AF-86F315B33042}"/>
    <dgm:cxn modelId="{AD06C0B8-B824-9942-BF48-F5D5F0E793C1}" type="presParOf" srcId="{35B34CF8-4E35-834C-A65D-1F4991AB4E42}" destId="{EF1C5524-527C-3A4D-A935-C88F119161DF}" srcOrd="0" destOrd="0" presId="urn:microsoft.com/office/officeart/2005/8/layout/default"/>
    <dgm:cxn modelId="{CEB6280B-F64F-544B-818A-A73DBA0747C2}" type="presParOf" srcId="{35B34CF8-4E35-834C-A65D-1F4991AB4E42}" destId="{51C872A1-8593-574E-AEED-C34B4E6BA1FC}" srcOrd="1" destOrd="0" presId="urn:microsoft.com/office/officeart/2005/8/layout/default"/>
    <dgm:cxn modelId="{70661226-110B-804D-B836-3745A887FC69}" type="presParOf" srcId="{35B34CF8-4E35-834C-A65D-1F4991AB4E42}" destId="{01A29418-C6D2-1845-BE3B-7E5AC7E1A8DC}" srcOrd="2" destOrd="0" presId="urn:microsoft.com/office/officeart/2005/8/layout/default"/>
    <dgm:cxn modelId="{37A53825-B9E6-D547-9A81-2DF69651AFCB}" type="presParOf" srcId="{35B34CF8-4E35-834C-A65D-1F4991AB4E42}" destId="{ED8446A3-3E00-B745-B056-5B962431EC37}" srcOrd="3" destOrd="0" presId="urn:microsoft.com/office/officeart/2005/8/layout/default"/>
    <dgm:cxn modelId="{DD7A1022-9355-2E40-87FE-FA83254F303F}" type="presParOf" srcId="{35B34CF8-4E35-834C-A65D-1F4991AB4E42}" destId="{AAC0F0D8-6018-0F4B-B045-9DB88A887DE6}" srcOrd="4" destOrd="0" presId="urn:microsoft.com/office/officeart/2005/8/layout/default"/>
    <dgm:cxn modelId="{ABA92A75-DA4B-744F-9582-4664887C07B2}" type="presParOf" srcId="{35B34CF8-4E35-834C-A65D-1F4991AB4E42}" destId="{EBDC5F89-3171-5F44-BCAB-8300E32E54AE}" srcOrd="5" destOrd="0" presId="urn:microsoft.com/office/officeart/2005/8/layout/default"/>
    <dgm:cxn modelId="{EC784534-C13A-DB4B-B5BB-0C70CEDBDFC3}" type="presParOf" srcId="{35B34CF8-4E35-834C-A65D-1F4991AB4E42}" destId="{EE5C6A0A-6265-E442-8E65-A320409E4266}" srcOrd="6" destOrd="0" presId="urn:microsoft.com/office/officeart/2005/8/layout/default"/>
    <dgm:cxn modelId="{B274B371-06AE-684C-99F3-14D190B01C72}" type="presParOf" srcId="{35B34CF8-4E35-834C-A65D-1F4991AB4E42}" destId="{4676F028-AACB-3148-9496-FFBF2E513DAD}" srcOrd="7" destOrd="0" presId="urn:microsoft.com/office/officeart/2005/8/layout/default"/>
    <dgm:cxn modelId="{EA8D3368-6D63-804D-8004-57FFB1C4953F}" type="presParOf" srcId="{35B34CF8-4E35-834C-A65D-1F4991AB4E42}" destId="{176997EC-F59B-004F-8871-9BE8F969EAC2}" srcOrd="8" destOrd="0" presId="urn:microsoft.com/office/officeart/2005/8/layout/default"/>
    <dgm:cxn modelId="{10F6E2F9-FA1B-174C-A897-53B565316A78}" type="presParOf" srcId="{35B34CF8-4E35-834C-A65D-1F4991AB4E42}" destId="{CF355066-B1C0-0D49-9281-CE2743E9E4F5}" srcOrd="9" destOrd="0" presId="urn:microsoft.com/office/officeart/2005/8/layout/default"/>
    <dgm:cxn modelId="{7D777C5F-C8BC-4540-8A3D-9ABC3FA378D8}" type="presParOf" srcId="{35B34CF8-4E35-834C-A65D-1F4991AB4E42}" destId="{B0EC062E-867D-1F4C-BF5F-AF12DF23E3A1}"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7600A8F-BF8E-4262-87EC-E4162A2EE6CC}" type="doc">
      <dgm:prSet loTypeId="urn:microsoft.com/office/officeart/2018/2/layout/IconVerticalSolidList" loCatId="icon" qsTypeId="urn:microsoft.com/office/officeart/2005/8/quickstyle/simple1" qsCatId="simple" csTypeId="urn:microsoft.com/office/officeart/2018/5/colors/Iconchunking_neutralbg_colorful2" csCatId="colorful" phldr="1"/>
      <dgm:spPr/>
      <dgm:t>
        <a:bodyPr/>
        <a:lstStyle/>
        <a:p>
          <a:endParaRPr lang="en-US"/>
        </a:p>
      </dgm:t>
    </dgm:pt>
    <dgm:pt modelId="{0862C697-4041-4285-8059-65A1A050C471}">
      <dgm:prSet/>
      <dgm:spPr/>
      <dgm:t>
        <a:bodyPr/>
        <a:lstStyle/>
        <a:p>
          <a:r>
            <a:rPr lang="en-GB" b="0" i="0"/>
            <a:t>Look at the words, phrases or themes in the text.</a:t>
          </a:r>
          <a:endParaRPr lang="en-US"/>
        </a:p>
      </dgm:t>
    </dgm:pt>
    <dgm:pt modelId="{36B6B26A-68E2-4A26-8509-76E04315E9FB}" type="parTrans" cxnId="{AA967514-1863-4D5D-9C29-B3985C6560D8}">
      <dgm:prSet/>
      <dgm:spPr/>
      <dgm:t>
        <a:bodyPr/>
        <a:lstStyle/>
        <a:p>
          <a:endParaRPr lang="en-US"/>
        </a:p>
      </dgm:t>
    </dgm:pt>
    <dgm:pt modelId="{56BD83F5-618F-44CB-AB39-CCA747ABFBCD}" type="sibTrans" cxnId="{AA967514-1863-4D5D-9C29-B3985C6560D8}">
      <dgm:prSet/>
      <dgm:spPr/>
      <dgm:t>
        <a:bodyPr/>
        <a:lstStyle/>
        <a:p>
          <a:endParaRPr lang="en-US"/>
        </a:p>
      </dgm:t>
    </dgm:pt>
    <dgm:pt modelId="{8154E22E-B370-4E60-9C4A-9D5D1238A192}">
      <dgm:prSet/>
      <dgm:spPr/>
      <dgm:t>
        <a:bodyPr/>
        <a:lstStyle/>
        <a:p>
          <a:r>
            <a:rPr lang="en-GB" b="0" i="0"/>
            <a:t>Record frequency of words, phrases, or treatment of themes.</a:t>
          </a:r>
          <a:endParaRPr lang="en-US"/>
        </a:p>
      </dgm:t>
    </dgm:pt>
    <dgm:pt modelId="{4112930A-9563-4359-AC43-19A9387A8E86}" type="parTrans" cxnId="{8EC8C655-B7ED-418C-A5D0-25564F70E42C}">
      <dgm:prSet/>
      <dgm:spPr/>
      <dgm:t>
        <a:bodyPr/>
        <a:lstStyle/>
        <a:p>
          <a:endParaRPr lang="en-US"/>
        </a:p>
      </dgm:t>
    </dgm:pt>
    <dgm:pt modelId="{61C2FB4B-8437-44AB-8A70-2010E4290992}" type="sibTrans" cxnId="{8EC8C655-B7ED-418C-A5D0-25564F70E42C}">
      <dgm:prSet/>
      <dgm:spPr/>
      <dgm:t>
        <a:bodyPr/>
        <a:lstStyle/>
        <a:p>
          <a:endParaRPr lang="en-US"/>
        </a:p>
      </dgm:t>
    </dgm:pt>
    <dgm:pt modelId="{03847FF4-6C83-48D3-B682-8B199797F8BE}">
      <dgm:prSet/>
      <dgm:spPr/>
      <dgm:t>
        <a:bodyPr/>
        <a:lstStyle/>
        <a:p>
          <a:r>
            <a:rPr lang="en-GB" b="0" i="0"/>
            <a:t>Once this is done look for patterns.  </a:t>
          </a:r>
          <a:endParaRPr lang="en-US"/>
        </a:p>
      </dgm:t>
    </dgm:pt>
    <dgm:pt modelId="{A33CBA1E-F462-48A9-BAD8-D636394A949C}" type="parTrans" cxnId="{ECEE36EA-AED5-4A4F-8AF7-C90BBA15C3DD}">
      <dgm:prSet/>
      <dgm:spPr/>
      <dgm:t>
        <a:bodyPr/>
        <a:lstStyle/>
        <a:p>
          <a:endParaRPr lang="en-US"/>
        </a:p>
      </dgm:t>
    </dgm:pt>
    <dgm:pt modelId="{8C4E1FDD-294C-4A17-B8F0-98E30B217556}" type="sibTrans" cxnId="{ECEE36EA-AED5-4A4F-8AF7-C90BBA15C3DD}">
      <dgm:prSet/>
      <dgm:spPr/>
      <dgm:t>
        <a:bodyPr/>
        <a:lstStyle/>
        <a:p>
          <a:endParaRPr lang="en-US"/>
        </a:p>
      </dgm:t>
    </dgm:pt>
    <dgm:pt modelId="{309FA19A-92CE-4C04-8CEE-7A88C0FF0AF7}" type="pres">
      <dgm:prSet presAssocID="{C7600A8F-BF8E-4262-87EC-E4162A2EE6CC}" presName="root" presStyleCnt="0">
        <dgm:presLayoutVars>
          <dgm:dir/>
          <dgm:resizeHandles val="exact"/>
        </dgm:presLayoutVars>
      </dgm:prSet>
      <dgm:spPr/>
    </dgm:pt>
    <dgm:pt modelId="{D9B323A6-431D-4574-89DE-2B44F8969C6C}" type="pres">
      <dgm:prSet presAssocID="{0862C697-4041-4285-8059-65A1A050C471}" presName="compNode" presStyleCnt="0"/>
      <dgm:spPr/>
    </dgm:pt>
    <dgm:pt modelId="{5843065D-3974-4AD4-AB12-BCC8E05B4961}" type="pres">
      <dgm:prSet presAssocID="{0862C697-4041-4285-8059-65A1A050C471}" presName="bgRect" presStyleLbl="bgShp" presStyleIdx="0" presStyleCnt="3"/>
      <dgm:spPr/>
    </dgm:pt>
    <dgm:pt modelId="{3768A41F-259B-4256-94C1-860C4D5D7F9E}" type="pres">
      <dgm:prSet presAssocID="{0862C697-4041-4285-8059-65A1A050C47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Quotation Mark"/>
        </a:ext>
      </dgm:extLst>
    </dgm:pt>
    <dgm:pt modelId="{DEB7AE9C-9BD1-4377-848E-66294AB5384F}" type="pres">
      <dgm:prSet presAssocID="{0862C697-4041-4285-8059-65A1A050C471}" presName="spaceRect" presStyleCnt="0"/>
      <dgm:spPr/>
    </dgm:pt>
    <dgm:pt modelId="{68472D04-0787-4D21-AA32-2E66FBB74A7F}" type="pres">
      <dgm:prSet presAssocID="{0862C697-4041-4285-8059-65A1A050C471}" presName="parTx" presStyleLbl="revTx" presStyleIdx="0" presStyleCnt="3">
        <dgm:presLayoutVars>
          <dgm:chMax val="0"/>
          <dgm:chPref val="0"/>
        </dgm:presLayoutVars>
      </dgm:prSet>
      <dgm:spPr/>
    </dgm:pt>
    <dgm:pt modelId="{094261EB-D99F-4D34-BE62-8B6D3A6207B5}" type="pres">
      <dgm:prSet presAssocID="{56BD83F5-618F-44CB-AB39-CCA747ABFBCD}" presName="sibTrans" presStyleCnt="0"/>
      <dgm:spPr/>
    </dgm:pt>
    <dgm:pt modelId="{3B9A8829-5B06-42A1-89B2-0FE169253454}" type="pres">
      <dgm:prSet presAssocID="{8154E22E-B370-4E60-9C4A-9D5D1238A192}" presName="compNode" presStyleCnt="0"/>
      <dgm:spPr/>
    </dgm:pt>
    <dgm:pt modelId="{AC648DEE-2D96-479D-BC20-23232547C433}" type="pres">
      <dgm:prSet presAssocID="{8154E22E-B370-4E60-9C4A-9D5D1238A192}" presName="bgRect" presStyleLbl="bgShp" presStyleIdx="1" presStyleCnt="3"/>
      <dgm:spPr/>
    </dgm:pt>
    <dgm:pt modelId="{5A9C2606-A513-4D49-8E56-42BCD58C2EF9}" type="pres">
      <dgm:prSet presAssocID="{8154E22E-B370-4E60-9C4A-9D5D1238A19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638B6034-E990-48CA-84BD-252209F82797}" type="pres">
      <dgm:prSet presAssocID="{8154E22E-B370-4E60-9C4A-9D5D1238A192}" presName="spaceRect" presStyleCnt="0"/>
      <dgm:spPr/>
    </dgm:pt>
    <dgm:pt modelId="{0BA73E94-17FA-4446-BBD1-4A4BBF29E6AC}" type="pres">
      <dgm:prSet presAssocID="{8154E22E-B370-4E60-9C4A-9D5D1238A192}" presName="parTx" presStyleLbl="revTx" presStyleIdx="1" presStyleCnt="3">
        <dgm:presLayoutVars>
          <dgm:chMax val="0"/>
          <dgm:chPref val="0"/>
        </dgm:presLayoutVars>
      </dgm:prSet>
      <dgm:spPr/>
    </dgm:pt>
    <dgm:pt modelId="{D1EA5739-3DD0-4696-8CE7-CBE0E75912C5}" type="pres">
      <dgm:prSet presAssocID="{61C2FB4B-8437-44AB-8A70-2010E4290992}" presName="sibTrans" presStyleCnt="0"/>
      <dgm:spPr/>
    </dgm:pt>
    <dgm:pt modelId="{D9AC0F68-A60E-4224-8FBE-B5F9A36375E7}" type="pres">
      <dgm:prSet presAssocID="{03847FF4-6C83-48D3-B682-8B199797F8BE}" presName="compNode" presStyleCnt="0"/>
      <dgm:spPr/>
    </dgm:pt>
    <dgm:pt modelId="{CDC41FEB-4711-4D30-9DD9-E0BF3479691E}" type="pres">
      <dgm:prSet presAssocID="{03847FF4-6C83-48D3-B682-8B199797F8BE}" presName="bgRect" presStyleLbl="bgShp" presStyleIdx="2" presStyleCnt="3"/>
      <dgm:spPr/>
    </dgm:pt>
    <dgm:pt modelId="{DCD9313D-02FA-477D-ACEF-30296C1997D3}" type="pres">
      <dgm:prSet presAssocID="{03847FF4-6C83-48D3-B682-8B199797F8B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st"/>
        </a:ext>
      </dgm:extLst>
    </dgm:pt>
    <dgm:pt modelId="{8C03D846-148F-4183-9320-BB8510450ECD}" type="pres">
      <dgm:prSet presAssocID="{03847FF4-6C83-48D3-B682-8B199797F8BE}" presName="spaceRect" presStyleCnt="0"/>
      <dgm:spPr/>
    </dgm:pt>
    <dgm:pt modelId="{5EF4FA19-C9B7-48F5-9FCF-253FD98D2023}" type="pres">
      <dgm:prSet presAssocID="{03847FF4-6C83-48D3-B682-8B199797F8BE}" presName="parTx" presStyleLbl="revTx" presStyleIdx="2" presStyleCnt="3">
        <dgm:presLayoutVars>
          <dgm:chMax val="0"/>
          <dgm:chPref val="0"/>
        </dgm:presLayoutVars>
      </dgm:prSet>
      <dgm:spPr/>
    </dgm:pt>
  </dgm:ptLst>
  <dgm:cxnLst>
    <dgm:cxn modelId="{70BF8E04-DB9E-4BD4-9516-66610A759525}" type="presOf" srcId="{0862C697-4041-4285-8059-65A1A050C471}" destId="{68472D04-0787-4D21-AA32-2E66FBB74A7F}" srcOrd="0" destOrd="0" presId="urn:microsoft.com/office/officeart/2018/2/layout/IconVerticalSolidList"/>
    <dgm:cxn modelId="{AA967514-1863-4D5D-9C29-B3985C6560D8}" srcId="{C7600A8F-BF8E-4262-87EC-E4162A2EE6CC}" destId="{0862C697-4041-4285-8059-65A1A050C471}" srcOrd="0" destOrd="0" parTransId="{36B6B26A-68E2-4A26-8509-76E04315E9FB}" sibTransId="{56BD83F5-618F-44CB-AB39-CCA747ABFBCD}"/>
    <dgm:cxn modelId="{A57CC631-6A33-4377-8534-13929F73E240}" type="presOf" srcId="{C7600A8F-BF8E-4262-87EC-E4162A2EE6CC}" destId="{309FA19A-92CE-4C04-8CEE-7A88C0FF0AF7}" srcOrd="0" destOrd="0" presId="urn:microsoft.com/office/officeart/2018/2/layout/IconVerticalSolidList"/>
    <dgm:cxn modelId="{28515652-2EB4-4E6A-9DAA-6DB910F9C145}" type="presOf" srcId="{03847FF4-6C83-48D3-B682-8B199797F8BE}" destId="{5EF4FA19-C9B7-48F5-9FCF-253FD98D2023}" srcOrd="0" destOrd="0" presId="urn:microsoft.com/office/officeart/2018/2/layout/IconVerticalSolidList"/>
    <dgm:cxn modelId="{8EC8C655-B7ED-418C-A5D0-25564F70E42C}" srcId="{C7600A8F-BF8E-4262-87EC-E4162A2EE6CC}" destId="{8154E22E-B370-4E60-9C4A-9D5D1238A192}" srcOrd="1" destOrd="0" parTransId="{4112930A-9563-4359-AC43-19A9387A8E86}" sibTransId="{61C2FB4B-8437-44AB-8A70-2010E4290992}"/>
    <dgm:cxn modelId="{916B5DCC-0E14-4B89-9B1C-AF4A0A211898}" type="presOf" srcId="{8154E22E-B370-4E60-9C4A-9D5D1238A192}" destId="{0BA73E94-17FA-4446-BBD1-4A4BBF29E6AC}" srcOrd="0" destOrd="0" presId="urn:microsoft.com/office/officeart/2018/2/layout/IconVerticalSolidList"/>
    <dgm:cxn modelId="{ECEE36EA-AED5-4A4F-8AF7-C90BBA15C3DD}" srcId="{C7600A8F-BF8E-4262-87EC-E4162A2EE6CC}" destId="{03847FF4-6C83-48D3-B682-8B199797F8BE}" srcOrd="2" destOrd="0" parTransId="{A33CBA1E-F462-48A9-BAD8-D636394A949C}" sibTransId="{8C4E1FDD-294C-4A17-B8F0-98E30B217556}"/>
    <dgm:cxn modelId="{88577B3B-CDDF-41E6-83CF-A18C909DAE2C}" type="presParOf" srcId="{309FA19A-92CE-4C04-8CEE-7A88C0FF0AF7}" destId="{D9B323A6-431D-4574-89DE-2B44F8969C6C}" srcOrd="0" destOrd="0" presId="urn:microsoft.com/office/officeart/2018/2/layout/IconVerticalSolidList"/>
    <dgm:cxn modelId="{DAC1F394-BCFD-45E0-B288-2E532083596E}" type="presParOf" srcId="{D9B323A6-431D-4574-89DE-2B44F8969C6C}" destId="{5843065D-3974-4AD4-AB12-BCC8E05B4961}" srcOrd="0" destOrd="0" presId="urn:microsoft.com/office/officeart/2018/2/layout/IconVerticalSolidList"/>
    <dgm:cxn modelId="{B65469A2-16F8-4D87-9378-91F3E2184237}" type="presParOf" srcId="{D9B323A6-431D-4574-89DE-2B44F8969C6C}" destId="{3768A41F-259B-4256-94C1-860C4D5D7F9E}" srcOrd="1" destOrd="0" presId="urn:microsoft.com/office/officeart/2018/2/layout/IconVerticalSolidList"/>
    <dgm:cxn modelId="{92F459E5-9A33-4E5F-95CD-AC28A2DF67F3}" type="presParOf" srcId="{D9B323A6-431D-4574-89DE-2B44F8969C6C}" destId="{DEB7AE9C-9BD1-4377-848E-66294AB5384F}" srcOrd="2" destOrd="0" presId="urn:microsoft.com/office/officeart/2018/2/layout/IconVerticalSolidList"/>
    <dgm:cxn modelId="{E24A2DF0-55BC-4CE8-97F7-95C987225527}" type="presParOf" srcId="{D9B323A6-431D-4574-89DE-2B44F8969C6C}" destId="{68472D04-0787-4D21-AA32-2E66FBB74A7F}" srcOrd="3" destOrd="0" presId="urn:microsoft.com/office/officeart/2018/2/layout/IconVerticalSolidList"/>
    <dgm:cxn modelId="{339515B1-916C-4A86-B999-BFB24785B6BC}" type="presParOf" srcId="{309FA19A-92CE-4C04-8CEE-7A88C0FF0AF7}" destId="{094261EB-D99F-4D34-BE62-8B6D3A6207B5}" srcOrd="1" destOrd="0" presId="urn:microsoft.com/office/officeart/2018/2/layout/IconVerticalSolidList"/>
    <dgm:cxn modelId="{AA71753C-257C-4632-9F31-8B0DBB7666CC}" type="presParOf" srcId="{309FA19A-92CE-4C04-8CEE-7A88C0FF0AF7}" destId="{3B9A8829-5B06-42A1-89B2-0FE169253454}" srcOrd="2" destOrd="0" presId="urn:microsoft.com/office/officeart/2018/2/layout/IconVerticalSolidList"/>
    <dgm:cxn modelId="{CAEDBCB7-965C-4BE6-B820-8D290A3087D2}" type="presParOf" srcId="{3B9A8829-5B06-42A1-89B2-0FE169253454}" destId="{AC648DEE-2D96-479D-BC20-23232547C433}" srcOrd="0" destOrd="0" presId="urn:microsoft.com/office/officeart/2018/2/layout/IconVerticalSolidList"/>
    <dgm:cxn modelId="{8F5FF0C4-5F92-43D0-816A-B697A51F8CF0}" type="presParOf" srcId="{3B9A8829-5B06-42A1-89B2-0FE169253454}" destId="{5A9C2606-A513-4D49-8E56-42BCD58C2EF9}" srcOrd="1" destOrd="0" presId="urn:microsoft.com/office/officeart/2018/2/layout/IconVerticalSolidList"/>
    <dgm:cxn modelId="{D9349D2B-C09B-473A-A908-829378A243B0}" type="presParOf" srcId="{3B9A8829-5B06-42A1-89B2-0FE169253454}" destId="{638B6034-E990-48CA-84BD-252209F82797}" srcOrd="2" destOrd="0" presId="urn:microsoft.com/office/officeart/2018/2/layout/IconVerticalSolidList"/>
    <dgm:cxn modelId="{9935F78E-4ABC-43E3-B689-CB70B3AA0F92}" type="presParOf" srcId="{3B9A8829-5B06-42A1-89B2-0FE169253454}" destId="{0BA73E94-17FA-4446-BBD1-4A4BBF29E6AC}" srcOrd="3" destOrd="0" presId="urn:microsoft.com/office/officeart/2018/2/layout/IconVerticalSolidList"/>
    <dgm:cxn modelId="{B25E77AC-FDFF-48E4-88A6-C335DF3CE959}" type="presParOf" srcId="{309FA19A-92CE-4C04-8CEE-7A88C0FF0AF7}" destId="{D1EA5739-3DD0-4696-8CE7-CBE0E75912C5}" srcOrd="3" destOrd="0" presId="urn:microsoft.com/office/officeart/2018/2/layout/IconVerticalSolidList"/>
    <dgm:cxn modelId="{07A2438A-11F2-4AC5-8A5B-0A33E9C7A157}" type="presParOf" srcId="{309FA19A-92CE-4C04-8CEE-7A88C0FF0AF7}" destId="{D9AC0F68-A60E-4224-8FBE-B5F9A36375E7}" srcOrd="4" destOrd="0" presId="urn:microsoft.com/office/officeart/2018/2/layout/IconVerticalSolidList"/>
    <dgm:cxn modelId="{759AD6CA-961B-40EF-AC6F-4B35C8F12BCF}" type="presParOf" srcId="{D9AC0F68-A60E-4224-8FBE-B5F9A36375E7}" destId="{CDC41FEB-4711-4D30-9DD9-E0BF3479691E}" srcOrd="0" destOrd="0" presId="urn:microsoft.com/office/officeart/2018/2/layout/IconVerticalSolidList"/>
    <dgm:cxn modelId="{7419F4A7-5D4D-40EB-939B-F7FEE566CBE0}" type="presParOf" srcId="{D9AC0F68-A60E-4224-8FBE-B5F9A36375E7}" destId="{DCD9313D-02FA-477D-ACEF-30296C1997D3}" srcOrd="1" destOrd="0" presId="urn:microsoft.com/office/officeart/2018/2/layout/IconVerticalSolidList"/>
    <dgm:cxn modelId="{A6F55161-8903-4EE0-9252-68F1CBE8DB9C}" type="presParOf" srcId="{D9AC0F68-A60E-4224-8FBE-B5F9A36375E7}" destId="{8C03D846-148F-4183-9320-BB8510450ECD}" srcOrd="2" destOrd="0" presId="urn:microsoft.com/office/officeart/2018/2/layout/IconVerticalSolidList"/>
    <dgm:cxn modelId="{FDB624FC-FEC9-4882-82F3-B53326172DC3}" type="presParOf" srcId="{D9AC0F68-A60E-4224-8FBE-B5F9A36375E7}" destId="{5EF4FA19-C9B7-48F5-9FCF-253FD98D202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1C5524-527C-3A4D-A935-C88F119161DF}">
      <dsp:nvSpPr>
        <dsp:cNvPr id="0" name=""/>
        <dsp:cNvSpPr/>
      </dsp:nvSpPr>
      <dsp:spPr>
        <a:xfrm>
          <a:off x="0" y="39687"/>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kern="1200" dirty="0"/>
            <a:t>Did the space feel familiar or unfamiliar? Why?</a:t>
          </a:r>
          <a:endParaRPr lang="en-US" sz="2400" kern="1200" dirty="0"/>
        </a:p>
      </dsp:txBody>
      <dsp:txXfrm>
        <a:off x="0" y="39687"/>
        <a:ext cx="3286125" cy="1971675"/>
      </dsp:txXfrm>
    </dsp:sp>
    <dsp:sp modelId="{01A29418-C6D2-1845-BE3B-7E5AC7E1A8DC}">
      <dsp:nvSpPr>
        <dsp:cNvPr id="0" name=""/>
        <dsp:cNvSpPr/>
      </dsp:nvSpPr>
      <dsp:spPr>
        <a:xfrm>
          <a:off x="3614737" y="39687"/>
          <a:ext cx="3286125" cy="1971675"/>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kern="1200" dirty="0"/>
            <a:t>How did you perceive time in the space?</a:t>
          </a:r>
          <a:endParaRPr lang="en-US" sz="2400" kern="1200" dirty="0"/>
        </a:p>
      </dsp:txBody>
      <dsp:txXfrm>
        <a:off x="3614737" y="39687"/>
        <a:ext cx="3286125" cy="1971675"/>
      </dsp:txXfrm>
    </dsp:sp>
    <dsp:sp modelId="{AAC0F0D8-6018-0F4B-B045-9DB88A887DE6}">
      <dsp:nvSpPr>
        <dsp:cNvPr id="0" name=""/>
        <dsp:cNvSpPr/>
      </dsp:nvSpPr>
      <dsp:spPr>
        <a:xfrm>
          <a:off x="7229475" y="39687"/>
          <a:ext cx="3286125" cy="1971675"/>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kern="1200" dirty="0"/>
            <a:t>How did the space make you feel, can you pinpoint something specific that made you feel that way?</a:t>
          </a:r>
          <a:endParaRPr lang="en-US" sz="2400" kern="1200" dirty="0"/>
        </a:p>
      </dsp:txBody>
      <dsp:txXfrm>
        <a:off x="7229475" y="39687"/>
        <a:ext cx="3286125" cy="1971675"/>
      </dsp:txXfrm>
    </dsp:sp>
    <dsp:sp modelId="{EE5C6A0A-6265-E442-8E65-A320409E4266}">
      <dsp:nvSpPr>
        <dsp:cNvPr id="0" name=""/>
        <dsp:cNvSpPr/>
      </dsp:nvSpPr>
      <dsp:spPr>
        <a:xfrm>
          <a:off x="0" y="2339975"/>
          <a:ext cx="3286125" cy="1971675"/>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kern="1200" dirty="0"/>
            <a:t>Did you imagine a figure or though you saw a figure momentarily? </a:t>
          </a:r>
        </a:p>
        <a:p>
          <a:pPr marL="0" lvl="0" indent="0" algn="ctr" defTabSz="1066800">
            <a:lnSpc>
              <a:spcPct val="90000"/>
            </a:lnSpc>
            <a:spcBef>
              <a:spcPct val="0"/>
            </a:spcBef>
            <a:spcAft>
              <a:spcPct val="35000"/>
            </a:spcAft>
            <a:buNone/>
          </a:pPr>
          <a:r>
            <a:rPr lang="en-GB" sz="2400" b="0" i="0" kern="1200" dirty="0"/>
            <a:t>(be specific)</a:t>
          </a:r>
          <a:endParaRPr lang="en-US" sz="2400" kern="1200" dirty="0"/>
        </a:p>
      </dsp:txBody>
      <dsp:txXfrm>
        <a:off x="0" y="2339975"/>
        <a:ext cx="3286125" cy="1971675"/>
      </dsp:txXfrm>
    </dsp:sp>
    <dsp:sp modelId="{176997EC-F59B-004F-8871-9BE8F969EAC2}">
      <dsp:nvSpPr>
        <dsp:cNvPr id="0" name=""/>
        <dsp:cNvSpPr/>
      </dsp:nvSpPr>
      <dsp:spPr>
        <a:xfrm>
          <a:off x="3614737" y="2339975"/>
          <a:ext cx="3286125" cy="1971675"/>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kern="1200" dirty="0"/>
            <a:t>What did you imagine was in the space with you? (be specific in your description)</a:t>
          </a:r>
          <a:endParaRPr lang="en-US" sz="2400" kern="1200" dirty="0"/>
        </a:p>
      </dsp:txBody>
      <dsp:txXfrm>
        <a:off x="3614737" y="2339975"/>
        <a:ext cx="3286125" cy="1971675"/>
      </dsp:txXfrm>
    </dsp:sp>
    <dsp:sp modelId="{B0EC062E-867D-1F4C-BF5F-AF12DF23E3A1}">
      <dsp:nvSpPr>
        <dsp:cNvPr id="0" name=""/>
        <dsp:cNvSpPr/>
      </dsp:nvSpPr>
      <dsp:spPr>
        <a:xfrm>
          <a:off x="7229475" y="2339975"/>
          <a:ext cx="3286125" cy="19716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Did the experience link to a memory? If so, what memory? </a:t>
          </a:r>
        </a:p>
      </dsp:txBody>
      <dsp:txXfrm>
        <a:off x="7229475" y="2339975"/>
        <a:ext cx="3286125" cy="19716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1C5524-527C-3A4D-A935-C88F119161DF}">
      <dsp:nvSpPr>
        <dsp:cNvPr id="0" name=""/>
        <dsp:cNvSpPr/>
      </dsp:nvSpPr>
      <dsp:spPr>
        <a:xfrm>
          <a:off x="0" y="39687"/>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0" kern="1200" dirty="0">
              <a:solidFill>
                <a:schemeClr val="bg1"/>
              </a:solidFill>
            </a:rPr>
            <a:t>Did the space feel familiar or unfamiliar? Why?</a:t>
          </a:r>
          <a:endParaRPr lang="en-US" sz="2400" b="1" kern="1200" dirty="0">
            <a:solidFill>
              <a:schemeClr val="bg1"/>
            </a:solidFill>
          </a:endParaRPr>
        </a:p>
      </dsp:txBody>
      <dsp:txXfrm>
        <a:off x="0" y="39687"/>
        <a:ext cx="3286125" cy="1971675"/>
      </dsp:txXfrm>
    </dsp:sp>
    <dsp:sp modelId="{01A29418-C6D2-1845-BE3B-7E5AC7E1A8DC}">
      <dsp:nvSpPr>
        <dsp:cNvPr id="0" name=""/>
        <dsp:cNvSpPr/>
      </dsp:nvSpPr>
      <dsp:spPr>
        <a:xfrm>
          <a:off x="3614737" y="39687"/>
          <a:ext cx="3286125" cy="1971675"/>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How did you perceive time in the space?</a:t>
          </a:r>
          <a:endParaRPr lang="en-US" sz="2400" strike="sngStrike" kern="1200" dirty="0">
            <a:solidFill>
              <a:schemeClr val="accent1">
                <a:lumMod val="60000"/>
                <a:lumOff val="40000"/>
              </a:schemeClr>
            </a:solidFill>
          </a:endParaRPr>
        </a:p>
      </dsp:txBody>
      <dsp:txXfrm>
        <a:off x="3614737" y="39687"/>
        <a:ext cx="3286125" cy="1971675"/>
      </dsp:txXfrm>
    </dsp:sp>
    <dsp:sp modelId="{AAC0F0D8-6018-0F4B-B045-9DB88A887DE6}">
      <dsp:nvSpPr>
        <dsp:cNvPr id="0" name=""/>
        <dsp:cNvSpPr/>
      </dsp:nvSpPr>
      <dsp:spPr>
        <a:xfrm>
          <a:off x="7229475" y="39687"/>
          <a:ext cx="3286125" cy="1971675"/>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u="none" strike="sngStrike" kern="1200" dirty="0">
              <a:solidFill>
                <a:schemeClr val="accent1">
                  <a:lumMod val="60000"/>
                  <a:lumOff val="40000"/>
                </a:schemeClr>
              </a:solidFill>
            </a:rPr>
            <a:t>How did the space make you feel, can you pinpoint something specific that made you feel that way?</a:t>
          </a:r>
          <a:endParaRPr lang="en-US" sz="2400" u="none" strike="sngStrike" kern="1200" dirty="0">
            <a:solidFill>
              <a:schemeClr val="accent1">
                <a:lumMod val="60000"/>
                <a:lumOff val="40000"/>
              </a:schemeClr>
            </a:solidFill>
          </a:endParaRPr>
        </a:p>
      </dsp:txBody>
      <dsp:txXfrm>
        <a:off x="7229475" y="39687"/>
        <a:ext cx="3286125" cy="1971675"/>
      </dsp:txXfrm>
    </dsp:sp>
    <dsp:sp modelId="{EE5C6A0A-6265-E442-8E65-A320409E4266}">
      <dsp:nvSpPr>
        <dsp:cNvPr id="0" name=""/>
        <dsp:cNvSpPr/>
      </dsp:nvSpPr>
      <dsp:spPr>
        <a:xfrm>
          <a:off x="0" y="2339975"/>
          <a:ext cx="3286125" cy="1971675"/>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Did you imagine a figure or though you saw a figure momentarily? </a:t>
          </a:r>
        </a:p>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(be specific)</a:t>
          </a:r>
          <a:endParaRPr lang="en-US" sz="2400" strike="sngStrike" kern="1200" dirty="0">
            <a:solidFill>
              <a:schemeClr val="accent1">
                <a:lumMod val="60000"/>
                <a:lumOff val="40000"/>
              </a:schemeClr>
            </a:solidFill>
          </a:endParaRPr>
        </a:p>
      </dsp:txBody>
      <dsp:txXfrm>
        <a:off x="0" y="2339975"/>
        <a:ext cx="3286125" cy="1971675"/>
      </dsp:txXfrm>
    </dsp:sp>
    <dsp:sp modelId="{176997EC-F59B-004F-8871-9BE8F969EAC2}">
      <dsp:nvSpPr>
        <dsp:cNvPr id="0" name=""/>
        <dsp:cNvSpPr/>
      </dsp:nvSpPr>
      <dsp:spPr>
        <a:xfrm>
          <a:off x="3614737" y="2339975"/>
          <a:ext cx="3286125" cy="1971675"/>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What did you imagine was in the space with you? (be specific in your description)</a:t>
          </a:r>
          <a:endParaRPr lang="en-US" sz="2400" strike="sngStrike" kern="1200" dirty="0">
            <a:solidFill>
              <a:schemeClr val="accent1">
                <a:lumMod val="60000"/>
                <a:lumOff val="40000"/>
              </a:schemeClr>
            </a:solidFill>
          </a:endParaRPr>
        </a:p>
      </dsp:txBody>
      <dsp:txXfrm>
        <a:off x="3614737" y="2339975"/>
        <a:ext cx="3286125" cy="1971675"/>
      </dsp:txXfrm>
    </dsp:sp>
    <dsp:sp modelId="{B0EC062E-867D-1F4C-BF5F-AF12DF23E3A1}">
      <dsp:nvSpPr>
        <dsp:cNvPr id="0" name=""/>
        <dsp:cNvSpPr/>
      </dsp:nvSpPr>
      <dsp:spPr>
        <a:xfrm>
          <a:off x="7229475" y="2339975"/>
          <a:ext cx="3286125" cy="19716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1"/>
              </a:solidFill>
            </a:rPr>
            <a:t>Did the experience link to a memory? If so, what memory? </a:t>
          </a:r>
        </a:p>
      </dsp:txBody>
      <dsp:txXfrm>
        <a:off x="7229475"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43065D-3974-4AD4-AB12-BCC8E05B4961}">
      <dsp:nvSpPr>
        <dsp:cNvPr id="0" name=""/>
        <dsp:cNvSpPr/>
      </dsp:nvSpPr>
      <dsp:spPr>
        <a:xfrm>
          <a:off x="0" y="664"/>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68A41F-259B-4256-94C1-860C4D5D7F9E}">
      <dsp:nvSpPr>
        <dsp:cNvPr id="0" name=""/>
        <dsp:cNvSpPr/>
      </dsp:nvSpPr>
      <dsp:spPr>
        <a:xfrm>
          <a:off x="470115" y="350336"/>
          <a:ext cx="854755" cy="8547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472D04-0787-4D21-AA32-2E66FBB74A7F}">
      <dsp:nvSpPr>
        <dsp:cNvPr id="0" name=""/>
        <dsp:cNvSpPr/>
      </dsp:nvSpPr>
      <dsp:spPr>
        <a:xfrm>
          <a:off x="1794986" y="664"/>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Look at the words, phrases or themes in the text.</a:t>
          </a:r>
          <a:endParaRPr lang="en-US" sz="2500" kern="1200"/>
        </a:p>
      </dsp:txBody>
      <dsp:txXfrm>
        <a:off x="1794986" y="664"/>
        <a:ext cx="5035581" cy="1554100"/>
      </dsp:txXfrm>
    </dsp:sp>
    <dsp:sp modelId="{AC648DEE-2D96-479D-BC20-23232547C433}">
      <dsp:nvSpPr>
        <dsp:cNvPr id="0" name=""/>
        <dsp:cNvSpPr/>
      </dsp:nvSpPr>
      <dsp:spPr>
        <a:xfrm>
          <a:off x="0" y="1943289"/>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9C2606-A513-4D49-8E56-42BCD58C2EF9}">
      <dsp:nvSpPr>
        <dsp:cNvPr id="0" name=""/>
        <dsp:cNvSpPr/>
      </dsp:nvSpPr>
      <dsp:spPr>
        <a:xfrm>
          <a:off x="470115" y="2292962"/>
          <a:ext cx="854755" cy="8547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A73E94-17FA-4446-BBD1-4A4BBF29E6AC}">
      <dsp:nvSpPr>
        <dsp:cNvPr id="0" name=""/>
        <dsp:cNvSpPr/>
      </dsp:nvSpPr>
      <dsp:spPr>
        <a:xfrm>
          <a:off x="1794986" y="1943289"/>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Record frequency of words, phrases, or treatment of themes.</a:t>
          </a:r>
          <a:endParaRPr lang="en-US" sz="2500" kern="1200"/>
        </a:p>
      </dsp:txBody>
      <dsp:txXfrm>
        <a:off x="1794986" y="1943289"/>
        <a:ext cx="5035581" cy="1554100"/>
      </dsp:txXfrm>
    </dsp:sp>
    <dsp:sp modelId="{CDC41FEB-4711-4D30-9DD9-E0BF3479691E}">
      <dsp:nvSpPr>
        <dsp:cNvPr id="0" name=""/>
        <dsp:cNvSpPr/>
      </dsp:nvSpPr>
      <dsp:spPr>
        <a:xfrm>
          <a:off x="0" y="3885915"/>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9313D-02FA-477D-ACEF-30296C1997D3}">
      <dsp:nvSpPr>
        <dsp:cNvPr id="0" name=""/>
        <dsp:cNvSpPr/>
      </dsp:nvSpPr>
      <dsp:spPr>
        <a:xfrm>
          <a:off x="470115" y="4235587"/>
          <a:ext cx="854755" cy="8547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F4FA19-C9B7-48F5-9FCF-253FD98D2023}">
      <dsp:nvSpPr>
        <dsp:cNvPr id="0" name=""/>
        <dsp:cNvSpPr/>
      </dsp:nvSpPr>
      <dsp:spPr>
        <a:xfrm>
          <a:off x="1794986" y="3885915"/>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Once this is done look for patterns.  </a:t>
          </a:r>
          <a:endParaRPr lang="en-US" sz="2500" kern="1200"/>
        </a:p>
      </dsp:txBody>
      <dsp:txXfrm>
        <a:off x="1794986" y="3885915"/>
        <a:ext cx="5035581" cy="15541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1C5524-527C-3A4D-A935-C88F119161DF}">
      <dsp:nvSpPr>
        <dsp:cNvPr id="0" name=""/>
        <dsp:cNvSpPr/>
      </dsp:nvSpPr>
      <dsp:spPr>
        <a:xfrm>
          <a:off x="0" y="39687"/>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Did the space feel familiar or unfamiliar? Why?</a:t>
          </a:r>
          <a:endParaRPr lang="en-US" sz="2400" strike="sngStrike" kern="1200" dirty="0">
            <a:solidFill>
              <a:schemeClr val="accent1">
                <a:lumMod val="60000"/>
                <a:lumOff val="40000"/>
              </a:schemeClr>
            </a:solidFill>
          </a:endParaRPr>
        </a:p>
      </dsp:txBody>
      <dsp:txXfrm>
        <a:off x="0" y="39687"/>
        <a:ext cx="3286125" cy="1971675"/>
      </dsp:txXfrm>
    </dsp:sp>
    <dsp:sp modelId="{01A29418-C6D2-1845-BE3B-7E5AC7E1A8DC}">
      <dsp:nvSpPr>
        <dsp:cNvPr id="0" name=""/>
        <dsp:cNvSpPr/>
      </dsp:nvSpPr>
      <dsp:spPr>
        <a:xfrm>
          <a:off x="3614737" y="39687"/>
          <a:ext cx="3286125" cy="1971675"/>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0" kern="1200" dirty="0">
              <a:solidFill>
                <a:schemeClr val="bg1"/>
              </a:solidFill>
            </a:rPr>
            <a:t>How did you perceive time in the space?</a:t>
          </a:r>
          <a:endParaRPr lang="en-US" sz="2400" b="1" kern="1200" dirty="0">
            <a:solidFill>
              <a:schemeClr val="bg1"/>
            </a:solidFill>
          </a:endParaRPr>
        </a:p>
      </dsp:txBody>
      <dsp:txXfrm>
        <a:off x="3614737" y="39687"/>
        <a:ext cx="3286125" cy="1971675"/>
      </dsp:txXfrm>
    </dsp:sp>
    <dsp:sp modelId="{AAC0F0D8-6018-0F4B-B045-9DB88A887DE6}">
      <dsp:nvSpPr>
        <dsp:cNvPr id="0" name=""/>
        <dsp:cNvSpPr/>
      </dsp:nvSpPr>
      <dsp:spPr>
        <a:xfrm>
          <a:off x="7229475" y="39687"/>
          <a:ext cx="3286125" cy="1971675"/>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0" kern="1200" dirty="0">
              <a:solidFill>
                <a:schemeClr val="bg1"/>
              </a:solidFill>
            </a:rPr>
            <a:t>How did the space make you feel, can you pinpoint something specific that made you feel that way?</a:t>
          </a:r>
          <a:endParaRPr lang="en-US" sz="2400" b="1" kern="1200" dirty="0">
            <a:solidFill>
              <a:schemeClr val="bg1"/>
            </a:solidFill>
          </a:endParaRPr>
        </a:p>
      </dsp:txBody>
      <dsp:txXfrm>
        <a:off x="7229475" y="39687"/>
        <a:ext cx="3286125" cy="1971675"/>
      </dsp:txXfrm>
    </dsp:sp>
    <dsp:sp modelId="{EE5C6A0A-6265-E442-8E65-A320409E4266}">
      <dsp:nvSpPr>
        <dsp:cNvPr id="0" name=""/>
        <dsp:cNvSpPr/>
      </dsp:nvSpPr>
      <dsp:spPr>
        <a:xfrm>
          <a:off x="0" y="2339975"/>
          <a:ext cx="3286125" cy="1971675"/>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Did you imagine a figure or though you saw a figure momentarily? </a:t>
          </a:r>
        </a:p>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(be specific)</a:t>
          </a:r>
          <a:endParaRPr lang="en-US" sz="2400" strike="sngStrike" kern="1200" dirty="0">
            <a:solidFill>
              <a:schemeClr val="accent1">
                <a:lumMod val="60000"/>
                <a:lumOff val="40000"/>
              </a:schemeClr>
            </a:solidFill>
          </a:endParaRPr>
        </a:p>
      </dsp:txBody>
      <dsp:txXfrm>
        <a:off x="0" y="2339975"/>
        <a:ext cx="3286125" cy="1971675"/>
      </dsp:txXfrm>
    </dsp:sp>
    <dsp:sp modelId="{176997EC-F59B-004F-8871-9BE8F969EAC2}">
      <dsp:nvSpPr>
        <dsp:cNvPr id="0" name=""/>
        <dsp:cNvSpPr/>
      </dsp:nvSpPr>
      <dsp:spPr>
        <a:xfrm>
          <a:off x="3614737" y="2339975"/>
          <a:ext cx="3286125" cy="1971675"/>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What did you imagine was in the space with you? (be specific in your description)</a:t>
          </a:r>
          <a:endParaRPr lang="en-US" sz="2400" strike="sngStrike" kern="1200" dirty="0">
            <a:solidFill>
              <a:schemeClr val="accent1">
                <a:lumMod val="60000"/>
                <a:lumOff val="40000"/>
              </a:schemeClr>
            </a:solidFill>
          </a:endParaRPr>
        </a:p>
      </dsp:txBody>
      <dsp:txXfrm>
        <a:off x="3614737" y="2339975"/>
        <a:ext cx="3286125" cy="1971675"/>
      </dsp:txXfrm>
    </dsp:sp>
    <dsp:sp modelId="{B0EC062E-867D-1F4C-BF5F-AF12DF23E3A1}">
      <dsp:nvSpPr>
        <dsp:cNvPr id="0" name=""/>
        <dsp:cNvSpPr/>
      </dsp:nvSpPr>
      <dsp:spPr>
        <a:xfrm>
          <a:off x="7229475" y="2339975"/>
          <a:ext cx="3286125" cy="19716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strike="sngStrike" kern="1200" dirty="0">
              <a:solidFill>
                <a:schemeClr val="accent1">
                  <a:lumMod val="60000"/>
                  <a:lumOff val="40000"/>
                </a:schemeClr>
              </a:solidFill>
            </a:rPr>
            <a:t>Did the experience link to a memory? If so, what memory? </a:t>
          </a:r>
        </a:p>
      </dsp:txBody>
      <dsp:txXfrm>
        <a:off x="7229475" y="2339975"/>
        <a:ext cx="3286125" cy="1971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43065D-3974-4AD4-AB12-BCC8E05B4961}">
      <dsp:nvSpPr>
        <dsp:cNvPr id="0" name=""/>
        <dsp:cNvSpPr/>
      </dsp:nvSpPr>
      <dsp:spPr>
        <a:xfrm>
          <a:off x="0" y="664"/>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68A41F-259B-4256-94C1-860C4D5D7F9E}">
      <dsp:nvSpPr>
        <dsp:cNvPr id="0" name=""/>
        <dsp:cNvSpPr/>
      </dsp:nvSpPr>
      <dsp:spPr>
        <a:xfrm>
          <a:off x="470115" y="350336"/>
          <a:ext cx="854755" cy="8547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472D04-0787-4D21-AA32-2E66FBB74A7F}">
      <dsp:nvSpPr>
        <dsp:cNvPr id="0" name=""/>
        <dsp:cNvSpPr/>
      </dsp:nvSpPr>
      <dsp:spPr>
        <a:xfrm>
          <a:off x="1794986" y="664"/>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Look at the words, phrases or themes in the text.</a:t>
          </a:r>
          <a:endParaRPr lang="en-US" sz="2500" kern="1200"/>
        </a:p>
      </dsp:txBody>
      <dsp:txXfrm>
        <a:off x="1794986" y="664"/>
        <a:ext cx="5035581" cy="1554100"/>
      </dsp:txXfrm>
    </dsp:sp>
    <dsp:sp modelId="{AC648DEE-2D96-479D-BC20-23232547C433}">
      <dsp:nvSpPr>
        <dsp:cNvPr id="0" name=""/>
        <dsp:cNvSpPr/>
      </dsp:nvSpPr>
      <dsp:spPr>
        <a:xfrm>
          <a:off x="0" y="1943289"/>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9C2606-A513-4D49-8E56-42BCD58C2EF9}">
      <dsp:nvSpPr>
        <dsp:cNvPr id="0" name=""/>
        <dsp:cNvSpPr/>
      </dsp:nvSpPr>
      <dsp:spPr>
        <a:xfrm>
          <a:off x="470115" y="2292962"/>
          <a:ext cx="854755" cy="8547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A73E94-17FA-4446-BBD1-4A4BBF29E6AC}">
      <dsp:nvSpPr>
        <dsp:cNvPr id="0" name=""/>
        <dsp:cNvSpPr/>
      </dsp:nvSpPr>
      <dsp:spPr>
        <a:xfrm>
          <a:off x="1794986" y="1943289"/>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Record frequency of words, phrases, or treatment of themes.</a:t>
          </a:r>
          <a:endParaRPr lang="en-US" sz="2500" kern="1200"/>
        </a:p>
      </dsp:txBody>
      <dsp:txXfrm>
        <a:off x="1794986" y="1943289"/>
        <a:ext cx="5035581" cy="1554100"/>
      </dsp:txXfrm>
    </dsp:sp>
    <dsp:sp modelId="{CDC41FEB-4711-4D30-9DD9-E0BF3479691E}">
      <dsp:nvSpPr>
        <dsp:cNvPr id="0" name=""/>
        <dsp:cNvSpPr/>
      </dsp:nvSpPr>
      <dsp:spPr>
        <a:xfrm>
          <a:off x="0" y="3885915"/>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9313D-02FA-477D-ACEF-30296C1997D3}">
      <dsp:nvSpPr>
        <dsp:cNvPr id="0" name=""/>
        <dsp:cNvSpPr/>
      </dsp:nvSpPr>
      <dsp:spPr>
        <a:xfrm>
          <a:off x="470115" y="4235587"/>
          <a:ext cx="854755" cy="8547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F4FA19-C9B7-48F5-9FCF-253FD98D2023}">
      <dsp:nvSpPr>
        <dsp:cNvPr id="0" name=""/>
        <dsp:cNvSpPr/>
      </dsp:nvSpPr>
      <dsp:spPr>
        <a:xfrm>
          <a:off x="1794986" y="3885915"/>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Once this is done look for patterns.  </a:t>
          </a:r>
          <a:endParaRPr lang="en-US" sz="2500" kern="1200"/>
        </a:p>
      </dsp:txBody>
      <dsp:txXfrm>
        <a:off x="1794986" y="3885915"/>
        <a:ext cx="5035581" cy="15541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1C5524-527C-3A4D-A935-C88F119161DF}">
      <dsp:nvSpPr>
        <dsp:cNvPr id="0" name=""/>
        <dsp:cNvSpPr/>
      </dsp:nvSpPr>
      <dsp:spPr>
        <a:xfrm>
          <a:off x="0" y="39687"/>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Did the space feel familiar or unfamiliar? Why?</a:t>
          </a:r>
          <a:endParaRPr lang="en-US" sz="2400" strike="sngStrike" kern="1200" dirty="0">
            <a:solidFill>
              <a:schemeClr val="accent1">
                <a:lumMod val="60000"/>
                <a:lumOff val="40000"/>
              </a:schemeClr>
            </a:solidFill>
          </a:endParaRPr>
        </a:p>
      </dsp:txBody>
      <dsp:txXfrm>
        <a:off x="0" y="39687"/>
        <a:ext cx="3286125" cy="1971675"/>
      </dsp:txXfrm>
    </dsp:sp>
    <dsp:sp modelId="{01A29418-C6D2-1845-BE3B-7E5AC7E1A8DC}">
      <dsp:nvSpPr>
        <dsp:cNvPr id="0" name=""/>
        <dsp:cNvSpPr/>
      </dsp:nvSpPr>
      <dsp:spPr>
        <a:xfrm>
          <a:off x="3614737" y="39687"/>
          <a:ext cx="3286125" cy="1971675"/>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How did you perceive time in the space?</a:t>
          </a:r>
          <a:endParaRPr lang="en-US" sz="2400" strike="sngStrike" kern="1200" dirty="0">
            <a:solidFill>
              <a:schemeClr val="accent1">
                <a:lumMod val="60000"/>
                <a:lumOff val="40000"/>
              </a:schemeClr>
            </a:solidFill>
          </a:endParaRPr>
        </a:p>
      </dsp:txBody>
      <dsp:txXfrm>
        <a:off x="3614737" y="39687"/>
        <a:ext cx="3286125" cy="1971675"/>
      </dsp:txXfrm>
    </dsp:sp>
    <dsp:sp modelId="{AAC0F0D8-6018-0F4B-B045-9DB88A887DE6}">
      <dsp:nvSpPr>
        <dsp:cNvPr id="0" name=""/>
        <dsp:cNvSpPr/>
      </dsp:nvSpPr>
      <dsp:spPr>
        <a:xfrm>
          <a:off x="7229475" y="39687"/>
          <a:ext cx="3286125" cy="1971675"/>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strike="sngStrike" kern="1200" dirty="0">
              <a:solidFill>
                <a:schemeClr val="accent1">
                  <a:lumMod val="60000"/>
                  <a:lumOff val="40000"/>
                </a:schemeClr>
              </a:solidFill>
            </a:rPr>
            <a:t>How did the space make you feel, can you pinpoint something specific that made you feel that way?</a:t>
          </a:r>
          <a:endParaRPr lang="en-US" sz="2400" strike="sngStrike" kern="1200" dirty="0">
            <a:solidFill>
              <a:schemeClr val="accent1">
                <a:lumMod val="60000"/>
                <a:lumOff val="40000"/>
              </a:schemeClr>
            </a:solidFill>
          </a:endParaRPr>
        </a:p>
      </dsp:txBody>
      <dsp:txXfrm>
        <a:off x="7229475" y="39687"/>
        <a:ext cx="3286125" cy="1971675"/>
      </dsp:txXfrm>
    </dsp:sp>
    <dsp:sp modelId="{EE5C6A0A-6265-E442-8E65-A320409E4266}">
      <dsp:nvSpPr>
        <dsp:cNvPr id="0" name=""/>
        <dsp:cNvSpPr/>
      </dsp:nvSpPr>
      <dsp:spPr>
        <a:xfrm>
          <a:off x="0" y="2339975"/>
          <a:ext cx="3286125" cy="1971675"/>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0" kern="1200" dirty="0">
              <a:solidFill>
                <a:schemeClr val="bg1"/>
              </a:solidFill>
            </a:rPr>
            <a:t>Did you imagine a figure or though you saw a figure momentarily? </a:t>
          </a:r>
        </a:p>
        <a:p>
          <a:pPr marL="0" lvl="0" indent="0" algn="ctr" defTabSz="1066800">
            <a:lnSpc>
              <a:spcPct val="90000"/>
            </a:lnSpc>
            <a:spcBef>
              <a:spcPct val="0"/>
            </a:spcBef>
            <a:spcAft>
              <a:spcPct val="35000"/>
            </a:spcAft>
            <a:buNone/>
          </a:pPr>
          <a:r>
            <a:rPr lang="en-GB" sz="2400" b="1" i="0" kern="1200" dirty="0">
              <a:solidFill>
                <a:schemeClr val="bg1"/>
              </a:solidFill>
            </a:rPr>
            <a:t>(be specific)</a:t>
          </a:r>
          <a:endParaRPr lang="en-US" sz="2400" b="1" kern="1200" dirty="0">
            <a:solidFill>
              <a:schemeClr val="bg1"/>
            </a:solidFill>
          </a:endParaRPr>
        </a:p>
      </dsp:txBody>
      <dsp:txXfrm>
        <a:off x="0" y="2339975"/>
        <a:ext cx="3286125" cy="1971675"/>
      </dsp:txXfrm>
    </dsp:sp>
    <dsp:sp modelId="{176997EC-F59B-004F-8871-9BE8F969EAC2}">
      <dsp:nvSpPr>
        <dsp:cNvPr id="0" name=""/>
        <dsp:cNvSpPr/>
      </dsp:nvSpPr>
      <dsp:spPr>
        <a:xfrm>
          <a:off x="3614737" y="2339975"/>
          <a:ext cx="3286125" cy="1971675"/>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0" kern="1200" dirty="0">
              <a:solidFill>
                <a:schemeClr val="bg1"/>
              </a:solidFill>
            </a:rPr>
            <a:t>What did you imagine was in the space with you? (be specific in your description)</a:t>
          </a:r>
          <a:endParaRPr lang="en-US" sz="2400" b="1" kern="1200" dirty="0">
            <a:solidFill>
              <a:schemeClr val="bg1"/>
            </a:solidFill>
          </a:endParaRPr>
        </a:p>
      </dsp:txBody>
      <dsp:txXfrm>
        <a:off x="3614737" y="2339975"/>
        <a:ext cx="3286125" cy="1971675"/>
      </dsp:txXfrm>
    </dsp:sp>
    <dsp:sp modelId="{B0EC062E-867D-1F4C-BF5F-AF12DF23E3A1}">
      <dsp:nvSpPr>
        <dsp:cNvPr id="0" name=""/>
        <dsp:cNvSpPr/>
      </dsp:nvSpPr>
      <dsp:spPr>
        <a:xfrm>
          <a:off x="7229475" y="2339975"/>
          <a:ext cx="3286125" cy="19716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strike="sngStrike" kern="1200" dirty="0">
              <a:solidFill>
                <a:schemeClr val="accent1">
                  <a:lumMod val="60000"/>
                  <a:lumOff val="40000"/>
                </a:schemeClr>
              </a:solidFill>
            </a:rPr>
            <a:t>Did the experience link to a memory? If so, what memory? </a:t>
          </a:r>
        </a:p>
      </dsp:txBody>
      <dsp:txXfrm>
        <a:off x="7229475" y="2339975"/>
        <a:ext cx="3286125" cy="197167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43065D-3974-4AD4-AB12-BCC8E05B4961}">
      <dsp:nvSpPr>
        <dsp:cNvPr id="0" name=""/>
        <dsp:cNvSpPr/>
      </dsp:nvSpPr>
      <dsp:spPr>
        <a:xfrm>
          <a:off x="0" y="664"/>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68A41F-259B-4256-94C1-860C4D5D7F9E}">
      <dsp:nvSpPr>
        <dsp:cNvPr id="0" name=""/>
        <dsp:cNvSpPr/>
      </dsp:nvSpPr>
      <dsp:spPr>
        <a:xfrm>
          <a:off x="470115" y="350336"/>
          <a:ext cx="854755" cy="8547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472D04-0787-4D21-AA32-2E66FBB74A7F}">
      <dsp:nvSpPr>
        <dsp:cNvPr id="0" name=""/>
        <dsp:cNvSpPr/>
      </dsp:nvSpPr>
      <dsp:spPr>
        <a:xfrm>
          <a:off x="1794986" y="664"/>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Look at the words, phrases or themes in the text.</a:t>
          </a:r>
          <a:endParaRPr lang="en-US" sz="2500" kern="1200"/>
        </a:p>
      </dsp:txBody>
      <dsp:txXfrm>
        <a:off x="1794986" y="664"/>
        <a:ext cx="5035581" cy="1554100"/>
      </dsp:txXfrm>
    </dsp:sp>
    <dsp:sp modelId="{AC648DEE-2D96-479D-BC20-23232547C433}">
      <dsp:nvSpPr>
        <dsp:cNvPr id="0" name=""/>
        <dsp:cNvSpPr/>
      </dsp:nvSpPr>
      <dsp:spPr>
        <a:xfrm>
          <a:off x="0" y="1943289"/>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9C2606-A513-4D49-8E56-42BCD58C2EF9}">
      <dsp:nvSpPr>
        <dsp:cNvPr id="0" name=""/>
        <dsp:cNvSpPr/>
      </dsp:nvSpPr>
      <dsp:spPr>
        <a:xfrm>
          <a:off x="470115" y="2292962"/>
          <a:ext cx="854755" cy="8547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A73E94-17FA-4446-BBD1-4A4BBF29E6AC}">
      <dsp:nvSpPr>
        <dsp:cNvPr id="0" name=""/>
        <dsp:cNvSpPr/>
      </dsp:nvSpPr>
      <dsp:spPr>
        <a:xfrm>
          <a:off x="1794986" y="1943289"/>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Record frequency of words, phrases, or treatment of themes.</a:t>
          </a:r>
          <a:endParaRPr lang="en-US" sz="2500" kern="1200"/>
        </a:p>
      </dsp:txBody>
      <dsp:txXfrm>
        <a:off x="1794986" y="1943289"/>
        <a:ext cx="5035581" cy="1554100"/>
      </dsp:txXfrm>
    </dsp:sp>
    <dsp:sp modelId="{CDC41FEB-4711-4D30-9DD9-E0BF3479691E}">
      <dsp:nvSpPr>
        <dsp:cNvPr id="0" name=""/>
        <dsp:cNvSpPr/>
      </dsp:nvSpPr>
      <dsp:spPr>
        <a:xfrm>
          <a:off x="0" y="3885915"/>
          <a:ext cx="6830568" cy="1554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9313D-02FA-477D-ACEF-30296C1997D3}">
      <dsp:nvSpPr>
        <dsp:cNvPr id="0" name=""/>
        <dsp:cNvSpPr/>
      </dsp:nvSpPr>
      <dsp:spPr>
        <a:xfrm>
          <a:off x="470115" y="4235587"/>
          <a:ext cx="854755" cy="8547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F4FA19-C9B7-48F5-9FCF-253FD98D2023}">
      <dsp:nvSpPr>
        <dsp:cNvPr id="0" name=""/>
        <dsp:cNvSpPr/>
      </dsp:nvSpPr>
      <dsp:spPr>
        <a:xfrm>
          <a:off x="1794986" y="3885915"/>
          <a:ext cx="5035581" cy="155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476" tIns="164476" rIns="164476" bIns="164476" numCol="1" spcCol="1270" anchor="ctr" anchorCtr="0">
          <a:noAutofit/>
        </a:bodyPr>
        <a:lstStyle/>
        <a:p>
          <a:pPr marL="0" lvl="0" indent="0" algn="l" defTabSz="1111250">
            <a:lnSpc>
              <a:spcPct val="90000"/>
            </a:lnSpc>
            <a:spcBef>
              <a:spcPct val="0"/>
            </a:spcBef>
            <a:spcAft>
              <a:spcPct val="35000"/>
            </a:spcAft>
            <a:buNone/>
          </a:pPr>
          <a:r>
            <a:rPr lang="en-GB" sz="2500" b="0" i="0" kern="1200"/>
            <a:t>Once this is done look for patterns.  </a:t>
          </a:r>
          <a:endParaRPr lang="en-US" sz="2500" kern="1200"/>
        </a:p>
      </dsp:txBody>
      <dsp:txXfrm>
        <a:off x="1794986" y="3885915"/>
        <a:ext cx="5035581" cy="15541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DAA3BE-7E2C-F546-9E1B-5CFA4F56E6C7}" type="datetimeFigureOut">
              <a:rPr lang="en-US" smtClean="0"/>
              <a:t>2/9/26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6D34EB-61AD-054B-8D79-8133817B400C}" type="slidenum">
              <a:rPr lang="en-US" smtClean="0"/>
              <a:t>‹#›</a:t>
            </a:fld>
            <a:endParaRPr lang="en-US"/>
          </a:p>
        </p:txBody>
      </p:sp>
    </p:spTree>
    <p:extLst>
      <p:ext uri="{BB962C8B-B14F-4D97-AF65-F5344CB8AC3E}">
        <p14:creationId xmlns:p14="http://schemas.microsoft.com/office/powerpoint/2010/main" val="3215734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endParaRPr>
          </a:p>
          <a:p>
            <a:endParaRPr lang="en-US" dirty="0"/>
          </a:p>
        </p:txBody>
      </p:sp>
      <p:sp>
        <p:nvSpPr>
          <p:cNvPr id="4" name="Slide Number Placeholder 3"/>
          <p:cNvSpPr>
            <a:spLocks noGrp="1"/>
          </p:cNvSpPr>
          <p:nvPr>
            <p:ph type="sldNum" sz="quarter" idx="5"/>
          </p:nvPr>
        </p:nvSpPr>
        <p:spPr/>
        <p:txBody>
          <a:bodyPr/>
          <a:lstStyle/>
          <a:p>
            <a:fld id="{7D6B897F-DDA5-1646-98C1-6099D25078EC}" type="slidenum">
              <a:rPr lang="en-US" smtClean="0"/>
              <a:t>3</a:t>
            </a:fld>
            <a:endParaRPr lang="en-US"/>
          </a:p>
        </p:txBody>
      </p:sp>
    </p:spTree>
    <p:extLst>
      <p:ext uri="{BB962C8B-B14F-4D97-AF65-F5344CB8AC3E}">
        <p14:creationId xmlns:p14="http://schemas.microsoft.com/office/powerpoint/2010/main" val="493620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C4D34C22-958E-6043-8D11-4763A03E1143}" type="slidenum">
              <a:rPr lang="en-US" smtClean="0"/>
              <a:t>6</a:t>
            </a:fld>
            <a:endParaRPr lang="en-US"/>
          </a:p>
        </p:txBody>
      </p:sp>
    </p:spTree>
    <p:extLst>
      <p:ext uri="{BB962C8B-B14F-4D97-AF65-F5344CB8AC3E}">
        <p14:creationId xmlns:p14="http://schemas.microsoft.com/office/powerpoint/2010/main" val="3810270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56D34EB-61AD-054B-8D79-8133817B400C}" type="slidenum">
              <a:rPr lang="en-US" smtClean="0"/>
              <a:t>7</a:t>
            </a:fld>
            <a:endParaRPr lang="en-US"/>
          </a:p>
        </p:txBody>
      </p:sp>
    </p:spTree>
    <p:extLst>
      <p:ext uri="{BB962C8B-B14F-4D97-AF65-F5344CB8AC3E}">
        <p14:creationId xmlns:p14="http://schemas.microsoft.com/office/powerpoint/2010/main" val="1077547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56D34EB-61AD-054B-8D79-8133817B400C}" type="slidenum">
              <a:rPr lang="en-US" smtClean="0"/>
              <a:t>8</a:t>
            </a:fld>
            <a:endParaRPr lang="en-US"/>
          </a:p>
        </p:txBody>
      </p:sp>
    </p:spTree>
    <p:extLst>
      <p:ext uri="{BB962C8B-B14F-4D97-AF65-F5344CB8AC3E}">
        <p14:creationId xmlns:p14="http://schemas.microsoft.com/office/powerpoint/2010/main" val="3675827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56D34EB-61AD-054B-8D79-8133817B400C}" type="slidenum">
              <a:rPr lang="en-US" smtClean="0"/>
              <a:t>9</a:t>
            </a:fld>
            <a:endParaRPr lang="en-US"/>
          </a:p>
        </p:txBody>
      </p:sp>
    </p:spTree>
    <p:extLst>
      <p:ext uri="{BB962C8B-B14F-4D97-AF65-F5344CB8AC3E}">
        <p14:creationId xmlns:p14="http://schemas.microsoft.com/office/powerpoint/2010/main" val="1935407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6B897F-DDA5-1646-98C1-6099D25078EC}" type="slidenum">
              <a:rPr lang="en-US" smtClean="0"/>
              <a:t>10</a:t>
            </a:fld>
            <a:endParaRPr lang="en-US"/>
          </a:p>
        </p:txBody>
      </p:sp>
    </p:spTree>
    <p:extLst>
      <p:ext uri="{BB962C8B-B14F-4D97-AF65-F5344CB8AC3E}">
        <p14:creationId xmlns:p14="http://schemas.microsoft.com/office/powerpoint/2010/main" val="168077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56D34EB-61AD-054B-8D79-8133817B400C}" type="slidenum">
              <a:rPr lang="en-US" smtClean="0"/>
              <a:t>13</a:t>
            </a:fld>
            <a:endParaRPr lang="en-US"/>
          </a:p>
        </p:txBody>
      </p:sp>
    </p:spTree>
    <p:extLst>
      <p:ext uri="{BB962C8B-B14F-4D97-AF65-F5344CB8AC3E}">
        <p14:creationId xmlns:p14="http://schemas.microsoft.com/office/powerpoint/2010/main" val="184780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56D34EB-61AD-054B-8D79-8133817B400C}" type="slidenum">
              <a:rPr lang="en-US" smtClean="0"/>
              <a:t>15</a:t>
            </a:fld>
            <a:endParaRPr lang="en-US"/>
          </a:p>
        </p:txBody>
      </p:sp>
    </p:spTree>
    <p:extLst>
      <p:ext uri="{BB962C8B-B14F-4D97-AF65-F5344CB8AC3E}">
        <p14:creationId xmlns:p14="http://schemas.microsoft.com/office/powerpoint/2010/main" val="2882754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D8A1C-8FA3-9E66-8EC5-8166776D00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2F7592-AE3E-FE67-4256-B3CCBEDD68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6EADB9-188B-14FE-CE6B-7F74E7856A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EEB5E7-2561-8DE6-B40D-BAD9523E5A80}"/>
              </a:ext>
            </a:extLst>
          </p:cNvPr>
          <p:cNvSpPr>
            <a:spLocks noGrp="1"/>
          </p:cNvSpPr>
          <p:nvPr>
            <p:ph type="sldNum" sz="quarter" idx="5"/>
          </p:nvPr>
        </p:nvSpPr>
        <p:spPr/>
        <p:txBody>
          <a:bodyPr/>
          <a:lstStyle/>
          <a:p>
            <a:fld id="{856D34EB-61AD-054B-8D79-8133817B400C}" type="slidenum">
              <a:rPr lang="en-US" smtClean="0"/>
              <a:t>17</a:t>
            </a:fld>
            <a:endParaRPr lang="en-US"/>
          </a:p>
        </p:txBody>
      </p:sp>
    </p:spTree>
    <p:extLst>
      <p:ext uri="{BB962C8B-B14F-4D97-AF65-F5344CB8AC3E}">
        <p14:creationId xmlns:p14="http://schemas.microsoft.com/office/powerpoint/2010/main" val="3854036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856D34EB-61AD-054B-8D79-8133817B400C}" type="slidenum">
              <a:rPr lang="en-US" smtClean="0"/>
              <a:t>21</a:t>
            </a:fld>
            <a:endParaRPr lang="en-US"/>
          </a:p>
        </p:txBody>
      </p:sp>
    </p:spTree>
    <p:extLst>
      <p:ext uri="{BB962C8B-B14F-4D97-AF65-F5344CB8AC3E}">
        <p14:creationId xmlns:p14="http://schemas.microsoft.com/office/powerpoint/2010/main" val="4277760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CC3F2-85F6-65D0-CFC7-90D91745F9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1ADBD5-0500-2923-6459-2A7DDA2C6A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1E0244-C062-652F-9443-A56455F7A5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84A4CB-A1B3-5291-AEAF-0E5F22D1B210}"/>
              </a:ext>
            </a:extLst>
          </p:cNvPr>
          <p:cNvSpPr>
            <a:spLocks noGrp="1"/>
          </p:cNvSpPr>
          <p:nvPr>
            <p:ph type="sldNum" sz="quarter" idx="5"/>
          </p:nvPr>
        </p:nvSpPr>
        <p:spPr/>
        <p:txBody>
          <a:bodyPr/>
          <a:lstStyle/>
          <a:p>
            <a:fld id="{856D34EB-61AD-054B-8D79-8133817B400C}" type="slidenum">
              <a:rPr lang="en-US" smtClean="0"/>
              <a:t>23</a:t>
            </a:fld>
            <a:endParaRPr lang="en-US"/>
          </a:p>
        </p:txBody>
      </p:sp>
    </p:spTree>
    <p:extLst>
      <p:ext uri="{BB962C8B-B14F-4D97-AF65-F5344CB8AC3E}">
        <p14:creationId xmlns:p14="http://schemas.microsoft.com/office/powerpoint/2010/main" val="17286727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26F13-ECBB-AB60-F0B7-663131687B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F1857A-F5D6-AE54-EE33-4D3778C3B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EC7CBE-3818-DCCB-A622-2B0906DB70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A9FBAB-B432-92D2-0B24-E2D276A1882E}"/>
              </a:ext>
            </a:extLst>
          </p:cNvPr>
          <p:cNvSpPr>
            <a:spLocks noGrp="1"/>
          </p:cNvSpPr>
          <p:nvPr>
            <p:ph type="sldNum" sz="quarter" idx="5"/>
          </p:nvPr>
        </p:nvSpPr>
        <p:spPr/>
        <p:txBody>
          <a:bodyPr/>
          <a:lstStyle/>
          <a:p>
            <a:fld id="{856D34EB-61AD-054B-8D79-8133817B400C}" type="slidenum">
              <a:rPr lang="en-US" smtClean="0"/>
              <a:t>28</a:t>
            </a:fld>
            <a:endParaRPr lang="en-US"/>
          </a:p>
        </p:txBody>
      </p:sp>
    </p:spTree>
    <p:extLst>
      <p:ext uri="{BB962C8B-B14F-4D97-AF65-F5344CB8AC3E}">
        <p14:creationId xmlns:p14="http://schemas.microsoft.com/office/powerpoint/2010/main" val="39107317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C08B5-4A25-A054-8B9A-CC5C1F0D16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B3C1D4-C35C-D180-31DF-BA4047A22E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E1C88F-F0B5-C8BE-050E-C506FEB459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5B20F9-08D3-5318-4B6F-140A156062AB}"/>
              </a:ext>
            </a:extLst>
          </p:cNvPr>
          <p:cNvSpPr>
            <a:spLocks noGrp="1"/>
          </p:cNvSpPr>
          <p:nvPr>
            <p:ph type="sldNum" sz="quarter" idx="5"/>
          </p:nvPr>
        </p:nvSpPr>
        <p:spPr/>
        <p:txBody>
          <a:bodyPr/>
          <a:lstStyle/>
          <a:p>
            <a:fld id="{856D34EB-61AD-054B-8D79-8133817B400C}" type="slidenum">
              <a:rPr lang="en-US" smtClean="0"/>
              <a:t>30</a:t>
            </a:fld>
            <a:endParaRPr lang="en-US"/>
          </a:p>
        </p:txBody>
      </p:sp>
    </p:spTree>
    <p:extLst>
      <p:ext uri="{BB962C8B-B14F-4D97-AF65-F5344CB8AC3E}">
        <p14:creationId xmlns:p14="http://schemas.microsoft.com/office/powerpoint/2010/main" val="2290329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4A488-5B86-E878-3303-C2D100EDBB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219E76-9007-AFFB-1468-9A0A8B9C5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00A01A-5121-C0ED-F8B8-511E651247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487AB5-A524-6F64-6F10-35B55D704B99}"/>
              </a:ext>
            </a:extLst>
          </p:cNvPr>
          <p:cNvSpPr>
            <a:spLocks noGrp="1"/>
          </p:cNvSpPr>
          <p:nvPr>
            <p:ph type="sldNum" sz="quarter" idx="5"/>
          </p:nvPr>
        </p:nvSpPr>
        <p:spPr/>
        <p:txBody>
          <a:bodyPr/>
          <a:lstStyle/>
          <a:p>
            <a:fld id="{856D34EB-61AD-054B-8D79-8133817B400C}" type="slidenum">
              <a:rPr lang="en-US" smtClean="0"/>
              <a:t>34</a:t>
            </a:fld>
            <a:endParaRPr lang="en-US"/>
          </a:p>
        </p:txBody>
      </p:sp>
    </p:spTree>
    <p:extLst>
      <p:ext uri="{BB962C8B-B14F-4D97-AF65-F5344CB8AC3E}">
        <p14:creationId xmlns:p14="http://schemas.microsoft.com/office/powerpoint/2010/main" val="51090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48C1E-DFCD-68AD-8612-4C0109FFB5B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2ACB90F-50D9-008F-FDCE-FFA26775B3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8EFC1F4-76F1-7E99-3BBD-820296FBF25B}"/>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5" name="Footer Placeholder 4">
            <a:extLst>
              <a:ext uri="{FF2B5EF4-FFF2-40B4-BE49-F238E27FC236}">
                <a16:creationId xmlns:a16="http://schemas.microsoft.com/office/drawing/2014/main" id="{47300628-9560-2A62-F638-2133758F1E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7191B1-AA9F-B30D-39FA-17222C249BB9}"/>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1532646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3AB75-99DB-B642-7990-B20712578C2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A1C36C2-FE4F-BC94-8E98-3D600E8881E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BC33F3B-9A9E-29D5-7888-B8E071FD936D}"/>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5" name="Footer Placeholder 4">
            <a:extLst>
              <a:ext uri="{FF2B5EF4-FFF2-40B4-BE49-F238E27FC236}">
                <a16:creationId xmlns:a16="http://schemas.microsoft.com/office/drawing/2014/main" id="{8DC07E61-3F7A-9364-57E8-4769226531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8A9BC6-A86F-C963-3CE4-3CA4BEAB9DD0}"/>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1859860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BFA88-D234-E1F3-8643-05526573187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29257A2-8DCD-7EAC-2722-21C38F8094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D390778-3BE4-11EA-C561-124137135BF2}"/>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5" name="Footer Placeholder 4">
            <a:extLst>
              <a:ext uri="{FF2B5EF4-FFF2-40B4-BE49-F238E27FC236}">
                <a16:creationId xmlns:a16="http://schemas.microsoft.com/office/drawing/2014/main" id="{5BAD9920-C6EE-FAC9-A3A8-4C87466FB1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0EF1D-9F2D-2D42-3726-BAE5453F4BA6}"/>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1696237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CDA98-FC5D-B145-1496-9E818E3C5A4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996BAFC-6CA2-6880-4E25-9BCBD5201CD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1F24A33-55CC-A9AD-9075-31D1D19BFC9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218C159-8261-9D1D-1899-3F5E01B8C3E7}"/>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6" name="Footer Placeholder 5">
            <a:extLst>
              <a:ext uri="{FF2B5EF4-FFF2-40B4-BE49-F238E27FC236}">
                <a16:creationId xmlns:a16="http://schemas.microsoft.com/office/drawing/2014/main" id="{E0EA60D3-B34D-5C33-6C2C-4CA5819E2C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4FF804-4124-E1C2-408D-BD14D11426B1}"/>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401981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9D2A7-F58E-DA5C-A355-8C82B5F3BAA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5CC7C86-4C85-70E3-7F40-B9FA64999F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8583CEB-D7B9-FD23-0BED-A976637CA57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10BEBA7-F48C-1F56-4838-91484CF7D3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833428C-53BA-CB3C-BAD4-34EF93A49AE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29BECC7-452C-024F-7EC8-70D3402F32A9}"/>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8" name="Footer Placeholder 7">
            <a:extLst>
              <a:ext uri="{FF2B5EF4-FFF2-40B4-BE49-F238E27FC236}">
                <a16:creationId xmlns:a16="http://schemas.microsoft.com/office/drawing/2014/main" id="{DFD93392-D7ED-488F-B20B-E40654162F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02EFC9-5134-E064-0CD0-8460E6A4FAE3}"/>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2791980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D08E0-D2F1-6C1B-9292-8B749D8CF0C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8C41C7E-DF6C-184B-A51E-5A2CD6473855}"/>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4" name="Footer Placeholder 3">
            <a:extLst>
              <a:ext uri="{FF2B5EF4-FFF2-40B4-BE49-F238E27FC236}">
                <a16:creationId xmlns:a16="http://schemas.microsoft.com/office/drawing/2014/main" id="{A7249E75-CB2B-A705-A77A-8993D80D383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B57D2A7-F0D4-A5E9-2546-319B0336AE5B}"/>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2650413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DD321B-D619-43ED-7CE4-3803FF5CF360}"/>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3" name="Footer Placeholder 2">
            <a:extLst>
              <a:ext uri="{FF2B5EF4-FFF2-40B4-BE49-F238E27FC236}">
                <a16:creationId xmlns:a16="http://schemas.microsoft.com/office/drawing/2014/main" id="{C56BF4CC-4606-734B-0B1E-6173D73074F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0BBDF54-7DAA-4BF0-2986-5CAA52679118}"/>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3312083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6F266-EF55-4C9E-4077-87AED8E3D22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ACA92F6-2540-91AE-F5B6-569AF6C48F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D23002D-57E8-BF7D-260D-2C3FA260E3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24B8585-41AE-876E-58A0-4035590B57CA}"/>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6" name="Footer Placeholder 5">
            <a:extLst>
              <a:ext uri="{FF2B5EF4-FFF2-40B4-BE49-F238E27FC236}">
                <a16:creationId xmlns:a16="http://schemas.microsoft.com/office/drawing/2014/main" id="{C8BF624A-477C-C9AE-2396-C2A6E87C59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D3DEC9-932A-8147-E790-B52D223E3D7A}"/>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1845552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6FC43-AFFD-429C-2D19-2F6BB2F8AED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1576F2F-158C-43A5-B2AA-D1266684D5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8639C6-E185-B175-E550-CCCF505326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E8B4C8-448F-2D73-B832-9E0565353B80}"/>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6" name="Footer Placeholder 5">
            <a:extLst>
              <a:ext uri="{FF2B5EF4-FFF2-40B4-BE49-F238E27FC236}">
                <a16:creationId xmlns:a16="http://schemas.microsoft.com/office/drawing/2014/main" id="{DC85D8DE-940E-E1D1-696C-FB21C81104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D378BE-ADD5-8863-98E6-0FA301DB03A2}"/>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3470241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D168-6A0D-4F08-C006-0E43CDEF12B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259416B-88B3-8F87-661B-C054B3BAB09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C9C294B-7217-6D71-6507-4DC807FFA37E}"/>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5" name="Footer Placeholder 4">
            <a:extLst>
              <a:ext uri="{FF2B5EF4-FFF2-40B4-BE49-F238E27FC236}">
                <a16:creationId xmlns:a16="http://schemas.microsoft.com/office/drawing/2014/main" id="{66F981A2-6B7A-4DFF-20AC-A79075C22F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56AC39-C7A9-8531-E69F-2AFB0F1A61F1}"/>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1626327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96B8BD-35EC-CD7D-6E86-3F1D8C8C6D2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31467AD-7E51-BD7A-36B0-90C3AC671FD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76464F-1075-414A-2275-6F47F9A71C93}"/>
              </a:ext>
            </a:extLst>
          </p:cNvPr>
          <p:cNvSpPr>
            <a:spLocks noGrp="1"/>
          </p:cNvSpPr>
          <p:nvPr>
            <p:ph type="dt" sz="half" idx="10"/>
          </p:nvPr>
        </p:nvSpPr>
        <p:spPr/>
        <p:txBody>
          <a:bodyPr/>
          <a:lstStyle/>
          <a:p>
            <a:fld id="{98268CB7-039F-1648-A7ED-BAF06AFBAA14}" type="datetimeFigureOut">
              <a:rPr lang="en-US" smtClean="0"/>
              <a:t>2/9/26</a:t>
            </a:fld>
            <a:endParaRPr lang="en-US"/>
          </a:p>
        </p:txBody>
      </p:sp>
      <p:sp>
        <p:nvSpPr>
          <p:cNvPr id="5" name="Footer Placeholder 4">
            <a:extLst>
              <a:ext uri="{FF2B5EF4-FFF2-40B4-BE49-F238E27FC236}">
                <a16:creationId xmlns:a16="http://schemas.microsoft.com/office/drawing/2014/main" id="{463E9B99-EDE3-F6D7-3B06-62496431A0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566041-F4C5-F167-A04D-6B4661DF55A1}"/>
              </a:ext>
            </a:extLst>
          </p:cNvPr>
          <p:cNvSpPr>
            <a:spLocks noGrp="1"/>
          </p:cNvSpPr>
          <p:nvPr>
            <p:ph type="sldNum" sz="quarter" idx="12"/>
          </p:nvPr>
        </p:nvSpPr>
        <p:spPr/>
        <p:txBody>
          <a:bodyPr/>
          <a:lstStyle/>
          <a:p>
            <a:fld id="{BCAA7509-112A-6D46-8AEF-D129130A09FB}" type="slidenum">
              <a:rPr lang="en-US" smtClean="0"/>
              <a:t>‹#›</a:t>
            </a:fld>
            <a:endParaRPr lang="en-US"/>
          </a:p>
        </p:txBody>
      </p:sp>
    </p:spTree>
    <p:extLst>
      <p:ext uri="{BB962C8B-B14F-4D97-AF65-F5344CB8AC3E}">
        <p14:creationId xmlns:p14="http://schemas.microsoft.com/office/powerpoint/2010/main" val="574098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49B3E4-1C8C-0E9E-E69F-322DDDF8B5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F5E8EC7-D0EE-AEB5-54C0-2977765237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E23C7D2-EED1-6F2E-569D-B601647B0A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268CB7-039F-1648-A7ED-BAF06AFBAA14}" type="datetimeFigureOut">
              <a:rPr lang="en-US" smtClean="0"/>
              <a:t>2/9/26</a:t>
            </a:fld>
            <a:endParaRPr lang="en-US"/>
          </a:p>
        </p:txBody>
      </p:sp>
      <p:sp>
        <p:nvSpPr>
          <p:cNvPr id="5" name="Footer Placeholder 4">
            <a:extLst>
              <a:ext uri="{FF2B5EF4-FFF2-40B4-BE49-F238E27FC236}">
                <a16:creationId xmlns:a16="http://schemas.microsoft.com/office/drawing/2014/main" id="{BDB8EF52-CAB2-2074-4AEA-7C01896249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93BF642-D197-0245-00C4-0DBD8F3119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AA7509-112A-6D46-8AEF-D129130A09FB}" type="slidenum">
              <a:rPr lang="en-US" smtClean="0"/>
              <a:t>‹#›</a:t>
            </a:fld>
            <a:endParaRPr lang="en-US"/>
          </a:p>
        </p:txBody>
      </p:sp>
    </p:spTree>
    <p:extLst>
      <p:ext uri="{BB962C8B-B14F-4D97-AF65-F5344CB8AC3E}">
        <p14:creationId xmlns:p14="http://schemas.microsoft.com/office/powerpoint/2010/main" val="1872618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4.jpe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4.jpeg"/><Relationship Id="rId7" Type="http://schemas.openxmlformats.org/officeDocument/2006/relationships/diagramColors" Target="../diagrams/colors2.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4.jpeg"/><Relationship Id="rId7" Type="http://schemas.openxmlformats.org/officeDocument/2006/relationships/diagramColors" Target="../diagrams/colors4.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4.jpeg"/><Relationship Id="rId7" Type="http://schemas.openxmlformats.org/officeDocument/2006/relationships/diagramColors" Target="../diagrams/colors6.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ark room with a light on the ceiling&#10;&#10;Description automatically generated">
            <a:extLst>
              <a:ext uri="{FF2B5EF4-FFF2-40B4-BE49-F238E27FC236}">
                <a16:creationId xmlns:a16="http://schemas.microsoft.com/office/drawing/2014/main" id="{FD47181A-CB4B-0F6A-3F43-6D1AA760FBC2}"/>
              </a:ext>
            </a:extLst>
          </p:cNvPr>
          <p:cNvPicPr>
            <a:picLocks noChangeAspect="1"/>
          </p:cNvPicPr>
          <p:nvPr/>
        </p:nvPicPr>
        <p:blipFill rotWithShape="1">
          <a:blip r:embed="rId2"/>
          <a:srcRect t="6199" b="8574"/>
          <a:stretch/>
        </p:blipFill>
        <p:spPr>
          <a:xfrm>
            <a:off x="-3047" y="10"/>
            <a:ext cx="12191999" cy="6857990"/>
          </a:xfrm>
          <a:prstGeom prst="rect">
            <a:avLst/>
          </a:prstGeom>
        </p:spPr>
      </p:pic>
      <p:sp>
        <p:nvSpPr>
          <p:cNvPr id="14" name="Rectangle 13">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13EA67-BC44-A81C-2E83-9D89E4C366D0}"/>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US" sz="5200" dirty="0">
                <a:solidFill>
                  <a:srgbClr val="FFFFFF"/>
                </a:solidFill>
              </a:rPr>
              <a:t>Phenomenology</a:t>
            </a:r>
          </a:p>
        </p:txBody>
      </p:sp>
      <p:sp>
        <p:nvSpPr>
          <p:cNvPr id="3" name="Subtitle 2">
            <a:extLst>
              <a:ext uri="{FF2B5EF4-FFF2-40B4-BE49-F238E27FC236}">
                <a16:creationId xmlns:a16="http://schemas.microsoft.com/office/drawing/2014/main" id="{03439403-1EFA-F3DB-D1B2-808C9BBDD0B5}"/>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US" dirty="0">
                <a:solidFill>
                  <a:srgbClr val="FFFFFF"/>
                </a:solidFill>
              </a:rPr>
              <a:t>Exploring the lived experience of imagination in an imagined space</a:t>
            </a:r>
          </a:p>
          <a:p>
            <a:r>
              <a:rPr lang="en-US" dirty="0">
                <a:solidFill>
                  <a:srgbClr val="FFFFFF"/>
                </a:solidFill>
              </a:rPr>
              <a:t>Kylie Boon</a:t>
            </a:r>
          </a:p>
        </p:txBody>
      </p:sp>
    </p:spTree>
    <p:extLst>
      <p:ext uri="{BB962C8B-B14F-4D97-AF65-F5344CB8AC3E}">
        <p14:creationId xmlns:p14="http://schemas.microsoft.com/office/powerpoint/2010/main" val="1509415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43C8E-B3F3-B618-C898-ACA7D90186FB}"/>
              </a:ext>
            </a:extLst>
          </p:cNvPr>
          <p:cNvSpPr>
            <a:spLocks noGrp="1"/>
          </p:cNvSpPr>
          <p:nvPr>
            <p:ph type="ctrTitle"/>
          </p:nvPr>
        </p:nvSpPr>
        <p:spPr>
          <a:xfrm>
            <a:off x="1524000" y="4370227"/>
            <a:ext cx="9144000" cy="1193138"/>
          </a:xfrm>
        </p:spPr>
        <p:txBody>
          <a:bodyPr>
            <a:normAutofit/>
          </a:bodyPr>
          <a:lstStyle/>
          <a:p>
            <a:r>
              <a:rPr lang="en-GB" sz="4400" b="0" i="0" u="none" strike="noStrike" dirty="0">
                <a:effectLst/>
                <a:latin typeface="SangBleu Kingdom"/>
              </a:rPr>
              <a:t>What Is Phenomenological Research?</a:t>
            </a:r>
            <a:endParaRPr lang="en-US" sz="4400" dirty="0"/>
          </a:p>
        </p:txBody>
      </p:sp>
      <p:pic>
        <p:nvPicPr>
          <p:cNvPr id="4" name="Picture 3" descr="Network connection abstract against a white background">
            <a:extLst>
              <a:ext uri="{FF2B5EF4-FFF2-40B4-BE49-F238E27FC236}">
                <a16:creationId xmlns:a16="http://schemas.microsoft.com/office/drawing/2014/main" id="{15BC8CCC-F5DC-CFB4-AE6C-10585077CC0E}"/>
              </a:ext>
            </a:extLst>
          </p:cNvPr>
          <p:cNvPicPr>
            <a:picLocks noChangeAspect="1"/>
          </p:cNvPicPr>
          <p:nvPr/>
        </p:nvPicPr>
        <p:blipFill rotWithShape="1">
          <a:blip r:embed="rId2"/>
          <a:srcRect t="36616" r="2" b="2"/>
          <a:stretch/>
        </p:blipFill>
        <p:spPr>
          <a:xfrm>
            <a:off x="1690046" y="386205"/>
            <a:ext cx="8903441" cy="3766876"/>
          </a:xfrm>
          <a:custGeom>
            <a:avLst/>
            <a:gdLst/>
            <a:ahLst/>
            <a:cxnLst/>
            <a:rect l="l" t="t" r="r" b="b"/>
            <a:pathLst>
              <a:path w="8903441" h="3766876">
                <a:moveTo>
                  <a:pt x="8890380" y="1667288"/>
                </a:moveTo>
                <a:lnTo>
                  <a:pt x="8895460" y="1677046"/>
                </a:lnTo>
                <a:cubicBezTo>
                  <a:pt x="8905866" y="1703466"/>
                  <a:pt x="8906717" y="1724063"/>
                  <a:pt x="8894323" y="1729738"/>
                </a:cubicBezTo>
                <a:lnTo>
                  <a:pt x="8891365" y="1729349"/>
                </a:lnTo>
                <a:lnTo>
                  <a:pt x="8891421" y="1712412"/>
                </a:lnTo>
                <a:cubicBezTo>
                  <a:pt x="8891337" y="1700170"/>
                  <a:pt x="8891138" y="1688653"/>
                  <a:pt x="8890856" y="1678595"/>
                </a:cubicBezTo>
                <a:close/>
                <a:moveTo>
                  <a:pt x="8888451" y="1641624"/>
                </a:moveTo>
                <a:cubicBezTo>
                  <a:pt x="8888927" y="1642911"/>
                  <a:pt x="8889388" y="1647125"/>
                  <a:pt x="8889800" y="1653531"/>
                </a:cubicBezTo>
                <a:lnTo>
                  <a:pt x="8890380" y="1667288"/>
                </a:lnTo>
                <a:lnTo>
                  <a:pt x="8884645" y="1656272"/>
                </a:lnTo>
                <a:lnTo>
                  <a:pt x="8886368" y="1643902"/>
                </a:lnTo>
                <a:cubicBezTo>
                  <a:pt x="8887058" y="1640758"/>
                  <a:pt x="8887743" y="1639762"/>
                  <a:pt x="8888451" y="1641624"/>
                </a:cubicBezTo>
                <a:close/>
                <a:moveTo>
                  <a:pt x="999724" y="1241031"/>
                </a:moveTo>
                <a:cubicBezTo>
                  <a:pt x="998379" y="1242269"/>
                  <a:pt x="996554" y="1243547"/>
                  <a:pt x="995210" y="1244785"/>
                </a:cubicBezTo>
                <a:cubicBezTo>
                  <a:pt x="1005261" y="1248940"/>
                  <a:pt x="1015746" y="1252497"/>
                  <a:pt x="1025774" y="1256374"/>
                </a:cubicBezTo>
                <a:cubicBezTo>
                  <a:pt x="1037480" y="1257305"/>
                  <a:pt x="1049668" y="1258195"/>
                  <a:pt x="1060894" y="1259168"/>
                </a:cubicBezTo>
                <a:cubicBezTo>
                  <a:pt x="1040504" y="1253123"/>
                  <a:pt x="1020115" y="1247076"/>
                  <a:pt x="999724" y="1241031"/>
                </a:cubicBezTo>
                <a:close/>
                <a:moveTo>
                  <a:pt x="1319296" y="820371"/>
                </a:moveTo>
                <a:cubicBezTo>
                  <a:pt x="1421680" y="872109"/>
                  <a:pt x="1548101" y="905226"/>
                  <a:pt x="1681342" y="933268"/>
                </a:cubicBezTo>
                <a:cubicBezTo>
                  <a:pt x="1683167" y="931988"/>
                  <a:pt x="1684512" y="930751"/>
                  <a:pt x="1686338" y="929471"/>
                </a:cubicBezTo>
                <a:cubicBezTo>
                  <a:pt x="1563998" y="893197"/>
                  <a:pt x="1441635" y="856646"/>
                  <a:pt x="1319296" y="820371"/>
                </a:cubicBezTo>
                <a:close/>
                <a:moveTo>
                  <a:pt x="7894848" y="858"/>
                </a:moveTo>
                <a:cubicBezTo>
                  <a:pt x="7906700" y="3455"/>
                  <a:pt x="7910528" y="8436"/>
                  <a:pt x="7907341" y="16271"/>
                </a:cubicBezTo>
                <a:cubicBezTo>
                  <a:pt x="7902882" y="26177"/>
                  <a:pt x="7893520" y="35394"/>
                  <a:pt x="7882642" y="43904"/>
                </a:cubicBezTo>
                <a:cubicBezTo>
                  <a:pt x="7831903" y="83897"/>
                  <a:pt x="7856047" y="94090"/>
                  <a:pt x="7927648" y="93123"/>
                </a:cubicBezTo>
                <a:cubicBezTo>
                  <a:pt x="7991511" y="92274"/>
                  <a:pt x="8055318" y="85274"/>
                  <a:pt x="8119655" y="78787"/>
                </a:cubicBezTo>
                <a:cubicBezTo>
                  <a:pt x="8151329" y="75447"/>
                  <a:pt x="8152942" y="77265"/>
                  <a:pt x="8141786" y="93635"/>
                </a:cubicBezTo>
                <a:cubicBezTo>
                  <a:pt x="8123815" y="120677"/>
                  <a:pt x="8122595" y="145410"/>
                  <a:pt x="8151055" y="166138"/>
                </a:cubicBezTo>
                <a:cubicBezTo>
                  <a:pt x="8157767" y="170866"/>
                  <a:pt x="8162605" y="176318"/>
                  <a:pt x="8160811" y="183471"/>
                </a:cubicBezTo>
                <a:cubicBezTo>
                  <a:pt x="8152723" y="212724"/>
                  <a:pt x="8169841" y="236686"/>
                  <a:pt x="8187466" y="260884"/>
                </a:cubicBezTo>
                <a:cubicBezTo>
                  <a:pt x="8217175" y="301371"/>
                  <a:pt x="8254836" y="338641"/>
                  <a:pt x="8295790" y="374783"/>
                </a:cubicBezTo>
                <a:cubicBezTo>
                  <a:pt x="8324664" y="400232"/>
                  <a:pt x="8342922" y="431650"/>
                  <a:pt x="8406170" y="440370"/>
                </a:cubicBezTo>
                <a:cubicBezTo>
                  <a:pt x="8421364" y="442394"/>
                  <a:pt x="8426373" y="449790"/>
                  <a:pt x="8420903" y="459225"/>
                </a:cubicBezTo>
                <a:cubicBezTo>
                  <a:pt x="8402820" y="490474"/>
                  <a:pt x="8417534" y="514648"/>
                  <a:pt x="8450800" y="534955"/>
                </a:cubicBezTo>
                <a:cubicBezTo>
                  <a:pt x="8462563" y="542037"/>
                  <a:pt x="8458146" y="546902"/>
                  <a:pt x="8442097" y="551669"/>
                </a:cubicBezTo>
                <a:cubicBezTo>
                  <a:pt x="8423667" y="556925"/>
                  <a:pt x="8409328" y="564619"/>
                  <a:pt x="8398067" y="574282"/>
                </a:cubicBezTo>
                <a:cubicBezTo>
                  <a:pt x="8379577" y="589897"/>
                  <a:pt x="8370872" y="606612"/>
                  <a:pt x="8363634" y="623477"/>
                </a:cubicBezTo>
                <a:cubicBezTo>
                  <a:pt x="8352394" y="649929"/>
                  <a:pt x="8339133" y="675439"/>
                  <a:pt x="8295388" y="695789"/>
                </a:cubicBezTo>
                <a:cubicBezTo>
                  <a:pt x="8282368" y="701969"/>
                  <a:pt x="8271923" y="709882"/>
                  <a:pt x="8260972" y="717559"/>
                </a:cubicBezTo>
                <a:cubicBezTo>
                  <a:pt x="8264466" y="724248"/>
                  <a:pt x="8273101" y="728807"/>
                  <a:pt x="8289132" y="729358"/>
                </a:cubicBezTo>
                <a:cubicBezTo>
                  <a:pt x="8391169" y="732995"/>
                  <a:pt x="8386647" y="769770"/>
                  <a:pt x="8387346" y="810845"/>
                </a:cubicBezTo>
                <a:cubicBezTo>
                  <a:pt x="8388418" y="861681"/>
                  <a:pt x="8330862" y="890238"/>
                  <a:pt x="8259532" y="916368"/>
                </a:cubicBezTo>
                <a:cubicBezTo>
                  <a:pt x="8235122" y="925226"/>
                  <a:pt x="8199529" y="928071"/>
                  <a:pt x="8191769" y="950020"/>
                </a:cubicBezTo>
                <a:cubicBezTo>
                  <a:pt x="8234379" y="966427"/>
                  <a:pt x="8282955" y="945934"/>
                  <a:pt x="8327664" y="947606"/>
                </a:cubicBezTo>
                <a:cubicBezTo>
                  <a:pt x="8364609" y="949119"/>
                  <a:pt x="8424473" y="941347"/>
                  <a:pt x="8378206" y="982626"/>
                </a:cubicBezTo>
                <a:cubicBezTo>
                  <a:pt x="8364736" y="994722"/>
                  <a:pt x="8382242" y="1001021"/>
                  <a:pt x="8400605" y="1000529"/>
                </a:cubicBezTo>
                <a:cubicBezTo>
                  <a:pt x="8549357" y="995586"/>
                  <a:pt x="8487684" y="1076555"/>
                  <a:pt x="8538706" y="1111533"/>
                </a:cubicBezTo>
                <a:cubicBezTo>
                  <a:pt x="8553092" y="1120905"/>
                  <a:pt x="8540810" y="1141011"/>
                  <a:pt x="8520556" y="1147547"/>
                </a:cubicBezTo>
                <a:cubicBezTo>
                  <a:pt x="8392015" y="1189611"/>
                  <a:pt x="8380569" y="1263373"/>
                  <a:pt x="8322605" y="1331423"/>
                </a:cubicBezTo>
                <a:cubicBezTo>
                  <a:pt x="8393509" y="1350105"/>
                  <a:pt x="8476647" y="1348124"/>
                  <a:pt x="8552563" y="1357692"/>
                </a:cubicBezTo>
                <a:cubicBezTo>
                  <a:pt x="8631413" y="1367560"/>
                  <a:pt x="8632510" y="1380057"/>
                  <a:pt x="8572872" y="1434543"/>
                </a:cubicBezTo>
                <a:cubicBezTo>
                  <a:pt x="8740108" y="1430496"/>
                  <a:pt x="8740108" y="1430496"/>
                  <a:pt x="8695911" y="1511890"/>
                </a:cubicBezTo>
                <a:cubicBezTo>
                  <a:pt x="8766152" y="1509223"/>
                  <a:pt x="8835070" y="1574251"/>
                  <a:pt x="8873147" y="1634187"/>
                </a:cubicBezTo>
                <a:lnTo>
                  <a:pt x="8884645" y="1656272"/>
                </a:lnTo>
                <a:lnTo>
                  <a:pt x="8884254" y="1659075"/>
                </a:lnTo>
                <a:cubicBezTo>
                  <a:pt x="8882795" y="1672543"/>
                  <a:pt x="8881198" y="1691773"/>
                  <a:pt x="8879232" y="1711097"/>
                </a:cubicBezTo>
                <a:lnTo>
                  <a:pt x="8877347" y="1727504"/>
                </a:lnTo>
                <a:lnTo>
                  <a:pt x="8865337" y="1725923"/>
                </a:lnTo>
                <a:cubicBezTo>
                  <a:pt x="8855639" y="1721668"/>
                  <a:pt x="8848716" y="1720054"/>
                  <a:pt x="8843722" y="1720152"/>
                </a:cubicBezTo>
                <a:cubicBezTo>
                  <a:pt x="8828739" y="1720444"/>
                  <a:pt x="8831115" y="1736133"/>
                  <a:pt x="8828004" y="1742073"/>
                </a:cubicBezTo>
                <a:cubicBezTo>
                  <a:pt x="8817547" y="1760900"/>
                  <a:pt x="8843589" y="1770647"/>
                  <a:pt x="8861127" y="1782820"/>
                </a:cubicBezTo>
                <a:cubicBezTo>
                  <a:pt x="8867694" y="1787281"/>
                  <a:pt x="8872382" y="1766445"/>
                  <a:pt x="8875975" y="1739445"/>
                </a:cubicBezTo>
                <a:lnTo>
                  <a:pt x="8877347" y="1727504"/>
                </a:lnTo>
                <a:lnTo>
                  <a:pt x="8891365" y="1729349"/>
                </a:lnTo>
                <a:lnTo>
                  <a:pt x="8891294" y="1750579"/>
                </a:lnTo>
                <a:cubicBezTo>
                  <a:pt x="8890576" y="1802412"/>
                  <a:pt x="8887485" y="1854103"/>
                  <a:pt x="8879895" y="1858687"/>
                </a:cubicBezTo>
                <a:cubicBezTo>
                  <a:pt x="8799411" y="1907447"/>
                  <a:pt x="8858072" y="1996322"/>
                  <a:pt x="8700018" y="2022228"/>
                </a:cubicBezTo>
                <a:cubicBezTo>
                  <a:pt x="8628887" y="2034069"/>
                  <a:pt x="8597252" y="2070985"/>
                  <a:pt x="8546517" y="2094468"/>
                </a:cubicBezTo>
                <a:cubicBezTo>
                  <a:pt x="8369592" y="2175758"/>
                  <a:pt x="8254890" y="2270617"/>
                  <a:pt x="8208310" y="2391116"/>
                </a:cubicBezTo>
                <a:cubicBezTo>
                  <a:pt x="8195251" y="2424444"/>
                  <a:pt x="8137916" y="2455501"/>
                  <a:pt x="8101924" y="2486924"/>
                </a:cubicBezTo>
                <a:cubicBezTo>
                  <a:pt x="8122498" y="2506105"/>
                  <a:pt x="8219539" y="2452814"/>
                  <a:pt x="8188722" y="2510086"/>
                </a:cubicBezTo>
                <a:cubicBezTo>
                  <a:pt x="8165388" y="2553270"/>
                  <a:pt x="8098391" y="2584616"/>
                  <a:pt x="8035596" y="2614194"/>
                </a:cubicBezTo>
                <a:cubicBezTo>
                  <a:pt x="7963481" y="2647947"/>
                  <a:pt x="7883214" y="2677100"/>
                  <a:pt x="7854509" y="2730830"/>
                </a:cubicBezTo>
                <a:cubicBezTo>
                  <a:pt x="7848249" y="2742293"/>
                  <a:pt x="6341566" y="3671513"/>
                  <a:pt x="4141410" y="3763614"/>
                </a:cubicBezTo>
                <a:cubicBezTo>
                  <a:pt x="3781875" y="3778662"/>
                  <a:pt x="2353277" y="3737838"/>
                  <a:pt x="2161737" y="3718831"/>
                </a:cubicBezTo>
                <a:cubicBezTo>
                  <a:pt x="1964811" y="3699179"/>
                  <a:pt x="1793107" y="3646810"/>
                  <a:pt x="1591600" y="3635674"/>
                </a:cubicBezTo>
                <a:cubicBezTo>
                  <a:pt x="1485018" y="3629919"/>
                  <a:pt x="1381185" y="3611329"/>
                  <a:pt x="1390654" y="3531585"/>
                </a:cubicBezTo>
                <a:cubicBezTo>
                  <a:pt x="1393510" y="3508948"/>
                  <a:pt x="1364047" y="3493344"/>
                  <a:pt x="1320867" y="3503571"/>
                </a:cubicBezTo>
                <a:cubicBezTo>
                  <a:pt x="1239265" y="3523046"/>
                  <a:pt x="1198946" y="3494124"/>
                  <a:pt x="1150681" y="3474015"/>
                </a:cubicBezTo>
                <a:cubicBezTo>
                  <a:pt x="1065213" y="3438422"/>
                  <a:pt x="982868" y="3399757"/>
                  <a:pt x="851974" y="3403971"/>
                </a:cubicBezTo>
                <a:cubicBezTo>
                  <a:pt x="873994" y="3367898"/>
                  <a:pt x="917237" y="3369420"/>
                  <a:pt x="956780" y="3372944"/>
                </a:cubicBezTo>
                <a:cubicBezTo>
                  <a:pt x="1061276" y="3382521"/>
                  <a:pt x="1164043" y="3394488"/>
                  <a:pt x="1268515" y="3403788"/>
                </a:cubicBezTo>
                <a:cubicBezTo>
                  <a:pt x="1336376" y="3409863"/>
                  <a:pt x="1404651" y="3420660"/>
                  <a:pt x="1492884" y="3399484"/>
                </a:cubicBezTo>
                <a:cubicBezTo>
                  <a:pt x="1410006" y="3338199"/>
                  <a:pt x="1277736" y="3337777"/>
                  <a:pt x="1169657" y="3325996"/>
                </a:cubicBezTo>
                <a:cubicBezTo>
                  <a:pt x="1034677" y="3311259"/>
                  <a:pt x="951965" y="3268429"/>
                  <a:pt x="853866" y="3221353"/>
                </a:cubicBezTo>
                <a:cubicBezTo>
                  <a:pt x="950752" y="3199416"/>
                  <a:pt x="1014418" y="3234964"/>
                  <a:pt x="1090648" y="3226034"/>
                </a:cubicBezTo>
                <a:cubicBezTo>
                  <a:pt x="1094340" y="3218434"/>
                  <a:pt x="1100169" y="3207568"/>
                  <a:pt x="1099183" y="3207375"/>
                </a:cubicBezTo>
                <a:cubicBezTo>
                  <a:pt x="971072" y="3188118"/>
                  <a:pt x="907890" y="3136018"/>
                  <a:pt x="882137" y="3068880"/>
                </a:cubicBezTo>
                <a:cubicBezTo>
                  <a:pt x="868924" y="3034221"/>
                  <a:pt x="822286" y="3027121"/>
                  <a:pt x="776145" y="3014660"/>
                </a:cubicBezTo>
                <a:cubicBezTo>
                  <a:pt x="613874" y="2970419"/>
                  <a:pt x="443486" y="2933046"/>
                  <a:pt x="307191" y="2864697"/>
                </a:cubicBezTo>
                <a:cubicBezTo>
                  <a:pt x="457123" y="2862170"/>
                  <a:pt x="581367" y="2903594"/>
                  <a:pt x="743379" y="2911759"/>
                </a:cubicBezTo>
                <a:cubicBezTo>
                  <a:pt x="608349" y="2835743"/>
                  <a:pt x="439124" y="2806104"/>
                  <a:pt x="284020" y="2766269"/>
                </a:cubicBezTo>
                <a:cubicBezTo>
                  <a:pt x="213164" y="2748143"/>
                  <a:pt x="147010" y="2722889"/>
                  <a:pt x="63190" y="2717094"/>
                </a:cubicBezTo>
                <a:cubicBezTo>
                  <a:pt x="33455" y="2714947"/>
                  <a:pt x="-16425" y="2709531"/>
                  <a:pt x="5340" y="2681595"/>
                </a:cubicBezTo>
                <a:cubicBezTo>
                  <a:pt x="23652" y="2658441"/>
                  <a:pt x="63627" y="2661368"/>
                  <a:pt x="100237" y="2664591"/>
                </a:cubicBezTo>
                <a:cubicBezTo>
                  <a:pt x="188123" y="2672547"/>
                  <a:pt x="277551" y="2664977"/>
                  <a:pt x="394328" y="2654447"/>
                </a:cubicBezTo>
                <a:cubicBezTo>
                  <a:pt x="290057" y="2592242"/>
                  <a:pt x="112140" y="2629127"/>
                  <a:pt x="21491" y="2562088"/>
                </a:cubicBezTo>
                <a:cubicBezTo>
                  <a:pt x="125636" y="2540073"/>
                  <a:pt x="208727" y="2559644"/>
                  <a:pt x="294268" y="2557453"/>
                </a:cubicBezTo>
                <a:cubicBezTo>
                  <a:pt x="371589" y="2555423"/>
                  <a:pt x="389695" y="2540961"/>
                  <a:pt x="367847" y="2501743"/>
                </a:cubicBezTo>
                <a:cubicBezTo>
                  <a:pt x="333905" y="2440640"/>
                  <a:pt x="373328" y="2404160"/>
                  <a:pt x="486858" y="2411824"/>
                </a:cubicBezTo>
                <a:cubicBezTo>
                  <a:pt x="592120" y="2419095"/>
                  <a:pt x="600599" y="2394285"/>
                  <a:pt x="570008" y="2360312"/>
                </a:cubicBezTo>
                <a:cubicBezTo>
                  <a:pt x="525457" y="2310774"/>
                  <a:pt x="567057" y="2265987"/>
                  <a:pt x="594400" y="2218813"/>
                </a:cubicBezTo>
                <a:cubicBezTo>
                  <a:pt x="635581" y="2147198"/>
                  <a:pt x="612469" y="2115647"/>
                  <a:pt x="505675" y="2074370"/>
                </a:cubicBezTo>
                <a:cubicBezTo>
                  <a:pt x="445534" y="2051386"/>
                  <a:pt x="381431" y="2032947"/>
                  <a:pt x="295650" y="2015851"/>
                </a:cubicBezTo>
                <a:cubicBezTo>
                  <a:pt x="487251" y="1985881"/>
                  <a:pt x="281423" y="1958614"/>
                  <a:pt x="346760" y="1924896"/>
                </a:cubicBezTo>
                <a:cubicBezTo>
                  <a:pt x="481788" y="1901571"/>
                  <a:pt x="600623" y="1980687"/>
                  <a:pt x="783461" y="1939173"/>
                </a:cubicBezTo>
                <a:cubicBezTo>
                  <a:pt x="547912" y="1882335"/>
                  <a:pt x="287006" y="1807013"/>
                  <a:pt x="112183" y="1719100"/>
                </a:cubicBezTo>
                <a:cubicBezTo>
                  <a:pt x="148588" y="1692398"/>
                  <a:pt x="188462" y="1710725"/>
                  <a:pt x="219936" y="1699568"/>
                </a:cubicBezTo>
                <a:cubicBezTo>
                  <a:pt x="218006" y="1694140"/>
                  <a:pt x="220184" y="1685834"/>
                  <a:pt x="214196" y="1683841"/>
                </a:cubicBezTo>
                <a:cubicBezTo>
                  <a:pt x="85284" y="1638910"/>
                  <a:pt x="83720" y="1637648"/>
                  <a:pt x="212296" y="1584947"/>
                </a:cubicBezTo>
                <a:cubicBezTo>
                  <a:pt x="257172" y="1566456"/>
                  <a:pt x="252206" y="1554019"/>
                  <a:pt x="226108" y="1538121"/>
                </a:cubicBezTo>
                <a:cubicBezTo>
                  <a:pt x="207682" y="1526866"/>
                  <a:pt x="185078" y="1517656"/>
                  <a:pt x="192710" y="1488723"/>
                </a:cubicBezTo>
                <a:cubicBezTo>
                  <a:pt x="268435" y="1518175"/>
                  <a:pt x="624154" y="1547955"/>
                  <a:pt x="685843" y="1538903"/>
                </a:cubicBezTo>
                <a:cubicBezTo>
                  <a:pt x="755173" y="1528619"/>
                  <a:pt x="994201" y="1520231"/>
                  <a:pt x="1067153" y="1523622"/>
                </a:cubicBezTo>
                <a:cubicBezTo>
                  <a:pt x="1063138" y="1522015"/>
                  <a:pt x="1059122" y="1520410"/>
                  <a:pt x="1055106" y="1518803"/>
                </a:cubicBezTo>
                <a:cubicBezTo>
                  <a:pt x="983007" y="1486514"/>
                  <a:pt x="909946" y="1454310"/>
                  <a:pt x="864245" y="1408231"/>
                </a:cubicBezTo>
                <a:cubicBezTo>
                  <a:pt x="862153" y="1406456"/>
                  <a:pt x="861045" y="1404874"/>
                  <a:pt x="856768" y="1405809"/>
                </a:cubicBezTo>
                <a:cubicBezTo>
                  <a:pt x="819307" y="1414974"/>
                  <a:pt x="822846" y="1400112"/>
                  <a:pt x="821342" y="1388491"/>
                </a:cubicBezTo>
                <a:cubicBezTo>
                  <a:pt x="819813" y="1376592"/>
                  <a:pt x="812736" y="1367699"/>
                  <a:pt x="784954" y="1371257"/>
                </a:cubicBezTo>
                <a:cubicBezTo>
                  <a:pt x="783512" y="1371384"/>
                  <a:pt x="781566" y="1371274"/>
                  <a:pt x="779619" y="1371165"/>
                </a:cubicBezTo>
                <a:cubicBezTo>
                  <a:pt x="766469" y="1370361"/>
                  <a:pt x="722835" y="1342290"/>
                  <a:pt x="728571" y="1335910"/>
                </a:cubicBezTo>
                <a:cubicBezTo>
                  <a:pt x="741389" y="1321912"/>
                  <a:pt x="726409" y="1316791"/>
                  <a:pt x="713734" y="1310348"/>
                </a:cubicBezTo>
                <a:cubicBezTo>
                  <a:pt x="696009" y="1301550"/>
                  <a:pt x="678333" y="1293308"/>
                  <a:pt x="659695" y="1285149"/>
                </a:cubicBezTo>
                <a:cubicBezTo>
                  <a:pt x="641562" y="1277227"/>
                  <a:pt x="622997" y="1269901"/>
                  <a:pt x="604409" y="1262299"/>
                </a:cubicBezTo>
                <a:cubicBezTo>
                  <a:pt x="561305" y="1256847"/>
                  <a:pt x="517819" y="1252549"/>
                  <a:pt x="472556" y="1250086"/>
                </a:cubicBezTo>
                <a:cubicBezTo>
                  <a:pt x="438951" y="1247999"/>
                  <a:pt x="401379" y="1244860"/>
                  <a:pt x="382690" y="1214040"/>
                </a:cubicBezTo>
                <a:cubicBezTo>
                  <a:pt x="418096" y="1214570"/>
                  <a:pt x="453575" y="1215933"/>
                  <a:pt x="489053" y="1217296"/>
                </a:cubicBezTo>
                <a:cubicBezTo>
                  <a:pt x="454954" y="1204059"/>
                  <a:pt x="421816" y="1190737"/>
                  <a:pt x="390047" y="1176456"/>
                </a:cubicBezTo>
                <a:cubicBezTo>
                  <a:pt x="363810" y="1164487"/>
                  <a:pt x="342232" y="1150431"/>
                  <a:pt x="333292" y="1131347"/>
                </a:cubicBezTo>
                <a:cubicBezTo>
                  <a:pt x="330930" y="1126518"/>
                  <a:pt x="329025" y="1121368"/>
                  <a:pt x="337841" y="1116956"/>
                </a:cubicBezTo>
                <a:cubicBezTo>
                  <a:pt x="347569" y="1111905"/>
                  <a:pt x="355552" y="1114562"/>
                  <a:pt x="363031" y="1116984"/>
                </a:cubicBezTo>
                <a:cubicBezTo>
                  <a:pt x="393929" y="1126864"/>
                  <a:pt x="425283" y="1136425"/>
                  <a:pt x="455724" y="1146625"/>
                </a:cubicBezTo>
                <a:cubicBezTo>
                  <a:pt x="496146" y="1160147"/>
                  <a:pt x="536111" y="1173989"/>
                  <a:pt x="576050" y="1187553"/>
                </a:cubicBezTo>
                <a:cubicBezTo>
                  <a:pt x="519650" y="1157524"/>
                  <a:pt x="457798" y="1131612"/>
                  <a:pt x="391358" y="1108621"/>
                </a:cubicBezTo>
                <a:cubicBezTo>
                  <a:pt x="343386" y="1091844"/>
                  <a:pt x="295414" y="1075067"/>
                  <a:pt x="258466" y="1051446"/>
                </a:cubicBezTo>
                <a:cubicBezTo>
                  <a:pt x="239512" y="1039678"/>
                  <a:pt x="230024" y="1025400"/>
                  <a:pt x="227119" y="1008864"/>
                </a:cubicBezTo>
                <a:cubicBezTo>
                  <a:pt x="226729" y="1004421"/>
                  <a:pt x="227253" y="999338"/>
                  <a:pt x="237176" y="996508"/>
                </a:cubicBezTo>
                <a:cubicBezTo>
                  <a:pt x="247123" y="993956"/>
                  <a:pt x="253208" y="997060"/>
                  <a:pt x="257395" y="1000610"/>
                </a:cubicBezTo>
                <a:cubicBezTo>
                  <a:pt x="262111" y="1004674"/>
                  <a:pt x="267716" y="1007820"/>
                  <a:pt x="275649" y="1009921"/>
                </a:cubicBezTo>
                <a:cubicBezTo>
                  <a:pt x="345186" y="1029563"/>
                  <a:pt x="406508" y="1054962"/>
                  <a:pt x="469199" y="1079402"/>
                </a:cubicBezTo>
                <a:cubicBezTo>
                  <a:pt x="558968" y="1114336"/>
                  <a:pt x="647368" y="1150231"/>
                  <a:pt x="753033" y="1173138"/>
                </a:cubicBezTo>
                <a:cubicBezTo>
                  <a:pt x="793015" y="1181661"/>
                  <a:pt x="834292" y="1188391"/>
                  <a:pt x="865682" y="1187316"/>
                </a:cubicBezTo>
                <a:cubicBezTo>
                  <a:pt x="750261" y="1147076"/>
                  <a:pt x="641375" y="1104025"/>
                  <a:pt x="543487" y="1053852"/>
                </a:cubicBezTo>
                <a:cubicBezTo>
                  <a:pt x="444589" y="1003208"/>
                  <a:pt x="357848" y="947579"/>
                  <a:pt x="295297" y="880592"/>
                </a:cubicBezTo>
                <a:cubicBezTo>
                  <a:pt x="288871" y="873601"/>
                  <a:pt x="284873" y="866676"/>
                  <a:pt x="264758" y="869281"/>
                </a:cubicBezTo>
                <a:cubicBezTo>
                  <a:pt x="255650" y="870360"/>
                  <a:pt x="252375" y="866170"/>
                  <a:pt x="254388" y="861516"/>
                </a:cubicBezTo>
                <a:cubicBezTo>
                  <a:pt x="266992" y="828509"/>
                  <a:pt x="236853" y="810726"/>
                  <a:pt x="190786" y="799099"/>
                </a:cubicBezTo>
                <a:cubicBezTo>
                  <a:pt x="176408" y="795324"/>
                  <a:pt x="175031" y="790688"/>
                  <a:pt x="184973" y="782539"/>
                </a:cubicBezTo>
                <a:cubicBezTo>
                  <a:pt x="198516" y="771277"/>
                  <a:pt x="196123" y="760574"/>
                  <a:pt x="187530" y="750974"/>
                </a:cubicBezTo>
                <a:cubicBezTo>
                  <a:pt x="182644" y="744967"/>
                  <a:pt x="176339" y="739364"/>
                  <a:pt x="170996" y="733676"/>
                </a:cubicBezTo>
                <a:cubicBezTo>
                  <a:pt x="167290" y="730083"/>
                  <a:pt x="161157" y="726424"/>
                  <a:pt x="169444" y="721499"/>
                </a:cubicBezTo>
                <a:cubicBezTo>
                  <a:pt x="177298" y="717172"/>
                  <a:pt x="185665" y="718676"/>
                  <a:pt x="193501" y="719668"/>
                </a:cubicBezTo>
                <a:cubicBezTo>
                  <a:pt x="231170" y="723917"/>
                  <a:pt x="254043" y="736181"/>
                  <a:pt x="265436" y="755609"/>
                </a:cubicBezTo>
                <a:cubicBezTo>
                  <a:pt x="273963" y="769971"/>
                  <a:pt x="281726" y="770130"/>
                  <a:pt x="302333" y="756567"/>
                </a:cubicBezTo>
                <a:cubicBezTo>
                  <a:pt x="317894" y="746247"/>
                  <a:pt x="332387" y="745814"/>
                  <a:pt x="346481" y="751853"/>
                </a:cubicBezTo>
                <a:cubicBezTo>
                  <a:pt x="354007" y="754830"/>
                  <a:pt x="358771" y="759448"/>
                  <a:pt x="364449" y="763428"/>
                </a:cubicBezTo>
                <a:cubicBezTo>
                  <a:pt x="392910" y="784156"/>
                  <a:pt x="422762" y="804202"/>
                  <a:pt x="467363" y="815678"/>
                </a:cubicBezTo>
                <a:cubicBezTo>
                  <a:pt x="487199" y="820933"/>
                  <a:pt x="508355" y="824672"/>
                  <a:pt x="537693" y="816781"/>
                </a:cubicBezTo>
                <a:cubicBezTo>
                  <a:pt x="518386" y="812039"/>
                  <a:pt x="499567" y="812852"/>
                  <a:pt x="482019" y="811593"/>
                </a:cubicBezTo>
                <a:cubicBezTo>
                  <a:pt x="464472" y="810335"/>
                  <a:pt x="454949" y="806693"/>
                  <a:pt x="467050" y="795557"/>
                </a:cubicBezTo>
                <a:cubicBezTo>
                  <a:pt x="473772" y="789371"/>
                  <a:pt x="472878" y="784693"/>
                  <a:pt x="465734" y="780562"/>
                </a:cubicBezTo>
                <a:cubicBezTo>
                  <a:pt x="442763" y="767188"/>
                  <a:pt x="430336" y="747011"/>
                  <a:pt x="384526" y="749353"/>
                </a:cubicBezTo>
                <a:cubicBezTo>
                  <a:pt x="382123" y="749564"/>
                  <a:pt x="379622" y="748664"/>
                  <a:pt x="377146" y="748041"/>
                </a:cubicBezTo>
                <a:cubicBezTo>
                  <a:pt x="367744" y="745789"/>
                  <a:pt x="357358" y="743342"/>
                  <a:pt x="360089" y="735827"/>
                </a:cubicBezTo>
                <a:cubicBezTo>
                  <a:pt x="363301" y="728269"/>
                  <a:pt x="375652" y="725506"/>
                  <a:pt x="386634" y="723703"/>
                </a:cubicBezTo>
                <a:cubicBezTo>
                  <a:pt x="414823" y="719269"/>
                  <a:pt x="437543" y="724271"/>
                  <a:pt x="459375" y="730191"/>
                </a:cubicBezTo>
                <a:cubicBezTo>
                  <a:pt x="512487" y="744837"/>
                  <a:pt x="556932" y="765561"/>
                  <a:pt x="603200" y="785006"/>
                </a:cubicBezTo>
                <a:cubicBezTo>
                  <a:pt x="672604" y="814173"/>
                  <a:pt x="734250" y="848778"/>
                  <a:pt x="810521" y="873425"/>
                </a:cubicBezTo>
                <a:cubicBezTo>
                  <a:pt x="1037317" y="946423"/>
                  <a:pt x="1260943" y="1021938"/>
                  <a:pt x="1494102" y="1090180"/>
                </a:cubicBezTo>
                <a:cubicBezTo>
                  <a:pt x="1580109" y="1115371"/>
                  <a:pt x="1667892" y="1138728"/>
                  <a:pt x="1756565" y="1161167"/>
                </a:cubicBezTo>
                <a:cubicBezTo>
                  <a:pt x="1756899" y="1159458"/>
                  <a:pt x="1757282" y="1158305"/>
                  <a:pt x="1757592" y="1156319"/>
                </a:cubicBezTo>
                <a:cubicBezTo>
                  <a:pt x="1757470" y="1154931"/>
                  <a:pt x="1757324" y="1153264"/>
                  <a:pt x="1757202" y="1151876"/>
                </a:cubicBezTo>
                <a:cubicBezTo>
                  <a:pt x="1694452" y="1137796"/>
                  <a:pt x="1632540" y="1122242"/>
                  <a:pt x="1572453" y="1105409"/>
                </a:cubicBezTo>
                <a:cubicBezTo>
                  <a:pt x="1424942" y="1063789"/>
                  <a:pt x="1288864" y="1014450"/>
                  <a:pt x="1171972" y="951953"/>
                </a:cubicBezTo>
                <a:cubicBezTo>
                  <a:pt x="1162328" y="946924"/>
                  <a:pt x="1152112" y="946421"/>
                  <a:pt x="1137334" y="949118"/>
                </a:cubicBezTo>
                <a:cubicBezTo>
                  <a:pt x="1089682" y="958058"/>
                  <a:pt x="1074050" y="951035"/>
                  <a:pt x="1081493" y="925476"/>
                </a:cubicBezTo>
                <a:cubicBezTo>
                  <a:pt x="1083360" y="919155"/>
                  <a:pt x="1083403" y="914115"/>
                  <a:pt x="1074768" y="909555"/>
                </a:cubicBezTo>
                <a:cubicBezTo>
                  <a:pt x="1036165" y="889158"/>
                  <a:pt x="995714" y="869763"/>
                  <a:pt x="952019" y="852050"/>
                </a:cubicBezTo>
                <a:cubicBezTo>
                  <a:pt x="871170" y="819410"/>
                  <a:pt x="784821" y="790332"/>
                  <a:pt x="709017" y="754450"/>
                </a:cubicBezTo>
                <a:cubicBezTo>
                  <a:pt x="686747" y="743533"/>
                  <a:pt x="669617" y="730485"/>
                  <a:pt x="659046" y="714902"/>
                </a:cubicBezTo>
                <a:cubicBezTo>
                  <a:pt x="655674" y="709602"/>
                  <a:pt x="653624" y="702786"/>
                  <a:pt x="664793" y="697608"/>
                </a:cubicBezTo>
                <a:cubicBezTo>
                  <a:pt x="675483" y="692472"/>
                  <a:pt x="684069" y="696476"/>
                  <a:pt x="692052" y="699133"/>
                </a:cubicBezTo>
                <a:cubicBezTo>
                  <a:pt x="725451" y="709913"/>
                  <a:pt x="759355" y="720929"/>
                  <a:pt x="792779" y="731987"/>
                </a:cubicBezTo>
                <a:cubicBezTo>
                  <a:pt x="826682" y="743003"/>
                  <a:pt x="860155" y="754616"/>
                  <a:pt x="895574" y="766338"/>
                </a:cubicBezTo>
                <a:cubicBezTo>
                  <a:pt x="897416" y="759741"/>
                  <a:pt x="890085" y="758985"/>
                  <a:pt x="886044" y="757101"/>
                </a:cubicBezTo>
                <a:cubicBezTo>
                  <a:pt x="828975" y="730489"/>
                  <a:pt x="766861" y="707118"/>
                  <a:pt x="702924" y="685027"/>
                </a:cubicBezTo>
                <a:cubicBezTo>
                  <a:pt x="653460" y="667821"/>
                  <a:pt x="605342" y="649378"/>
                  <a:pt x="571540" y="622962"/>
                </a:cubicBezTo>
                <a:cubicBezTo>
                  <a:pt x="558524" y="612632"/>
                  <a:pt x="551227" y="601239"/>
                  <a:pt x="552940" y="587657"/>
                </a:cubicBezTo>
                <a:cubicBezTo>
                  <a:pt x="553537" y="583407"/>
                  <a:pt x="554132" y="579157"/>
                  <a:pt x="563623" y="576925"/>
                </a:cubicBezTo>
                <a:cubicBezTo>
                  <a:pt x="571217" y="575139"/>
                  <a:pt x="576243" y="577216"/>
                  <a:pt x="580332" y="579656"/>
                </a:cubicBezTo>
                <a:cubicBezTo>
                  <a:pt x="587500" y="584063"/>
                  <a:pt x="594668" y="588471"/>
                  <a:pt x="604623" y="591516"/>
                </a:cubicBezTo>
                <a:cubicBezTo>
                  <a:pt x="664350" y="609779"/>
                  <a:pt x="720426" y="630601"/>
                  <a:pt x="775136" y="652383"/>
                </a:cubicBezTo>
                <a:cubicBezTo>
                  <a:pt x="864952" y="687874"/>
                  <a:pt x="953882" y="724283"/>
                  <a:pt x="1057795" y="749301"/>
                </a:cubicBezTo>
                <a:cubicBezTo>
                  <a:pt x="1096889" y="758742"/>
                  <a:pt x="1137304" y="766668"/>
                  <a:pt x="1183454" y="768213"/>
                </a:cubicBezTo>
                <a:cubicBezTo>
                  <a:pt x="1181768" y="765563"/>
                  <a:pt x="1178737" y="764150"/>
                  <a:pt x="1175732" y="763015"/>
                </a:cubicBezTo>
                <a:cubicBezTo>
                  <a:pt x="1075170" y="726508"/>
                  <a:pt x="977850" y="688319"/>
                  <a:pt x="888743" y="644370"/>
                </a:cubicBezTo>
                <a:cubicBezTo>
                  <a:pt x="778881" y="590211"/>
                  <a:pt x="683912" y="529148"/>
                  <a:pt x="615490" y="455960"/>
                </a:cubicBezTo>
                <a:cubicBezTo>
                  <a:pt x="612312" y="452882"/>
                  <a:pt x="610122" y="449996"/>
                  <a:pt x="602432" y="450671"/>
                </a:cubicBezTo>
                <a:cubicBezTo>
                  <a:pt x="582748" y="452678"/>
                  <a:pt x="580338" y="447293"/>
                  <a:pt x="582418" y="437876"/>
                </a:cubicBezTo>
                <a:cubicBezTo>
                  <a:pt x="588134" y="414707"/>
                  <a:pt x="573498" y="396964"/>
                  <a:pt x="539211" y="387101"/>
                </a:cubicBezTo>
                <a:cubicBezTo>
                  <a:pt x="514350" y="379769"/>
                  <a:pt x="493430" y="373210"/>
                  <a:pt x="519748" y="352990"/>
                </a:cubicBezTo>
                <a:cubicBezTo>
                  <a:pt x="526113" y="348234"/>
                  <a:pt x="523173" y="342336"/>
                  <a:pt x="520282" y="336993"/>
                </a:cubicBezTo>
                <a:cubicBezTo>
                  <a:pt x="516186" y="328957"/>
                  <a:pt x="507910" y="322968"/>
                  <a:pt x="498650" y="316785"/>
                </a:cubicBezTo>
                <a:cubicBezTo>
                  <a:pt x="493501" y="313319"/>
                  <a:pt x="487271" y="308549"/>
                  <a:pt x="493610" y="303515"/>
                </a:cubicBezTo>
                <a:cubicBezTo>
                  <a:pt x="500838" y="297564"/>
                  <a:pt x="511247" y="300288"/>
                  <a:pt x="519565" y="301237"/>
                </a:cubicBezTo>
                <a:cubicBezTo>
                  <a:pt x="557715" y="305444"/>
                  <a:pt x="581118" y="318221"/>
                  <a:pt x="592560" y="338204"/>
                </a:cubicBezTo>
                <a:cubicBezTo>
                  <a:pt x="599979" y="350985"/>
                  <a:pt x="609184" y="351016"/>
                  <a:pt x="627076" y="339652"/>
                </a:cubicBezTo>
                <a:cubicBezTo>
                  <a:pt x="647275" y="326965"/>
                  <a:pt x="664147" y="326044"/>
                  <a:pt x="679640" y="336997"/>
                </a:cubicBezTo>
                <a:cubicBezTo>
                  <a:pt x="692054" y="345981"/>
                  <a:pt x="702112" y="355732"/>
                  <a:pt x="716352" y="363437"/>
                </a:cubicBezTo>
                <a:cubicBezTo>
                  <a:pt x="754546" y="384710"/>
                  <a:pt x="790508" y="408138"/>
                  <a:pt x="869745" y="400343"/>
                </a:cubicBezTo>
                <a:cubicBezTo>
                  <a:pt x="847718" y="392203"/>
                  <a:pt x="825656" y="394699"/>
                  <a:pt x="806641" y="393290"/>
                </a:cubicBezTo>
                <a:cubicBezTo>
                  <a:pt x="792988" y="392249"/>
                  <a:pt x="779165" y="389265"/>
                  <a:pt x="791435" y="380072"/>
                </a:cubicBezTo>
                <a:cubicBezTo>
                  <a:pt x="805532" y="369601"/>
                  <a:pt x="796441" y="365362"/>
                  <a:pt x="787709" y="359692"/>
                </a:cubicBezTo>
                <a:cubicBezTo>
                  <a:pt x="767647" y="346342"/>
                  <a:pt x="751260" y="330710"/>
                  <a:pt x="711071" y="330880"/>
                </a:cubicBezTo>
                <a:cubicBezTo>
                  <a:pt x="704773" y="330873"/>
                  <a:pt x="699699" y="328240"/>
                  <a:pt x="694722" y="326718"/>
                </a:cubicBezTo>
                <a:cubicBezTo>
                  <a:pt x="687749" y="324532"/>
                  <a:pt x="681713" y="321984"/>
                  <a:pt x="684613" y="316412"/>
                </a:cubicBezTo>
                <a:cubicBezTo>
                  <a:pt x="687565" y="311396"/>
                  <a:pt x="694531" y="307986"/>
                  <a:pt x="703615" y="306629"/>
                </a:cubicBezTo>
                <a:cubicBezTo>
                  <a:pt x="711738" y="305356"/>
                  <a:pt x="720365" y="304319"/>
                  <a:pt x="728585" y="304157"/>
                </a:cubicBezTo>
                <a:cubicBezTo>
                  <a:pt x="765287" y="302895"/>
                  <a:pt x="791378" y="313197"/>
                  <a:pt x="817397" y="322666"/>
                </a:cubicBezTo>
                <a:cubicBezTo>
                  <a:pt x="908436" y="355531"/>
                  <a:pt x="989341" y="394323"/>
                  <a:pt x="1073943" y="431110"/>
                </a:cubicBezTo>
                <a:cubicBezTo>
                  <a:pt x="1158521" y="467620"/>
                  <a:pt x="1256741" y="493978"/>
                  <a:pt x="1349484" y="524175"/>
                </a:cubicBezTo>
                <a:cubicBezTo>
                  <a:pt x="1563417" y="594105"/>
                  <a:pt x="1778287" y="663672"/>
                  <a:pt x="2004921" y="723811"/>
                </a:cubicBezTo>
                <a:cubicBezTo>
                  <a:pt x="2226580" y="782429"/>
                  <a:pt x="2967159" y="809769"/>
                  <a:pt x="3111348" y="808027"/>
                </a:cubicBezTo>
                <a:cubicBezTo>
                  <a:pt x="3295676" y="805559"/>
                  <a:pt x="3730204" y="773014"/>
                  <a:pt x="4173417" y="745585"/>
                </a:cubicBezTo>
                <a:cubicBezTo>
                  <a:pt x="4223504" y="742307"/>
                  <a:pt x="4272653" y="739393"/>
                  <a:pt x="4324760" y="737057"/>
                </a:cubicBezTo>
                <a:cubicBezTo>
                  <a:pt x="5801059" y="670156"/>
                  <a:pt x="6841344" y="326433"/>
                  <a:pt x="6893789" y="305879"/>
                </a:cubicBezTo>
                <a:cubicBezTo>
                  <a:pt x="6978091" y="273014"/>
                  <a:pt x="7258655" y="208091"/>
                  <a:pt x="7259184" y="208604"/>
                </a:cubicBezTo>
                <a:cubicBezTo>
                  <a:pt x="7265440" y="213652"/>
                  <a:pt x="7297274" y="217644"/>
                  <a:pt x="7323059" y="220312"/>
                </a:cubicBezTo>
                <a:lnTo>
                  <a:pt x="7347572" y="222730"/>
                </a:lnTo>
                <a:lnTo>
                  <a:pt x="7350636" y="224083"/>
                </a:lnTo>
                <a:cubicBezTo>
                  <a:pt x="7359607" y="224205"/>
                  <a:pt x="7359159" y="223929"/>
                  <a:pt x="7353245" y="223290"/>
                </a:cubicBezTo>
                <a:lnTo>
                  <a:pt x="7347572" y="222730"/>
                </a:lnTo>
                <a:lnTo>
                  <a:pt x="7342573" y="220523"/>
                </a:lnTo>
                <a:cubicBezTo>
                  <a:pt x="7341302" y="218466"/>
                  <a:pt x="7341191" y="215818"/>
                  <a:pt x="7341465" y="213415"/>
                </a:cubicBezTo>
                <a:cubicBezTo>
                  <a:pt x="7342771" y="200707"/>
                  <a:pt x="7352468" y="189782"/>
                  <a:pt x="7375606" y="182994"/>
                </a:cubicBezTo>
                <a:cubicBezTo>
                  <a:pt x="7397808" y="176568"/>
                  <a:pt x="7420538" y="170655"/>
                  <a:pt x="7443270" y="164742"/>
                </a:cubicBezTo>
                <a:cubicBezTo>
                  <a:pt x="7462204" y="159722"/>
                  <a:pt x="7475181" y="158583"/>
                  <a:pt x="7478299" y="172021"/>
                </a:cubicBezTo>
                <a:cubicBezTo>
                  <a:pt x="7481416" y="185460"/>
                  <a:pt x="7508389" y="189249"/>
                  <a:pt x="7524024" y="179761"/>
                </a:cubicBezTo>
                <a:cubicBezTo>
                  <a:pt x="7585174" y="142492"/>
                  <a:pt x="7658615" y="112820"/>
                  <a:pt x="7727944" y="80430"/>
                </a:cubicBezTo>
                <a:cubicBezTo>
                  <a:pt x="7776349" y="57992"/>
                  <a:pt x="7827303" y="37009"/>
                  <a:pt x="7867024" y="9456"/>
                </a:cubicBezTo>
                <a:cubicBezTo>
                  <a:pt x="7874326" y="4338"/>
                  <a:pt x="7880999" y="-2404"/>
                  <a:pt x="7894848" y="858"/>
                </a:cubicBezTo>
                <a:close/>
              </a:path>
            </a:pathLst>
          </a:custGeom>
        </p:spPr>
      </p:pic>
    </p:spTree>
    <p:extLst>
      <p:ext uri="{BB962C8B-B14F-4D97-AF65-F5344CB8AC3E}">
        <p14:creationId xmlns:p14="http://schemas.microsoft.com/office/powerpoint/2010/main" val="714535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E165AF-A12E-6FAD-7E2D-6F84896433EF}"/>
              </a:ext>
            </a:extLst>
          </p:cNvPr>
          <p:cNvSpPr txBox="1"/>
          <p:nvPr/>
        </p:nvSpPr>
        <p:spPr>
          <a:xfrm>
            <a:off x="685800" y="365760"/>
            <a:ext cx="5647024" cy="6126480"/>
          </a:xfrm>
          <a:prstGeom prst="rect">
            <a:avLst/>
          </a:prstGeom>
        </p:spPr>
        <p:txBody>
          <a:bodyPr vert="horz" lIns="91440" tIns="45720" rIns="91440" bIns="45720" rtlCol="0">
            <a:noAutofit/>
          </a:bodyPr>
          <a:lstStyle/>
          <a:p>
            <a:pPr>
              <a:lnSpc>
                <a:spcPct val="120000"/>
              </a:lnSpc>
              <a:spcAft>
                <a:spcPts val="600"/>
              </a:spcAft>
            </a:pPr>
            <a:r>
              <a:rPr lang="en-US" b="1" i="0" u="sng" strike="noStrike" dirty="0">
                <a:effectLst/>
              </a:rPr>
              <a:t>Qualitative research </a:t>
            </a:r>
            <a:r>
              <a:rPr lang="en-US" b="0" i="0" u="none" strike="noStrike" dirty="0">
                <a:effectLst/>
              </a:rPr>
              <a:t>involves </a:t>
            </a:r>
            <a:r>
              <a:rPr lang="en-US" b="1" i="0" u="sng" strike="noStrike" dirty="0">
                <a:effectLst/>
              </a:rPr>
              <a:t>gathering and analyzing non-numerical data</a:t>
            </a:r>
            <a:r>
              <a:rPr lang="en-US" b="0" i="0" u="none" strike="noStrike" dirty="0">
                <a:effectLst/>
              </a:rPr>
              <a:t>. It’s used to gain a better understanding of people’s beliefs, behaviors, attitudes, and experiences.</a:t>
            </a:r>
          </a:p>
          <a:p>
            <a:pPr>
              <a:lnSpc>
                <a:spcPct val="120000"/>
              </a:lnSpc>
              <a:spcAft>
                <a:spcPts val="600"/>
              </a:spcAft>
            </a:pPr>
            <a:endParaRPr lang="en-US" b="1" i="0" u="sng" strike="noStrike" dirty="0">
              <a:effectLst/>
            </a:endParaRPr>
          </a:p>
          <a:p>
            <a:pPr>
              <a:lnSpc>
                <a:spcPct val="120000"/>
              </a:lnSpc>
              <a:spcAft>
                <a:spcPts val="600"/>
              </a:spcAft>
            </a:pPr>
            <a:r>
              <a:rPr lang="en-US" b="1" i="0" u="sng" strike="noStrike" dirty="0">
                <a:effectLst/>
              </a:rPr>
              <a:t>Phenomenological research </a:t>
            </a:r>
            <a:r>
              <a:rPr lang="en-US" b="0" i="0" u="none" strike="noStrike" dirty="0">
                <a:effectLst/>
              </a:rPr>
              <a:t>(the study of phenomena) is qualitative research that </a:t>
            </a:r>
            <a:r>
              <a:rPr lang="en-US" b="1" i="0" u="sng" strike="noStrike" dirty="0">
                <a:effectLst/>
              </a:rPr>
              <a:t>aims to learn more about people’s lived experiences.</a:t>
            </a:r>
          </a:p>
          <a:p>
            <a:pPr>
              <a:lnSpc>
                <a:spcPct val="120000"/>
              </a:lnSpc>
              <a:spcAft>
                <a:spcPts val="600"/>
              </a:spcAft>
            </a:pPr>
            <a:endParaRPr lang="en-US" b="0" i="0" u="none" strike="noStrike" dirty="0">
              <a:effectLst/>
            </a:endParaRPr>
          </a:p>
          <a:p>
            <a:pPr>
              <a:lnSpc>
                <a:spcPct val="120000"/>
              </a:lnSpc>
              <a:spcAft>
                <a:spcPts val="600"/>
              </a:spcAft>
            </a:pPr>
            <a:r>
              <a:rPr lang="en-US" b="0" i="0" u="none" strike="noStrike" dirty="0">
                <a:effectLst/>
              </a:rPr>
              <a:t>A phenomenon is defined as an observable fact or event. </a:t>
            </a:r>
          </a:p>
          <a:p>
            <a:pPr>
              <a:lnSpc>
                <a:spcPct val="120000"/>
              </a:lnSpc>
              <a:spcAft>
                <a:spcPts val="600"/>
              </a:spcAft>
            </a:pPr>
            <a:endParaRPr lang="en-US" b="0" i="0" u="none" strike="noStrike" dirty="0">
              <a:effectLst/>
            </a:endParaRPr>
          </a:p>
          <a:p>
            <a:pPr>
              <a:lnSpc>
                <a:spcPct val="120000"/>
              </a:lnSpc>
              <a:spcAft>
                <a:spcPts val="600"/>
              </a:spcAft>
            </a:pPr>
            <a:r>
              <a:rPr lang="en-US" b="1" i="0" u="sng" strike="noStrike" dirty="0">
                <a:effectLst/>
              </a:rPr>
              <a:t>When a researcher uses this methodology, they first have to define the phenomenon they’re studying.</a:t>
            </a:r>
            <a:r>
              <a:rPr lang="en-US" b="1" i="0" u="none" strike="noStrike" dirty="0">
                <a:effectLst/>
              </a:rPr>
              <a:t> </a:t>
            </a:r>
            <a:r>
              <a:rPr lang="en-US" b="0" i="0" u="none" strike="noStrike" dirty="0">
                <a:effectLst/>
              </a:rPr>
              <a:t>Then, they use their research methods to better </a:t>
            </a:r>
            <a:r>
              <a:rPr lang="en-US" b="1" i="0" u="sng" strike="noStrike" dirty="0">
                <a:effectLst/>
              </a:rPr>
              <a:t>understand how people experience the phenomenon or how it has impacted people.</a:t>
            </a:r>
          </a:p>
          <a:p>
            <a:pPr>
              <a:lnSpc>
                <a:spcPct val="110000"/>
              </a:lnSpc>
              <a:spcAft>
                <a:spcPts val="600"/>
              </a:spcAft>
            </a:pPr>
            <a:endParaRPr lang="en-US" dirty="0"/>
          </a:p>
        </p:txBody>
      </p:sp>
      <p:pic>
        <p:nvPicPr>
          <p:cNvPr id="4" name="Picture 3" descr="Abstract blurred public library with bookshelves">
            <a:extLst>
              <a:ext uri="{FF2B5EF4-FFF2-40B4-BE49-F238E27FC236}">
                <a16:creationId xmlns:a16="http://schemas.microsoft.com/office/drawing/2014/main" id="{CA83B1A2-0901-4395-57CD-84643775497A}"/>
              </a:ext>
            </a:extLst>
          </p:cNvPr>
          <p:cNvPicPr>
            <a:picLocks noChangeAspect="1"/>
          </p:cNvPicPr>
          <p:nvPr/>
        </p:nvPicPr>
        <p:blipFill rotWithShape="1">
          <a:blip r:embed="rId3"/>
          <a:srcRect l="13421" r="35762"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793391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3CC260-8092-2B18-892C-D9B89311C804}"/>
              </a:ext>
            </a:extLst>
          </p:cNvPr>
          <p:cNvSpPr txBox="1"/>
          <p:nvPr/>
        </p:nvSpPr>
        <p:spPr>
          <a:xfrm>
            <a:off x="1220045" y="2044005"/>
            <a:ext cx="9481294" cy="2769989"/>
          </a:xfrm>
          <a:prstGeom prst="rect">
            <a:avLst/>
          </a:prstGeom>
          <a:noFill/>
        </p:spPr>
        <p:txBody>
          <a:bodyPr wrap="square" rtlCol="0">
            <a:spAutoFit/>
          </a:bodyPr>
          <a:lstStyle/>
          <a:p>
            <a:pPr algn="ctr"/>
            <a:r>
              <a:rPr lang="en-GB" sz="3600" b="0" i="0" u="none" strike="noStrike" dirty="0">
                <a:effectLst/>
                <a:latin typeface="SangBleu Kingdom"/>
              </a:rPr>
              <a:t>When Should You Use Phenomenological Research?</a:t>
            </a:r>
          </a:p>
          <a:p>
            <a:pPr algn="l"/>
            <a:endParaRPr lang="en-GB" b="0" i="0" u="none" strike="noStrike" dirty="0">
              <a:effectLst/>
              <a:latin typeface="Suisse Intl"/>
            </a:endParaRPr>
          </a:p>
          <a:p>
            <a:pPr algn="ctr"/>
            <a:r>
              <a:rPr lang="en-GB" sz="2800" b="0" i="0" u="none" strike="noStrike" dirty="0">
                <a:effectLst/>
                <a:latin typeface="Suisse Intl"/>
              </a:rPr>
              <a:t>You can use this type of research to find out how people perceive a certain situation or fact, or you can determine how a situation or fact has impacted them. </a:t>
            </a:r>
            <a:endParaRPr lang="en-US" sz="2800" dirty="0"/>
          </a:p>
        </p:txBody>
      </p:sp>
    </p:spTree>
    <p:extLst>
      <p:ext uri="{BB962C8B-B14F-4D97-AF65-F5344CB8AC3E}">
        <p14:creationId xmlns:p14="http://schemas.microsoft.com/office/powerpoint/2010/main" val="2977551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613348-5818-203C-7C29-A224A3D394BC}"/>
              </a:ext>
            </a:extLst>
          </p:cNvPr>
          <p:cNvSpPr txBox="1"/>
          <p:nvPr/>
        </p:nvSpPr>
        <p:spPr>
          <a:xfrm>
            <a:off x="7064356" y="1464407"/>
            <a:ext cx="5257804" cy="3929186"/>
          </a:xfrm>
          <a:prstGeom prst="rect">
            <a:avLst/>
          </a:prstGeom>
        </p:spPr>
        <p:txBody>
          <a:bodyPr vert="horz" lIns="91440" tIns="45720" rIns="91440" bIns="45720" rtlCol="0" anchor="t">
            <a:normAutofit/>
          </a:bodyPr>
          <a:lstStyle/>
          <a:p>
            <a:pPr>
              <a:lnSpc>
                <a:spcPct val="90000"/>
              </a:lnSpc>
              <a:spcAft>
                <a:spcPts val="600"/>
              </a:spcAft>
            </a:pPr>
            <a:r>
              <a:rPr lang="en-US" sz="2000" b="1" i="0" u="none" strike="noStrike" dirty="0">
                <a:effectLst/>
              </a:rPr>
              <a:t>Methods</a:t>
            </a:r>
          </a:p>
          <a:p>
            <a:pPr>
              <a:lnSpc>
                <a:spcPct val="90000"/>
              </a:lnSpc>
              <a:spcAft>
                <a:spcPts val="600"/>
              </a:spcAft>
            </a:pPr>
            <a:endParaRPr lang="en-US" sz="2000" b="1" i="0" u="none" strike="noStrike" dirty="0">
              <a:effectLst/>
            </a:endParaRPr>
          </a:p>
          <a:p>
            <a:pPr indent="-228600">
              <a:lnSpc>
                <a:spcPct val="90000"/>
              </a:lnSpc>
              <a:spcAft>
                <a:spcPts val="600"/>
              </a:spcAft>
              <a:buFont typeface="Arial" panose="020B0604020202020204" pitchFamily="34" charset="0"/>
              <a:buChar char="•"/>
            </a:pPr>
            <a:r>
              <a:rPr lang="en-US" sz="2000" b="0" i="0" u="none" strike="noStrike" dirty="0">
                <a:effectLst/>
              </a:rPr>
              <a:t>In-depth surveys</a:t>
            </a:r>
          </a:p>
          <a:p>
            <a:pPr indent="-228600">
              <a:lnSpc>
                <a:spcPct val="90000"/>
              </a:lnSpc>
              <a:spcAft>
                <a:spcPts val="600"/>
              </a:spcAft>
              <a:buFont typeface="Arial" panose="020B0604020202020204" pitchFamily="34" charset="0"/>
              <a:buChar char="•"/>
            </a:pPr>
            <a:r>
              <a:rPr lang="en-US" sz="2000" b="0" i="0" u="none" strike="noStrike" dirty="0">
                <a:effectLst/>
              </a:rPr>
              <a:t>Focus groups</a:t>
            </a:r>
          </a:p>
          <a:p>
            <a:pPr indent="-228600">
              <a:lnSpc>
                <a:spcPct val="90000"/>
              </a:lnSpc>
              <a:spcAft>
                <a:spcPts val="600"/>
              </a:spcAft>
              <a:buFont typeface="Arial" panose="020B0604020202020204" pitchFamily="34" charset="0"/>
              <a:buChar char="•"/>
            </a:pPr>
            <a:r>
              <a:rPr lang="en-US" sz="2000" b="0" i="0" u="none" strike="noStrike" dirty="0">
                <a:effectLst/>
              </a:rPr>
              <a:t>Questionnaires</a:t>
            </a:r>
          </a:p>
          <a:p>
            <a:pPr indent="-228600">
              <a:lnSpc>
                <a:spcPct val="90000"/>
              </a:lnSpc>
              <a:spcAft>
                <a:spcPts val="600"/>
              </a:spcAft>
              <a:buFont typeface="Arial" panose="020B0604020202020204" pitchFamily="34" charset="0"/>
              <a:buChar char="•"/>
            </a:pPr>
            <a:r>
              <a:rPr lang="en-US" sz="2000" b="0" i="0" u="none" strike="noStrike" dirty="0">
                <a:effectLst/>
              </a:rPr>
              <a:t>Interviews</a:t>
            </a:r>
          </a:p>
          <a:p>
            <a:pPr indent="-228600">
              <a:lnSpc>
                <a:spcPct val="90000"/>
              </a:lnSpc>
              <a:spcAft>
                <a:spcPts val="600"/>
              </a:spcAft>
              <a:buFont typeface="Arial" panose="020B0604020202020204" pitchFamily="34" charset="0"/>
              <a:buChar char="•"/>
            </a:pPr>
            <a:r>
              <a:rPr lang="en-US" sz="2000" b="0" i="0" u="none" strike="noStrike" dirty="0">
                <a:effectLst/>
              </a:rPr>
              <a:t>Analyzing personal texts</a:t>
            </a:r>
          </a:p>
          <a:p>
            <a:pPr indent="-228600">
              <a:lnSpc>
                <a:spcPct val="90000"/>
              </a:lnSpc>
              <a:spcAft>
                <a:spcPts val="600"/>
              </a:spcAft>
              <a:buFont typeface="Arial" panose="020B0604020202020204" pitchFamily="34" charset="0"/>
              <a:buChar char="•"/>
            </a:pPr>
            <a:r>
              <a:rPr lang="en-US" sz="2000" b="0" i="0" u="none" strike="noStrike" dirty="0">
                <a:effectLst/>
              </a:rPr>
              <a:t>Observations</a:t>
            </a:r>
          </a:p>
          <a:p>
            <a:pPr indent="-228600">
              <a:lnSpc>
                <a:spcPct val="90000"/>
              </a:lnSpc>
              <a:spcAft>
                <a:spcPts val="600"/>
              </a:spcAft>
              <a:buFont typeface="Arial" panose="020B0604020202020204" pitchFamily="34" charset="0"/>
              <a:buChar char="•"/>
            </a:pPr>
            <a:r>
              <a:rPr lang="en-US" sz="2000" b="0" i="0" u="none" strike="noStrike" dirty="0">
                <a:effectLst/>
              </a:rPr>
              <a:t>Case studies</a:t>
            </a:r>
          </a:p>
          <a:p>
            <a:pPr indent="-228600">
              <a:lnSpc>
                <a:spcPct val="90000"/>
              </a:lnSpc>
              <a:spcAft>
                <a:spcPts val="600"/>
              </a:spcAft>
              <a:buFont typeface="Arial" panose="020B0604020202020204" pitchFamily="34" charset="0"/>
              <a:buChar char="•"/>
            </a:pPr>
            <a:r>
              <a:rPr lang="en-US" sz="2000" b="0" i="0" u="none" strike="noStrike" dirty="0">
                <a:effectLst/>
              </a:rPr>
              <a:t>Recordings</a:t>
            </a:r>
          </a:p>
          <a:p>
            <a:pPr indent="-228600">
              <a:lnSpc>
                <a:spcPct val="90000"/>
              </a:lnSpc>
              <a:spcAft>
                <a:spcPts val="600"/>
              </a:spcAft>
              <a:buFont typeface="Arial" panose="020B0604020202020204" pitchFamily="34" charset="0"/>
              <a:buChar char="•"/>
            </a:pPr>
            <a:endParaRPr lang="en-US" sz="2000" dirty="0"/>
          </a:p>
        </p:txBody>
      </p:sp>
      <p:sp>
        <p:nvSpPr>
          <p:cNvPr id="3" name="TextBox 2">
            <a:extLst>
              <a:ext uri="{FF2B5EF4-FFF2-40B4-BE49-F238E27FC236}">
                <a16:creationId xmlns:a16="http://schemas.microsoft.com/office/drawing/2014/main" id="{034D2CFF-D205-95E4-0BEC-A5E72D54E0F0}"/>
              </a:ext>
            </a:extLst>
          </p:cNvPr>
          <p:cNvSpPr txBox="1"/>
          <p:nvPr/>
        </p:nvSpPr>
        <p:spPr>
          <a:xfrm>
            <a:off x="360984" y="1965846"/>
            <a:ext cx="4766662" cy="3185487"/>
          </a:xfrm>
          <a:prstGeom prst="rect">
            <a:avLst/>
          </a:prstGeom>
          <a:noFill/>
        </p:spPr>
        <p:txBody>
          <a:bodyPr wrap="square" rtlCol="0">
            <a:spAutoFit/>
          </a:bodyPr>
          <a:lstStyle/>
          <a:p>
            <a:pPr>
              <a:lnSpc>
                <a:spcPct val="90000"/>
              </a:lnSpc>
              <a:spcAft>
                <a:spcPts val="600"/>
              </a:spcAft>
            </a:pPr>
            <a:r>
              <a:rPr lang="en-US" sz="2800" b="0" i="0" u="none" strike="noStrike" dirty="0">
                <a:effectLst/>
              </a:rPr>
              <a:t>How Is Phenomenological Research Carried Out?</a:t>
            </a:r>
          </a:p>
          <a:p>
            <a:pPr indent="-228600">
              <a:lnSpc>
                <a:spcPct val="90000"/>
              </a:lnSpc>
              <a:spcAft>
                <a:spcPts val="600"/>
              </a:spcAft>
              <a:buFont typeface="Arial" panose="020B0604020202020204" pitchFamily="34" charset="0"/>
              <a:buChar char="•"/>
            </a:pPr>
            <a:endParaRPr lang="en-US" sz="2400" b="0" i="0" u="none" strike="noStrike" dirty="0">
              <a:effectLst/>
            </a:endParaRPr>
          </a:p>
          <a:p>
            <a:pPr>
              <a:lnSpc>
                <a:spcPct val="90000"/>
              </a:lnSpc>
              <a:spcAft>
                <a:spcPts val="600"/>
              </a:spcAft>
            </a:pPr>
            <a:r>
              <a:rPr lang="en-US" sz="2000" b="0" i="0" u="none" strike="noStrike" dirty="0">
                <a:effectLst/>
              </a:rPr>
              <a:t>Because phenomenological research is a qualitative research approach, </a:t>
            </a:r>
            <a:r>
              <a:rPr lang="en-US" sz="2000" b="1" i="0" u="sng" strike="noStrike" dirty="0">
                <a:effectLst/>
              </a:rPr>
              <a:t>it involves speaking to or observing participants.</a:t>
            </a:r>
            <a:r>
              <a:rPr lang="en-US" sz="2000" b="0" i="0" u="none" strike="noStrike" dirty="0">
                <a:effectLst/>
              </a:rPr>
              <a:t> Researchers can use some or all of the methods opposite.</a:t>
            </a:r>
          </a:p>
          <a:p>
            <a:endParaRPr lang="en-US" sz="2400" dirty="0"/>
          </a:p>
        </p:txBody>
      </p:sp>
    </p:spTree>
    <p:extLst>
      <p:ext uri="{BB962C8B-B14F-4D97-AF65-F5344CB8AC3E}">
        <p14:creationId xmlns:p14="http://schemas.microsoft.com/office/powerpoint/2010/main" val="167253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8B56A5-313A-71A7-5B0C-4C760D76B191}"/>
              </a:ext>
            </a:extLst>
          </p:cNvPr>
          <p:cNvSpPr txBox="1"/>
          <p:nvPr/>
        </p:nvSpPr>
        <p:spPr>
          <a:xfrm>
            <a:off x="1269848" y="1449190"/>
            <a:ext cx="9880893" cy="39596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800" b="1" dirty="0"/>
              <a:t>Methodology</a:t>
            </a:r>
            <a:r>
              <a:rPr lang="en-US" sz="2000" dirty="0"/>
              <a:t>: The </a:t>
            </a:r>
            <a:r>
              <a:rPr lang="en-US" sz="2000" b="1" dirty="0"/>
              <a:t>overall approach </a:t>
            </a:r>
            <a:r>
              <a:rPr lang="en-US" sz="2000" dirty="0"/>
              <a:t>or strategy used to conduct research. It outlines the </a:t>
            </a:r>
            <a:r>
              <a:rPr lang="en-US" sz="2000" b="1" dirty="0"/>
              <a:t>principles</a:t>
            </a:r>
            <a:r>
              <a:rPr lang="en-US" sz="2000" dirty="0"/>
              <a:t> and guidelines </a:t>
            </a:r>
            <a:r>
              <a:rPr lang="en-US" sz="2000" b="1" dirty="0"/>
              <a:t>that guide </a:t>
            </a:r>
            <a:r>
              <a:rPr lang="en-US" sz="2000" dirty="0"/>
              <a:t>the entire research process.   The </a:t>
            </a:r>
            <a:r>
              <a:rPr lang="en-US" sz="2000" b="1" dirty="0"/>
              <a:t>theoretical framework </a:t>
            </a:r>
            <a:r>
              <a:rPr lang="en-US" sz="2000" dirty="0"/>
              <a:t>guiding the research, and the overall design of the study. It answers the question: "How will I approach my research?"</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800" b="1" dirty="0"/>
              <a:t>Method</a:t>
            </a:r>
            <a:r>
              <a:rPr lang="en-US" sz="2000" dirty="0"/>
              <a:t>: Research method, on the other hand, refers to the </a:t>
            </a:r>
            <a:r>
              <a:rPr lang="en-US" sz="2000" b="1" dirty="0"/>
              <a:t>specific techniques</a:t>
            </a:r>
            <a:r>
              <a:rPr lang="en-US" sz="2000" dirty="0"/>
              <a:t> </a:t>
            </a:r>
            <a:r>
              <a:rPr lang="en-US" sz="2000" b="1" dirty="0"/>
              <a:t>used to gather the data within the chosen methodology</a:t>
            </a:r>
            <a:r>
              <a:rPr lang="en-US" sz="2000" dirty="0"/>
              <a:t>. Methods are the </a:t>
            </a:r>
            <a:r>
              <a:rPr lang="en-US" sz="2000" b="1" dirty="0"/>
              <a:t>practical steps</a:t>
            </a:r>
            <a:r>
              <a:rPr lang="en-US" sz="2000" dirty="0"/>
              <a:t> or procedures undertaken to answer research questions. They include activities such as surveys, experiments, interviews, and observations. Methods are the actionable steps taken to execute the research. They answer the question: "What specific steps will I take to collect data?"</a:t>
            </a:r>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1050953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11E321E-13FF-10AE-A3F7-2BEDAB8F11E2}"/>
              </a:ext>
            </a:extLst>
          </p:cNvPr>
          <p:cNvSpPr txBox="1"/>
          <p:nvPr/>
        </p:nvSpPr>
        <p:spPr>
          <a:xfrm>
            <a:off x="838200" y="528638"/>
            <a:ext cx="4876800" cy="6086475"/>
          </a:xfrm>
          <a:prstGeom prst="rect">
            <a:avLst/>
          </a:prstGeom>
        </p:spPr>
        <p:txBody>
          <a:bodyPr vert="horz" lIns="91440" tIns="45720" rIns="91440" bIns="45720" rtlCol="0">
            <a:normAutofit fontScale="92500"/>
          </a:bodyPr>
          <a:lstStyle/>
          <a:p>
            <a:pPr>
              <a:lnSpc>
                <a:spcPct val="90000"/>
              </a:lnSpc>
              <a:spcAft>
                <a:spcPts val="600"/>
              </a:spcAft>
            </a:pPr>
            <a:r>
              <a:rPr lang="en-US" sz="2000" b="1" i="0" dirty="0">
                <a:effectLst/>
              </a:rPr>
              <a:t>Purpose of todays lecture… </a:t>
            </a:r>
          </a:p>
          <a:p>
            <a:pPr>
              <a:lnSpc>
                <a:spcPct val="90000"/>
              </a:lnSpc>
              <a:spcAft>
                <a:spcPts val="600"/>
              </a:spcAft>
            </a:pPr>
            <a:r>
              <a:rPr lang="en-US" sz="2000" b="1" i="0" dirty="0">
                <a:effectLst/>
              </a:rPr>
              <a:t>Stress Testing Phenomenology.</a:t>
            </a:r>
          </a:p>
          <a:p>
            <a:pPr>
              <a:lnSpc>
                <a:spcPct val="90000"/>
              </a:lnSpc>
              <a:spcAft>
                <a:spcPts val="600"/>
              </a:spcAft>
            </a:pPr>
            <a:endParaRPr lang="en-US" sz="2000" b="1" i="0" dirty="0">
              <a:effectLst/>
            </a:endParaRPr>
          </a:p>
          <a:p>
            <a:pPr algn="ctr">
              <a:lnSpc>
                <a:spcPct val="90000"/>
              </a:lnSpc>
              <a:spcAft>
                <a:spcPts val="600"/>
              </a:spcAft>
            </a:pPr>
            <a:r>
              <a:rPr lang="en-US" sz="2000" b="1" i="0" dirty="0">
                <a:effectLst/>
              </a:rPr>
              <a:t>Today you are researching the phenomena of the </a:t>
            </a:r>
            <a:r>
              <a:rPr lang="en-US" sz="2000" b="1" dirty="0"/>
              <a:t>imagination, and how the mind operates in imagined spaces, like that of virtual reality. </a:t>
            </a:r>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dirty="0"/>
              <a:t>The purpose of this research is to better understand immersive imagination.</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i="1" dirty="0"/>
              <a:t>To what extent is VR and effective means to </a:t>
            </a:r>
            <a:r>
              <a:rPr lang="en-US" sz="2000" b="0" i="1" dirty="0">
                <a:effectLst/>
              </a:rPr>
              <a:t>investigate the psychological impact of a space?</a:t>
            </a:r>
          </a:p>
          <a:p>
            <a:pPr indent="-228600">
              <a:lnSpc>
                <a:spcPct val="90000"/>
              </a:lnSpc>
              <a:spcAft>
                <a:spcPts val="600"/>
              </a:spcAft>
              <a:buFont typeface="Arial" panose="020B0604020202020204" pitchFamily="34" charset="0"/>
              <a:buChar char="•"/>
            </a:pPr>
            <a:endParaRPr lang="en-US" sz="2000" b="0" i="1" dirty="0">
              <a:effectLst/>
            </a:endParaRPr>
          </a:p>
          <a:p>
            <a:pPr indent="-228600">
              <a:lnSpc>
                <a:spcPct val="90000"/>
              </a:lnSpc>
              <a:spcAft>
                <a:spcPts val="600"/>
              </a:spcAft>
              <a:buFont typeface="Arial" panose="020B0604020202020204" pitchFamily="34" charset="0"/>
              <a:buChar char="•"/>
            </a:pPr>
            <a:r>
              <a:rPr lang="en-US" sz="2000" i="1" dirty="0"/>
              <a:t>How does culture affect interpretation, and is there evidence of collective memory?     </a:t>
            </a:r>
          </a:p>
          <a:p>
            <a:pPr indent="-228600">
              <a:lnSpc>
                <a:spcPct val="90000"/>
              </a:lnSpc>
              <a:spcAft>
                <a:spcPts val="600"/>
              </a:spcAft>
              <a:buFont typeface="Arial" panose="020B0604020202020204" pitchFamily="34" charset="0"/>
              <a:buChar char="•"/>
            </a:pPr>
            <a:endParaRPr lang="en-US" sz="2000" i="1" dirty="0"/>
          </a:p>
          <a:p>
            <a:pPr indent="-228600">
              <a:lnSpc>
                <a:spcPct val="90000"/>
              </a:lnSpc>
              <a:spcAft>
                <a:spcPts val="600"/>
              </a:spcAft>
              <a:buFont typeface="Arial" panose="020B0604020202020204" pitchFamily="34" charset="0"/>
              <a:buChar char="•"/>
            </a:pPr>
            <a:r>
              <a:rPr lang="en-US" sz="2000" i="1" dirty="0"/>
              <a:t>What liminal environments are most effective in connecting with memory and evoking </a:t>
            </a:r>
            <a:r>
              <a:rPr lang="en-US" sz="2000" b="0" i="1" dirty="0">
                <a:effectLst/>
              </a:rPr>
              <a:t>nostalgia</a:t>
            </a:r>
            <a:r>
              <a:rPr lang="en-US" sz="2000" i="1" dirty="0"/>
              <a:t>?</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b="0" i="0" dirty="0">
              <a:effectLst/>
            </a:endParaRPr>
          </a:p>
        </p:txBody>
      </p:sp>
      <p:pic>
        <p:nvPicPr>
          <p:cNvPr id="8" name="Picture 7" descr="A person wearing a virtual reality headset and gloves&#10;&#10;Description automatically generated with low confidence">
            <a:extLst>
              <a:ext uri="{FF2B5EF4-FFF2-40B4-BE49-F238E27FC236}">
                <a16:creationId xmlns:a16="http://schemas.microsoft.com/office/drawing/2014/main" id="{6DAFE4AE-5C1A-1B3C-8485-AB1D739F453B}"/>
              </a:ext>
            </a:extLst>
          </p:cNvPr>
          <p:cNvPicPr>
            <a:picLocks noChangeAspect="1"/>
          </p:cNvPicPr>
          <p:nvPr/>
        </p:nvPicPr>
        <p:blipFill rotWithShape="1">
          <a:blip r:embed="rId3"/>
          <a:srcRect l="20982" r="2098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10137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676BFEE-E63A-42A3-87D5-FD65694B7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descr="A dark room with a glass door&#10;&#10;Description automatically generated with low confidence">
            <a:extLst>
              <a:ext uri="{FF2B5EF4-FFF2-40B4-BE49-F238E27FC236}">
                <a16:creationId xmlns:a16="http://schemas.microsoft.com/office/drawing/2014/main" id="{0A9D237E-578D-927C-B161-DEAC2120CFD2}"/>
              </a:ext>
            </a:extLst>
          </p:cNvPr>
          <p:cNvPicPr>
            <a:picLocks noChangeAspect="1"/>
          </p:cNvPicPr>
          <p:nvPr/>
        </p:nvPicPr>
        <p:blipFill rotWithShape="1">
          <a:blip r:embed="rId3"/>
          <a:srcRect l="51432" r="3266" b="-2"/>
          <a:stretch/>
        </p:blipFill>
        <p:spPr>
          <a:xfrm>
            <a:off x="20" y="-1"/>
            <a:ext cx="4654276" cy="6858000"/>
          </a:xfrm>
          <a:prstGeom prst="rect">
            <a:avLst/>
          </a:prstGeom>
        </p:spPr>
      </p:pic>
      <p:pic>
        <p:nvPicPr>
          <p:cNvPr id="5" name="Picture 4">
            <a:extLst>
              <a:ext uri="{FF2B5EF4-FFF2-40B4-BE49-F238E27FC236}">
                <a16:creationId xmlns:a16="http://schemas.microsoft.com/office/drawing/2014/main" id="{1B483DDE-C3DD-3B62-689B-E44DAB51058F}"/>
              </a:ext>
            </a:extLst>
          </p:cNvPr>
          <p:cNvPicPr>
            <a:picLocks noChangeAspect="1"/>
          </p:cNvPicPr>
          <p:nvPr/>
        </p:nvPicPr>
        <p:blipFill rotWithShape="1">
          <a:blip r:embed="rId4"/>
          <a:srcRect l="9862"/>
          <a:stretch/>
        </p:blipFill>
        <p:spPr>
          <a:xfrm>
            <a:off x="4774005" y="10"/>
            <a:ext cx="7417994" cy="4526265"/>
          </a:xfrm>
          <a:prstGeom prst="rect">
            <a:avLst/>
          </a:prstGeom>
        </p:spPr>
      </p:pic>
      <p:pic>
        <p:nvPicPr>
          <p:cNvPr id="2" name="Picture 1">
            <a:extLst>
              <a:ext uri="{FF2B5EF4-FFF2-40B4-BE49-F238E27FC236}">
                <a16:creationId xmlns:a16="http://schemas.microsoft.com/office/drawing/2014/main" id="{F93F5B38-00DD-B682-B3AC-4E13C20E0329}"/>
              </a:ext>
            </a:extLst>
          </p:cNvPr>
          <p:cNvPicPr>
            <a:picLocks noChangeAspect="1"/>
          </p:cNvPicPr>
          <p:nvPr/>
        </p:nvPicPr>
        <p:blipFill rotWithShape="1">
          <a:blip r:embed="rId5"/>
          <a:srcRect r="-2" b="7109"/>
          <a:stretch/>
        </p:blipFill>
        <p:spPr>
          <a:xfrm>
            <a:off x="4774005" y="4629736"/>
            <a:ext cx="2392858" cy="2228264"/>
          </a:xfrm>
          <a:prstGeom prst="rect">
            <a:avLst/>
          </a:prstGeom>
        </p:spPr>
      </p:pic>
      <p:pic>
        <p:nvPicPr>
          <p:cNvPr id="3" name="Picture 2">
            <a:extLst>
              <a:ext uri="{FF2B5EF4-FFF2-40B4-BE49-F238E27FC236}">
                <a16:creationId xmlns:a16="http://schemas.microsoft.com/office/drawing/2014/main" id="{6053D926-C4BF-4603-7F0B-A5870A148074}"/>
              </a:ext>
            </a:extLst>
          </p:cNvPr>
          <p:cNvPicPr>
            <a:picLocks noChangeAspect="1"/>
          </p:cNvPicPr>
          <p:nvPr/>
        </p:nvPicPr>
        <p:blipFill rotWithShape="1">
          <a:blip r:embed="rId6"/>
          <a:srcRect l="21452" r="8540" b="-4"/>
          <a:stretch/>
        </p:blipFill>
        <p:spPr>
          <a:xfrm>
            <a:off x="7270322" y="4629737"/>
            <a:ext cx="2409107" cy="2228264"/>
          </a:xfrm>
          <a:prstGeom prst="rect">
            <a:avLst/>
          </a:prstGeom>
        </p:spPr>
      </p:pic>
      <p:pic>
        <p:nvPicPr>
          <p:cNvPr id="4" name="Picture 3">
            <a:extLst>
              <a:ext uri="{FF2B5EF4-FFF2-40B4-BE49-F238E27FC236}">
                <a16:creationId xmlns:a16="http://schemas.microsoft.com/office/drawing/2014/main" id="{27C78A3C-CF85-4AFC-5B66-EEF545104913}"/>
              </a:ext>
            </a:extLst>
          </p:cNvPr>
          <p:cNvPicPr>
            <a:picLocks noChangeAspect="1"/>
          </p:cNvPicPr>
          <p:nvPr/>
        </p:nvPicPr>
        <p:blipFill rotWithShape="1">
          <a:blip r:embed="rId7"/>
          <a:srcRect l="12790" r="15063" b="5"/>
          <a:stretch/>
        </p:blipFill>
        <p:spPr>
          <a:xfrm>
            <a:off x="9783443" y="4629735"/>
            <a:ext cx="2408549" cy="2228265"/>
          </a:xfrm>
          <a:prstGeom prst="rect">
            <a:avLst/>
          </a:prstGeom>
        </p:spPr>
      </p:pic>
    </p:spTree>
    <p:extLst>
      <p:ext uri="{BB962C8B-B14F-4D97-AF65-F5344CB8AC3E}">
        <p14:creationId xmlns:p14="http://schemas.microsoft.com/office/powerpoint/2010/main" val="1161555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1300947-81F0-ED7A-79C5-2CF410F7B415}"/>
              </a:ext>
            </a:extLst>
          </p:cNvPr>
          <p:cNvSpPr txBox="1"/>
          <p:nvPr/>
        </p:nvSpPr>
        <p:spPr>
          <a:xfrm>
            <a:off x="838200" y="2333297"/>
            <a:ext cx="4619621" cy="3843666"/>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0" i="0" u="none" strike="noStrike">
                <a:effectLst/>
              </a:rPr>
              <a:t>Liminal space refers to the place a person is in during a transitional period. It's a gap, and can be physical (like a doorway), emotional (like a divorce) or metaphorical (like a decision). In architecture, liminal spaces are defined as "the physical spaces between one destination and the next." Common examples of such spaces include hallways, airports, and backrooms. The word “limin” comes from the Latin word for threshold. But can also be associated with the notion of a boundary.</a:t>
            </a:r>
            <a:endParaRPr lang="en-US" sz="2000"/>
          </a:p>
        </p:txBody>
      </p:sp>
      <p:pic>
        <p:nvPicPr>
          <p:cNvPr id="4" name="Picture 3" descr="Solo journey">
            <a:extLst>
              <a:ext uri="{FF2B5EF4-FFF2-40B4-BE49-F238E27FC236}">
                <a16:creationId xmlns:a16="http://schemas.microsoft.com/office/drawing/2014/main" id="{395294EC-93BA-9CAA-C2F4-7CB2F458BB12}"/>
              </a:ext>
            </a:extLst>
          </p:cNvPr>
          <p:cNvPicPr>
            <a:picLocks noChangeAspect="1"/>
          </p:cNvPicPr>
          <p:nvPr/>
        </p:nvPicPr>
        <p:blipFill rotWithShape="1">
          <a:blip r:embed="rId3"/>
          <a:srcRect l="17395" r="17395"/>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086998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72481B5-11DD-5854-B3DA-1D751DAA3BA5}"/>
              </a:ext>
            </a:extLst>
          </p:cNvPr>
          <p:cNvSpPr txBox="1"/>
          <p:nvPr/>
        </p:nvSpPr>
        <p:spPr>
          <a:xfrm>
            <a:off x="804316" y="1300692"/>
            <a:ext cx="4620584" cy="4567137"/>
          </a:xfrm>
          <a:prstGeom prst="rect">
            <a:avLst/>
          </a:prstGeom>
        </p:spPr>
        <p:txBody>
          <a:bodyPr vert="horz" lIns="91440" tIns="45720" rIns="91440" bIns="45720" rtlCol="0" anchor="b">
            <a:normAutofit fontScale="92500" lnSpcReduction="20000"/>
          </a:bodyPr>
          <a:lstStyle/>
          <a:p>
            <a:pPr>
              <a:lnSpc>
                <a:spcPct val="90000"/>
              </a:lnSpc>
              <a:spcBef>
                <a:spcPct val="0"/>
              </a:spcBef>
              <a:spcAft>
                <a:spcPts val="600"/>
              </a:spcAft>
            </a:pPr>
            <a:r>
              <a:rPr lang="en-US" sz="4400" dirty="0">
                <a:latin typeface="+mj-lt"/>
                <a:ea typeface="+mj-ea"/>
                <a:cs typeface="+mj-cs"/>
              </a:rPr>
              <a:t>Stress Testing Phenomenology.</a:t>
            </a:r>
          </a:p>
          <a:p>
            <a:pPr>
              <a:lnSpc>
                <a:spcPct val="90000"/>
              </a:lnSpc>
              <a:spcBef>
                <a:spcPct val="0"/>
              </a:spcBef>
              <a:spcAft>
                <a:spcPts val="600"/>
              </a:spcAft>
            </a:pPr>
            <a:endParaRPr lang="en-US" sz="4400" dirty="0">
              <a:latin typeface="+mj-lt"/>
              <a:ea typeface="+mj-ea"/>
              <a:cs typeface="+mj-cs"/>
            </a:endParaRPr>
          </a:p>
          <a:p>
            <a:pPr>
              <a:lnSpc>
                <a:spcPct val="90000"/>
              </a:lnSpc>
              <a:spcBef>
                <a:spcPct val="0"/>
              </a:spcBef>
              <a:spcAft>
                <a:spcPts val="600"/>
              </a:spcAft>
            </a:pPr>
            <a:r>
              <a:rPr lang="en-GB" sz="4400" dirty="0">
                <a:solidFill>
                  <a:srgbClr val="000000"/>
                </a:solidFill>
                <a:latin typeface="proxima-nova"/>
              </a:rPr>
              <a:t>R</a:t>
            </a:r>
            <a:r>
              <a:rPr lang="en-GB" sz="4400" b="0" i="0" dirty="0">
                <a:solidFill>
                  <a:srgbClr val="000000"/>
                </a:solidFill>
                <a:effectLst/>
                <a:latin typeface="proxima-nova"/>
              </a:rPr>
              <a:t>esearching the phenomena of the </a:t>
            </a:r>
            <a:r>
              <a:rPr lang="en-GB" sz="4400" dirty="0">
                <a:solidFill>
                  <a:srgbClr val="000000"/>
                </a:solidFill>
                <a:latin typeface="proxima-nova"/>
              </a:rPr>
              <a:t>imagination, and how the mind operates in imagined spaces (VR). </a:t>
            </a:r>
          </a:p>
          <a:p>
            <a:pPr>
              <a:lnSpc>
                <a:spcPct val="90000"/>
              </a:lnSpc>
              <a:spcBef>
                <a:spcPct val="0"/>
              </a:spcBef>
              <a:spcAft>
                <a:spcPts val="600"/>
              </a:spcAft>
            </a:pPr>
            <a:endParaRPr lang="en-US" sz="4400" dirty="0">
              <a:latin typeface="+mj-lt"/>
              <a:ea typeface="+mj-ea"/>
              <a:cs typeface="+mj-cs"/>
            </a:endParaRPr>
          </a:p>
        </p:txBody>
      </p:sp>
      <p:pic>
        <p:nvPicPr>
          <p:cNvPr id="4" name="Picture 3">
            <a:extLst>
              <a:ext uri="{FF2B5EF4-FFF2-40B4-BE49-F238E27FC236}">
                <a16:creationId xmlns:a16="http://schemas.microsoft.com/office/drawing/2014/main" id="{6A4EDDE3-483D-BCDB-1FB9-E87C96165AB7}"/>
              </a:ext>
            </a:extLst>
          </p:cNvPr>
          <p:cNvPicPr>
            <a:picLocks noChangeAspect="1"/>
          </p:cNvPicPr>
          <p:nvPr/>
        </p:nvPicPr>
        <p:blipFill rotWithShape="1">
          <a:blip r:embed="rId3"/>
          <a:srcRect l="19848" r="22114"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2463057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67F281-1F3A-6FEB-AB41-FC9B68C99ECE}"/>
              </a:ext>
            </a:extLst>
          </p:cNvPr>
          <p:cNvSpPr txBox="1"/>
          <p:nvPr/>
        </p:nvSpPr>
        <p:spPr>
          <a:xfrm>
            <a:off x="7182615" y="714375"/>
            <a:ext cx="3975923" cy="5386387"/>
          </a:xfrm>
          <a:prstGeom prst="rect">
            <a:avLst/>
          </a:prstGeom>
        </p:spPr>
        <p:txBody>
          <a:bodyPr vert="horz" lIns="91440" tIns="45720" rIns="91440" bIns="45720" rtlCol="0" anchor="t">
            <a:normAutofit/>
          </a:bodyPr>
          <a:lstStyle/>
          <a:p>
            <a:pPr algn="ctr">
              <a:lnSpc>
                <a:spcPct val="110000"/>
              </a:lnSpc>
              <a:spcAft>
                <a:spcPts val="600"/>
              </a:spcAft>
            </a:pPr>
            <a:r>
              <a:rPr lang="en-US" sz="2000" dirty="0"/>
              <a:t>TASK: Stepping Into a New Reality</a:t>
            </a:r>
          </a:p>
          <a:p>
            <a:pPr algn="ctr">
              <a:lnSpc>
                <a:spcPct val="110000"/>
              </a:lnSpc>
              <a:spcAft>
                <a:spcPts val="600"/>
              </a:spcAft>
            </a:pPr>
            <a:endParaRPr lang="en-US" sz="2000" dirty="0"/>
          </a:p>
          <a:p>
            <a:pPr marL="342900" indent="-342900" algn="l">
              <a:buFont typeface="Arial" panose="020B0604020202020204" pitchFamily="34" charset="0"/>
              <a:buChar char="•"/>
            </a:pPr>
            <a:r>
              <a:rPr lang="en-GB" sz="2000" b="1" i="0" u="none" strike="noStrike" dirty="0">
                <a:solidFill>
                  <a:srgbClr val="000000"/>
                </a:solidFill>
                <a:effectLst/>
              </a:rPr>
              <a:t>You are about to enter the VR space.</a:t>
            </a:r>
          </a:p>
          <a:p>
            <a:pPr marL="342900" indent="-342900" algn="l">
              <a:buFont typeface="Arial" panose="020B0604020202020204" pitchFamily="34" charset="0"/>
              <a:buChar char="•"/>
            </a:pPr>
            <a:br>
              <a:rPr lang="en-GB" sz="2000" b="0" i="0" u="none" strike="noStrike" dirty="0">
                <a:solidFill>
                  <a:srgbClr val="000000"/>
                </a:solidFill>
                <a:effectLst/>
              </a:rPr>
            </a:br>
            <a:r>
              <a:rPr lang="en-GB" sz="2000" b="0" i="0" u="none" strike="noStrike" dirty="0">
                <a:solidFill>
                  <a:srgbClr val="000000"/>
                </a:solidFill>
                <a:effectLst/>
              </a:rPr>
              <a:t>Before you do, you will receive a </a:t>
            </a:r>
            <a:r>
              <a:rPr lang="en-GB" sz="2000" b="1" i="0" u="none" strike="noStrike" dirty="0">
                <a:solidFill>
                  <a:srgbClr val="000000"/>
                </a:solidFill>
                <a:effectLst/>
              </a:rPr>
              <a:t>secret message</a:t>
            </a:r>
            <a:r>
              <a:rPr lang="en-GB" sz="2000" b="0" i="0" u="none" strike="noStrike" dirty="0">
                <a:solidFill>
                  <a:srgbClr val="000000"/>
                </a:solidFill>
                <a:effectLst/>
              </a:rPr>
              <a:t>.</a:t>
            </a:r>
          </a:p>
          <a:p>
            <a:pPr marL="342900" indent="-342900" algn="l">
              <a:buFont typeface="Arial" panose="020B0604020202020204" pitchFamily="34" charset="0"/>
              <a:buChar char="•"/>
            </a:pPr>
            <a:endParaRPr lang="en-GB" sz="2000" b="0" i="0" u="none" strike="noStrike" dirty="0">
              <a:solidFill>
                <a:srgbClr val="000000"/>
              </a:solidFill>
              <a:effectLst/>
            </a:endParaRPr>
          </a:p>
          <a:p>
            <a:pPr marL="342900" indent="-342900" algn="l">
              <a:buFont typeface="Arial" panose="020B0604020202020204" pitchFamily="34" charset="0"/>
              <a:buChar char="•"/>
            </a:pPr>
            <a:r>
              <a:rPr lang="en-GB" sz="2000" b="0" i="0" u="none" strike="noStrike" dirty="0">
                <a:solidFill>
                  <a:srgbClr val="000000"/>
                </a:solidFill>
                <a:effectLst/>
              </a:rPr>
              <a:t>Please read the instructions carefully and </a:t>
            </a:r>
            <a:r>
              <a:rPr lang="en-GB" sz="2000" b="1" i="0" u="none" strike="noStrike" dirty="0">
                <a:solidFill>
                  <a:srgbClr val="000000"/>
                </a:solidFill>
                <a:effectLst/>
              </a:rPr>
              <a:t>do not share</a:t>
            </a:r>
            <a:r>
              <a:rPr lang="en-GB" sz="2000" b="0" i="0" u="none" strike="noStrike" dirty="0">
                <a:solidFill>
                  <a:srgbClr val="000000"/>
                </a:solidFill>
                <a:effectLst/>
              </a:rPr>
              <a:t> your message with anyone.</a:t>
            </a:r>
          </a:p>
          <a:p>
            <a:pPr marL="342900" indent="-342900" algn="l">
              <a:buFont typeface="Arial" panose="020B0604020202020204" pitchFamily="34" charset="0"/>
              <a:buChar char="•"/>
            </a:pPr>
            <a:br>
              <a:rPr lang="en-GB" sz="2000" b="0" i="0" u="none" strike="noStrike" dirty="0">
                <a:solidFill>
                  <a:srgbClr val="000000"/>
                </a:solidFill>
                <a:effectLst/>
              </a:rPr>
            </a:br>
            <a:r>
              <a:rPr lang="en-GB" sz="2000" b="0" i="0" u="none" strike="noStrike" dirty="0">
                <a:solidFill>
                  <a:srgbClr val="000000"/>
                </a:solidFill>
                <a:effectLst/>
              </a:rPr>
              <a:t>Even after the experience, </a:t>
            </a:r>
            <a:r>
              <a:rPr lang="en-GB" sz="2000" b="1" i="0" u="none" strike="noStrike" dirty="0">
                <a:solidFill>
                  <a:srgbClr val="000000"/>
                </a:solidFill>
                <a:effectLst/>
              </a:rPr>
              <a:t>do not discuss its contents in class until instructed to do so.</a:t>
            </a:r>
            <a:endParaRPr lang="en-GB" sz="2000" b="0" i="0" u="none" strike="noStrike" dirty="0">
              <a:solidFill>
                <a:srgbClr val="000000"/>
              </a:solidFill>
              <a:effectLst/>
            </a:endParaRPr>
          </a:p>
          <a:p>
            <a:pPr algn="ctr">
              <a:lnSpc>
                <a:spcPct val="110000"/>
              </a:lnSpc>
              <a:spcAft>
                <a:spcPts val="600"/>
              </a:spcAft>
            </a:pPr>
            <a:endParaRPr lang="en-US" dirty="0">
              <a:solidFill>
                <a:schemeClr val="tx2"/>
              </a:solidFill>
            </a:endParaRPr>
          </a:p>
        </p:txBody>
      </p:sp>
      <p:pic>
        <p:nvPicPr>
          <p:cNvPr id="3" name="Picture 2">
            <a:extLst>
              <a:ext uri="{FF2B5EF4-FFF2-40B4-BE49-F238E27FC236}">
                <a16:creationId xmlns:a16="http://schemas.microsoft.com/office/drawing/2014/main" id="{167C1577-50C2-DEE0-38FD-260F1001C8A1}"/>
              </a:ext>
            </a:extLst>
          </p:cNvPr>
          <p:cNvPicPr>
            <a:picLocks noChangeAspect="1"/>
          </p:cNvPicPr>
          <p:nvPr/>
        </p:nvPicPr>
        <p:blipFill rotWithShape="1">
          <a:blip r:embed="rId2">
            <a:alphaModFix/>
          </a:blip>
          <a:srcRect l="11262" r="22071"/>
          <a:stretch/>
        </p:blipFill>
        <p:spPr>
          <a:xfrm>
            <a:off x="1682" y="10"/>
            <a:ext cx="6096000" cy="6857990"/>
          </a:xfrm>
          <a:prstGeom prst="rect">
            <a:avLst/>
          </a:prstGeom>
        </p:spPr>
      </p:pic>
    </p:spTree>
    <p:extLst>
      <p:ext uri="{BB962C8B-B14F-4D97-AF65-F5344CB8AC3E}">
        <p14:creationId xmlns:p14="http://schemas.microsoft.com/office/powerpoint/2010/main" val="2090542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6131338-19FC-939A-48D0-255675B93709}"/>
              </a:ext>
            </a:extLst>
          </p:cNvPr>
          <p:cNvPicPr>
            <a:picLocks noChangeAspect="1"/>
          </p:cNvPicPr>
          <p:nvPr/>
        </p:nvPicPr>
        <p:blipFill rotWithShape="1">
          <a:blip r:embed="rId2"/>
          <a:srcRect l="17020" r="5784"/>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DCB42EEB-F931-1F78-A789-71555BC0C4DC}"/>
              </a:ext>
            </a:extLst>
          </p:cNvPr>
          <p:cNvSpPr txBox="1"/>
          <p:nvPr/>
        </p:nvSpPr>
        <p:spPr>
          <a:xfrm>
            <a:off x="7994906" y="4640953"/>
            <a:ext cx="3822189" cy="3742762"/>
          </a:xfrm>
          <a:prstGeom prst="rect">
            <a:avLst/>
          </a:prstGeom>
        </p:spPr>
        <p:txBody>
          <a:bodyPr vert="horz" lIns="91440" tIns="45720" rIns="91440" bIns="45720" rtlCol="0">
            <a:normAutofit/>
          </a:bodyPr>
          <a:lstStyle/>
          <a:p>
            <a:pPr algn="ctr">
              <a:lnSpc>
                <a:spcPct val="90000"/>
              </a:lnSpc>
              <a:spcAft>
                <a:spcPts val="600"/>
              </a:spcAft>
            </a:pPr>
            <a:r>
              <a:rPr lang="en-US" sz="4400" dirty="0"/>
              <a:t>What did you imagine?</a:t>
            </a:r>
          </a:p>
        </p:txBody>
      </p:sp>
    </p:spTree>
    <p:extLst>
      <p:ext uri="{BB962C8B-B14F-4D97-AF65-F5344CB8AC3E}">
        <p14:creationId xmlns:p14="http://schemas.microsoft.com/office/powerpoint/2010/main" val="322937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79DBCA-EBAF-3419-8AA5-992C1AFEBBE1}"/>
              </a:ext>
            </a:extLst>
          </p:cNvPr>
          <p:cNvSpPr txBox="1"/>
          <p:nvPr/>
        </p:nvSpPr>
        <p:spPr>
          <a:xfrm>
            <a:off x="516730" y="215186"/>
            <a:ext cx="10901363" cy="4801314"/>
          </a:xfrm>
          <a:prstGeom prst="rect">
            <a:avLst/>
          </a:prstGeom>
          <a:noFill/>
        </p:spPr>
        <p:txBody>
          <a:bodyPr wrap="square" rtlCol="0">
            <a:spAutoFit/>
          </a:bodyPr>
          <a:lstStyle/>
          <a:p>
            <a:pPr algn="l"/>
            <a:r>
              <a:rPr lang="en-GB" b="0" i="0" dirty="0">
                <a:solidFill>
                  <a:srgbClr val="111A0B"/>
                </a:solidFill>
                <a:effectLst/>
                <a:latin typeface="proxima-nova"/>
              </a:rPr>
              <a:t>Phenomenologists are interested in examining the underlying structures of consciousness and experience, typically emphasizing the crucial importance of the first-person perspective in understanding ourselves and the world around us.</a:t>
            </a:r>
          </a:p>
          <a:p>
            <a:pPr algn="l"/>
            <a:endParaRPr lang="en-GB" b="0" i="0" dirty="0">
              <a:solidFill>
                <a:srgbClr val="111A0B"/>
              </a:solidFill>
              <a:effectLst/>
              <a:latin typeface="proxima-nova"/>
            </a:endParaRPr>
          </a:p>
          <a:p>
            <a:pPr algn="l"/>
            <a:r>
              <a:rPr lang="en-GB" b="0" i="0" dirty="0">
                <a:solidFill>
                  <a:srgbClr val="111A0B"/>
                </a:solidFill>
                <a:effectLst/>
                <a:latin typeface="proxima-nova"/>
              </a:rPr>
              <a:t>For example, if we were to describe our experience of, say, looking at a bowl of fruit, typically we would rather passively describe the distinct objects we see: a banana, an apple, some oranges, the bowl itself.</a:t>
            </a:r>
          </a:p>
          <a:p>
            <a:pPr algn="l"/>
            <a:endParaRPr lang="en-GB" b="0" i="0" dirty="0">
              <a:solidFill>
                <a:srgbClr val="111A0B"/>
              </a:solidFill>
              <a:effectLst/>
              <a:latin typeface="proxima-nova"/>
            </a:endParaRPr>
          </a:p>
          <a:p>
            <a:pPr algn="l"/>
            <a:r>
              <a:rPr lang="en-GB" b="0" i="0" dirty="0">
                <a:solidFill>
                  <a:srgbClr val="111A0B"/>
                </a:solidFill>
                <a:effectLst/>
                <a:latin typeface="proxima-nova"/>
              </a:rPr>
              <a:t>But phenomenologists would encourage us to take a step back here. </a:t>
            </a:r>
            <a:r>
              <a:rPr lang="en-GB" i="0" dirty="0">
                <a:solidFill>
                  <a:srgbClr val="111A0B"/>
                </a:solidFill>
                <a:effectLst/>
                <a:latin typeface="proxima-nova"/>
              </a:rPr>
              <a:t>What do we actually experience when looking at the bowl of fruit? Is it just these distinct objects? Or is it rather a unified multitude of shapes, textures, </a:t>
            </a:r>
            <a:r>
              <a:rPr lang="en-GB" i="0" dirty="0" err="1">
                <a:solidFill>
                  <a:srgbClr val="111A0B"/>
                </a:solidFill>
                <a:effectLst/>
                <a:latin typeface="proxima-nova"/>
              </a:rPr>
              <a:t>colors</a:t>
            </a:r>
            <a:r>
              <a:rPr lang="en-GB" i="0" dirty="0">
                <a:solidFill>
                  <a:srgbClr val="111A0B"/>
                </a:solidFill>
                <a:effectLst/>
                <a:latin typeface="proxima-nova"/>
              </a:rPr>
              <a:t>, sounds, smells, the passing of time, our mood, perhaps a brief desire for an orange, the overpowering repulsion of a fruit we don’t like?</a:t>
            </a:r>
          </a:p>
          <a:p>
            <a:pPr algn="l"/>
            <a:endParaRPr lang="en-GB" b="0" i="0" dirty="0">
              <a:solidFill>
                <a:srgbClr val="111A0B"/>
              </a:solidFill>
              <a:effectLst/>
              <a:latin typeface="proxima-nova"/>
            </a:endParaRPr>
          </a:p>
          <a:p>
            <a:pPr algn="l"/>
            <a:r>
              <a:rPr lang="en-GB" b="0" i="0" dirty="0">
                <a:solidFill>
                  <a:srgbClr val="111A0B"/>
                </a:solidFill>
                <a:effectLst/>
                <a:latin typeface="proxima-nova"/>
              </a:rPr>
              <a:t>The point is that, when you think about it, our experience of the world is characterized wholly by intentionality.</a:t>
            </a:r>
          </a:p>
          <a:p>
            <a:pPr algn="l"/>
            <a:r>
              <a:rPr lang="en-GB" b="1" i="0" dirty="0">
                <a:solidFill>
                  <a:srgbClr val="111A0B"/>
                </a:solidFill>
                <a:effectLst/>
                <a:latin typeface="proxima-nova"/>
              </a:rPr>
              <a:t>Though we may typically describe our experiences as though we are mere subjects passively perceiving objects, we do not actually experience the world in this way</a:t>
            </a:r>
            <a:r>
              <a:rPr lang="en-GB" b="0" i="0" dirty="0">
                <a:solidFill>
                  <a:srgbClr val="111A0B"/>
                </a:solidFill>
                <a:effectLst/>
                <a:latin typeface="proxima-nova"/>
              </a:rPr>
              <a:t>. Rather we are immersed in whatever we are experiencing, existing in the world through an ever-shifting </a:t>
            </a:r>
            <a:r>
              <a:rPr lang="en-GB" b="1" i="0" dirty="0">
                <a:solidFill>
                  <a:srgbClr val="111A0B"/>
                </a:solidFill>
                <a:effectLst/>
                <a:latin typeface="proxima-nova"/>
              </a:rPr>
              <a:t>kaleidoscopic lens of memory, desire, mood, attention, inattention, intention.</a:t>
            </a:r>
            <a:endParaRPr lang="en-GB" b="0" i="0" dirty="0">
              <a:solidFill>
                <a:srgbClr val="111A0B"/>
              </a:solidFill>
              <a:effectLst/>
              <a:latin typeface="proxima-nova"/>
            </a:endParaRPr>
          </a:p>
        </p:txBody>
      </p:sp>
      <p:pic>
        <p:nvPicPr>
          <p:cNvPr id="3" name="Picture 2">
            <a:extLst>
              <a:ext uri="{FF2B5EF4-FFF2-40B4-BE49-F238E27FC236}">
                <a16:creationId xmlns:a16="http://schemas.microsoft.com/office/drawing/2014/main" id="{64533A99-90BD-DF0C-1041-AE11F716D0C1}"/>
              </a:ext>
            </a:extLst>
          </p:cNvPr>
          <p:cNvPicPr>
            <a:picLocks noChangeAspect="1"/>
          </p:cNvPicPr>
          <p:nvPr/>
        </p:nvPicPr>
        <p:blipFill>
          <a:blip r:embed="rId3"/>
          <a:stretch>
            <a:fillRect/>
          </a:stretch>
        </p:blipFill>
        <p:spPr>
          <a:xfrm>
            <a:off x="4883943" y="4844178"/>
            <a:ext cx="2762250" cy="1841500"/>
          </a:xfrm>
          <a:prstGeom prst="rect">
            <a:avLst/>
          </a:prstGeom>
        </p:spPr>
      </p:pic>
    </p:spTree>
    <p:extLst>
      <p:ext uri="{BB962C8B-B14F-4D97-AF65-F5344CB8AC3E}">
        <p14:creationId xmlns:p14="http://schemas.microsoft.com/office/powerpoint/2010/main" val="271946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80A005B-08E6-505D-BD13-FE407AA904B0}"/>
              </a:ext>
            </a:extLst>
          </p:cNvPr>
          <p:cNvSpPr txBox="1"/>
          <p:nvPr/>
        </p:nvSpPr>
        <p:spPr>
          <a:xfrm>
            <a:off x="1371599" y="2318197"/>
            <a:ext cx="9724031" cy="3683358"/>
          </a:xfrm>
          <a:prstGeom prst="rect">
            <a:avLst/>
          </a:prstGeom>
        </p:spPr>
        <p:txBody>
          <a:bodyPr vert="horz" lIns="91440" tIns="45720" rIns="91440" bIns="45720" rtlCol="0" anchor="ctr">
            <a:normAutofit/>
          </a:bodyPr>
          <a:lstStyle/>
          <a:p>
            <a:pPr>
              <a:lnSpc>
                <a:spcPct val="90000"/>
              </a:lnSpc>
              <a:spcAft>
                <a:spcPts val="600"/>
              </a:spcAft>
            </a:pPr>
            <a:r>
              <a:rPr lang="en-US" sz="2000" b="1" dirty="0"/>
              <a:t>Data Collection Method</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Written reflections </a:t>
            </a:r>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dirty="0"/>
              <a:t>(based on open ended questions).  </a:t>
            </a:r>
          </a:p>
        </p:txBody>
      </p:sp>
    </p:spTree>
    <p:extLst>
      <p:ext uri="{BB962C8B-B14F-4D97-AF65-F5344CB8AC3E}">
        <p14:creationId xmlns:p14="http://schemas.microsoft.com/office/powerpoint/2010/main" val="13661400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2D4FE0BD-3714-1F57-F201-E0A81322C3E8}"/>
              </a:ext>
            </a:extLst>
          </p:cNvPr>
          <p:cNvPicPr>
            <a:picLocks noChangeAspect="1"/>
          </p:cNvPicPr>
          <p:nvPr/>
        </p:nvPicPr>
        <p:blipFill rotWithShape="1">
          <a:blip r:embed="rId3">
            <a:duotone>
              <a:schemeClr val="bg2">
                <a:shade val="45000"/>
                <a:satMod val="135000"/>
              </a:schemeClr>
              <a:prstClr val="white"/>
            </a:duotone>
          </a:blip>
          <a:srcRect t="7930" b="15278"/>
          <a:stretch/>
        </p:blipFill>
        <p:spPr>
          <a:xfrm>
            <a:off x="20" y="10"/>
            <a:ext cx="12191980" cy="6857990"/>
          </a:xfrm>
          <a:prstGeom prst="rect">
            <a:avLst/>
          </a:prstGeom>
        </p:spPr>
      </p:pic>
      <p:sp>
        <p:nvSpPr>
          <p:cNvPr id="39" name="Rectangle 38">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id="{C001E208-C634-A519-DE71-66E712A717CC}"/>
              </a:ext>
            </a:extLst>
          </p:cNvPr>
          <p:cNvGraphicFramePr/>
          <p:nvPr>
            <p:extLst>
              <p:ext uri="{D42A27DB-BD31-4B8C-83A1-F6EECF244321}">
                <p14:modId xmlns:p14="http://schemas.microsoft.com/office/powerpoint/2010/main" val="372061275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363CA1FB-70AF-93A0-72CC-DBAE17F7FD9C}"/>
              </a:ext>
            </a:extLst>
          </p:cNvPr>
          <p:cNvSpPr txBox="1"/>
          <p:nvPr/>
        </p:nvSpPr>
        <p:spPr>
          <a:xfrm>
            <a:off x="727330" y="595056"/>
            <a:ext cx="10626470" cy="1099063"/>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4400" dirty="0"/>
              <a:t>Task: Write one sentence in response to each of these questions:</a:t>
            </a:r>
          </a:p>
        </p:txBody>
      </p:sp>
    </p:spTree>
    <p:extLst>
      <p:ext uri="{BB962C8B-B14F-4D97-AF65-F5344CB8AC3E}">
        <p14:creationId xmlns:p14="http://schemas.microsoft.com/office/powerpoint/2010/main" val="2136504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34AFBF9-2134-0BBD-33AC-C738F7002E65}"/>
              </a:ext>
            </a:extLst>
          </p:cNvPr>
          <p:cNvSpPr txBox="1"/>
          <p:nvPr/>
        </p:nvSpPr>
        <p:spPr>
          <a:xfrm>
            <a:off x="804671" y="642938"/>
            <a:ext cx="5162743" cy="5418033"/>
          </a:xfrm>
          <a:prstGeom prst="rect">
            <a:avLst/>
          </a:prstGeom>
        </p:spPr>
        <p:txBody>
          <a:bodyPr vert="horz" lIns="91440" tIns="45720" rIns="91440" bIns="45720" rtlCol="0" anchor="ctr">
            <a:normAutofit/>
          </a:bodyPr>
          <a:lstStyle/>
          <a:p>
            <a:pPr>
              <a:lnSpc>
                <a:spcPct val="90000"/>
              </a:lnSpc>
              <a:spcAft>
                <a:spcPts val="600"/>
              </a:spcAft>
            </a:pPr>
            <a:r>
              <a:rPr lang="en-US" sz="2000" b="1" dirty="0"/>
              <a:t>Task: </a:t>
            </a:r>
            <a:r>
              <a:rPr lang="en-US" sz="2000" dirty="0"/>
              <a:t>In teams discuss your found patterns.  </a:t>
            </a:r>
          </a:p>
          <a:p>
            <a:pPr>
              <a:lnSpc>
                <a:spcPct val="90000"/>
              </a:lnSpc>
              <a:spcAft>
                <a:spcPts val="600"/>
              </a:spcAft>
            </a:pPr>
            <a:r>
              <a:rPr lang="en-US" sz="2000" dirty="0"/>
              <a:t>Can it help you answer this question: </a:t>
            </a:r>
          </a:p>
          <a:p>
            <a:pPr indent="-228600">
              <a:lnSpc>
                <a:spcPct val="90000"/>
              </a:lnSpc>
              <a:spcAft>
                <a:spcPts val="600"/>
              </a:spcAft>
              <a:buFont typeface="Arial" panose="020B0604020202020204" pitchFamily="34" charset="0"/>
              <a:buChar char="•"/>
            </a:pPr>
            <a:endParaRPr lang="en-US" sz="2000" dirty="0"/>
          </a:p>
          <a:p>
            <a:pPr algn="ctr">
              <a:lnSpc>
                <a:spcPct val="90000"/>
              </a:lnSpc>
              <a:spcAft>
                <a:spcPts val="600"/>
              </a:spcAft>
            </a:pPr>
            <a:r>
              <a:rPr lang="en-US" sz="2000" b="1" i="1" dirty="0"/>
              <a:t>How does culture affect interpretation, and is there evidence of collective memory? </a:t>
            </a:r>
          </a:p>
          <a:p>
            <a:pPr indent="-228600">
              <a:lnSpc>
                <a:spcPct val="90000"/>
              </a:lnSpc>
              <a:spcAft>
                <a:spcPts val="600"/>
              </a:spcAft>
              <a:buFont typeface="Arial" panose="020B0604020202020204" pitchFamily="34" charset="0"/>
              <a:buChar char="•"/>
            </a:pPr>
            <a:endParaRPr lang="en-US" sz="2000" i="1" dirty="0"/>
          </a:p>
          <a:p>
            <a:pPr>
              <a:lnSpc>
                <a:spcPct val="90000"/>
              </a:lnSpc>
              <a:spcAft>
                <a:spcPts val="600"/>
              </a:spcAft>
            </a:pPr>
            <a:r>
              <a:rPr lang="en-US" sz="2000" b="1" i="1" dirty="0"/>
              <a:t>Collective memory: </a:t>
            </a:r>
            <a:r>
              <a:rPr lang="en-US" sz="2000" i="1" dirty="0"/>
              <a:t>A </a:t>
            </a:r>
            <a:r>
              <a:rPr lang="en-GB" sz="2000" b="0" i="0" u="none" strike="noStrike" dirty="0">
                <a:effectLst/>
                <a:latin typeface="-webkit-standard"/>
              </a:rPr>
              <a:t>shared pool of knowledge, experiences, or narratives among a group, community, or society. It shapes cultural identity and is reinforced through stories, traditions, etc</a:t>
            </a:r>
            <a:r>
              <a:rPr lang="en-GB" b="0" i="0" u="none" strike="noStrike" dirty="0">
                <a:effectLst/>
                <a:latin typeface="-webkit-standard"/>
              </a:rPr>
              <a:t>.</a:t>
            </a:r>
            <a:endParaRPr lang="en-US" dirty="0"/>
          </a:p>
        </p:txBody>
      </p:sp>
      <p:grpSp>
        <p:nvGrpSpPr>
          <p:cNvPr id="13" name="Group 12">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4" name="Freeform: Shape 13">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Graphic 5" descr="Customer Review">
            <a:extLst>
              <a:ext uri="{FF2B5EF4-FFF2-40B4-BE49-F238E27FC236}">
                <a16:creationId xmlns:a16="http://schemas.microsoft.com/office/drawing/2014/main" id="{10D0D0D1-B601-2F64-FB4A-1D83410D253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4111508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2184F2D-61FD-BDA1-CAB9-38C4A11162F4}"/>
            </a:ext>
          </a:extLst>
        </p:cNvPr>
        <p:cNvGrpSpPr/>
        <p:nvPr/>
      </p:nvGrpSpPr>
      <p:grpSpPr>
        <a:xfrm>
          <a:off x="0" y="0"/>
          <a:ext cx="0" cy="0"/>
          <a:chOff x="0" y="0"/>
          <a:chExt cx="0" cy="0"/>
        </a:xfrm>
      </p:grpSpPr>
      <p:pic>
        <p:nvPicPr>
          <p:cNvPr id="35" name="Picture 34">
            <a:extLst>
              <a:ext uri="{FF2B5EF4-FFF2-40B4-BE49-F238E27FC236}">
                <a16:creationId xmlns:a16="http://schemas.microsoft.com/office/drawing/2014/main" id="{460D0865-9583-6307-D500-F4A4E9B2B9FA}"/>
              </a:ext>
            </a:extLst>
          </p:cNvPr>
          <p:cNvPicPr>
            <a:picLocks noChangeAspect="1"/>
          </p:cNvPicPr>
          <p:nvPr/>
        </p:nvPicPr>
        <p:blipFill rotWithShape="1">
          <a:blip r:embed="rId3">
            <a:duotone>
              <a:schemeClr val="bg2">
                <a:shade val="45000"/>
                <a:satMod val="135000"/>
              </a:schemeClr>
              <a:prstClr val="white"/>
            </a:duotone>
          </a:blip>
          <a:srcRect t="7930" b="15278"/>
          <a:stretch/>
        </p:blipFill>
        <p:spPr>
          <a:xfrm>
            <a:off x="20" y="10"/>
            <a:ext cx="12191980" cy="6857990"/>
          </a:xfrm>
          <a:prstGeom prst="rect">
            <a:avLst/>
          </a:prstGeom>
        </p:spPr>
      </p:pic>
      <p:sp>
        <p:nvSpPr>
          <p:cNvPr id="39" name="Rectangle 38">
            <a:extLst>
              <a:ext uri="{FF2B5EF4-FFF2-40B4-BE49-F238E27FC236}">
                <a16:creationId xmlns:a16="http://schemas.microsoft.com/office/drawing/2014/main" id="{CB47E872-AD5C-7489-585C-DE0B69082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id="{57E5E6F3-95FF-DF74-ECE5-C633B959A7BF}"/>
              </a:ext>
            </a:extLst>
          </p:cNvPr>
          <p:cNvGraphicFramePr/>
          <p:nvPr>
            <p:extLst>
              <p:ext uri="{D42A27DB-BD31-4B8C-83A1-F6EECF244321}">
                <p14:modId xmlns:p14="http://schemas.microsoft.com/office/powerpoint/2010/main" val="225987287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5879C340-029B-1FC6-64D7-6CEFCC641CDA}"/>
              </a:ext>
            </a:extLst>
          </p:cNvPr>
          <p:cNvSpPr txBox="1"/>
          <p:nvPr/>
        </p:nvSpPr>
        <p:spPr>
          <a:xfrm>
            <a:off x="727330" y="595056"/>
            <a:ext cx="10626470" cy="1099063"/>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4400" dirty="0"/>
              <a:t>Task: Write one sentence in response to each of these questions:</a:t>
            </a:r>
          </a:p>
        </p:txBody>
      </p:sp>
    </p:spTree>
    <p:extLst>
      <p:ext uri="{BB962C8B-B14F-4D97-AF65-F5344CB8AC3E}">
        <p14:creationId xmlns:p14="http://schemas.microsoft.com/office/powerpoint/2010/main" val="3253290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87B97D-A500-117C-892A-D0DDF923C93F}"/>
              </a:ext>
            </a:extLst>
          </p:cNvPr>
          <p:cNvSpPr txBox="1"/>
          <p:nvPr/>
        </p:nvSpPr>
        <p:spPr>
          <a:xfrm>
            <a:off x="370390" y="706077"/>
            <a:ext cx="4402716" cy="5456184"/>
          </a:xfrm>
          <a:prstGeom prst="rect">
            <a:avLst/>
          </a:prstGeom>
        </p:spPr>
        <p:txBody>
          <a:bodyPr vert="horz" lIns="91440" tIns="45720" rIns="91440" bIns="45720" rtlCol="0">
            <a:normAutofit lnSpcReduction="10000"/>
          </a:bodyPr>
          <a:lstStyle/>
          <a:p>
            <a:pPr algn="l"/>
            <a:r>
              <a:rPr lang="en-GB" sz="2400" b="0" i="0" u="none" strike="noStrike" dirty="0">
                <a:effectLst/>
                <a:latin typeface="Inter"/>
              </a:rPr>
              <a:t>Content Analysis </a:t>
            </a:r>
          </a:p>
          <a:p>
            <a:pPr algn="l"/>
            <a:endParaRPr lang="en-GB" sz="2400" b="0" i="0" u="none" strike="noStrike" dirty="0">
              <a:effectLst/>
              <a:latin typeface="Inter"/>
            </a:endParaRPr>
          </a:p>
          <a:p>
            <a:pPr algn="l"/>
            <a:endParaRPr lang="en-GB" b="0" i="0" u="none" strike="noStrike" dirty="0">
              <a:effectLst/>
              <a:latin typeface="Inter"/>
            </a:endParaRPr>
          </a:p>
          <a:p>
            <a:pPr algn="l"/>
            <a:r>
              <a:rPr lang="en-GB" b="0" i="0" u="none" strike="noStrike" dirty="0">
                <a:effectLst/>
                <a:latin typeface="Inter"/>
              </a:rPr>
              <a:t>Is used to </a:t>
            </a:r>
            <a:r>
              <a:rPr lang="en-GB" b="1" i="0" u="sng" strike="noStrike" dirty="0">
                <a:effectLst/>
                <a:latin typeface="Inter"/>
              </a:rPr>
              <a:t>identify patterns</a:t>
            </a:r>
            <a:r>
              <a:rPr lang="en-GB" b="0" i="0" u="none" strike="noStrike" dirty="0">
                <a:effectLst/>
                <a:latin typeface="Inter"/>
              </a:rPr>
              <a:t> in recorded communication. To conduct content analysis, you systematically collect data from a set of texts, which can be written, oral, or visual:</a:t>
            </a:r>
          </a:p>
          <a:p>
            <a:pPr algn="l"/>
            <a:endParaRPr lang="en-GB" b="0" i="0" u="none" strike="noStrike" dirty="0">
              <a:effectLst/>
              <a:latin typeface="Inter"/>
            </a:endParaRPr>
          </a:p>
          <a:p>
            <a:pPr algn="l">
              <a:buFont typeface="Arial" panose="020B0604020202020204" pitchFamily="34" charset="0"/>
              <a:buChar char="•"/>
            </a:pPr>
            <a:r>
              <a:rPr lang="en-GB" b="0" i="0" u="none" strike="noStrike" dirty="0">
                <a:effectLst/>
                <a:latin typeface="Inter"/>
              </a:rPr>
              <a:t>Books, newspapers, and magazines</a:t>
            </a:r>
          </a:p>
          <a:p>
            <a:pPr algn="l">
              <a:buFont typeface="Arial" panose="020B0604020202020204" pitchFamily="34" charset="0"/>
              <a:buChar char="•"/>
            </a:pPr>
            <a:r>
              <a:rPr lang="en-GB" b="0" i="0" u="none" strike="noStrike" dirty="0">
                <a:effectLst/>
                <a:latin typeface="Inter"/>
              </a:rPr>
              <a:t>Speeches and interviews</a:t>
            </a:r>
          </a:p>
          <a:p>
            <a:pPr algn="l">
              <a:buFont typeface="Arial" panose="020B0604020202020204" pitchFamily="34" charset="0"/>
              <a:buChar char="•"/>
            </a:pPr>
            <a:r>
              <a:rPr lang="en-GB" b="0" i="0" u="none" strike="noStrike" dirty="0">
                <a:effectLst/>
                <a:latin typeface="Inter"/>
              </a:rPr>
              <a:t>Web content and social media posts</a:t>
            </a:r>
          </a:p>
          <a:p>
            <a:pPr algn="l">
              <a:buFont typeface="Arial" panose="020B0604020202020204" pitchFamily="34" charset="0"/>
              <a:buChar char="•"/>
            </a:pPr>
            <a:r>
              <a:rPr lang="en-GB" b="0" i="0" u="none" strike="noStrike" dirty="0">
                <a:effectLst/>
                <a:latin typeface="Inter"/>
              </a:rPr>
              <a:t>Photographs and films</a:t>
            </a:r>
          </a:p>
          <a:p>
            <a:pPr algn="l">
              <a:buFont typeface="Arial" panose="020B0604020202020204" pitchFamily="34" charset="0"/>
              <a:buChar char="•"/>
            </a:pPr>
            <a:endParaRPr lang="en-GB" b="0" i="0" u="none" strike="noStrike" dirty="0">
              <a:effectLst/>
              <a:latin typeface="Inter"/>
            </a:endParaRPr>
          </a:p>
          <a:p>
            <a:pPr algn="l"/>
            <a:r>
              <a:rPr lang="en-GB" b="0" i="0" u="none" strike="noStrike" dirty="0">
                <a:effectLst/>
                <a:latin typeface="Inter"/>
              </a:rPr>
              <a:t>Content analysis can be both quantitative (focused on counting and measuring) and qualitative(focused on interpreting and understanding). In both types, you </a:t>
            </a:r>
            <a:r>
              <a:rPr lang="en-GB" b="1" i="0" u="sng" strike="noStrike" dirty="0">
                <a:effectLst/>
                <a:latin typeface="Inter"/>
              </a:rPr>
              <a:t>categorise or ‘code’ words, themes, and concepts within the texts and then analyse the results.</a:t>
            </a:r>
          </a:p>
          <a:p>
            <a:pPr>
              <a:lnSpc>
                <a:spcPct val="130000"/>
              </a:lnSpc>
              <a:spcAft>
                <a:spcPts val="600"/>
              </a:spcAft>
            </a:pPr>
            <a:endParaRPr lang="en-US" dirty="0"/>
          </a:p>
        </p:txBody>
      </p:sp>
      <p:pic>
        <p:nvPicPr>
          <p:cNvPr id="4" name="Picture 3" descr="A closeup photo of an open book">
            <a:extLst>
              <a:ext uri="{FF2B5EF4-FFF2-40B4-BE49-F238E27FC236}">
                <a16:creationId xmlns:a16="http://schemas.microsoft.com/office/drawing/2014/main" id="{D7D2E58E-EF5B-CD0F-89EE-840674CD95FE}"/>
              </a:ext>
            </a:extLst>
          </p:cNvPr>
          <p:cNvPicPr>
            <a:picLocks noChangeAspect="1"/>
          </p:cNvPicPr>
          <p:nvPr/>
        </p:nvPicPr>
        <p:blipFill rotWithShape="1">
          <a:blip r:embed="rId2"/>
          <a:srcRect l="18179" r="17411" b="-1"/>
          <a:stretch/>
        </p:blipFill>
        <p:spPr>
          <a:xfrm>
            <a:off x="5524500" y="10"/>
            <a:ext cx="6667501" cy="6857990"/>
          </a:xfrm>
          <a:prstGeom prst="rect">
            <a:avLst/>
          </a:prstGeom>
        </p:spPr>
      </p:pic>
    </p:spTree>
    <p:extLst>
      <p:ext uri="{BB962C8B-B14F-4D97-AF65-F5344CB8AC3E}">
        <p14:creationId xmlns:p14="http://schemas.microsoft.com/office/powerpoint/2010/main" val="19251325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931C125-9D07-1572-F5FF-384A13C0B10D}"/>
              </a:ext>
            </a:extLst>
          </p:cNvPr>
          <p:cNvSpPr txBox="1"/>
          <p:nvPr/>
        </p:nvSpPr>
        <p:spPr>
          <a:xfrm>
            <a:off x="671513" y="1528766"/>
            <a:ext cx="6649763" cy="4757734"/>
          </a:xfrm>
          <a:prstGeom prst="rect">
            <a:avLst/>
          </a:prstGeom>
        </p:spPr>
        <p:txBody>
          <a:bodyPr vert="horz" lIns="91440" tIns="45720" rIns="91440" bIns="45720" rtlCol="0">
            <a:normAutofit fontScale="92500" lnSpcReduction="20000"/>
          </a:bodyPr>
          <a:lstStyle/>
          <a:p>
            <a:pPr>
              <a:lnSpc>
                <a:spcPct val="120000"/>
              </a:lnSpc>
              <a:spcAft>
                <a:spcPts val="600"/>
              </a:spcAft>
            </a:pPr>
            <a:r>
              <a:rPr lang="en-US" sz="2000" b="1" i="0" u="none" strike="noStrike" dirty="0">
                <a:effectLst/>
              </a:rPr>
              <a:t>Define the units and categories of analysis</a:t>
            </a:r>
          </a:p>
          <a:p>
            <a:pPr indent="-228600">
              <a:lnSpc>
                <a:spcPct val="120000"/>
              </a:lnSpc>
              <a:spcAft>
                <a:spcPts val="600"/>
              </a:spcAft>
              <a:buFont typeface="Neue Haas Grotesk Text Pro" panose="020B0504020202020204" pitchFamily="34" charset="0"/>
              <a:buChar char="-"/>
            </a:pPr>
            <a:r>
              <a:rPr lang="en-US" sz="2000" b="0" i="0" u="none" strike="noStrike" dirty="0">
                <a:effectLst/>
              </a:rPr>
              <a:t>You need to determine the level at which you will </a:t>
            </a:r>
            <a:r>
              <a:rPr lang="en-US" sz="2000" b="0" i="0" u="none" strike="noStrike" dirty="0" err="1">
                <a:effectLst/>
              </a:rPr>
              <a:t>analyse</a:t>
            </a:r>
            <a:r>
              <a:rPr lang="en-US" sz="2000" b="0" i="0" u="none" strike="noStrike" dirty="0">
                <a:effectLst/>
              </a:rPr>
              <a:t> your chosen texts. This means defining:</a:t>
            </a:r>
          </a:p>
          <a:p>
            <a:pPr indent="-228600">
              <a:lnSpc>
                <a:spcPct val="120000"/>
              </a:lnSpc>
              <a:spcAft>
                <a:spcPts val="600"/>
              </a:spcAft>
              <a:buFont typeface="Neue Haas Grotesk Text Pro" panose="020B0504020202020204" pitchFamily="34" charset="0"/>
              <a:buChar char="-"/>
            </a:pPr>
            <a:endParaRPr lang="en-US" sz="2000" b="0" i="0" u="none" strike="noStrike" dirty="0">
              <a:effectLst/>
            </a:endParaRPr>
          </a:p>
          <a:p>
            <a:pPr indent="-228600">
              <a:lnSpc>
                <a:spcPct val="120000"/>
              </a:lnSpc>
              <a:spcAft>
                <a:spcPts val="600"/>
              </a:spcAft>
              <a:buFont typeface="Neue Haas Grotesk Text Pro" panose="020B0504020202020204" pitchFamily="34" charset="0"/>
              <a:buChar char="-"/>
            </a:pPr>
            <a:r>
              <a:rPr lang="en-US" sz="2000" b="0" i="0" u="none" strike="noStrike" dirty="0">
                <a:effectLst/>
              </a:rPr>
              <a:t>The </a:t>
            </a:r>
            <a:r>
              <a:rPr lang="en-US" sz="2000" b="1" i="0" u="none" strike="noStrike" dirty="0">
                <a:effectLst/>
              </a:rPr>
              <a:t>unit(s) of meaning</a:t>
            </a:r>
            <a:r>
              <a:rPr lang="en-US" sz="2000" b="0" i="0" u="none" strike="noStrike" dirty="0">
                <a:effectLst/>
              </a:rPr>
              <a:t> that will be coded. For example, are you going to record the frequency of individual words and phrases, the characteristics of people who produced or appear in the texts, the presence and positioning of images, or the treatment of themes and concepts?</a:t>
            </a:r>
          </a:p>
          <a:p>
            <a:pPr indent="-228600">
              <a:lnSpc>
                <a:spcPct val="120000"/>
              </a:lnSpc>
              <a:spcAft>
                <a:spcPts val="600"/>
              </a:spcAft>
              <a:buFont typeface="Neue Haas Grotesk Text Pro" panose="020B0504020202020204" pitchFamily="34" charset="0"/>
              <a:buChar char="-"/>
            </a:pPr>
            <a:endParaRPr lang="en-US" sz="2000" b="0" i="0" u="none" strike="noStrike" dirty="0">
              <a:effectLst/>
            </a:endParaRPr>
          </a:p>
          <a:p>
            <a:pPr>
              <a:lnSpc>
                <a:spcPct val="120000"/>
              </a:lnSpc>
              <a:spcAft>
                <a:spcPts val="600"/>
              </a:spcAft>
            </a:pPr>
            <a:r>
              <a:rPr lang="en-US" sz="2000" b="1" i="0" u="none" strike="noStrike" dirty="0" err="1">
                <a:effectLst/>
              </a:rPr>
              <a:t>Analyse</a:t>
            </a:r>
            <a:r>
              <a:rPr lang="en-US" sz="2000" b="1" i="0" u="none" strike="noStrike" dirty="0">
                <a:effectLst/>
              </a:rPr>
              <a:t> the results and draw conclusions</a:t>
            </a:r>
          </a:p>
          <a:p>
            <a:pPr indent="-228600">
              <a:lnSpc>
                <a:spcPct val="120000"/>
              </a:lnSpc>
              <a:spcAft>
                <a:spcPts val="600"/>
              </a:spcAft>
              <a:buFont typeface="Neue Haas Grotesk Text Pro" panose="020B0504020202020204" pitchFamily="34" charset="0"/>
              <a:buChar char="-"/>
            </a:pPr>
            <a:r>
              <a:rPr lang="en-US" sz="2000" b="0" i="0" u="none" strike="noStrike" dirty="0">
                <a:effectLst/>
              </a:rPr>
              <a:t>Once coding is complete, the collected data is examined to find patterns and draw conclusions in response to your research question.</a:t>
            </a:r>
          </a:p>
          <a:p>
            <a:pPr indent="-228600">
              <a:lnSpc>
                <a:spcPct val="120000"/>
              </a:lnSpc>
              <a:spcAft>
                <a:spcPts val="600"/>
              </a:spcAft>
              <a:buFont typeface="Neue Haas Grotesk Text Pro" panose="020B0504020202020204" pitchFamily="34" charset="0"/>
              <a:buChar char="-"/>
            </a:pPr>
            <a:endParaRPr lang="en-US" sz="1100" dirty="0"/>
          </a:p>
        </p:txBody>
      </p:sp>
      <p:pic>
        <p:nvPicPr>
          <p:cNvPr id="5" name="Picture 4" descr="Multi-coloured paper-craft art">
            <a:extLst>
              <a:ext uri="{FF2B5EF4-FFF2-40B4-BE49-F238E27FC236}">
                <a16:creationId xmlns:a16="http://schemas.microsoft.com/office/drawing/2014/main" id="{41097D30-9CCF-7537-7302-11A657C20AED}"/>
              </a:ext>
            </a:extLst>
          </p:cNvPr>
          <p:cNvPicPr>
            <a:picLocks noChangeAspect="1"/>
          </p:cNvPicPr>
          <p:nvPr/>
        </p:nvPicPr>
        <p:blipFill rotWithShape="1">
          <a:blip r:embed="rId2"/>
          <a:srcRect l="33318" r="31081" b="-1"/>
          <a:stretch/>
        </p:blipFill>
        <p:spPr>
          <a:xfrm>
            <a:off x="8534400" y="10"/>
            <a:ext cx="3657601" cy="6857990"/>
          </a:xfrm>
          <a:prstGeom prst="rect">
            <a:avLst/>
          </a:prstGeom>
        </p:spPr>
      </p:pic>
    </p:spTree>
    <p:extLst>
      <p:ext uri="{BB962C8B-B14F-4D97-AF65-F5344CB8AC3E}">
        <p14:creationId xmlns:p14="http://schemas.microsoft.com/office/powerpoint/2010/main" val="7044069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4AD29B6-BF3B-4407-9E75-52DF8E3B2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55F8BA08-3E38-4B70-B93A-74F08E0922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357F1B33-79AB-4A71-8CEC-4546D709B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287448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5" name="TextBox 1">
            <a:extLst>
              <a:ext uri="{FF2B5EF4-FFF2-40B4-BE49-F238E27FC236}">
                <a16:creationId xmlns:a16="http://schemas.microsoft.com/office/drawing/2014/main" id="{E7FFF570-903D-EE1E-69DC-D75702CCF5FB}"/>
              </a:ext>
            </a:extLst>
          </p:cNvPr>
          <p:cNvGraphicFramePr/>
          <p:nvPr>
            <p:extLst>
              <p:ext uri="{D42A27DB-BD31-4B8C-83A1-F6EECF244321}">
                <p14:modId xmlns:p14="http://schemas.microsoft.com/office/powerpoint/2010/main" val="2078820642"/>
              </p:ext>
            </p:extLst>
          </p:nvPr>
        </p:nvGraphicFramePr>
        <p:xfrm>
          <a:off x="4526280" y="512064"/>
          <a:ext cx="6830568" cy="544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6072363-BFB9-E8A6-B11D-6D4BC397F220}"/>
              </a:ext>
            </a:extLst>
          </p:cNvPr>
          <p:cNvSpPr txBox="1"/>
          <p:nvPr/>
        </p:nvSpPr>
        <p:spPr>
          <a:xfrm>
            <a:off x="1125684" y="1028343"/>
            <a:ext cx="2817666" cy="4801314"/>
          </a:xfrm>
          <a:prstGeom prst="rect">
            <a:avLst/>
          </a:prstGeom>
          <a:noFill/>
        </p:spPr>
        <p:txBody>
          <a:bodyPr wrap="square" rtlCol="0">
            <a:spAutoFit/>
          </a:bodyPr>
          <a:lstStyle/>
          <a:p>
            <a:pPr algn="l"/>
            <a:r>
              <a:rPr lang="en-GB" sz="2400" b="1" dirty="0">
                <a:solidFill>
                  <a:srgbClr val="111A0B"/>
                </a:solidFill>
                <a:latin typeface="proxima-nova"/>
              </a:rPr>
              <a:t>Task </a:t>
            </a:r>
            <a:r>
              <a:rPr lang="en-GB" sz="2400" b="1" i="0" dirty="0">
                <a:solidFill>
                  <a:srgbClr val="111A0B"/>
                </a:solidFill>
                <a:effectLst/>
                <a:latin typeface="proxima-nova"/>
              </a:rPr>
              <a:t>Data Analysis:</a:t>
            </a:r>
          </a:p>
          <a:p>
            <a:pPr algn="l"/>
            <a:endParaRPr lang="en-GB" sz="2400" b="0" i="0" dirty="0">
              <a:solidFill>
                <a:srgbClr val="111A0B"/>
              </a:solidFill>
              <a:effectLst/>
              <a:latin typeface="proxima-nova"/>
            </a:endParaRPr>
          </a:p>
          <a:p>
            <a:pPr algn="l"/>
            <a:r>
              <a:rPr lang="en-GB" sz="2400" dirty="0">
                <a:solidFill>
                  <a:srgbClr val="111A0B"/>
                </a:solidFill>
                <a:latin typeface="proxima-nova"/>
              </a:rPr>
              <a:t>You will use content analysis </a:t>
            </a:r>
            <a:r>
              <a:rPr lang="en-GB" sz="2400" b="0" i="0" dirty="0">
                <a:solidFill>
                  <a:srgbClr val="111A0B"/>
                </a:solidFill>
                <a:effectLst/>
                <a:latin typeface="proxima-nova"/>
              </a:rPr>
              <a:t>to review and explore the written reflection (your data).</a:t>
            </a:r>
          </a:p>
          <a:p>
            <a:pPr algn="l"/>
            <a:endParaRPr lang="en-GB" sz="2400" dirty="0">
              <a:solidFill>
                <a:srgbClr val="111A0B"/>
              </a:solidFill>
              <a:latin typeface="proxima-nova"/>
            </a:endParaRPr>
          </a:p>
          <a:p>
            <a:pPr algn="l"/>
            <a:r>
              <a:rPr lang="en-GB" sz="2400" b="0" i="0" dirty="0">
                <a:solidFill>
                  <a:srgbClr val="111A0B"/>
                </a:solidFill>
                <a:effectLst/>
                <a:latin typeface="proxima-nova"/>
              </a:rPr>
              <a:t>You will look for patterns or repeated ideas that emerge in the text. </a:t>
            </a:r>
          </a:p>
          <a:p>
            <a:endParaRPr lang="en-US" dirty="0"/>
          </a:p>
        </p:txBody>
      </p:sp>
    </p:spTree>
    <p:extLst>
      <p:ext uri="{BB962C8B-B14F-4D97-AF65-F5344CB8AC3E}">
        <p14:creationId xmlns:p14="http://schemas.microsoft.com/office/powerpoint/2010/main" val="3657708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705FA02-BA09-F95D-6CDA-7DAE5A2F70DC}"/>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E1A92768-C90D-4200-8975-84CC4D4BC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CD9B127-EDF8-F9C3-A8D7-744A7E60B7B6}"/>
              </a:ext>
            </a:extLst>
          </p:cNvPr>
          <p:cNvPicPr>
            <a:picLocks noChangeAspect="1"/>
          </p:cNvPicPr>
          <p:nvPr/>
        </p:nvPicPr>
        <p:blipFill>
          <a:blip r:embed="rId3"/>
          <a:srcRect t="2350" r="2" b="26538"/>
          <a:stretch/>
        </p:blipFill>
        <p:spPr>
          <a:xfrm>
            <a:off x="20" y="10"/>
            <a:ext cx="4003019" cy="3388883"/>
          </a:xfrm>
          <a:prstGeom prst="rect">
            <a:avLst/>
          </a:prstGeom>
        </p:spPr>
      </p:pic>
      <p:pic>
        <p:nvPicPr>
          <p:cNvPr id="7" name="Picture 6">
            <a:extLst>
              <a:ext uri="{FF2B5EF4-FFF2-40B4-BE49-F238E27FC236}">
                <a16:creationId xmlns:a16="http://schemas.microsoft.com/office/drawing/2014/main" id="{F0BCF5D9-6B88-99B2-2AB6-E57CE516F6E9}"/>
              </a:ext>
            </a:extLst>
          </p:cNvPr>
          <p:cNvPicPr>
            <a:picLocks noChangeAspect="1"/>
          </p:cNvPicPr>
          <p:nvPr/>
        </p:nvPicPr>
        <p:blipFill>
          <a:blip r:embed="rId4"/>
          <a:srcRect l="17028" r="5558" b="2"/>
          <a:stretch/>
        </p:blipFill>
        <p:spPr>
          <a:xfrm>
            <a:off x="4094479" y="10"/>
            <a:ext cx="4014047" cy="3383270"/>
          </a:xfrm>
          <a:prstGeom prst="rect">
            <a:avLst/>
          </a:prstGeom>
        </p:spPr>
      </p:pic>
      <p:pic>
        <p:nvPicPr>
          <p:cNvPr id="6" name="Picture 5">
            <a:extLst>
              <a:ext uri="{FF2B5EF4-FFF2-40B4-BE49-F238E27FC236}">
                <a16:creationId xmlns:a16="http://schemas.microsoft.com/office/drawing/2014/main" id="{E841554D-F6BD-1727-CC45-71DC3E27918C}"/>
              </a:ext>
            </a:extLst>
          </p:cNvPr>
          <p:cNvPicPr>
            <a:picLocks noChangeAspect="1"/>
          </p:cNvPicPr>
          <p:nvPr/>
        </p:nvPicPr>
        <p:blipFill>
          <a:blip r:embed="rId5"/>
          <a:srcRect l="4367" r="21684" b="-1"/>
          <a:stretch/>
        </p:blipFill>
        <p:spPr>
          <a:xfrm>
            <a:off x="8188960" y="10"/>
            <a:ext cx="4003039" cy="3383270"/>
          </a:xfrm>
          <a:prstGeom prst="rect">
            <a:avLst/>
          </a:prstGeom>
        </p:spPr>
      </p:pic>
      <p:pic>
        <p:nvPicPr>
          <p:cNvPr id="9" name="Picture 8">
            <a:extLst>
              <a:ext uri="{FF2B5EF4-FFF2-40B4-BE49-F238E27FC236}">
                <a16:creationId xmlns:a16="http://schemas.microsoft.com/office/drawing/2014/main" id="{F1350829-3ED8-CC1E-DCEE-1ECEE3E43F3E}"/>
              </a:ext>
            </a:extLst>
          </p:cNvPr>
          <p:cNvPicPr>
            <a:picLocks noChangeAspect="1"/>
          </p:cNvPicPr>
          <p:nvPr/>
        </p:nvPicPr>
        <p:blipFill>
          <a:blip r:embed="rId6"/>
          <a:srcRect r="-3" b="36504"/>
          <a:stretch/>
        </p:blipFill>
        <p:spPr>
          <a:xfrm>
            <a:off x="20" y="3469102"/>
            <a:ext cx="4003019" cy="3388893"/>
          </a:xfrm>
          <a:prstGeom prst="rect">
            <a:avLst/>
          </a:prstGeom>
        </p:spPr>
      </p:pic>
      <p:pic>
        <p:nvPicPr>
          <p:cNvPr id="19" name="Picture 18">
            <a:extLst>
              <a:ext uri="{FF2B5EF4-FFF2-40B4-BE49-F238E27FC236}">
                <a16:creationId xmlns:a16="http://schemas.microsoft.com/office/drawing/2014/main" id="{78AB2173-08A4-BCF5-711C-9E4FE4AF91F7}"/>
              </a:ext>
            </a:extLst>
          </p:cNvPr>
          <p:cNvPicPr>
            <a:picLocks noChangeAspect="1"/>
          </p:cNvPicPr>
          <p:nvPr/>
        </p:nvPicPr>
        <p:blipFill>
          <a:blip r:embed="rId7"/>
          <a:srcRect l="3064" r="7957" b="4"/>
          <a:stretch/>
        </p:blipFill>
        <p:spPr>
          <a:xfrm>
            <a:off x="4094479" y="3469102"/>
            <a:ext cx="4014047" cy="3383280"/>
          </a:xfrm>
          <a:prstGeom prst="rect">
            <a:avLst/>
          </a:prstGeom>
        </p:spPr>
      </p:pic>
      <p:pic>
        <p:nvPicPr>
          <p:cNvPr id="17" name="Picture 16">
            <a:extLst>
              <a:ext uri="{FF2B5EF4-FFF2-40B4-BE49-F238E27FC236}">
                <a16:creationId xmlns:a16="http://schemas.microsoft.com/office/drawing/2014/main" id="{438E9F1F-A263-56C2-261B-33EEDC0DC929}"/>
              </a:ext>
            </a:extLst>
          </p:cNvPr>
          <p:cNvPicPr>
            <a:picLocks noChangeAspect="1"/>
          </p:cNvPicPr>
          <p:nvPr/>
        </p:nvPicPr>
        <p:blipFill>
          <a:blip r:embed="rId8"/>
          <a:srcRect t="28703" r="-1" b="3383"/>
          <a:stretch/>
        </p:blipFill>
        <p:spPr>
          <a:xfrm>
            <a:off x="8199966" y="3469102"/>
            <a:ext cx="3992034" cy="3388893"/>
          </a:xfrm>
          <a:prstGeom prst="rect">
            <a:avLst/>
          </a:prstGeom>
        </p:spPr>
      </p:pic>
      <p:sp>
        <p:nvSpPr>
          <p:cNvPr id="25" name="TextBox 24">
            <a:extLst>
              <a:ext uri="{FF2B5EF4-FFF2-40B4-BE49-F238E27FC236}">
                <a16:creationId xmlns:a16="http://schemas.microsoft.com/office/drawing/2014/main" id="{FE284137-03B8-A3F8-AB0B-FE2C6711CC3C}"/>
              </a:ext>
            </a:extLst>
          </p:cNvPr>
          <p:cNvSpPr txBox="1"/>
          <p:nvPr/>
        </p:nvSpPr>
        <p:spPr>
          <a:xfrm>
            <a:off x="2171326" y="3171097"/>
            <a:ext cx="8838895" cy="584775"/>
          </a:xfrm>
          <a:prstGeom prst="rect">
            <a:avLst/>
          </a:prstGeom>
          <a:solidFill>
            <a:schemeClr val="tx1"/>
          </a:solidFill>
        </p:spPr>
        <p:txBody>
          <a:bodyPr wrap="none" rtlCol="0">
            <a:spAutoFit/>
          </a:bodyPr>
          <a:lstStyle/>
          <a:p>
            <a:r>
              <a:rPr lang="en-US" sz="3200" dirty="0">
                <a:solidFill>
                  <a:schemeClr val="bg1"/>
                </a:solidFill>
              </a:rPr>
              <a:t>Can you connect this to the contemporary mindset?</a:t>
            </a:r>
          </a:p>
        </p:txBody>
      </p:sp>
    </p:spTree>
    <p:extLst>
      <p:ext uri="{BB962C8B-B14F-4D97-AF65-F5344CB8AC3E}">
        <p14:creationId xmlns:p14="http://schemas.microsoft.com/office/powerpoint/2010/main" val="3638365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30A202-8FA9-1B45-0645-D70B83F1B25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67CC6D-3A4F-F0A2-EE24-402CBB90EA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6960F9-2A8C-2D6B-A52E-DA2FA6B2D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BCFA004-4A3D-B46F-B402-51D78D5AF11E}"/>
              </a:ext>
            </a:extLst>
          </p:cNvPr>
          <p:cNvSpPr txBox="1"/>
          <p:nvPr/>
        </p:nvSpPr>
        <p:spPr>
          <a:xfrm>
            <a:off x="804671" y="642938"/>
            <a:ext cx="5162743" cy="5418033"/>
          </a:xfrm>
          <a:prstGeom prst="rect">
            <a:avLst/>
          </a:prstGeom>
        </p:spPr>
        <p:txBody>
          <a:bodyPr vert="horz" lIns="91440" tIns="45720" rIns="91440" bIns="45720" rtlCol="0" anchor="ctr">
            <a:normAutofit/>
          </a:bodyPr>
          <a:lstStyle/>
          <a:p>
            <a:pPr>
              <a:lnSpc>
                <a:spcPct val="90000"/>
              </a:lnSpc>
              <a:spcAft>
                <a:spcPts val="600"/>
              </a:spcAft>
            </a:pPr>
            <a:r>
              <a:rPr lang="en-US" sz="2000" b="1" dirty="0"/>
              <a:t>Task: </a:t>
            </a:r>
            <a:r>
              <a:rPr lang="en-US" sz="2000" dirty="0"/>
              <a:t>In teams discuss your found patterns.  </a:t>
            </a:r>
          </a:p>
          <a:p>
            <a:pPr>
              <a:lnSpc>
                <a:spcPct val="90000"/>
              </a:lnSpc>
              <a:spcAft>
                <a:spcPts val="600"/>
              </a:spcAft>
            </a:pPr>
            <a:r>
              <a:rPr lang="en-US" sz="2000" dirty="0"/>
              <a:t>Can it help you answer this question: </a:t>
            </a:r>
          </a:p>
          <a:p>
            <a:pPr indent="-228600">
              <a:lnSpc>
                <a:spcPct val="90000"/>
              </a:lnSpc>
              <a:spcAft>
                <a:spcPts val="600"/>
              </a:spcAft>
              <a:buFont typeface="Arial" panose="020B0604020202020204" pitchFamily="34" charset="0"/>
              <a:buChar char="•"/>
            </a:pPr>
            <a:endParaRPr lang="en-US" sz="2000" dirty="0"/>
          </a:p>
          <a:p>
            <a:pPr algn="ctr">
              <a:lnSpc>
                <a:spcPct val="90000"/>
              </a:lnSpc>
              <a:spcAft>
                <a:spcPts val="600"/>
              </a:spcAft>
            </a:pPr>
            <a:r>
              <a:rPr lang="en-US" i="1" dirty="0"/>
              <a:t>To what extent is VR and effective means to investigate the psychological impact of a space?</a:t>
            </a:r>
          </a:p>
          <a:p>
            <a:pPr algn="ctr">
              <a:lnSpc>
                <a:spcPct val="90000"/>
              </a:lnSpc>
              <a:spcAft>
                <a:spcPts val="600"/>
              </a:spcAft>
            </a:pPr>
            <a:endParaRPr lang="en-US" dirty="0"/>
          </a:p>
        </p:txBody>
      </p:sp>
      <p:grpSp>
        <p:nvGrpSpPr>
          <p:cNvPr id="13" name="Group 12">
            <a:extLst>
              <a:ext uri="{FF2B5EF4-FFF2-40B4-BE49-F238E27FC236}">
                <a16:creationId xmlns:a16="http://schemas.microsoft.com/office/drawing/2014/main" id="{C353823C-B730-05CD-27E0-0A0E2036F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4" name="Freeform: Shape 13">
              <a:extLst>
                <a:ext uri="{FF2B5EF4-FFF2-40B4-BE49-F238E27FC236}">
                  <a16:creationId xmlns:a16="http://schemas.microsoft.com/office/drawing/2014/main" id="{267A2A98-4FC2-E91F-38DA-651C299FE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2CE47872-8F7B-41FC-499F-E478C058BC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BD666E1-FD3F-846A-B6B3-47185CE6DF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8477DCE-4A99-DB79-71A5-9D225D2279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Graphic 5" descr="Customer Review">
            <a:extLst>
              <a:ext uri="{FF2B5EF4-FFF2-40B4-BE49-F238E27FC236}">
                <a16:creationId xmlns:a16="http://schemas.microsoft.com/office/drawing/2014/main" id="{CE5D3C0B-61FC-69FA-B47F-9E13A9E6B6B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663555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AB11C0D-D3F4-F281-9A0E-59387B4DD280}"/>
            </a:ext>
          </a:extLst>
        </p:cNvPr>
        <p:cNvGrpSpPr/>
        <p:nvPr/>
      </p:nvGrpSpPr>
      <p:grpSpPr>
        <a:xfrm>
          <a:off x="0" y="0"/>
          <a:ext cx="0" cy="0"/>
          <a:chOff x="0" y="0"/>
          <a:chExt cx="0" cy="0"/>
        </a:xfrm>
      </p:grpSpPr>
      <p:pic>
        <p:nvPicPr>
          <p:cNvPr id="35" name="Picture 34">
            <a:extLst>
              <a:ext uri="{FF2B5EF4-FFF2-40B4-BE49-F238E27FC236}">
                <a16:creationId xmlns:a16="http://schemas.microsoft.com/office/drawing/2014/main" id="{E3D410E8-FE14-B8EE-8F71-A9A5D7CD31B7}"/>
              </a:ext>
            </a:extLst>
          </p:cNvPr>
          <p:cNvPicPr>
            <a:picLocks noChangeAspect="1"/>
          </p:cNvPicPr>
          <p:nvPr/>
        </p:nvPicPr>
        <p:blipFill rotWithShape="1">
          <a:blip r:embed="rId3">
            <a:duotone>
              <a:schemeClr val="bg2">
                <a:shade val="45000"/>
                <a:satMod val="135000"/>
              </a:schemeClr>
              <a:prstClr val="white"/>
            </a:duotone>
          </a:blip>
          <a:srcRect t="7930" b="15278"/>
          <a:stretch/>
        </p:blipFill>
        <p:spPr>
          <a:xfrm>
            <a:off x="20" y="10"/>
            <a:ext cx="12191980" cy="6857990"/>
          </a:xfrm>
          <a:prstGeom prst="rect">
            <a:avLst/>
          </a:prstGeom>
        </p:spPr>
      </p:pic>
      <p:sp>
        <p:nvSpPr>
          <p:cNvPr id="39" name="Rectangle 38">
            <a:extLst>
              <a:ext uri="{FF2B5EF4-FFF2-40B4-BE49-F238E27FC236}">
                <a16:creationId xmlns:a16="http://schemas.microsoft.com/office/drawing/2014/main" id="{137284D6-CB16-F26C-AF58-10A8CEF761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id="{FB696F84-AE16-86DF-1BA3-D6060AA14FA2}"/>
              </a:ext>
            </a:extLst>
          </p:cNvPr>
          <p:cNvGraphicFramePr/>
          <p:nvPr>
            <p:extLst>
              <p:ext uri="{D42A27DB-BD31-4B8C-83A1-F6EECF244321}">
                <p14:modId xmlns:p14="http://schemas.microsoft.com/office/powerpoint/2010/main" val="16074699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F5190BBE-19AB-5008-CAF8-B6671C5E3943}"/>
              </a:ext>
            </a:extLst>
          </p:cNvPr>
          <p:cNvSpPr txBox="1"/>
          <p:nvPr/>
        </p:nvSpPr>
        <p:spPr>
          <a:xfrm>
            <a:off x="727330" y="595056"/>
            <a:ext cx="10626470" cy="1099063"/>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4400" dirty="0"/>
              <a:t>Task: Write one sentence in response to each of these questions:</a:t>
            </a:r>
          </a:p>
        </p:txBody>
      </p:sp>
    </p:spTree>
    <p:extLst>
      <p:ext uri="{BB962C8B-B14F-4D97-AF65-F5344CB8AC3E}">
        <p14:creationId xmlns:p14="http://schemas.microsoft.com/office/powerpoint/2010/main" val="13618277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EECEA63-A848-5130-E3D7-61C0F4066EC2}"/>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E7A72E2-C871-E8EE-D631-D25FBAA91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86F3C3A8-222C-85DE-5999-F06F27920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335550C-755F-7C23-3A54-0B5AB95EF8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287448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5" name="TextBox 1">
            <a:extLst>
              <a:ext uri="{FF2B5EF4-FFF2-40B4-BE49-F238E27FC236}">
                <a16:creationId xmlns:a16="http://schemas.microsoft.com/office/drawing/2014/main" id="{4317E0FC-9FA7-3BAA-385D-253BC36B39AD}"/>
              </a:ext>
            </a:extLst>
          </p:cNvPr>
          <p:cNvGraphicFramePr/>
          <p:nvPr/>
        </p:nvGraphicFramePr>
        <p:xfrm>
          <a:off x="4526280" y="512064"/>
          <a:ext cx="6830568" cy="544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1287D01-6C99-0C4A-D158-39404FC959E4}"/>
              </a:ext>
            </a:extLst>
          </p:cNvPr>
          <p:cNvSpPr txBox="1"/>
          <p:nvPr/>
        </p:nvSpPr>
        <p:spPr>
          <a:xfrm>
            <a:off x="1125684" y="1028343"/>
            <a:ext cx="2817666" cy="4801314"/>
          </a:xfrm>
          <a:prstGeom prst="rect">
            <a:avLst/>
          </a:prstGeom>
          <a:noFill/>
        </p:spPr>
        <p:txBody>
          <a:bodyPr wrap="square" rtlCol="0">
            <a:spAutoFit/>
          </a:bodyPr>
          <a:lstStyle/>
          <a:p>
            <a:pPr algn="l"/>
            <a:r>
              <a:rPr lang="en-GB" sz="2400" b="1" dirty="0">
                <a:solidFill>
                  <a:srgbClr val="111A0B"/>
                </a:solidFill>
                <a:latin typeface="proxima-nova"/>
              </a:rPr>
              <a:t>Task </a:t>
            </a:r>
            <a:r>
              <a:rPr lang="en-GB" sz="2400" b="1" i="0" dirty="0">
                <a:solidFill>
                  <a:srgbClr val="111A0B"/>
                </a:solidFill>
                <a:effectLst/>
                <a:latin typeface="proxima-nova"/>
              </a:rPr>
              <a:t>Data Analysis:</a:t>
            </a:r>
          </a:p>
          <a:p>
            <a:pPr algn="l"/>
            <a:endParaRPr lang="en-GB" sz="2400" b="0" i="0" dirty="0">
              <a:solidFill>
                <a:srgbClr val="111A0B"/>
              </a:solidFill>
              <a:effectLst/>
              <a:latin typeface="proxima-nova"/>
            </a:endParaRPr>
          </a:p>
          <a:p>
            <a:pPr algn="l"/>
            <a:r>
              <a:rPr lang="en-GB" sz="2400" dirty="0">
                <a:solidFill>
                  <a:srgbClr val="111A0B"/>
                </a:solidFill>
                <a:latin typeface="proxima-nova"/>
              </a:rPr>
              <a:t>You will use content analysis </a:t>
            </a:r>
            <a:r>
              <a:rPr lang="en-GB" sz="2400" b="0" i="0" dirty="0">
                <a:solidFill>
                  <a:srgbClr val="111A0B"/>
                </a:solidFill>
                <a:effectLst/>
                <a:latin typeface="proxima-nova"/>
              </a:rPr>
              <a:t>to review and explore the written reflection (your data).</a:t>
            </a:r>
          </a:p>
          <a:p>
            <a:pPr algn="l"/>
            <a:endParaRPr lang="en-GB" sz="2400" dirty="0">
              <a:solidFill>
                <a:srgbClr val="111A0B"/>
              </a:solidFill>
              <a:latin typeface="proxima-nova"/>
            </a:endParaRPr>
          </a:p>
          <a:p>
            <a:pPr algn="l"/>
            <a:r>
              <a:rPr lang="en-GB" sz="2400" b="0" i="0" dirty="0">
                <a:solidFill>
                  <a:srgbClr val="111A0B"/>
                </a:solidFill>
                <a:effectLst/>
                <a:latin typeface="proxima-nova"/>
              </a:rPr>
              <a:t>You will look for patterns or repeated ideas that emerge in the text. </a:t>
            </a:r>
          </a:p>
          <a:p>
            <a:endParaRPr lang="en-US" dirty="0"/>
          </a:p>
        </p:txBody>
      </p:sp>
    </p:spTree>
    <p:extLst>
      <p:ext uri="{BB962C8B-B14F-4D97-AF65-F5344CB8AC3E}">
        <p14:creationId xmlns:p14="http://schemas.microsoft.com/office/powerpoint/2010/main" val="988539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93145A3-9660-9D6E-6A6F-C4279AEA10A4}"/>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BFBD2FC-2D28-CC70-F3C3-8910E8C3A3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E7E4041-F61D-27BA-D7A1-AE5C4DB4ABFE}"/>
              </a:ext>
            </a:extLst>
          </p:cNvPr>
          <p:cNvPicPr>
            <a:picLocks noChangeAspect="1"/>
          </p:cNvPicPr>
          <p:nvPr/>
        </p:nvPicPr>
        <p:blipFill>
          <a:blip r:embed="rId2"/>
          <a:srcRect t="8886" r="6" b="6"/>
          <a:stretch/>
        </p:blipFill>
        <p:spPr>
          <a:xfrm>
            <a:off x="9052993" y="-1"/>
            <a:ext cx="3139007" cy="1909096"/>
          </a:xfrm>
          <a:prstGeom prst="rect">
            <a:avLst/>
          </a:prstGeom>
        </p:spPr>
      </p:pic>
      <p:pic>
        <p:nvPicPr>
          <p:cNvPr id="6" name="Picture 5">
            <a:extLst>
              <a:ext uri="{FF2B5EF4-FFF2-40B4-BE49-F238E27FC236}">
                <a16:creationId xmlns:a16="http://schemas.microsoft.com/office/drawing/2014/main" id="{ADA3D89B-770D-BFF5-E9DE-582422079684}"/>
              </a:ext>
            </a:extLst>
          </p:cNvPr>
          <p:cNvPicPr>
            <a:picLocks noChangeAspect="1"/>
          </p:cNvPicPr>
          <p:nvPr/>
        </p:nvPicPr>
        <p:blipFill>
          <a:blip r:embed="rId3"/>
          <a:srcRect t="29132" r="1" b="11735"/>
          <a:stretch/>
        </p:blipFill>
        <p:spPr>
          <a:xfrm>
            <a:off x="3346510" y="1"/>
            <a:ext cx="5739516" cy="1909094"/>
          </a:xfrm>
          <a:prstGeom prst="rect">
            <a:avLst/>
          </a:prstGeom>
        </p:spPr>
      </p:pic>
      <p:pic>
        <p:nvPicPr>
          <p:cNvPr id="3" name="Picture 2">
            <a:extLst>
              <a:ext uri="{FF2B5EF4-FFF2-40B4-BE49-F238E27FC236}">
                <a16:creationId xmlns:a16="http://schemas.microsoft.com/office/drawing/2014/main" id="{B518250D-5A4A-0FE9-C639-4543BAF6DCA2}"/>
              </a:ext>
            </a:extLst>
          </p:cNvPr>
          <p:cNvPicPr>
            <a:picLocks noChangeAspect="1"/>
          </p:cNvPicPr>
          <p:nvPr/>
        </p:nvPicPr>
        <p:blipFill>
          <a:blip r:embed="rId4"/>
          <a:srcRect l="2517" r="1925" b="-4"/>
          <a:stretch/>
        </p:blipFill>
        <p:spPr>
          <a:xfrm>
            <a:off x="20" y="3"/>
            <a:ext cx="3351801" cy="1973103"/>
          </a:xfrm>
          <a:prstGeom prst="rect">
            <a:avLst/>
          </a:prstGeom>
        </p:spPr>
      </p:pic>
      <p:pic>
        <p:nvPicPr>
          <p:cNvPr id="4" name="Picture 3">
            <a:extLst>
              <a:ext uri="{FF2B5EF4-FFF2-40B4-BE49-F238E27FC236}">
                <a16:creationId xmlns:a16="http://schemas.microsoft.com/office/drawing/2014/main" id="{1FA00308-BDA4-1F54-49A7-DF3C35791120}"/>
              </a:ext>
            </a:extLst>
          </p:cNvPr>
          <p:cNvPicPr>
            <a:picLocks noChangeAspect="1"/>
          </p:cNvPicPr>
          <p:nvPr/>
        </p:nvPicPr>
        <p:blipFill>
          <a:blip r:embed="rId5"/>
          <a:srcRect l="32639" r="34219"/>
          <a:stretch/>
        </p:blipFill>
        <p:spPr>
          <a:xfrm>
            <a:off x="9052993" y="1909098"/>
            <a:ext cx="3139009" cy="4948902"/>
          </a:xfrm>
          <a:prstGeom prst="rect">
            <a:avLst/>
          </a:prstGeom>
        </p:spPr>
      </p:pic>
      <p:sp>
        <p:nvSpPr>
          <p:cNvPr id="13" name="Rectangle 12">
            <a:extLst>
              <a:ext uri="{FF2B5EF4-FFF2-40B4-BE49-F238E27FC236}">
                <a16:creationId xmlns:a16="http://schemas.microsoft.com/office/drawing/2014/main" id="{2B166EBD-FCBA-8E3F-AE38-0DA5235459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09096"/>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54AF8EC-4101-3C69-9E07-8B7B07CB8C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9187"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1C4FBE1-9C78-294E-581D-FB0FFB7DB5B1}"/>
              </a:ext>
            </a:extLst>
          </p:cNvPr>
          <p:cNvSpPr txBox="1"/>
          <p:nvPr/>
        </p:nvSpPr>
        <p:spPr>
          <a:xfrm>
            <a:off x="3546398" y="2302754"/>
            <a:ext cx="5275735" cy="4254061"/>
          </a:xfrm>
          <a:prstGeom prst="rect">
            <a:avLst/>
          </a:prstGeom>
        </p:spPr>
        <p:txBody>
          <a:bodyPr vert="horz" lIns="91440" tIns="45720" rIns="91440" bIns="45720" rtlCol="0" anchor="ctr">
            <a:normAutofit/>
          </a:bodyPr>
          <a:lstStyle/>
          <a:p>
            <a:pPr indent="-228600" algn="ctr">
              <a:lnSpc>
                <a:spcPct val="90000"/>
              </a:lnSpc>
              <a:spcAft>
                <a:spcPts val="600"/>
              </a:spcAft>
              <a:buFont typeface="Arial" panose="020B0604020202020204" pitchFamily="34" charset="0"/>
              <a:buChar char="•"/>
            </a:pPr>
            <a:endParaRPr lang="en-US" sz="3200" b="1" dirty="0"/>
          </a:p>
          <a:p>
            <a:pPr algn="ctr">
              <a:lnSpc>
                <a:spcPct val="90000"/>
              </a:lnSpc>
              <a:spcAft>
                <a:spcPts val="600"/>
              </a:spcAft>
            </a:pPr>
            <a:r>
              <a:rPr lang="en-US" sz="3200" b="1" dirty="0"/>
              <a:t>How could you integrate your findings and what you have learned into practice? </a:t>
            </a:r>
          </a:p>
          <a:p>
            <a:pPr algn="ctr">
              <a:lnSpc>
                <a:spcPct val="90000"/>
              </a:lnSpc>
              <a:spcAft>
                <a:spcPts val="600"/>
              </a:spcAft>
            </a:pPr>
            <a:endParaRPr lang="en-US" sz="3200" b="1" dirty="0"/>
          </a:p>
          <a:p>
            <a:pPr algn="ctr">
              <a:lnSpc>
                <a:spcPct val="90000"/>
              </a:lnSpc>
              <a:spcAft>
                <a:spcPts val="600"/>
              </a:spcAft>
            </a:pPr>
            <a:r>
              <a:rPr lang="en-US" sz="3200" b="1" dirty="0"/>
              <a:t>GAMES DESIGNERS, SPATIAL/ENVIROMENTAL DESIGNERS, or ARCHETECTS?</a:t>
            </a:r>
          </a:p>
          <a:p>
            <a:pPr algn="ctr">
              <a:lnSpc>
                <a:spcPct val="90000"/>
              </a:lnSpc>
              <a:spcAft>
                <a:spcPts val="600"/>
              </a:spcAft>
            </a:pPr>
            <a:endParaRPr lang="en-US" sz="3200" b="1" dirty="0"/>
          </a:p>
          <a:p>
            <a:pPr>
              <a:lnSpc>
                <a:spcPct val="90000"/>
              </a:lnSpc>
              <a:spcAft>
                <a:spcPts val="600"/>
              </a:spcAft>
            </a:pPr>
            <a:endParaRPr lang="en-US" sz="900" dirty="0"/>
          </a:p>
          <a:p>
            <a:pPr>
              <a:lnSpc>
                <a:spcPct val="90000"/>
              </a:lnSpc>
              <a:spcAft>
                <a:spcPts val="600"/>
              </a:spcAft>
            </a:pPr>
            <a:endParaRPr lang="en-US" sz="900" dirty="0"/>
          </a:p>
          <a:p>
            <a:pPr indent="-228600">
              <a:lnSpc>
                <a:spcPct val="90000"/>
              </a:lnSpc>
              <a:spcAft>
                <a:spcPts val="600"/>
              </a:spcAft>
              <a:buFont typeface="Arial" panose="020B0604020202020204" pitchFamily="34" charset="0"/>
              <a:buChar char="•"/>
            </a:pPr>
            <a:endParaRPr lang="en-US" sz="900" dirty="0"/>
          </a:p>
          <a:p>
            <a:pPr indent="-228600">
              <a:lnSpc>
                <a:spcPct val="90000"/>
              </a:lnSpc>
              <a:spcAft>
                <a:spcPts val="600"/>
              </a:spcAft>
              <a:buFont typeface="Arial" panose="020B0604020202020204" pitchFamily="34" charset="0"/>
              <a:buChar char="•"/>
            </a:pPr>
            <a:endParaRPr lang="en-US" sz="900" b="0" i="0" dirty="0">
              <a:effectLst/>
            </a:endParaRPr>
          </a:p>
        </p:txBody>
      </p:sp>
      <p:sp>
        <p:nvSpPr>
          <p:cNvPr id="17" name="Rectangle 16">
            <a:extLst>
              <a:ext uri="{FF2B5EF4-FFF2-40B4-BE49-F238E27FC236}">
                <a16:creationId xmlns:a16="http://schemas.microsoft.com/office/drawing/2014/main" id="{E4073368-146A-0D42-B11D-CEFF05C106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62502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37284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everal envelopes on a table&#10;&#10;Description automatically generated with low confidence">
            <a:extLst>
              <a:ext uri="{FF2B5EF4-FFF2-40B4-BE49-F238E27FC236}">
                <a16:creationId xmlns:a16="http://schemas.microsoft.com/office/drawing/2014/main" id="{B80F16E2-1C42-7B42-B82F-5F066ED0FE40}"/>
              </a:ext>
            </a:extLst>
          </p:cNvPr>
          <p:cNvPicPr>
            <a:picLocks noChangeAspect="1"/>
          </p:cNvPicPr>
          <p:nvPr/>
        </p:nvPicPr>
        <p:blipFill rotWithShape="1">
          <a:blip r:embed="rId2"/>
          <a:srcRect l="26836"/>
          <a:stretch/>
        </p:blipFill>
        <p:spPr>
          <a:xfrm>
            <a:off x="0" y="10"/>
            <a:ext cx="4014047" cy="6857990"/>
          </a:xfrm>
          <a:prstGeom prst="rect">
            <a:avLst/>
          </a:prstGeom>
        </p:spPr>
      </p:pic>
      <p:sp>
        <p:nvSpPr>
          <p:cNvPr id="3" name="TextBox 2">
            <a:extLst>
              <a:ext uri="{FF2B5EF4-FFF2-40B4-BE49-F238E27FC236}">
                <a16:creationId xmlns:a16="http://schemas.microsoft.com/office/drawing/2014/main" id="{F69918A7-56E6-2193-3A0D-88E339AA8A87}"/>
              </a:ext>
            </a:extLst>
          </p:cNvPr>
          <p:cNvSpPr txBox="1"/>
          <p:nvPr/>
        </p:nvSpPr>
        <p:spPr>
          <a:xfrm>
            <a:off x="5957147" y="2543175"/>
            <a:ext cx="4429125" cy="1446550"/>
          </a:xfrm>
          <a:prstGeom prst="rect">
            <a:avLst/>
          </a:prstGeom>
          <a:noFill/>
        </p:spPr>
        <p:txBody>
          <a:bodyPr wrap="square" rtlCol="0">
            <a:spAutoFit/>
          </a:bodyPr>
          <a:lstStyle/>
          <a:p>
            <a:r>
              <a:rPr lang="en-US" sz="4400" dirty="0"/>
              <a:t>Revealing your secret message</a:t>
            </a:r>
          </a:p>
        </p:txBody>
      </p:sp>
    </p:spTree>
    <p:extLst>
      <p:ext uri="{BB962C8B-B14F-4D97-AF65-F5344CB8AC3E}">
        <p14:creationId xmlns:p14="http://schemas.microsoft.com/office/powerpoint/2010/main" val="151387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D6F6F0-327A-B59F-8602-8BD6F57726F7}"/>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8FD0389-58C9-4A89-E553-0229802486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CCA7D1F-F714-DEB5-8503-8DAC41679621}"/>
              </a:ext>
            </a:extLst>
          </p:cNvPr>
          <p:cNvPicPr>
            <a:picLocks noChangeAspect="1"/>
          </p:cNvPicPr>
          <p:nvPr/>
        </p:nvPicPr>
        <p:blipFill rotWithShape="1">
          <a:blip r:embed="rId2"/>
          <a:srcRect l="17020" r="5784"/>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79873C6A-B038-FE3C-517D-BB5C008C7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C3CBCE5C-82D7-0EB1-B204-12D530AD4317}"/>
              </a:ext>
            </a:extLst>
          </p:cNvPr>
          <p:cNvSpPr txBox="1"/>
          <p:nvPr/>
        </p:nvSpPr>
        <p:spPr>
          <a:xfrm>
            <a:off x="7846080" y="2440678"/>
            <a:ext cx="3822189" cy="3742762"/>
          </a:xfrm>
          <a:prstGeom prst="rect">
            <a:avLst/>
          </a:prstGeom>
        </p:spPr>
        <p:txBody>
          <a:bodyPr vert="horz" lIns="91440" tIns="45720" rIns="91440" bIns="45720" rtlCol="0">
            <a:normAutofit fontScale="92500" lnSpcReduction="20000"/>
          </a:bodyPr>
          <a:lstStyle/>
          <a:p>
            <a:pPr algn="ctr">
              <a:lnSpc>
                <a:spcPct val="90000"/>
              </a:lnSpc>
              <a:spcAft>
                <a:spcPts val="600"/>
              </a:spcAft>
            </a:pPr>
            <a:r>
              <a:rPr lang="en-US" sz="4400" dirty="0"/>
              <a:t>What did you imagine?</a:t>
            </a:r>
          </a:p>
          <a:p>
            <a:pPr algn="ctr">
              <a:lnSpc>
                <a:spcPct val="90000"/>
              </a:lnSpc>
              <a:spcAft>
                <a:spcPts val="600"/>
              </a:spcAft>
            </a:pPr>
            <a:endParaRPr lang="en-US" sz="4400" dirty="0"/>
          </a:p>
          <a:p>
            <a:pPr algn="ctr">
              <a:lnSpc>
                <a:spcPct val="90000"/>
              </a:lnSpc>
              <a:spcAft>
                <a:spcPts val="600"/>
              </a:spcAft>
            </a:pPr>
            <a:r>
              <a:rPr lang="en-US" sz="4400" dirty="0"/>
              <a:t>Did the secret message affect your experience in VR? How?</a:t>
            </a:r>
          </a:p>
        </p:txBody>
      </p:sp>
    </p:spTree>
    <p:extLst>
      <p:ext uri="{BB962C8B-B14F-4D97-AF65-F5344CB8AC3E}">
        <p14:creationId xmlns:p14="http://schemas.microsoft.com/office/powerpoint/2010/main" val="37742263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7436AB0-FC9D-D239-ACCB-3D5E2D7CC8D5}"/>
            </a:ext>
          </a:extLst>
        </p:cNvPr>
        <p:cNvGrpSpPr/>
        <p:nvPr/>
      </p:nvGrpSpPr>
      <p:grpSpPr>
        <a:xfrm>
          <a:off x="0" y="0"/>
          <a:ext cx="0" cy="0"/>
          <a:chOff x="0" y="0"/>
          <a:chExt cx="0" cy="0"/>
        </a:xfrm>
      </p:grpSpPr>
      <p:pic>
        <p:nvPicPr>
          <p:cNvPr id="35" name="Picture 34">
            <a:extLst>
              <a:ext uri="{FF2B5EF4-FFF2-40B4-BE49-F238E27FC236}">
                <a16:creationId xmlns:a16="http://schemas.microsoft.com/office/drawing/2014/main" id="{307F3946-19FC-1D2E-5F4E-D087F594B051}"/>
              </a:ext>
            </a:extLst>
          </p:cNvPr>
          <p:cNvPicPr>
            <a:picLocks noChangeAspect="1"/>
          </p:cNvPicPr>
          <p:nvPr/>
        </p:nvPicPr>
        <p:blipFill rotWithShape="1">
          <a:blip r:embed="rId3">
            <a:duotone>
              <a:schemeClr val="bg2">
                <a:shade val="45000"/>
                <a:satMod val="135000"/>
              </a:schemeClr>
              <a:prstClr val="white"/>
            </a:duotone>
          </a:blip>
          <a:srcRect t="7930" b="15278"/>
          <a:stretch/>
        </p:blipFill>
        <p:spPr>
          <a:xfrm>
            <a:off x="20" y="10"/>
            <a:ext cx="12191980" cy="6857990"/>
          </a:xfrm>
          <a:prstGeom prst="rect">
            <a:avLst/>
          </a:prstGeom>
        </p:spPr>
      </p:pic>
      <p:sp>
        <p:nvSpPr>
          <p:cNvPr id="39" name="Rectangle 38">
            <a:extLst>
              <a:ext uri="{FF2B5EF4-FFF2-40B4-BE49-F238E27FC236}">
                <a16:creationId xmlns:a16="http://schemas.microsoft.com/office/drawing/2014/main" id="{0FFEA518-29F3-F830-C2FE-44478AD7E9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id="{55A5BF85-C3D7-4D96-3479-21EF8E42CA02}"/>
              </a:ext>
            </a:extLst>
          </p:cNvPr>
          <p:cNvGraphicFramePr/>
          <p:nvPr>
            <p:extLst>
              <p:ext uri="{D42A27DB-BD31-4B8C-83A1-F6EECF244321}">
                <p14:modId xmlns:p14="http://schemas.microsoft.com/office/powerpoint/2010/main" val="366440567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D75D2661-CD29-F9E2-7C22-AF6B38E97030}"/>
              </a:ext>
            </a:extLst>
          </p:cNvPr>
          <p:cNvSpPr txBox="1"/>
          <p:nvPr/>
        </p:nvSpPr>
        <p:spPr>
          <a:xfrm>
            <a:off x="727330" y="595056"/>
            <a:ext cx="10626470" cy="1099063"/>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4400" dirty="0"/>
              <a:t>Task: Write one sentence in response to each of these questions:</a:t>
            </a:r>
          </a:p>
        </p:txBody>
      </p:sp>
    </p:spTree>
    <p:extLst>
      <p:ext uri="{BB962C8B-B14F-4D97-AF65-F5344CB8AC3E}">
        <p14:creationId xmlns:p14="http://schemas.microsoft.com/office/powerpoint/2010/main" val="16038703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70FC380-5047-D412-5984-64193476E6C7}"/>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61BB5E6-97A0-4A97-C650-018308C54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AEB885D5-DF31-BC61-ED04-5211F26D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1261110-DA0B-9A34-5C35-685D04F693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287448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5" name="TextBox 1">
            <a:extLst>
              <a:ext uri="{FF2B5EF4-FFF2-40B4-BE49-F238E27FC236}">
                <a16:creationId xmlns:a16="http://schemas.microsoft.com/office/drawing/2014/main" id="{A5F32967-82AA-FB06-9848-5B55E3003282}"/>
              </a:ext>
            </a:extLst>
          </p:cNvPr>
          <p:cNvGraphicFramePr/>
          <p:nvPr/>
        </p:nvGraphicFramePr>
        <p:xfrm>
          <a:off x="4526280" y="512064"/>
          <a:ext cx="6830568" cy="544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D879C52-ACE3-6017-F630-D7BC9B2BD9A1}"/>
              </a:ext>
            </a:extLst>
          </p:cNvPr>
          <p:cNvSpPr txBox="1"/>
          <p:nvPr/>
        </p:nvSpPr>
        <p:spPr>
          <a:xfrm>
            <a:off x="1125684" y="1028343"/>
            <a:ext cx="2817666" cy="4801314"/>
          </a:xfrm>
          <a:prstGeom prst="rect">
            <a:avLst/>
          </a:prstGeom>
          <a:noFill/>
        </p:spPr>
        <p:txBody>
          <a:bodyPr wrap="square" rtlCol="0">
            <a:spAutoFit/>
          </a:bodyPr>
          <a:lstStyle/>
          <a:p>
            <a:pPr algn="l"/>
            <a:r>
              <a:rPr lang="en-GB" sz="2400" b="1" dirty="0">
                <a:solidFill>
                  <a:srgbClr val="111A0B"/>
                </a:solidFill>
                <a:latin typeface="proxima-nova"/>
              </a:rPr>
              <a:t>Task </a:t>
            </a:r>
            <a:r>
              <a:rPr lang="en-GB" sz="2400" b="1" i="0" dirty="0">
                <a:solidFill>
                  <a:srgbClr val="111A0B"/>
                </a:solidFill>
                <a:effectLst/>
                <a:latin typeface="proxima-nova"/>
              </a:rPr>
              <a:t>Data Analysis:</a:t>
            </a:r>
          </a:p>
          <a:p>
            <a:pPr algn="l"/>
            <a:endParaRPr lang="en-GB" sz="2400" b="0" i="0" dirty="0">
              <a:solidFill>
                <a:srgbClr val="111A0B"/>
              </a:solidFill>
              <a:effectLst/>
              <a:latin typeface="proxima-nova"/>
            </a:endParaRPr>
          </a:p>
          <a:p>
            <a:pPr algn="l"/>
            <a:r>
              <a:rPr lang="en-GB" sz="2400" dirty="0">
                <a:solidFill>
                  <a:srgbClr val="111A0B"/>
                </a:solidFill>
                <a:latin typeface="proxima-nova"/>
              </a:rPr>
              <a:t>You will use content analysis </a:t>
            </a:r>
            <a:r>
              <a:rPr lang="en-GB" sz="2400" b="0" i="0" dirty="0">
                <a:solidFill>
                  <a:srgbClr val="111A0B"/>
                </a:solidFill>
                <a:effectLst/>
                <a:latin typeface="proxima-nova"/>
              </a:rPr>
              <a:t>to review and explore the written reflection (your data).</a:t>
            </a:r>
          </a:p>
          <a:p>
            <a:pPr algn="l"/>
            <a:endParaRPr lang="en-GB" sz="2400" dirty="0">
              <a:solidFill>
                <a:srgbClr val="111A0B"/>
              </a:solidFill>
              <a:latin typeface="proxima-nova"/>
            </a:endParaRPr>
          </a:p>
          <a:p>
            <a:pPr algn="l"/>
            <a:r>
              <a:rPr lang="en-GB" sz="2400" b="0" i="0" dirty="0">
                <a:solidFill>
                  <a:srgbClr val="111A0B"/>
                </a:solidFill>
                <a:effectLst/>
                <a:latin typeface="proxima-nova"/>
              </a:rPr>
              <a:t>You will look for patterns or repeated ideas that emerge in the text. </a:t>
            </a:r>
          </a:p>
          <a:p>
            <a:endParaRPr lang="en-US" dirty="0"/>
          </a:p>
        </p:txBody>
      </p:sp>
    </p:spTree>
    <p:extLst>
      <p:ext uri="{BB962C8B-B14F-4D97-AF65-F5344CB8AC3E}">
        <p14:creationId xmlns:p14="http://schemas.microsoft.com/office/powerpoint/2010/main" val="1245297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0746C-4031-D54B-DA3C-5C52E410A4C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3F86335-0565-99AC-5901-1B2A7F68E38D}"/>
              </a:ext>
            </a:extLst>
          </p:cNvPr>
          <p:cNvSpPr txBox="1"/>
          <p:nvPr/>
        </p:nvSpPr>
        <p:spPr>
          <a:xfrm>
            <a:off x="683526" y="717768"/>
            <a:ext cx="10515600" cy="5016758"/>
          </a:xfrm>
          <a:prstGeom prst="rect">
            <a:avLst/>
          </a:prstGeom>
          <a:noFill/>
        </p:spPr>
        <p:txBody>
          <a:bodyPr wrap="square" rtlCol="0">
            <a:spAutoFit/>
          </a:bodyPr>
          <a:lstStyle/>
          <a:p>
            <a:pPr algn="l" fontAlgn="base"/>
            <a:r>
              <a:rPr lang="en-GB" sz="2000" b="1" dirty="0">
                <a:solidFill>
                  <a:srgbClr val="2A2A2A"/>
                </a:solidFill>
                <a:latin typeface="Arial" panose="020B0604020202020204" pitchFamily="34" charset="0"/>
                <a:cs typeface="Arial" panose="020B0604020202020204" pitchFamily="34" charset="0"/>
              </a:rPr>
              <a:t>How does your experience connect with one of these ideas, does it </a:t>
            </a:r>
            <a:r>
              <a:rPr lang="en-GB" sz="2000" b="1" u="sng" dirty="0">
                <a:solidFill>
                  <a:srgbClr val="2A2A2A"/>
                </a:solidFill>
                <a:latin typeface="Arial" panose="020B0604020202020204" pitchFamily="34" charset="0"/>
                <a:cs typeface="Arial" panose="020B0604020202020204" pitchFamily="34" charset="0"/>
              </a:rPr>
              <a:t>support</a:t>
            </a:r>
            <a:r>
              <a:rPr lang="en-GB" sz="2000" b="1" dirty="0">
                <a:solidFill>
                  <a:srgbClr val="2A2A2A"/>
                </a:solidFill>
                <a:latin typeface="Arial" panose="020B0604020202020204" pitchFamily="34" charset="0"/>
                <a:cs typeface="Arial" panose="020B0604020202020204" pitchFamily="34" charset="0"/>
              </a:rPr>
              <a:t>, </a:t>
            </a:r>
            <a:r>
              <a:rPr lang="en-GB" sz="2000" b="1" u="sng" dirty="0">
                <a:solidFill>
                  <a:srgbClr val="2A2A2A"/>
                </a:solidFill>
                <a:latin typeface="Arial" panose="020B0604020202020204" pitchFamily="34" charset="0"/>
                <a:cs typeface="Arial" panose="020B0604020202020204" pitchFamily="34" charset="0"/>
              </a:rPr>
              <a:t>conflict </a:t>
            </a:r>
            <a:r>
              <a:rPr lang="en-GB" sz="2000" b="1" dirty="0">
                <a:solidFill>
                  <a:srgbClr val="2A2A2A"/>
                </a:solidFill>
                <a:latin typeface="Arial" panose="020B0604020202020204" pitchFamily="34" charset="0"/>
                <a:cs typeface="Arial" panose="020B0604020202020204" pitchFamily="34" charset="0"/>
              </a:rPr>
              <a:t>or </a:t>
            </a:r>
            <a:r>
              <a:rPr lang="en-GB" sz="2000" b="1" u="sng" dirty="0">
                <a:solidFill>
                  <a:srgbClr val="2A2A2A"/>
                </a:solidFill>
                <a:latin typeface="Arial" panose="020B0604020202020204" pitchFamily="34" charset="0"/>
                <a:cs typeface="Arial" panose="020B0604020202020204" pitchFamily="34" charset="0"/>
              </a:rPr>
              <a:t>expand </a:t>
            </a:r>
            <a:r>
              <a:rPr lang="en-GB" sz="2000" b="1" dirty="0">
                <a:solidFill>
                  <a:srgbClr val="2A2A2A"/>
                </a:solidFill>
                <a:latin typeface="Arial" panose="020B0604020202020204" pitchFamily="34" charset="0"/>
                <a:cs typeface="Arial" panose="020B0604020202020204" pitchFamily="34" charset="0"/>
              </a:rPr>
              <a:t>upon the idea presented below?  How?  </a:t>
            </a:r>
          </a:p>
          <a:p>
            <a:pPr algn="l" fontAlgn="base"/>
            <a:endParaRPr lang="en-GB" sz="2000" dirty="0">
              <a:solidFill>
                <a:srgbClr val="2A2A2A"/>
              </a:solidFill>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r>
              <a:rPr lang="en-GB" sz="2000" b="1" i="0" u="none" strike="noStrike" dirty="0">
                <a:solidFill>
                  <a:srgbClr val="2A2A2A"/>
                </a:solidFill>
                <a:effectLst/>
                <a:latin typeface="Arial" panose="020B0604020202020204" pitchFamily="34" charset="0"/>
                <a:cs typeface="Arial" panose="020B0604020202020204" pitchFamily="34" charset="0"/>
              </a:rPr>
              <a:t>Aristotle: </a:t>
            </a:r>
            <a:r>
              <a:rPr lang="en-GB" sz="2000" b="0" i="0" u="none" strike="noStrike" dirty="0">
                <a:solidFill>
                  <a:srgbClr val="2A2A2A"/>
                </a:solidFill>
                <a:effectLst/>
                <a:latin typeface="Arial" panose="020B0604020202020204" pitchFamily="34" charset="0"/>
                <a:cs typeface="Arial" panose="020B0604020202020204" pitchFamily="34" charset="0"/>
              </a:rPr>
              <a:t>“</a:t>
            </a:r>
            <a:r>
              <a:rPr lang="en-GB" sz="2000" b="0" i="0" u="none" strike="noStrike" dirty="0" err="1">
                <a:solidFill>
                  <a:srgbClr val="2A2A2A"/>
                </a:solidFill>
                <a:effectLst/>
                <a:latin typeface="Arial" panose="020B0604020202020204" pitchFamily="34" charset="0"/>
                <a:cs typeface="Arial" panose="020B0604020202020204" pitchFamily="34" charset="0"/>
              </a:rPr>
              <a:t>phantasia</a:t>
            </a:r>
            <a:r>
              <a:rPr lang="en-GB" sz="2000" b="0" i="0" u="none" strike="noStrike" dirty="0">
                <a:solidFill>
                  <a:srgbClr val="2A2A2A"/>
                </a:solidFill>
                <a:effectLst/>
                <a:latin typeface="Arial" panose="020B0604020202020204" pitchFamily="34" charset="0"/>
                <a:cs typeface="Arial" panose="020B0604020202020204" pitchFamily="34" charset="0"/>
              </a:rPr>
              <a:t>”: “imagination [</a:t>
            </a:r>
            <a:r>
              <a:rPr lang="en-GB" sz="2000" b="0" i="1" u="none" strike="noStrike" dirty="0" err="1">
                <a:solidFill>
                  <a:srgbClr val="2A2A2A"/>
                </a:solidFill>
                <a:effectLst/>
                <a:latin typeface="Arial" panose="020B0604020202020204" pitchFamily="34" charset="0"/>
                <a:cs typeface="Arial" panose="020B0604020202020204" pitchFamily="34" charset="0"/>
              </a:rPr>
              <a:t>phantasia</a:t>
            </a:r>
            <a:r>
              <a:rPr lang="en-GB" sz="2000" b="0" i="0" u="none" strike="noStrike" dirty="0">
                <a:solidFill>
                  <a:srgbClr val="2A2A2A"/>
                </a:solidFill>
                <a:effectLst/>
                <a:latin typeface="Arial" panose="020B0604020202020204" pitchFamily="34" charset="0"/>
                <a:cs typeface="Arial" panose="020B0604020202020204" pitchFamily="34" charset="0"/>
              </a:rPr>
              <a:t>] is different from both perception [</a:t>
            </a:r>
            <a:r>
              <a:rPr lang="en-GB" sz="2000" b="0" i="1" u="none" strike="noStrike" dirty="0" err="1">
                <a:solidFill>
                  <a:srgbClr val="2A2A2A"/>
                </a:solidFill>
                <a:effectLst/>
                <a:latin typeface="Arial" panose="020B0604020202020204" pitchFamily="34" charset="0"/>
                <a:cs typeface="Arial" panose="020B0604020202020204" pitchFamily="34" charset="0"/>
              </a:rPr>
              <a:t>aisthêsis</a:t>
            </a:r>
            <a:r>
              <a:rPr lang="en-GB" sz="2000" b="0" i="0" u="none" strike="noStrike" dirty="0">
                <a:solidFill>
                  <a:srgbClr val="2A2A2A"/>
                </a:solidFill>
                <a:effectLst/>
                <a:latin typeface="Arial" panose="020B0604020202020204" pitchFamily="34" charset="0"/>
                <a:cs typeface="Arial" panose="020B0604020202020204" pitchFamily="34" charset="0"/>
              </a:rPr>
              <a:t>] and reason [</a:t>
            </a:r>
            <a:r>
              <a:rPr lang="en-GB" sz="2000" b="0" i="1" u="none" strike="noStrike" dirty="0">
                <a:solidFill>
                  <a:srgbClr val="2A2A2A"/>
                </a:solidFill>
                <a:effectLst/>
                <a:latin typeface="Arial" panose="020B0604020202020204" pitchFamily="34" charset="0"/>
                <a:cs typeface="Arial" panose="020B0604020202020204" pitchFamily="34" charset="0"/>
              </a:rPr>
              <a:t>nous</a:t>
            </a:r>
            <a:r>
              <a:rPr lang="en-GB" sz="2000" b="0" i="0" u="none" strike="noStrike" dirty="0">
                <a:solidFill>
                  <a:srgbClr val="2A2A2A"/>
                </a:solidFill>
                <a:effectLst/>
                <a:latin typeface="Arial" panose="020B0604020202020204" pitchFamily="34" charset="0"/>
                <a:cs typeface="Arial" panose="020B0604020202020204" pitchFamily="34" charset="0"/>
              </a:rPr>
              <a:t>]…in [imagination], the affection is up to us, whenever we wish (for it is possible to produce something before one’s eyes)”  </a:t>
            </a:r>
          </a:p>
          <a:p>
            <a:pPr marL="342900" indent="-342900" algn="l" fontAlgn="base">
              <a:buFont typeface="Arial" panose="020B0604020202020204" pitchFamily="34" charset="0"/>
              <a:buChar char="•"/>
            </a:pPr>
            <a:endParaRPr lang="en-GB" sz="2000" dirty="0">
              <a:solidFill>
                <a:srgbClr val="2A2A2A"/>
              </a:solidFill>
              <a:latin typeface="Arial" panose="020B0604020202020204" pitchFamily="34" charset="0"/>
              <a:cs typeface="Arial" panose="020B0604020202020204" pitchFamily="34" charset="0"/>
            </a:endParaRPr>
          </a:p>
          <a:p>
            <a:pPr marL="342900" indent="-342900" fontAlgn="base">
              <a:buFont typeface="Arial" panose="020B0604020202020204" pitchFamily="34" charset="0"/>
              <a:buChar char="•"/>
            </a:pPr>
            <a:r>
              <a:rPr lang="en-GB" sz="2000" b="1" i="0" u="none" strike="noStrike" dirty="0">
                <a:solidFill>
                  <a:srgbClr val="2A2A2A"/>
                </a:solidFill>
                <a:effectLst/>
                <a:latin typeface="Arial" panose="020B0604020202020204" pitchFamily="34" charset="0"/>
                <a:cs typeface="Arial" panose="020B0604020202020204" pitchFamily="34" charset="0"/>
              </a:rPr>
              <a:t>Jean Paul Sartre: </a:t>
            </a:r>
            <a:r>
              <a:rPr lang="en-GB" sz="2000" b="0" i="0" u="none" strike="noStrike" dirty="0">
                <a:solidFill>
                  <a:srgbClr val="2A2A2A"/>
                </a:solidFill>
                <a:effectLst/>
                <a:latin typeface="Arial" panose="020B0604020202020204" pitchFamily="34" charset="0"/>
                <a:cs typeface="Arial" panose="020B0604020202020204" pitchFamily="34" charset="0"/>
              </a:rPr>
              <a:t>“The act of imagination…is a magical act. It is an incantation to make the object of one’s thought, the thing one desires, appear…[The] object as imaged is an </a:t>
            </a:r>
            <a:r>
              <a:rPr lang="en-GB" sz="2000" b="0" i="0" u="none" strike="noStrike" dirty="0" err="1">
                <a:solidFill>
                  <a:srgbClr val="2A2A2A"/>
                </a:solidFill>
                <a:effectLst/>
                <a:latin typeface="Arial" panose="020B0604020202020204" pitchFamily="34" charset="0"/>
                <a:cs typeface="Arial" panose="020B0604020202020204" pitchFamily="34" charset="0"/>
              </a:rPr>
              <a:t>irreality</a:t>
            </a:r>
            <a:r>
              <a:rPr lang="en-GB" sz="2000" b="0" i="0" u="none" strike="noStrike" dirty="0">
                <a:solidFill>
                  <a:srgbClr val="2A2A2A"/>
                </a:solidFill>
                <a:effectLst/>
                <a:latin typeface="Arial" panose="020B0604020202020204" pitchFamily="34" charset="0"/>
                <a:cs typeface="Arial" panose="020B0604020202020204" pitchFamily="34" charset="0"/>
              </a:rPr>
              <a:t>”</a:t>
            </a:r>
          </a:p>
          <a:p>
            <a:pPr marL="342900" indent="-342900" algn="l" fontAlgn="base">
              <a:buFont typeface="Arial" panose="020B0604020202020204" pitchFamily="34" charset="0"/>
              <a:buChar char="•"/>
            </a:pPr>
            <a:endParaRPr lang="en-GB" sz="2000" b="0" i="0" u="none" strike="noStrike" dirty="0">
              <a:solidFill>
                <a:srgbClr val="2A2A2A"/>
              </a:solidFill>
              <a:effectLst/>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endParaRPr lang="en-GB" sz="2000" b="0" i="0" u="none" strike="noStrike" dirty="0">
              <a:solidFill>
                <a:srgbClr val="2A2A2A"/>
              </a:solidFill>
              <a:effectLst/>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r>
              <a:rPr lang="en-GB" sz="2000" b="1" i="0" u="none" strike="noStrike" dirty="0">
                <a:solidFill>
                  <a:srgbClr val="2A2A2A"/>
                </a:solidFill>
                <a:effectLst/>
                <a:latin typeface="Arial" panose="020B0604020202020204" pitchFamily="34" charset="0"/>
                <a:cs typeface="Arial" panose="020B0604020202020204" pitchFamily="34" charset="0"/>
              </a:rPr>
              <a:t>Thomas Hobbes: </a:t>
            </a:r>
            <a:r>
              <a:rPr lang="en-GB" sz="2000" b="0" i="0" u="none" strike="noStrike" dirty="0">
                <a:solidFill>
                  <a:srgbClr val="2A2A2A"/>
                </a:solidFill>
                <a:effectLst/>
                <a:latin typeface="Arial" panose="020B0604020202020204" pitchFamily="34" charset="0"/>
                <a:cs typeface="Arial" panose="020B0604020202020204" pitchFamily="34" charset="0"/>
              </a:rPr>
              <a:t>For after the object is removed, or the eye shut, we still see an image of the thing seen…And this is it, the Latines call </a:t>
            </a:r>
            <a:r>
              <a:rPr lang="en-GB" sz="2000" b="0" i="1" u="none" strike="noStrike" dirty="0">
                <a:solidFill>
                  <a:srgbClr val="2A2A2A"/>
                </a:solidFill>
                <a:effectLst/>
                <a:latin typeface="Arial" panose="020B0604020202020204" pitchFamily="34" charset="0"/>
                <a:cs typeface="Arial" panose="020B0604020202020204" pitchFamily="34" charset="0"/>
              </a:rPr>
              <a:t>Imagination</a:t>
            </a:r>
            <a:r>
              <a:rPr lang="en-GB" sz="2000" b="0" i="0" u="none" strike="noStrike" dirty="0">
                <a:solidFill>
                  <a:srgbClr val="2A2A2A"/>
                </a:solidFill>
                <a:effectLst/>
                <a:latin typeface="Arial" panose="020B0604020202020204" pitchFamily="34" charset="0"/>
                <a:cs typeface="Arial" panose="020B0604020202020204" pitchFamily="34" charset="0"/>
              </a:rPr>
              <a:t>, from the image made in seeing…But the Greeks call it </a:t>
            </a:r>
            <a:r>
              <a:rPr lang="en-GB" sz="2000" b="0" i="1" u="none" strike="noStrike" dirty="0">
                <a:solidFill>
                  <a:srgbClr val="2A2A2A"/>
                </a:solidFill>
                <a:effectLst/>
                <a:latin typeface="Arial" panose="020B0604020202020204" pitchFamily="34" charset="0"/>
                <a:cs typeface="Arial" panose="020B0604020202020204" pitchFamily="34" charset="0"/>
              </a:rPr>
              <a:t>Fancy</a:t>
            </a:r>
            <a:r>
              <a:rPr lang="en-GB" sz="2000" b="0" i="0" u="none" strike="noStrike" dirty="0">
                <a:solidFill>
                  <a:srgbClr val="2A2A2A"/>
                </a:solidFill>
                <a:effectLst/>
                <a:latin typeface="Arial" panose="020B0604020202020204" pitchFamily="34" charset="0"/>
                <a:cs typeface="Arial" panose="020B0604020202020204" pitchFamily="34" charset="0"/>
              </a:rPr>
              <a:t>, which signifies appearance…IMAGINATION therefore is nothing but decaying sense.</a:t>
            </a:r>
          </a:p>
        </p:txBody>
      </p:sp>
      <p:sp>
        <p:nvSpPr>
          <p:cNvPr id="3" name="TextBox 2">
            <a:extLst>
              <a:ext uri="{FF2B5EF4-FFF2-40B4-BE49-F238E27FC236}">
                <a16:creationId xmlns:a16="http://schemas.microsoft.com/office/drawing/2014/main" id="{99C0161D-E2CD-D854-907E-ED69FBC963E7}"/>
              </a:ext>
            </a:extLst>
          </p:cNvPr>
          <p:cNvSpPr txBox="1"/>
          <p:nvPr/>
        </p:nvSpPr>
        <p:spPr>
          <a:xfrm>
            <a:off x="354914" y="5915025"/>
            <a:ext cx="13327965" cy="677108"/>
          </a:xfrm>
          <a:prstGeom prst="rect">
            <a:avLst/>
          </a:prstGeom>
          <a:noFill/>
        </p:spPr>
        <p:txBody>
          <a:bodyPr wrap="square" rtlCol="0">
            <a:spAutoFit/>
          </a:bodyPr>
          <a:lstStyle/>
          <a:p>
            <a:r>
              <a:rPr lang="en-US" sz="1000" dirty="0"/>
              <a:t>(Cited in </a:t>
            </a:r>
            <a:r>
              <a:rPr lang="en-GB" sz="1000" b="0" i="0" u="none" strike="noStrike" dirty="0" err="1">
                <a:solidFill>
                  <a:srgbClr val="3A3A3A"/>
                </a:solidFill>
                <a:effectLst/>
                <a:latin typeface="Source Sans Pro" panose="020B0503030403020204" pitchFamily="34" charset="0"/>
              </a:rPr>
              <a:t>Matherne</a:t>
            </a:r>
            <a:r>
              <a:rPr lang="en-GB" sz="1000" b="0" i="0" u="none" strike="noStrike" dirty="0">
                <a:solidFill>
                  <a:srgbClr val="3A3A3A"/>
                </a:solidFill>
                <a:effectLst/>
                <a:latin typeface="Source Sans Pro" panose="020B0503030403020204" pitchFamily="34" charset="0"/>
              </a:rPr>
              <a:t>, 2024)</a:t>
            </a:r>
          </a:p>
          <a:p>
            <a:endParaRPr lang="en-GB" sz="1000" b="0" i="0" u="none" strike="noStrike" dirty="0">
              <a:solidFill>
                <a:srgbClr val="3A3A3A"/>
              </a:solidFill>
              <a:effectLst/>
              <a:latin typeface="Source Sans Pro" panose="020B0503030403020204" pitchFamily="34" charset="0"/>
            </a:endParaRPr>
          </a:p>
          <a:p>
            <a:r>
              <a:rPr lang="en-GB" sz="1000" b="0" i="0" u="none" strike="noStrike" dirty="0" err="1">
                <a:solidFill>
                  <a:srgbClr val="3A3A3A"/>
                </a:solidFill>
                <a:effectLst/>
                <a:latin typeface="Source Sans Pro" panose="020B0503030403020204" pitchFamily="34" charset="0"/>
              </a:rPr>
              <a:t>Matherne</a:t>
            </a:r>
            <a:r>
              <a:rPr lang="en-GB" sz="1000" b="0" i="0" u="none" strike="noStrike" dirty="0">
                <a:solidFill>
                  <a:srgbClr val="3A3A3A"/>
                </a:solidFill>
                <a:effectLst/>
                <a:latin typeface="Source Sans Pro" panose="020B0503030403020204" pitchFamily="34" charset="0"/>
              </a:rPr>
              <a:t>, S. (2024). </a:t>
            </a:r>
            <a:r>
              <a:rPr lang="en-GB" sz="1000" b="0" i="1" u="none" strike="noStrike" dirty="0">
                <a:solidFill>
                  <a:srgbClr val="3A3A3A"/>
                </a:solidFill>
                <a:effectLst/>
                <a:latin typeface="Source Sans Pro" panose="020B0503030403020204" pitchFamily="34" charset="0"/>
              </a:rPr>
              <a:t>Seeing More: Kant’s Theory of Imagination</a:t>
            </a:r>
            <a:r>
              <a:rPr lang="en-GB" sz="1000" b="0" i="0" u="none" strike="noStrike" dirty="0">
                <a:solidFill>
                  <a:srgbClr val="3A3A3A"/>
                </a:solidFill>
                <a:effectLst/>
                <a:latin typeface="Source Sans Pro" panose="020B0503030403020204" pitchFamily="34" charset="0"/>
              </a:rPr>
              <a:t>. Oxford University Press</a:t>
            </a:r>
            <a:r>
              <a:rPr lang="en-GB" b="0" i="0" u="none" strike="noStrike" dirty="0">
                <a:solidFill>
                  <a:srgbClr val="3A3A3A"/>
                </a:solidFill>
                <a:effectLst/>
                <a:latin typeface="Source Sans Pro" panose="020B0503030403020204" pitchFamily="34" charset="0"/>
              </a:rPr>
              <a:t>.</a:t>
            </a:r>
            <a:endParaRPr lang="en-US" dirty="0"/>
          </a:p>
        </p:txBody>
      </p:sp>
    </p:spTree>
    <p:extLst>
      <p:ext uri="{BB962C8B-B14F-4D97-AF65-F5344CB8AC3E}">
        <p14:creationId xmlns:p14="http://schemas.microsoft.com/office/powerpoint/2010/main" val="6278276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lasses on top of a book">
            <a:extLst>
              <a:ext uri="{FF2B5EF4-FFF2-40B4-BE49-F238E27FC236}">
                <a16:creationId xmlns:a16="http://schemas.microsoft.com/office/drawing/2014/main" id="{C9ABE5C2-23B8-FB37-23BB-4C7F5E2F57EB}"/>
              </a:ext>
            </a:extLst>
          </p:cNvPr>
          <p:cNvPicPr>
            <a:picLocks noChangeAspect="1"/>
          </p:cNvPicPr>
          <p:nvPr/>
        </p:nvPicPr>
        <p:blipFill rotWithShape="1">
          <a:blip r:embed="rId2"/>
          <a:srcRect l="8300" r="32612"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62C272DA-576C-7B09-E3E9-9D93F95BA855}"/>
              </a:ext>
            </a:extLst>
          </p:cNvPr>
          <p:cNvSpPr txBox="1"/>
          <p:nvPr/>
        </p:nvSpPr>
        <p:spPr>
          <a:xfrm>
            <a:off x="6483308" y="1127760"/>
            <a:ext cx="4702852" cy="5262563"/>
          </a:xfrm>
          <a:prstGeom prst="rect">
            <a:avLst/>
          </a:prstGeom>
        </p:spPr>
        <p:txBody>
          <a:bodyPr vert="horz" lIns="91440" tIns="45720" rIns="91440" bIns="45720" rtlCol="0">
            <a:noAutofit/>
          </a:bodyPr>
          <a:lstStyle/>
          <a:p>
            <a:pPr>
              <a:lnSpc>
                <a:spcPct val="90000"/>
              </a:lnSpc>
              <a:spcAft>
                <a:spcPts val="600"/>
              </a:spcAft>
            </a:pPr>
            <a:r>
              <a:rPr lang="en-US" sz="2000" b="0" i="0" u="none" strike="noStrike" dirty="0">
                <a:effectLst/>
              </a:rPr>
              <a:t>It’s important to note that the way you carry out your phenomenological research should not lead your participants toward a particular outcome. For example, surveys and questionnaires shouldn’t include any questions that lead participants to a particular answer or idea.</a:t>
            </a:r>
          </a:p>
          <a:p>
            <a:pPr>
              <a:lnSpc>
                <a:spcPct val="90000"/>
              </a:lnSpc>
              <a:spcAft>
                <a:spcPts val="600"/>
              </a:spcAft>
            </a:pPr>
            <a:endParaRPr lang="en-US" sz="2000" b="0" i="0" u="none" strike="noStrike" dirty="0">
              <a:effectLst/>
            </a:endParaRPr>
          </a:p>
          <a:p>
            <a:pPr>
              <a:lnSpc>
                <a:spcPct val="90000"/>
              </a:lnSpc>
              <a:spcAft>
                <a:spcPts val="600"/>
              </a:spcAft>
            </a:pPr>
            <a:r>
              <a:rPr lang="en-US" sz="2000" b="0" i="0" u="none" strike="noStrike" dirty="0">
                <a:effectLst/>
              </a:rPr>
              <a:t>To get the best results from your research, try building a good rapport with your participants. It may be difficult to get people to share their honest experiences </a:t>
            </a:r>
            <a:r>
              <a:rPr lang="en-US" sz="2000" dirty="0"/>
              <a:t>and you may have to consider how you can approach and work with your participants to make them feel comfortable. </a:t>
            </a:r>
          </a:p>
        </p:txBody>
      </p:sp>
    </p:spTree>
    <p:extLst>
      <p:ext uri="{BB962C8B-B14F-4D97-AF65-F5344CB8AC3E}">
        <p14:creationId xmlns:p14="http://schemas.microsoft.com/office/powerpoint/2010/main" val="1813820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hite paper ships being led by a yellow ship">
            <a:extLst>
              <a:ext uri="{FF2B5EF4-FFF2-40B4-BE49-F238E27FC236}">
                <a16:creationId xmlns:a16="http://schemas.microsoft.com/office/drawing/2014/main" id="{59625E97-8059-B5E6-14E3-EB70CE1B1ED5}"/>
              </a:ext>
            </a:extLst>
          </p:cNvPr>
          <p:cNvPicPr>
            <a:picLocks noChangeAspect="1"/>
          </p:cNvPicPr>
          <p:nvPr/>
        </p:nvPicPr>
        <p:blipFill rotWithShape="1">
          <a:blip r:embed="rId2"/>
          <a:srcRect l="34014" r="6452"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7EAFBA52-CF2B-03F6-6CD1-2FAAD55E22C6}"/>
              </a:ext>
            </a:extLst>
          </p:cNvPr>
          <p:cNvSpPr txBox="1"/>
          <p:nvPr/>
        </p:nvSpPr>
        <p:spPr>
          <a:xfrm>
            <a:off x="6513788" y="2333297"/>
            <a:ext cx="4840010" cy="3843666"/>
          </a:xfrm>
          <a:prstGeom prst="rect">
            <a:avLst/>
          </a:prstGeom>
        </p:spPr>
        <p:txBody>
          <a:bodyPr vert="horz" lIns="91440" tIns="45720" rIns="91440" bIns="45720" rtlCol="0">
            <a:normAutofit/>
          </a:bodyPr>
          <a:lstStyle/>
          <a:p>
            <a:pPr>
              <a:lnSpc>
                <a:spcPct val="90000"/>
              </a:lnSpc>
              <a:spcAft>
                <a:spcPts val="600"/>
              </a:spcAft>
            </a:pPr>
            <a:r>
              <a:rPr lang="en-US" sz="2000" b="0" i="0" u="none" strike="noStrike" dirty="0">
                <a:effectLst/>
              </a:rPr>
              <a:t>Ethical Considerations</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b="0" i="0" u="none" strike="noStrike" dirty="0">
                <a:effectLst/>
              </a:rPr>
              <a:t>Because it’s such a people-focused methodology, ethics plays a big role in phenomenological research. Researchers must consider the impact the study will have on the participants and how it will affect them as researchers.</a:t>
            </a:r>
            <a:endParaRPr lang="en-US" sz="2000" dirty="0"/>
          </a:p>
        </p:txBody>
      </p:sp>
    </p:spTree>
    <p:extLst>
      <p:ext uri="{BB962C8B-B14F-4D97-AF65-F5344CB8AC3E}">
        <p14:creationId xmlns:p14="http://schemas.microsoft.com/office/powerpoint/2010/main" val="2020411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C8F75D-35FC-1B6F-8AA6-D8D1782B2992}"/>
              </a:ext>
            </a:extLst>
          </p:cNvPr>
          <p:cNvSpPr txBox="1"/>
          <p:nvPr/>
        </p:nvSpPr>
        <p:spPr>
          <a:xfrm>
            <a:off x="1134318" y="889843"/>
            <a:ext cx="10067082" cy="4801314"/>
          </a:xfrm>
          <a:prstGeom prst="rect">
            <a:avLst/>
          </a:prstGeom>
          <a:noFill/>
        </p:spPr>
        <p:txBody>
          <a:bodyPr wrap="square" rtlCol="0">
            <a:spAutoFit/>
          </a:bodyPr>
          <a:lstStyle/>
          <a:p>
            <a:r>
              <a:rPr lang="en-GB" b="0" i="0" u="none" strike="noStrike" dirty="0">
                <a:effectLst/>
                <a:latin typeface="SangBleu Kingdom"/>
              </a:rPr>
              <a:t>Pros and Cons of Phenomenological Research</a:t>
            </a:r>
          </a:p>
          <a:p>
            <a:endParaRPr lang="en-GB" b="0" i="0" u="none" strike="noStrike" dirty="0">
              <a:effectLst/>
              <a:latin typeface="SangBleu Kingdom"/>
            </a:endParaRPr>
          </a:p>
          <a:p>
            <a:pPr algn="l"/>
            <a:r>
              <a:rPr lang="en-GB" b="0" i="0" u="none" strike="noStrike" dirty="0">
                <a:effectLst/>
                <a:latin typeface="SangBleu Kingdom"/>
              </a:rPr>
              <a:t>Pros</a:t>
            </a:r>
          </a:p>
          <a:p>
            <a:pPr algn="l"/>
            <a:r>
              <a:rPr lang="en-GB" b="0" i="0" u="none" strike="noStrike" dirty="0">
                <a:effectLst/>
                <a:latin typeface="Suisse Intl"/>
              </a:rPr>
              <a:t>●  It’s a versatile </a:t>
            </a:r>
            <a:r>
              <a:rPr lang="en-GB" dirty="0">
                <a:latin typeface="Suisse Intl"/>
              </a:rPr>
              <a:t>it</a:t>
            </a:r>
            <a:r>
              <a:rPr lang="en-GB" b="0" i="0" u="none" strike="noStrike" dirty="0">
                <a:effectLst/>
                <a:latin typeface="Suisse Intl"/>
              </a:rPr>
              <a:t> can be used across a wide range of subjects.</a:t>
            </a:r>
          </a:p>
          <a:p>
            <a:pPr algn="l"/>
            <a:r>
              <a:rPr lang="en-GB" b="0" i="0" u="none" strike="noStrike" dirty="0">
                <a:effectLst/>
                <a:latin typeface="Suisse Intl"/>
              </a:rPr>
              <a:t>●  It can remove a researcher’s preconceived ideas.</a:t>
            </a:r>
          </a:p>
          <a:p>
            <a:pPr algn="l"/>
            <a:r>
              <a:rPr lang="en-GB" b="0" i="0" u="none" strike="noStrike" dirty="0">
                <a:effectLst/>
                <a:latin typeface="Suisse Intl"/>
              </a:rPr>
              <a:t>●  It can help researchers get a much greater understanding of the phenomenon.</a:t>
            </a:r>
          </a:p>
          <a:p>
            <a:pPr algn="l"/>
            <a:r>
              <a:rPr lang="en-GB" b="0" i="0" u="none" strike="noStrike" dirty="0">
                <a:effectLst/>
                <a:latin typeface="Suisse Intl"/>
              </a:rPr>
              <a:t>●  It can help create new and more accurate theories.</a:t>
            </a:r>
          </a:p>
          <a:p>
            <a:pPr algn="l"/>
            <a:r>
              <a:rPr lang="en-GB" b="0" i="0" u="none" strike="noStrike" dirty="0">
                <a:effectLst/>
                <a:latin typeface="Suisse Intl"/>
              </a:rPr>
              <a:t>●  It can spread awareness about the phenomenon.</a:t>
            </a:r>
          </a:p>
          <a:p>
            <a:pPr algn="l"/>
            <a:endParaRPr lang="en-GB" b="0" i="0" u="none" strike="noStrike" dirty="0">
              <a:effectLst/>
              <a:latin typeface="Suisse Intl"/>
            </a:endParaRPr>
          </a:p>
          <a:p>
            <a:pPr algn="l"/>
            <a:r>
              <a:rPr lang="en-GB" b="0" i="0" u="none" strike="noStrike" dirty="0">
                <a:effectLst/>
                <a:latin typeface="SangBleu Kingdom"/>
              </a:rPr>
              <a:t>Cons</a:t>
            </a:r>
          </a:p>
          <a:p>
            <a:pPr algn="l"/>
            <a:r>
              <a:rPr lang="en-GB" b="0" i="0" u="none" strike="noStrike" dirty="0">
                <a:effectLst/>
                <a:latin typeface="Suisse Intl"/>
              </a:rPr>
              <a:t>●  It can be challenging to interpret the data.</a:t>
            </a:r>
          </a:p>
          <a:p>
            <a:pPr algn="l"/>
            <a:r>
              <a:rPr lang="en-GB" b="0" i="0" u="none" strike="noStrike" dirty="0">
                <a:effectLst/>
                <a:latin typeface="Suisse Intl"/>
              </a:rPr>
              <a:t>●  Studies can be dismissed as unreliable because it’s hard to validate people’s experiences.</a:t>
            </a:r>
          </a:p>
          <a:p>
            <a:pPr algn="l"/>
            <a:r>
              <a:rPr lang="en-GB" b="0" i="0" u="none" strike="noStrike" dirty="0">
                <a:effectLst/>
                <a:latin typeface="Suisse Intl"/>
              </a:rPr>
              <a:t>●  It can be easy for phenomenological studies to become biased by the researcher.</a:t>
            </a:r>
          </a:p>
          <a:p>
            <a:pPr algn="l"/>
            <a:r>
              <a:rPr lang="en-GB" b="0" i="0" u="none" strike="noStrike" dirty="0">
                <a:effectLst/>
                <a:latin typeface="Suisse Intl"/>
              </a:rPr>
              <a:t>●  Participants might struggle to get their points across because of issues like literacy, language barriers, and even age.</a:t>
            </a:r>
          </a:p>
          <a:p>
            <a:pPr algn="l"/>
            <a:r>
              <a:rPr lang="en-GB" b="0" i="0" u="none" strike="noStrike" dirty="0">
                <a:effectLst/>
                <a:latin typeface="Suisse Intl"/>
              </a:rPr>
              <a:t>●  Presenting findings can be challenging.</a:t>
            </a:r>
          </a:p>
          <a:p>
            <a:endParaRPr lang="en-US" dirty="0"/>
          </a:p>
        </p:txBody>
      </p:sp>
    </p:spTree>
    <p:extLst>
      <p:ext uri="{BB962C8B-B14F-4D97-AF65-F5344CB8AC3E}">
        <p14:creationId xmlns:p14="http://schemas.microsoft.com/office/powerpoint/2010/main" val="1809663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58150-8B26-96E2-7AEF-A6468E306EC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D141001-6FCB-D00C-02F4-930EFFAB42AD}"/>
              </a:ext>
            </a:extLst>
          </p:cNvPr>
          <p:cNvPicPr>
            <a:picLocks noChangeAspect="1"/>
          </p:cNvPicPr>
          <p:nvPr/>
        </p:nvPicPr>
        <p:blipFill>
          <a:blip r:embed="rId3"/>
          <a:srcRect l="13679" r="19429"/>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201EFE04-C7E0-77EA-4603-0EB1C8BF2371}"/>
              </a:ext>
            </a:extLst>
          </p:cNvPr>
          <p:cNvSpPr txBox="1"/>
          <p:nvPr/>
        </p:nvSpPr>
        <p:spPr>
          <a:xfrm>
            <a:off x="6478004" y="2444523"/>
            <a:ext cx="4830487" cy="5491163"/>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400" b="1" dirty="0"/>
              <a:t>How could you apply phenomenology in your project?  </a:t>
            </a:r>
          </a:p>
          <a:p>
            <a:pPr indent="-228600">
              <a:lnSpc>
                <a:spcPct val="90000"/>
              </a:lnSpc>
              <a:spcAft>
                <a:spcPts val="600"/>
              </a:spcAft>
              <a:buFont typeface="Arial" panose="020B0604020202020204" pitchFamily="34" charset="0"/>
              <a:buChar char="•"/>
            </a:pPr>
            <a:endParaRPr lang="en-US" sz="2400" b="1" dirty="0"/>
          </a:p>
          <a:p>
            <a:pPr indent="-228600">
              <a:lnSpc>
                <a:spcPct val="90000"/>
              </a:lnSpc>
              <a:spcAft>
                <a:spcPts val="600"/>
              </a:spcAft>
              <a:buFont typeface="Arial" panose="020B0604020202020204" pitchFamily="34" charset="0"/>
              <a:buChar char="•"/>
            </a:pPr>
            <a:r>
              <a:rPr lang="en-US" sz="2400" b="1" dirty="0"/>
              <a:t>Think about how you could use it.  </a:t>
            </a:r>
          </a:p>
        </p:txBody>
      </p:sp>
    </p:spTree>
    <p:extLst>
      <p:ext uri="{BB962C8B-B14F-4D97-AF65-F5344CB8AC3E}">
        <p14:creationId xmlns:p14="http://schemas.microsoft.com/office/powerpoint/2010/main" val="24048586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CC9D20-8E4E-C2A8-5B7A-1284F57EFDBD}"/>
              </a:ext>
            </a:extLst>
          </p:cNvPr>
          <p:cNvSpPr txBox="1"/>
          <p:nvPr/>
        </p:nvSpPr>
        <p:spPr>
          <a:xfrm>
            <a:off x="1485901" y="1305782"/>
            <a:ext cx="9220197" cy="3992971"/>
          </a:xfrm>
          <a:prstGeom prst="rect">
            <a:avLst/>
          </a:prstGeom>
        </p:spPr>
        <p:txBody>
          <a:bodyPr vert="horz" lIns="91440" tIns="45720" rIns="91440" bIns="45720" rtlCol="0" anchor="ctr">
            <a:normAutofit fontScale="55000" lnSpcReduction="20000"/>
          </a:bodyPr>
          <a:lstStyle/>
          <a:p>
            <a:pPr algn="ctr">
              <a:lnSpc>
                <a:spcPct val="90000"/>
              </a:lnSpc>
              <a:spcBef>
                <a:spcPct val="0"/>
              </a:spcBef>
              <a:spcAft>
                <a:spcPts val="600"/>
              </a:spcAft>
            </a:pPr>
            <a:endParaRPr lang="en-US" altLang="en-US" sz="8400" b="1" kern="1200" dirty="0">
              <a:solidFill>
                <a:schemeClr val="tx1"/>
              </a:solidFill>
              <a:latin typeface="+mj-lt"/>
              <a:ea typeface="+mj-ea"/>
              <a:cs typeface="+mj-cs"/>
            </a:endParaRPr>
          </a:p>
          <a:p>
            <a:r>
              <a:rPr lang="en-US" sz="8400" b="1" dirty="0"/>
              <a:t>Action research</a:t>
            </a:r>
          </a:p>
          <a:p>
            <a:endParaRPr lang="en-US" sz="6000" dirty="0"/>
          </a:p>
          <a:p>
            <a:r>
              <a:rPr lang="en-US" altLang="en-US" sz="6000" b="1" dirty="0">
                <a:solidFill>
                  <a:srgbClr val="000000"/>
                </a:solidFill>
                <a:latin typeface="Arial" panose="020B0604020202020204" pitchFamily="34" charset="0"/>
              </a:rPr>
              <a:t>Action research</a:t>
            </a:r>
            <a:r>
              <a:rPr lang="en-US" altLang="en-US" sz="6000" dirty="0">
                <a:solidFill>
                  <a:srgbClr val="000000"/>
                </a:solidFill>
                <a:latin typeface="-webkit-standard"/>
              </a:rPr>
              <a:t> is a way of researching by </a:t>
            </a:r>
            <a:r>
              <a:rPr lang="en-US" altLang="en-US" sz="6000" b="1" dirty="0">
                <a:solidFill>
                  <a:srgbClr val="000000"/>
                </a:solidFill>
              </a:rPr>
              <a:t>actively trying to improve a real situation while studying it at the same time</a:t>
            </a:r>
          </a:p>
          <a:p>
            <a:endParaRPr lang="en-US" sz="5600" kern="1200" dirty="0">
              <a:solidFill>
                <a:schemeClr val="tx1"/>
              </a:solidFill>
              <a:latin typeface="+mj-lt"/>
              <a:ea typeface="+mj-ea"/>
              <a:cs typeface="+mj-cs"/>
            </a:endParaRPr>
          </a:p>
          <a:p>
            <a:pPr algn="ctr">
              <a:lnSpc>
                <a:spcPct val="90000"/>
              </a:lnSpc>
              <a:spcBef>
                <a:spcPct val="0"/>
              </a:spcBef>
              <a:spcAft>
                <a:spcPts val="600"/>
              </a:spcAft>
            </a:pPr>
            <a:r>
              <a:rPr lang="en-US" sz="5600" kern="1200" dirty="0">
                <a:solidFill>
                  <a:schemeClr val="tx1"/>
                </a:solidFill>
                <a:latin typeface="+mj-lt"/>
                <a:ea typeface="+mj-ea"/>
                <a:cs typeface="+mj-cs"/>
              </a:rPr>
              <a:t>Plan &gt; act &gt; observe &gt; reflect</a:t>
            </a:r>
          </a:p>
          <a:p>
            <a:pPr algn="ctr">
              <a:lnSpc>
                <a:spcPct val="90000"/>
              </a:lnSpc>
              <a:spcBef>
                <a:spcPct val="0"/>
              </a:spcBef>
              <a:spcAft>
                <a:spcPts val="600"/>
              </a:spcAft>
            </a:pPr>
            <a:endParaRPr lang="en-US" sz="5600" kern="1200" dirty="0">
              <a:solidFill>
                <a:schemeClr val="tx1"/>
              </a:solidFill>
              <a:latin typeface="+mj-lt"/>
              <a:ea typeface="+mj-ea"/>
              <a:cs typeface="+mj-cs"/>
            </a:endParaRPr>
          </a:p>
          <a:p>
            <a:pPr algn="ctr">
              <a:lnSpc>
                <a:spcPct val="90000"/>
              </a:lnSpc>
              <a:spcBef>
                <a:spcPct val="0"/>
              </a:spcBef>
              <a:spcAft>
                <a:spcPts val="600"/>
              </a:spcAft>
            </a:pPr>
            <a:endParaRPr lang="en-US" sz="5600" kern="1200" dirty="0">
              <a:solidFill>
                <a:schemeClr val="tx1"/>
              </a:solidFill>
              <a:latin typeface="+mj-lt"/>
              <a:ea typeface="+mj-ea"/>
              <a:cs typeface="+mj-cs"/>
            </a:endParaRPr>
          </a:p>
        </p:txBody>
      </p:sp>
    </p:spTree>
    <p:extLst>
      <p:ext uri="{BB962C8B-B14F-4D97-AF65-F5344CB8AC3E}">
        <p14:creationId xmlns:p14="http://schemas.microsoft.com/office/powerpoint/2010/main" val="11533614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1823</TotalTime>
  <Words>2364</Words>
  <Application>Microsoft Macintosh PowerPoint</Application>
  <PresentationFormat>Widescreen</PresentationFormat>
  <Paragraphs>221</Paragraphs>
  <Slides>35</Slides>
  <Notes>14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35</vt:i4>
      </vt:variant>
    </vt:vector>
  </HeadingPairs>
  <TitlesOfParts>
    <vt:vector size="47" baseType="lpstr">
      <vt:lpstr>-webkit-standard</vt:lpstr>
      <vt:lpstr>Aptos</vt:lpstr>
      <vt:lpstr>Arial</vt:lpstr>
      <vt:lpstr>Calibri</vt:lpstr>
      <vt:lpstr>Calibri Light</vt:lpstr>
      <vt:lpstr>Inter</vt:lpstr>
      <vt:lpstr>Neue Haas Grotesk Text Pro</vt:lpstr>
      <vt:lpstr>proxima-nova</vt:lpstr>
      <vt:lpstr>SangBleu Kingdom</vt:lpstr>
      <vt:lpstr>Source Sans Pro</vt:lpstr>
      <vt:lpstr>Suisse Intl</vt:lpstr>
      <vt:lpstr>Office Theme</vt:lpstr>
      <vt:lpstr>Phenomenology</vt:lpstr>
      <vt:lpstr>What Is Phenomenological Research?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Liminal Spaces</dc:title>
  <dc:creator>Kylie Boon</dc:creator>
  <cp:lastModifiedBy>Kylie Boon</cp:lastModifiedBy>
  <cp:revision>13</cp:revision>
  <dcterms:created xsi:type="dcterms:W3CDTF">2023-10-18T12:52:03Z</dcterms:created>
  <dcterms:modified xsi:type="dcterms:W3CDTF">2026-02-09T13:26:04Z</dcterms:modified>
</cp:coreProperties>
</file>